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 id="2147483696" r:id="rId3"/>
    <p:sldMasterId id="2147483697" r:id="rId4"/>
    <p:sldMasterId id="2147483709" r:id="rId5"/>
  </p:sldMasterIdLst>
  <p:notesMasterIdLst>
    <p:notesMasterId r:id="rId30"/>
  </p:notesMasterIdLst>
  <p:handoutMasterIdLst>
    <p:handoutMasterId r:id="rId31"/>
  </p:handoutMasterIdLst>
  <p:sldIdLst>
    <p:sldId id="317" r:id="rId6"/>
    <p:sldId id="264" r:id="rId7"/>
    <p:sldId id="618" r:id="rId8"/>
    <p:sldId id="638" r:id="rId9"/>
    <p:sldId id="619" r:id="rId10"/>
    <p:sldId id="646" r:id="rId11"/>
    <p:sldId id="647" r:id="rId12"/>
    <p:sldId id="648" r:id="rId13"/>
    <p:sldId id="659" r:id="rId14"/>
    <p:sldId id="660" r:id="rId15"/>
    <p:sldId id="625" r:id="rId16"/>
    <p:sldId id="574" r:id="rId17"/>
    <p:sldId id="649" r:id="rId18"/>
    <p:sldId id="650" r:id="rId19"/>
    <p:sldId id="651" r:id="rId20"/>
    <p:sldId id="658" r:id="rId21"/>
    <p:sldId id="653" r:id="rId22"/>
    <p:sldId id="654" r:id="rId23"/>
    <p:sldId id="655" r:id="rId24"/>
    <p:sldId id="656" r:id="rId25"/>
    <p:sldId id="296" r:id="rId26"/>
    <p:sldId id="657" r:id="rId27"/>
    <p:sldId id="624" r:id="rId28"/>
    <p:sldId id="560" r:id="rId2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73">
          <p15:clr>
            <a:srgbClr val="A4A3A4"/>
          </p15:clr>
        </p15:guide>
        <p15:guide id="2" pos="11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80686" autoAdjust="0"/>
  </p:normalViewPr>
  <p:slideViewPr>
    <p:cSldViewPr snapToGrid="0" snapToObjects="1" showGuides="1">
      <p:cViewPr>
        <p:scale>
          <a:sx n="97" d="100"/>
          <a:sy n="97" d="100"/>
        </p:scale>
        <p:origin x="-372" y="-72"/>
      </p:cViewPr>
      <p:guideLst>
        <p:guide orient="horz" pos="973"/>
        <p:guide pos="1188"/>
      </p:guideLst>
    </p:cSldViewPr>
  </p:slideViewPr>
  <p:outlineViewPr>
    <p:cViewPr>
      <p:scale>
        <a:sx n="33" d="100"/>
        <a:sy n="33" d="100"/>
      </p:scale>
      <p:origin x="30" y="1153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68947E9A-3C6F-41DD-BBC5-2694D84AAA9E}" type="datetimeFigureOut">
              <a:rPr lang="en-US" smtClean="0"/>
              <a:t>11/28/2017</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85CE1E24-110A-4009-8ADF-6D5C1F3C4D72}" type="slidenum">
              <a:rPr lang="en-US" smtClean="0"/>
              <a:t>‹#›</a:t>
            </a:fld>
            <a:endParaRPr lang="en-US"/>
          </a:p>
        </p:txBody>
      </p:sp>
    </p:spTree>
    <p:extLst>
      <p:ext uri="{BB962C8B-B14F-4D97-AF65-F5344CB8AC3E}">
        <p14:creationId xmlns:p14="http://schemas.microsoft.com/office/powerpoint/2010/main" val="65879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2EB98B30-1BD2-4536-9459-AC41928C2B41}" type="datetimeFigureOut">
              <a:rPr lang="en-US" smtClean="0"/>
              <a:pPr/>
              <a:t>11/28/2017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8904872D-EBD7-405C-8347-3ECF78F40970}" type="slidenum">
              <a:rPr lang="en-US" smtClean="0"/>
              <a:pPr/>
              <a:t>‹#›</a:t>
            </a:fld>
            <a:endParaRPr lang="en-US"/>
          </a:p>
        </p:txBody>
      </p:sp>
    </p:spTree>
    <p:extLst>
      <p:ext uri="{BB962C8B-B14F-4D97-AF65-F5344CB8AC3E}">
        <p14:creationId xmlns:p14="http://schemas.microsoft.com/office/powerpoint/2010/main" val="16361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811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0099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1551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12</a:t>
            </a:fld>
            <a:endParaRPr lang="en-US"/>
          </a:p>
        </p:txBody>
      </p:sp>
    </p:spTree>
    <p:extLst>
      <p:ext uri="{BB962C8B-B14F-4D97-AF65-F5344CB8AC3E}">
        <p14:creationId xmlns:p14="http://schemas.microsoft.com/office/powerpoint/2010/main" val="120281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24</a:t>
            </a:fld>
            <a:endParaRPr lang="en-US"/>
          </a:p>
        </p:txBody>
      </p:sp>
    </p:spTree>
    <p:extLst>
      <p:ext uri="{BB962C8B-B14F-4D97-AF65-F5344CB8AC3E}">
        <p14:creationId xmlns:p14="http://schemas.microsoft.com/office/powerpoint/2010/main" val="11955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pPr/>
              <a:t>2</a:t>
            </a:fld>
            <a:endParaRPr lang="en-US" dirty="0"/>
          </a:p>
        </p:txBody>
      </p:sp>
    </p:spTree>
    <p:extLst>
      <p:ext uri="{BB962C8B-B14F-4D97-AF65-F5344CB8AC3E}">
        <p14:creationId xmlns:p14="http://schemas.microsoft.com/office/powerpoint/2010/main" val="288292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3</a:t>
            </a:fld>
            <a:endParaRPr lang="en-US"/>
          </a:p>
        </p:txBody>
      </p:sp>
    </p:spTree>
    <p:extLst>
      <p:ext uri="{BB962C8B-B14F-4D97-AF65-F5344CB8AC3E}">
        <p14:creationId xmlns:p14="http://schemas.microsoft.com/office/powerpoint/2010/main" val="338618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4</a:t>
            </a:fld>
            <a:endParaRPr lang="en-US"/>
          </a:p>
        </p:txBody>
      </p:sp>
    </p:spTree>
    <p:extLst>
      <p:ext uri="{BB962C8B-B14F-4D97-AF65-F5344CB8AC3E}">
        <p14:creationId xmlns:p14="http://schemas.microsoft.com/office/powerpoint/2010/main" val="338618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5</a:t>
            </a:fld>
            <a:endParaRPr lang="en-US"/>
          </a:p>
        </p:txBody>
      </p:sp>
    </p:spTree>
    <p:extLst>
      <p:ext uri="{BB962C8B-B14F-4D97-AF65-F5344CB8AC3E}">
        <p14:creationId xmlns:p14="http://schemas.microsoft.com/office/powerpoint/2010/main" val="313927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7989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7989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79895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3411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ext A">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900590"/>
            <a:ext cx="7611814" cy="2687792"/>
          </a:xfrm>
        </p:spPr>
        <p:txBody>
          <a:bodyPr/>
          <a:lstStyle>
            <a:lvl2pPr>
              <a:defRPr>
                <a:latin typeface="Arial"/>
                <a:cs typeface="Arial"/>
              </a:defRPr>
            </a:lvl2pPr>
          </a:lstStyle>
          <a:p>
            <a:pPr lvl="0"/>
            <a:r>
              <a:rPr lang="en-US" dirty="0" smtClean="0"/>
              <a:t>Click to edit Master text styles</a:t>
            </a:r>
          </a:p>
          <a:p>
            <a:pPr lvl="1"/>
            <a:r>
              <a:rPr lang="en-US" dirty="0" smtClean="0"/>
              <a:t>Bullet</a:t>
            </a:r>
          </a:p>
        </p:txBody>
      </p:sp>
      <p:sp>
        <p:nvSpPr>
          <p:cNvPr id="4" name="Footer Placeholder 3"/>
          <p:cNvSpPr>
            <a:spLocks noGrp="1"/>
          </p:cNvSpPr>
          <p:nvPr>
            <p:ph type="ftr" sz="quarter" idx="12"/>
          </p:nvPr>
        </p:nvSpPr>
        <p:spPr/>
        <p:txBody>
          <a:bodyPr/>
          <a:lstStyle>
            <a:lvl1pPr>
              <a:defRPr/>
            </a:lvl1pPr>
          </a:lstStyle>
          <a:p>
            <a:pPr>
              <a:defRPr/>
            </a:pPr>
            <a:r>
              <a:rPr lang="en-US"/>
              <a:t>Title  |  Name, Position Title  |  Date       </a:t>
            </a:r>
            <a:fld id="{2548CC2D-D126-AE45-A823-B3BC8C3553AC}" type="slidenum">
              <a:rPr lang="en-US"/>
              <a:pPr>
                <a:defRPr/>
              </a:pPr>
              <a:t>‹#›</a:t>
            </a:fld>
            <a:endParaRPr lang="en-US"/>
          </a:p>
          <a:p>
            <a:pPr>
              <a:defRPr/>
            </a:pPr>
            <a:endParaRPr lang="en-US"/>
          </a:p>
        </p:txBody>
      </p:sp>
    </p:spTree>
    <p:extLst>
      <p:ext uri="{BB962C8B-B14F-4D97-AF65-F5344CB8AC3E}">
        <p14:creationId xmlns:p14="http://schemas.microsoft.com/office/powerpoint/2010/main" val="9416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90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54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30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57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389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697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99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14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76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34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chart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866138"/>
            <a:ext cx="7734717" cy="1231023"/>
          </a:xfrm>
        </p:spPr>
        <p:txBody>
          <a:bodyPr/>
          <a:lstStyle/>
          <a:p>
            <a:pPr lvl="0"/>
            <a:r>
              <a:rPr lang="en-US" dirty="0" smtClean="0"/>
              <a:t>Click to edit Master text styles</a:t>
            </a:r>
          </a:p>
          <a:p>
            <a:pPr lvl="1"/>
            <a:r>
              <a:rPr lang="en-US" dirty="0" smtClean="0"/>
              <a:t>Bullet</a:t>
            </a:r>
          </a:p>
        </p:txBody>
      </p:sp>
      <p:sp>
        <p:nvSpPr>
          <p:cNvPr id="9" name="Chart Placeholder 8"/>
          <p:cNvSpPr>
            <a:spLocks noGrp="1"/>
          </p:cNvSpPr>
          <p:nvPr>
            <p:ph type="chart" sz="quarter" idx="12"/>
          </p:nvPr>
        </p:nvSpPr>
        <p:spPr>
          <a:xfrm>
            <a:off x="959155" y="3195638"/>
            <a:ext cx="6915150" cy="2720975"/>
          </a:xfrm>
        </p:spPr>
        <p:txBody>
          <a:bodyPr rtlCol="0">
            <a:normAutofit/>
          </a:bodyPr>
          <a:lstStyle/>
          <a:p>
            <a:pPr lvl="0"/>
            <a:endParaRPr lang="en-US" noProof="0"/>
          </a:p>
        </p:txBody>
      </p:sp>
      <p:sp>
        <p:nvSpPr>
          <p:cNvPr id="6" name="Footer Placeholder 3"/>
          <p:cNvSpPr>
            <a:spLocks noGrp="1"/>
          </p:cNvSpPr>
          <p:nvPr>
            <p:ph type="ftr" sz="quarter" idx="13"/>
          </p:nvPr>
        </p:nvSpPr>
        <p:spPr/>
        <p:txBody>
          <a:bodyPr/>
          <a:lstStyle>
            <a:lvl1pPr>
              <a:defRPr/>
            </a:lvl1pPr>
          </a:lstStyle>
          <a:p>
            <a:pPr>
              <a:defRPr/>
            </a:pPr>
            <a:r>
              <a:rPr lang="en-US"/>
              <a:t>Title  |  Name, Position Title  |  Date       </a:t>
            </a:r>
            <a:fld id="{177842BD-5C13-F640-91D6-10A494791A7D}" type="slidenum">
              <a:rPr lang="en-US"/>
              <a:pPr>
                <a:defRPr/>
              </a:pPr>
              <a:t>‹#›</a:t>
            </a:fld>
            <a:endParaRPr lang="en-US"/>
          </a:p>
          <a:p>
            <a:pPr>
              <a:defRPr/>
            </a:pPr>
            <a:endParaRPr lang="en-US"/>
          </a:p>
        </p:txBody>
      </p:sp>
    </p:spTree>
    <p:extLst>
      <p:ext uri="{BB962C8B-B14F-4D97-AF65-F5344CB8AC3E}">
        <p14:creationId xmlns:p14="http://schemas.microsoft.com/office/powerpoint/2010/main" val="988816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22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33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564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12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816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810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18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4325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06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82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8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29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ED1C23-6F88-49E4-812D-76770BAC7E98}" type="datetimeFigureOut">
              <a:rPr lang="en-US" smtClean="0">
                <a:solidFill>
                  <a:prstClr val="black">
                    <a:tint val="75000"/>
                  </a:prstClr>
                </a:solidFill>
              </a:rPr>
              <a:pPr/>
              <a:t>11/28/2017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2A8DF1-1A95-4265-A4B8-57B695AEF2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436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704850" y="6351588"/>
            <a:ext cx="8020050" cy="38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52" name="Title Placeholder 1"/>
          <p:cNvSpPr>
            <a:spLocks noGrp="1"/>
          </p:cNvSpPr>
          <p:nvPr>
            <p:ph type="title"/>
          </p:nvPr>
        </p:nvSpPr>
        <p:spPr bwMode="auto">
          <a:xfrm>
            <a:off x="704850" y="1195388"/>
            <a:ext cx="81470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04850" y="1903413"/>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Bullet</a:t>
            </a:r>
          </a:p>
        </p:txBody>
      </p:sp>
      <p:sp>
        <p:nvSpPr>
          <p:cNvPr id="4" name="Footer Placeholder 3"/>
          <p:cNvSpPr>
            <a:spLocks noGrp="1"/>
          </p:cNvSpPr>
          <p:nvPr>
            <p:ph type="ftr" sz="quarter" idx="3"/>
          </p:nvPr>
        </p:nvSpPr>
        <p:spPr>
          <a:xfrm>
            <a:off x="5829300" y="635000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a:t>Title  |  Name, Position Title  |  Date       </a:t>
            </a:r>
            <a:fld id="{991A67FE-21E2-BA4B-95F0-61DAAE58B1B4}" type="slidenum">
              <a:rPr lang="en-US"/>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fontAlgn="base">
        <a:spcBef>
          <a:spcPct val="0"/>
        </a:spcBef>
        <a:spcAft>
          <a:spcPct val="0"/>
        </a:spcAft>
        <a:defRPr sz="2400" b="1" kern="1200">
          <a:solidFill>
            <a:schemeClr val="tx1"/>
          </a:solidFill>
          <a:latin typeface="Times"/>
          <a:ea typeface="ＭＳ Ｐゴシック" charset="0"/>
          <a:cs typeface="Times"/>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325802724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8473" y="166053"/>
            <a:ext cx="9159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8510"/>
      </p:ext>
    </p:extLst>
  </p:cSld>
  <p:clrMap bg1="lt1" tx1="dk1" bg2="lt2" tx2="dk2" accent1="accent1" accent2="accent2" accent3="accent3" accent4="accent4" accent5="accent5" accent6="accent6" hlink="hlink" folHlink="folHlink"/>
  <p:hf hdr="0" ftr="0" dt="0"/>
  <p:txStyles>
    <p:titleStyle>
      <a:lvl1pPr algn="l" defTabSz="457200" rtl="0" fontAlgn="base">
        <a:spcBef>
          <a:spcPct val="0"/>
        </a:spcBef>
        <a:spcAft>
          <a:spcPct val="0"/>
        </a:spcAft>
        <a:defRPr sz="3200" b="0"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3DED1C23-6F88-49E4-812D-76770BAC7E98}" type="datetimeFigureOut">
              <a:rPr lang="en-US" smtClean="0">
                <a:solidFill>
                  <a:prstClr val="black">
                    <a:tint val="75000"/>
                  </a:prstClr>
                </a:solidFill>
                <a:latin typeface="Calibri"/>
                <a:ea typeface="+mn-ea"/>
                <a:cs typeface="+mn-cs"/>
              </a:rPr>
              <a:pPr defTabSz="914400" fontAlgn="auto">
                <a:spcBef>
                  <a:spcPts val="0"/>
                </a:spcBef>
                <a:spcAft>
                  <a:spcPts val="0"/>
                </a:spcAft>
              </a:pPr>
              <a:t>11/28/2017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712A8DF1-1A95-4265-A4B8-57B695AEF297}"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347057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3DED1C23-6F88-49E4-812D-76770BAC7E98}" type="datetimeFigureOut">
              <a:rPr lang="en-US" smtClean="0">
                <a:solidFill>
                  <a:prstClr val="black">
                    <a:tint val="75000"/>
                  </a:prstClr>
                </a:solidFill>
                <a:latin typeface="Calibri"/>
                <a:ea typeface="+mn-ea"/>
                <a:cs typeface="+mn-cs"/>
              </a:rPr>
              <a:pPr defTabSz="914400" fontAlgn="auto">
                <a:spcBef>
                  <a:spcPts val="0"/>
                </a:spcBef>
                <a:spcAft>
                  <a:spcPts val="0"/>
                </a:spcAft>
              </a:pPr>
              <a:t>11/28/2017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712A8DF1-1A95-4265-A4B8-57B695AEF297}"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091412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mailto:casemix.data@state.ma.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visitor.r20.constantcontact.com/d.jsp?llr=efmhfytab&amp;p=oi&amp;m=1120723513508&amp;sit=xcruu7sjb&amp;f=e1fbb9c6-ba86-47fe-a9d7-0cec812f8ea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hiamass.gov/assets/docs/g/chia-regs/957-5-proposed.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chiamass.gov/regulations/#publiccom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bwMode="auto">
          <a:xfrm>
            <a:off x="685800" y="2130425"/>
            <a:ext cx="7772400" cy="1470025"/>
          </a:xfrm>
          <a:extLst>
            <a:ext uri="{FAA26D3D-D897-4be2-8F04-BA451C77F1D7}">
              <ma14:placeholderFlag xmlns:mc="http://schemas.openxmlformats.org/markup-compatibility/2006" xmlns:mv="urn:schemas-microsoft-com:mac:vml" xmlns="" xmlns:ma14="http://schemas.microsoft.com/office/mac/drawingml/2011/main" val="1"/>
            </a:ext>
          </a:extLst>
        </p:spPr>
        <p:txBody>
          <a:bodyPr wrap="square" numCol="1" anchorCtr="0" compatLnSpc="1">
            <a:prstTxWarp prst="textNoShape">
              <a:avLst/>
            </a:prstTxWarp>
          </a:bodyPr>
          <a:lstStyle/>
          <a:p>
            <a:r>
              <a:rPr lang="en-US" sz="4000" dirty="0" smtClean="0">
                <a:solidFill>
                  <a:schemeClr val="tx2"/>
                </a:solidFill>
                <a:latin typeface="Arial" panose="020B0604020202020204" pitchFamily="34" charset="0"/>
                <a:cs typeface="Arial" panose="020B0604020202020204" pitchFamily="34" charset="0"/>
              </a:rPr>
              <a:t>MA Center for Health Information &amp; Analysis</a:t>
            </a:r>
            <a:br>
              <a:rPr lang="en-US" sz="4000" dirty="0" smtClean="0">
                <a:solidFill>
                  <a:schemeClr val="tx2"/>
                </a:solidFill>
                <a:latin typeface="Arial" panose="020B0604020202020204" pitchFamily="34" charset="0"/>
                <a:cs typeface="Arial" panose="020B0604020202020204" pitchFamily="34" charset="0"/>
              </a:rPr>
            </a:br>
            <a:r>
              <a:rPr lang="en-US" sz="4000" dirty="0" smtClean="0">
                <a:solidFill>
                  <a:schemeClr val="tx2"/>
                </a:solidFill>
                <a:latin typeface="Arial" panose="020B0604020202020204" pitchFamily="34" charset="0"/>
                <a:cs typeface="Arial" panose="020B0604020202020204" pitchFamily="34" charset="0"/>
              </a:rPr>
              <a:t/>
            </a:r>
            <a:br>
              <a:rPr lang="en-US" sz="4000" dirty="0" smtClean="0">
                <a:solidFill>
                  <a:schemeClr val="tx2"/>
                </a:solidFill>
                <a:latin typeface="Arial" panose="020B0604020202020204" pitchFamily="34" charset="0"/>
                <a:cs typeface="Arial" panose="020B0604020202020204" pitchFamily="34" charset="0"/>
              </a:rPr>
            </a:br>
            <a:r>
              <a:rPr lang="en-US" sz="3200" u="sng" dirty="0" smtClean="0">
                <a:solidFill>
                  <a:schemeClr val="tx2"/>
                </a:solidFill>
                <a:latin typeface="Arial" panose="020B0604020202020204" pitchFamily="34" charset="0"/>
                <a:cs typeface="Arial" panose="020B0604020202020204" pitchFamily="34" charset="0"/>
              </a:rPr>
              <a:t>Case Mix User Workgroup</a:t>
            </a:r>
            <a:endParaRPr lang="en-US" sz="3200" u="sng" dirty="0">
              <a:solidFill>
                <a:schemeClr val="tx2"/>
              </a:solidFill>
              <a:latin typeface="Arial" panose="020B0604020202020204" pitchFamily="34" charset="0"/>
              <a:cs typeface="Arial" panose="020B0604020202020204" pitchFamily="34" charset="0"/>
            </a:endParaRPr>
          </a:p>
        </p:txBody>
      </p:sp>
      <p:sp>
        <p:nvSpPr>
          <p:cNvPr id="4098" name="Subtitle 2"/>
          <p:cNvSpPr>
            <a:spLocks noGrp="1"/>
          </p:cNvSpPr>
          <p:nvPr>
            <p:ph type="subTitle" idx="4294967295"/>
          </p:nvPr>
        </p:nvSpPr>
        <p:spPr>
          <a:xfrm>
            <a:off x="1371600" y="3886200"/>
            <a:ext cx="6400800" cy="1752600"/>
          </a:xfrm>
        </p:spPr>
        <p:txBody>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November 28, 2017</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Summarized Data Reports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a:t>In determining whether to compile such a report, CHIA will consider the </a:t>
            </a:r>
            <a:r>
              <a:rPr lang="en-US" b="1" dirty="0"/>
              <a:t>public interest served</a:t>
            </a:r>
            <a:r>
              <a:rPr lang="en-US" dirty="0"/>
              <a:t>, the </a:t>
            </a:r>
            <a:r>
              <a:rPr lang="en-US" b="1" dirty="0"/>
              <a:t>availability of its resources</a:t>
            </a:r>
            <a:r>
              <a:rPr lang="en-US" dirty="0"/>
              <a:t>, the </a:t>
            </a:r>
            <a:r>
              <a:rPr lang="en-US" b="1" dirty="0"/>
              <a:t>complexity</a:t>
            </a:r>
            <a:r>
              <a:rPr lang="en-US" dirty="0"/>
              <a:t> of the request, and </a:t>
            </a:r>
            <a:r>
              <a:rPr lang="en-US" b="1" dirty="0"/>
              <a:t>privacy </a:t>
            </a:r>
            <a:r>
              <a:rPr lang="en-US" b="1" dirty="0" smtClean="0"/>
              <a:t>concerns</a:t>
            </a:r>
            <a:r>
              <a:rPr lang="en-US" dirty="0" smtClean="0"/>
              <a:t> (i.e</a:t>
            </a:r>
            <a:r>
              <a:rPr lang="en-US" dirty="0"/>
              <a:t>. that there is no more than a minimal risk to individual privacy in the public release of the </a:t>
            </a:r>
            <a:r>
              <a:rPr lang="en-US" dirty="0" smtClean="0"/>
              <a:t>report)</a:t>
            </a:r>
          </a:p>
          <a:p>
            <a:pPr marL="342900" indent="-342900">
              <a:buFont typeface="Arial" panose="020B0604020202020204" pitchFamily="34" charset="0"/>
              <a:buChar char="•"/>
            </a:pPr>
            <a:r>
              <a:rPr lang="en-US" dirty="0" smtClean="0"/>
              <a:t>Submit the request via a new form (to be published after the revised regulation goes into effect)</a:t>
            </a:r>
          </a:p>
          <a:p>
            <a:pPr marL="342900" indent="-342900">
              <a:buFont typeface="Arial" panose="020B0604020202020204" pitchFamily="34" charset="0"/>
              <a:buChar char="•"/>
            </a:pPr>
            <a:r>
              <a:rPr lang="en-US" dirty="0"/>
              <a:t>The Executive Director </a:t>
            </a:r>
            <a:r>
              <a:rPr lang="en-US" dirty="0" smtClean="0"/>
              <a:t>(or </a:t>
            </a:r>
            <a:r>
              <a:rPr lang="en-US" dirty="0"/>
              <a:t>his/her </a:t>
            </a:r>
            <a:r>
              <a:rPr lang="en-US" dirty="0" smtClean="0"/>
              <a:t>designee) </a:t>
            </a:r>
            <a:r>
              <a:rPr lang="en-US" dirty="0"/>
              <a:t>will approve or deny such requests.  Such approval/denial is final and not subject to further review or </a:t>
            </a:r>
            <a:r>
              <a:rPr lang="en-US" dirty="0" smtClean="0"/>
              <a:t>appeal.</a:t>
            </a:r>
          </a:p>
          <a:p>
            <a:pPr marL="342900" indent="-342900">
              <a:buFont typeface="Arial" panose="020B0604020202020204" pitchFamily="34" charset="0"/>
              <a:buChar char="•"/>
            </a:pPr>
            <a:r>
              <a:rPr lang="en-US" dirty="0" smtClean="0"/>
              <a:t>A support/production fee of $140/hour will be charged</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331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Reminders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t>Financial Hardship Fee Waiver Requests – We expect applicants to have made an attempt to find some kind of institutional or grant funding.  100% fee waiver requests are </a:t>
            </a:r>
            <a:r>
              <a:rPr lang="en-US" sz="2400" i="1" dirty="0" smtClean="0"/>
              <a:t>extremely</a:t>
            </a:r>
            <a:r>
              <a:rPr lang="en-US" sz="2400" dirty="0" smtClean="0"/>
              <a:t> unlikely to be granted.</a:t>
            </a:r>
          </a:p>
          <a:p>
            <a:pPr marL="342900" indent="-342900">
              <a:buFont typeface="Arial" panose="020B0604020202020204" pitchFamily="34" charset="0"/>
              <a:buChar char="•"/>
            </a:pPr>
            <a:r>
              <a:rPr lang="en-US" sz="2400" dirty="0" smtClean="0"/>
              <a:t>If your project requires IRB approval, please ensure you have approval BEFORE submitting your data request to CHIA</a:t>
            </a:r>
          </a:p>
        </p:txBody>
      </p:sp>
    </p:spTree>
    <p:extLst>
      <p:ext uri="{BB962C8B-B14F-4D97-AF65-F5344CB8AC3E}">
        <p14:creationId xmlns:p14="http://schemas.microsoft.com/office/powerpoint/2010/main" val="3361440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QUESTIONS?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00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066800"/>
          </a:xfrm>
        </p:spPr>
        <p:txBody>
          <a:bodyPr>
            <a:noAutofit/>
          </a:bodyPr>
          <a:lstStyle/>
          <a:p>
            <a:r>
              <a:rPr lang="en-US" sz="2000" b="1" u="sng" dirty="0">
                <a:solidFill>
                  <a:srgbClr val="0070C0"/>
                </a:solidFill>
              </a:rPr>
              <a:t>Question</a:t>
            </a:r>
            <a:r>
              <a:rPr lang="en-US" sz="2000" b="1" dirty="0">
                <a:solidFill>
                  <a:srgbClr val="0070C0"/>
                </a:solidFill>
              </a:rPr>
              <a:t>: </a:t>
            </a:r>
            <a:r>
              <a:rPr lang="en-US" sz="2000" b="1" dirty="0" smtClean="0">
                <a:solidFill>
                  <a:srgbClr val="0070C0"/>
                </a:solidFill>
              </a:rPr>
              <a:t>Section VII of the CHIA application form has the option of requesting 3-digit ZIP Code, but what volume distribution and geographic distribution can we expect when using 3-digit ZIP Code boundaries?</a:t>
            </a:r>
            <a:endParaRPr lang="en-US" sz="2000" b="1" dirty="0">
              <a:solidFill>
                <a:srgbClr val="0070C0"/>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627" t="23084" r="4627" b="34527"/>
          <a:stretch/>
        </p:blipFill>
        <p:spPr>
          <a:xfrm>
            <a:off x="1066800" y="4038600"/>
            <a:ext cx="6836480" cy="2438400"/>
          </a:xfrm>
          <a:prstGeom prst="rect">
            <a:avLst/>
          </a:prstGeom>
          <a:ln>
            <a:solidFill>
              <a:schemeClr val="accent1"/>
            </a:solidFill>
          </a:ln>
        </p:spPr>
      </p:pic>
      <p:sp>
        <p:nvSpPr>
          <p:cNvPr id="3" name="TextBox 2"/>
          <p:cNvSpPr txBox="1"/>
          <p:nvPr/>
        </p:nvSpPr>
        <p:spPr>
          <a:xfrm>
            <a:off x="152400" y="1219200"/>
            <a:ext cx="8839200" cy="3170099"/>
          </a:xfrm>
          <a:prstGeom prst="rect">
            <a:avLst/>
          </a:prstGeom>
          <a:noFill/>
        </p:spPr>
        <p:txBody>
          <a:bodyPr wrap="square" rtlCol="0">
            <a:spAutoFit/>
          </a:bodyPr>
          <a:lstStyle/>
          <a:p>
            <a:pPr defTabSz="914400" fontAlgn="auto">
              <a:spcBef>
                <a:spcPts val="0"/>
              </a:spcBef>
              <a:spcAft>
                <a:spcPts val="0"/>
              </a:spcAft>
            </a:pPr>
            <a:r>
              <a:rPr lang="en-US" b="1" u="sng" dirty="0" smtClean="0">
                <a:solidFill>
                  <a:prstClr val="black"/>
                </a:solidFill>
                <a:latin typeface="Calibri"/>
                <a:ea typeface="+mn-ea"/>
                <a:cs typeface="+mn-cs"/>
              </a:rPr>
              <a:t>Answer</a:t>
            </a:r>
            <a:r>
              <a:rPr lang="en-US" sz="2000" dirty="0" smtClean="0">
                <a:solidFill>
                  <a:prstClr val="black"/>
                </a:solidFill>
                <a:latin typeface="Calibri"/>
                <a:ea typeface="+mn-ea"/>
                <a:cs typeface="+mn-cs"/>
              </a:rPr>
              <a:t>:  Massachusetts has approximately six hundred and eighty-five  5-digit ZIP </a:t>
            </a:r>
            <a:r>
              <a:rPr lang="en-US" sz="2000" b="1" dirty="0" smtClean="0">
                <a:solidFill>
                  <a:prstClr val="black"/>
                </a:solidFill>
                <a:latin typeface="Calibri"/>
                <a:ea typeface="+mn-ea"/>
                <a:cs typeface="+mn-cs"/>
              </a:rPr>
              <a:t>codes </a:t>
            </a:r>
            <a:r>
              <a:rPr lang="en-US" sz="2000" dirty="0" smtClean="0">
                <a:solidFill>
                  <a:prstClr val="black"/>
                </a:solidFill>
                <a:latin typeface="Calibri"/>
                <a:ea typeface="+mn-ea"/>
                <a:cs typeface="+mn-cs"/>
              </a:rPr>
              <a:t>assigned by the United States Postal Service for mail delivery.  These ZIP codes are subject to change and can overlap. The </a:t>
            </a:r>
            <a:r>
              <a:rPr lang="en-US" sz="2000" b="1" dirty="0" smtClean="0">
                <a:solidFill>
                  <a:prstClr val="black"/>
                </a:solidFill>
                <a:latin typeface="Calibri"/>
                <a:ea typeface="+mn-ea"/>
                <a:cs typeface="+mn-cs"/>
              </a:rPr>
              <a:t>first 3-digits </a:t>
            </a:r>
            <a:r>
              <a:rPr lang="en-US" sz="2000" dirty="0" smtClean="0">
                <a:solidFill>
                  <a:prstClr val="black"/>
                </a:solidFill>
                <a:latin typeface="Calibri"/>
                <a:ea typeface="+mn-ea"/>
                <a:cs typeface="+mn-cs"/>
              </a:rPr>
              <a:t>of the 5-digits  are a larger grouping with </a:t>
            </a:r>
            <a:r>
              <a:rPr lang="en-US" sz="2000" b="1" dirty="0" smtClean="0">
                <a:solidFill>
                  <a:prstClr val="black"/>
                </a:solidFill>
                <a:latin typeface="Calibri"/>
                <a:ea typeface="+mn-ea"/>
                <a:cs typeface="+mn-cs"/>
              </a:rPr>
              <a:t>the first digit </a:t>
            </a:r>
            <a:r>
              <a:rPr lang="en-US" sz="2000" dirty="0" smtClean="0">
                <a:solidFill>
                  <a:prstClr val="black"/>
                </a:solidFill>
                <a:latin typeface="Calibri"/>
                <a:ea typeface="+mn-ea"/>
                <a:cs typeface="+mn-cs"/>
              </a:rPr>
              <a:t>representing a National Area ranging from zero (for states in far Northeast) to nine (for states in the far West), the </a:t>
            </a:r>
            <a:r>
              <a:rPr lang="en-US" sz="2000" b="1" dirty="0" smtClean="0">
                <a:solidFill>
                  <a:prstClr val="black"/>
                </a:solidFill>
                <a:latin typeface="Calibri"/>
                <a:ea typeface="+mn-ea"/>
                <a:cs typeface="+mn-cs"/>
              </a:rPr>
              <a:t>second and third digits </a:t>
            </a:r>
            <a:r>
              <a:rPr lang="en-US" sz="2000" dirty="0" smtClean="0">
                <a:solidFill>
                  <a:prstClr val="black"/>
                </a:solidFill>
                <a:latin typeface="Calibri"/>
                <a:ea typeface="+mn-ea"/>
                <a:cs typeface="+mn-cs"/>
              </a:rPr>
              <a:t>representing  local  central post office coverage area, and the remaining digits are for mail service delivery routes.  When the data are aggregated at the 3-digit ZIP code level, approximately six hundred and eighty-five  5-digit Massachusetts ZIP codes are reduced </a:t>
            </a:r>
            <a:r>
              <a:rPr lang="en-US" sz="2000" b="1" dirty="0" smtClean="0">
                <a:solidFill>
                  <a:prstClr val="black"/>
                </a:solidFill>
                <a:latin typeface="Calibri"/>
                <a:ea typeface="+mn-ea"/>
                <a:cs typeface="+mn-cs"/>
              </a:rPr>
              <a:t>eighteen 3-digit  ZIP codes</a:t>
            </a:r>
            <a:r>
              <a:rPr lang="en-US" sz="2000" dirty="0" smtClean="0">
                <a:solidFill>
                  <a:prstClr val="black"/>
                </a:solidFill>
                <a:latin typeface="Calibri"/>
                <a:ea typeface="+mn-ea"/>
                <a:cs typeface="+mn-cs"/>
              </a:rPr>
              <a:t>.</a:t>
            </a:r>
          </a:p>
          <a:p>
            <a:pPr defTabSz="914400" fontAlgn="auto">
              <a:spcBef>
                <a:spcPts val="0"/>
              </a:spcBef>
              <a:spcAft>
                <a:spcPts val="0"/>
              </a:spcAft>
            </a:pPr>
            <a:r>
              <a:rPr lang="en-US" sz="2000" dirty="0" smtClean="0">
                <a:solidFill>
                  <a:prstClr val="black"/>
                </a:solidFill>
                <a:latin typeface="Calibri"/>
                <a:ea typeface="+mn-ea"/>
                <a:cs typeface="+mn-cs"/>
              </a:rPr>
              <a:t> </a:t>
            </a:r>
            <a:endParaRPr lang="en-US" sz="2000" dirty="0">
              <a:solidFill>
                <a:prstClr val="black"/>
              </a:solidFill>
              <a:latin typeface="Calibri"/>
              <a:ea typeface="+mn-ea"/>
              <a:cs typeface="+mn-cs"/>
            </a:endParaRPr>
          </a:p>
        </p:txBody>
      </p:sp>
    </p:spTree>
    <p:extLst>
      <p:ext uri="{BB962C8B-B14F-4D97-AF65-F5344CB8AC3E}">
        <p14:creationId xmlns:p14="http://schemas.microsoft.com/office/powerpoint/2010/main" val="55873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88" t="9384" r="3012" b="9329"/>
          <a:stretch/>
        </p:blipFill>
        <p:spPr>
          <a:xfrm>
            <a:off x="4187" y="3100754"/>
            <a:ext cx="6300318" cy="3757246"/>
          </a:xfrm>
          <a:prstGeom prst="rect">
            <a:avLst/>
          </a:prstGeom>
        </p:spPr>
      </p:pic>
      <p:sp>
        <p:nvSpPr>
          <p:cNvPr id="5" name="Title 1"/>
          <p:cNvSpPr>
            <a:spLocks noGrp="1"/>
          </p:cNvSpPr>
          <p:nvPr>
            <p:ph type="title"/>
          </p:nvPr>
        </p:nvSpPr>
        <p:spPr>
          <a:xfrm>
            <a:off x="0" y="1675"/>
            <a:ext cx="8991600" cy="1066800"/>
          </a:xfrm>
        </p:spPr>
        <p:txBody>
          <a:bodyPr>
            <a:noAutofit/>
          </a:bodyPr>
          <a:lstStyle/>
          <a:p>
            <a:r>
              <a:rPr lang="en-US" sz="1400" b="1" u="sng" dirty="0">
                <a:solidFill>
                  <a:srgbClr val="0070C0"/>
                </a:solidFill>
              </a:rPr>
              <a:t>Question</a:t>
            </a:r>
            <a:r>
              <a:rPr lang="en-US" sz="1400" b="1" dirty="0">
                <a:solidFill>
                  <a:srgbClr val="0070C0"/>
                </a:solidFill>
              </a:rPr>
              <a:t>: Section VII of the CHIA application form has the option of requesting 3-digit ZIP Code, but what volume distribution and geographic distribution can we expect when using 3-digit ZIP Code </a:t>
            </a:r>
            <a:r>
              <a:rPr lang="en-US" sz="1400" b="1" dirty="0" smtClean="0">
                <a:solidFill>
                  <a:srgbClr val="0070C0"/>
                </a:solidFill>
              </a:rPr>
              <a:t>boundaries? </a:t>
            </a:r>
            <a:r>
              <a:rPr lang="en-US" sz="1400" i="1" dirty="0" smtClean="0">
                <a:solidFill>
                  <a:srgbClr val="0070C0"/>
                </a:solidFill>
              </a:rPr>
              <a:t>(continued)</a:t>
            </a:r>
            <a:endParaRPr lang="en-US" sz="1400" i="1" dirty="0">
              <a:solidFill>
                <a:srgbClr val="0070C0"/>
              </a:solidFill>
            </a:endParaRPr>
          </a:p>
        </p:txBody>
      </p:sp>
      <p:sp>
        <p:nvSpPr>
          <p:cNvPr id="6" name="TextBox 5"/>
          <p:cNvSpPr txBox="1"/>
          <p:nvPr/>
        </p:nvSpPr>
        <p:spPr>
          <a:xfrm>
            <a:off x="5936901" y="3505200"/>
            <a:ext cx="3207099" cy="2308324"/>
          </a:xfrm>
          <a:prstGeom prst="rect">
            <a:avLst/>
          </a:prstGeom>
          <a:noFill/>
        </p:spPr>
        <p:txBody>
          <a:bodyPr wrap="square" rtlCol="0">
            <a:spAutoFit/>
          </a:bodyPr>
          <a:lstStyle/>
          <a:p>
            <a:pPr algn="ctr" defTabSz="914400" fontAlgn="auto">
              <a:spcBef>
                <a:spcPts val="0"/>
              </a:spcBef>
              <a:spcAft>
                <a:spcPts val="0"/>
              </a:spcAft>
            </a:pPr>
            <a:r>
              <a:rPr lang="en-US" sz="2400" b="1" dirty="0" smtClean="0">
                <a:solidFill>
                  <a:srgbClr val="FF0000"/>
                </a:solidFill>
                <a:latin typeface="Calibri"/>
                <a:ea typeface="+mn-ea"/>
                <a:cs typeface="+mn-cs"/>
              </a:rPr>
              <a:t>FY2016 Massachusetts Outpatient Emergency Department </a:t>
            </a:r>
          </a:p>
          <a:p>
            <a:pPr algn="ctr" defTabSz="914400" fontAlgn="auto">
              <a:spcBef>
                <a:spcPts val="0"/>
              </a:spcBef>
              <a:spcAft>
                <a:spcPts val="0"/>
              </a:spcAft>
            </a:pPr>
            <a:r>
              <a:rPr lang="en-US" sz="2400" b="1" dirty="0" smtClean="0">
                <a:solidFill>
                  <a:srgbClr val="FF0000"/>
                </a:solidFill>
                <a:latin typeface="Calibri"/>
                <a:ea typeface="+mn-ea"/>
                <a:cs typeface="+mn-cs"/>
              </a:rPr>
              <a:t>Visit Volume by </a:t>
            </a:r>
          </a:p>
          <a:p>
            <a:pPr algn="ctr" defTabSz="914400" fontAlgn="auto">
              <a:spcBef>
                <a:spcPts val="0"/>
              </a:spcBef>
              <a:spcAft>
                <a:spcPts val="0"/>
              </a:spcAft>
            </a:pPr>
            <a:r>
              <a:rPr lang="en-US" sz="2400" b="1" dirty="0" smtClean="0">
                <a:solidFill>
                  <a:srgbClr val="FF0000"/>
                </a:solidFill>
                <a:latin typeface="Calibri"/>
                <a:ea typeface="+mn-ea"/>
                <a:cs typeface="+mn-cs"/>
              </a:rPr>
              <a:t>3-digit ZIP Code and County</a:t>
            </a:r>
            <a:endParaRPr lang="en-US" sz="2400" b="1" dirty="0">
              <a:solidFill>
                <a:srgbClr val="FF0000"/>
              </a:solidFill>
              <a:latin typeface="Calibri"/>
              <a:ea typeface="+mn-ea"/>
              <a:cs typeface="+mn-cs"/>
            </a:endParaRPr>
          </a:p>
        </p:txBody>
      </p:sp>
      <p:sp>
        <p:nvSpPr>
          <p:cNvPr id="7" name="TextBox 6"/>
          <p:cNvSpPr txBox="1"/>
          <p:nvPr/>
        </p:nvSpPr>
        <p:spPr>
          <a:xfrm>
            <a:off x="144862" y="897194"/>
            <a:ext cx="8993275" cy="1938992"/>
          </a:xfrm>
          <a:prstGeom prst="rect">
            <a:avLst/>
          </a:prstGeom>
          <a:noFill/>
        </p:spPr>
        <p:txBody>
          <a:bodyPr wrap="square" rtlCol="0">
            <a:spAutoFit/>
          </a:bodyPr>
          <a:lstStyle/>
          <a:p>
            <a:pPr defTabSz="914400" fontAlgn="auto">
              <a:spcBef>
                <a:spcPts val="0"/>
              </a:spcBef>
              <a:spcAft>
                <a:spcPts val="0"/>
              </a:spcAft>
            </a:pPr>
            <a:r>
              <a:rPr lang="en-US" b="1" u="sng" dirty="0" smtClean="0">
                <a:solidFill>
                  <a:prstClr val="black"/>
                </a:solidFill>
                <a:latin typeface="Calibri"/>
                <a:ea typeface="+mn-ea"/>
                <a:cs typeface="+mn-cs"/>
              </a:rPr>
              <a:t>Answer</a:t>
            </a:r>
            <a:r>
              <a:rPr lang="en-US" sz="2000" dirty="0" smtClean="0">
                <a:solidFill>
                  <a:prstClr val="black"/>
                </a:solidFill>
                <a:latin typeface="Calibri"/>
                <a:ea typeface="+mn-ea"/>
                <a:cs typeface="+mn-cs"/>
              </a:rPr>
              <a:t>:  The map below shows the FY2016 Massachusetts ED Visit volume by 3-digit ZIP Code and County. </a:t>
            </a:r>
            <a:r>
              <a:rPr lang="en-US" sz="2000" b="1" dirty="0">
                <a:solidFill>
                  <a:prstClr val="black"/>
                </a:solidFill>
                <a:latin typeface="Calibri"/>
                <a:ea typeface="+mn-ea"/>
                <a:cs typeface="+mn-cs"/>
              </a:rPr>
              <a:t>T</a:t>
            </a:r>
            <a:r>
              <a:rPr lang="en-US" sz="2000" b="1" dirty="0" smtClean="0">
                <a:solidFill>
                  <a:prstClr val="black"/>
                </a:solidFill>
                <a:latin typeface="Calibri"/>
                <a:ea typeface="+mn-ea"/>
                <a:cs typeface="+mn-cs"/>
              </a:rPr>
              <a:t>he eighteen 3-digit ZIP Code boundaries represent a smaller aggregation than the 12 Massachusetts Counties</a:t>
            </a:r>
            <a:r>
              <a:rPr lang="en-US" sz="2000" dirty="0" smtClean="0">
                <a:solidFill>
                  <a:prstClr val="black"/>
                </a:solidFill>
                <a:latin typeface="Calibri"/>
                <a:ea typeface="+mn-ea"/>
                <a:cs typeface="+mn-cs"/>
              </a:rPr>
              <a:t>. Geographic coverage in larger less urban 3-digit ZIP Code areas of the Cape,  Berkshire and part of Franklin County have lower ED Visit volume. Several small counties on the Cape share the same 3-digit ZIP Code. The Suffolk County 3-digit ZIP Code areas have the highest ED Visit volume.</a:t>
            </a:r>
            <a:endParaRPr lang="en-US" sz="2000" dirty="0">
              <a:solidFill>
                <a:prstClr val="black"/>
              </a:solidFill>
              <a:latin typeface="Calibri"/>
              <a:ea typeface="+mn-ea"/>
              <a:cs typeface="+mn-cs"/>
            </a:endParaRPr>
          </a:p>
        </p:txBody>
      </p:sp>
    </p:spTree>
    <p:extLst>
      <p:ext uri="{BB962C8B-B14F-4D97-AF65-F5344CB8AC3E}">
        <p14:creationId xmlns:p14="http://schemas.microsoft.com/office/powerpoint/2010/main" val="196336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143" t="10752" r="4279" b="10127"/>
          <a:stretch/>
        </p:blipFill>
        <p:spPr>
          <a:xfrm>
            <a:off x="-16042" y="3895999"/>
            <a:ext cx="4571163" cy="296200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25" t="9050" r="4881" b="9503"/>
          <a:stretch/>
        </p:blipFill>
        <p:spPr>
          <a:xfrm>
            <a:off x="4495800" y="3808882"/>
            <a:ext cx="4551903" cy="3049118"/>
          </a:xfrm>
          <a:prstGeom prst="rect">
            <a:avLst/>
          </a:prstGeom>
        </p:spPr>
      </p:pic>
      <p:sp>
        <p:nvSpPr>
          <p:cNvPr id="8" name="TextBox 7"/>
          <p:cNvSpPr txBox="1"/>
          <p:nvPr/>
        </p:nvSpPr>
        <p:spPr>
          <a:xfrm>
            <a:off x="0" y="3124200"/>
            <a:ext cx="4350099" cy="707886"/>
          </a:xfrm>
          <a:prstGeom prst="rect">
            <a:avLst/>
          </a:prstGeom>
          <a:noFill/>
        </p:spPr>
        <p:txBody>
          <a:bodyPr wrap="square" rtlCol="0">
            <a:spAutoFit/>
          </a:bodyPr>
          <a:lstStyle/>
          <a:p>
            <a:pPr algn="ctr" defTabSz="914400" fontAlgn="auto">
              <a:spcBef>
                <a:spcPts val="0"/>
              </a:spcBef>
              <a:spcAft>
                <a:spcPts val="0"/>
              </a:spcAft>
            </a:pPr>
            <a:r>
              <a:rPr lang="en-US" sz="2000" b="1" dirty="0" smtClean="0">
                <a:solidFill>
                  <a:srgbClr val="FF0000"/>
                </a:solidFill>
                <a:latin typeface="Calibri"/>
                <a:ea typeface="+mn-ea"/>
                <a:cs typeface="+mn-cs"/>
              </a:rPr>
              <a:t>FY2016 Inpatient Hospital Discharge Volume by 3-digit ZIP Code and County</a:t>
            </a:r>
            <a:endParaRPr lang="en-US" sz="2000" b="1" dirty="0">
              <a:solidFill>
                <a:srgbClr val="FF0000"/>
              </a:solidFill>
              <a:latin typeface="Calibri"/>
              <a:ea typeface="+mn-ea"/>
              <a:cs typeface="+mn-cs"/>
            </a:endParaRPr>
          </a:p>
        </p:txBody>
      </p:sp>
      <p:sp>
        <p:nvSpPr>
          <p:cNvPr id="9" name="TextBox 8"/>
          <p:cNvSpPr txBox="1"/>
          <p:nvPr/>
        </p:nvSpPr>
        <p:spPr>
          <a:xfrm>
            <a:off x="4648200" y="3200400"/>
            <a:ext cx="4343400" cy="707886"/>
          </a:xfrm>
          <a:prstGeom prst="rect">
            <a:avLst/>
          </a:prstGeom>
          <a:noFill/>
        </p:spPr>
        <p:txBody>
          <a:bodyPr wrap="square" rtlCol="0">
            <a:spAutoFit/>
          </a:bodyPr>
          <a:lstStyle/>
          <a:p>
            <a:pPr algn="ctr" defTabSz="914400" fontAlgn="auto">
              <a:spcBef>
                <a:spcPts val="0"/>
              </a:spcBef>
              <a:spcAft>
                <a:spcPts val="0"/>
              </a:spcAft>
            </a:pPr>
            <a:r>
              <a:rPr lang="en-US" sz="2000" b="1" dirty="0" smtClean="0">
                <a:solidFill>
                  <a:srgbClr val="FF0000"/>
                </a:solidFill>
                <a:latin typeface="Calibri"/>
                <a:ea typeface="+mn-ea"/>
                <a:cs typeface="+mn-cs"/>
              </a:rPr>
              <a:t>FY2016 Outpatient Observation Stay Volume by 3-digit ZIP Code and County</a:t>
            </a:r>
            <a:endParaRPr lang="en-US" sz="2000" b="1" dirty="0">
              <a:solidFill>
                <a:srgbClr val="FF0000"/>
              </a:solidFill>
              <a:latin typeface="Calibri"/>
              <a:ea typeface="+mn-ea"/>
              <a:cs typeface="+mn-cs"/>
            </a:endParaRPr>
          </a:p>
        </p:txBody>
      </p:sp>
      <p:sp>
        <p:nvSpPr>
          <p:cNvPr id="10" name="Title 1"/>
          <p:cNvSpPr>
            <a:spLocks noGrp="1"/>
          </p:cNvSpPr>
          <p:nvPr>
            <p:ph type="title"/>
          </p:nvPr>
        </p:nvSpPr>
        <p:spPr>
          <a:xfrm>
            <a:off x="0" y="1675"/>
            <a:ext cx="8991600" cy="1066800"/>
          </a:xfrm>
        </p:spPr>
        <p:txBody>
          <a:bodyPr>
            <a:noAutofit/>
          </a:bodyPr>
          <a:lstStyle/>
          <a:p>
            <a:r>
              <a:rPr lang="en-US" sz="1400" b="1" u="sng" dirty="0">
                <a:solidFill>
                  <a:srgbClr val="0070C0"/>
                </a:solidFill>
              </a:rPr>
              <a:t>Question</a:t>
            </a:r>
            <a:r>
              <a:rPr lang="en-US" sz="1400" b="1" dirty="0">
                <a:solidFill>
                  <a:srgbClr val="0070C0"/>
                </a:solidFill>
              </a:rPr>
              <a:t>: Section VII of the CHIA application form has the option of requesting 3-digit ZIP Code, but what volume distribution and geographic distribution can we expect when using 3-digit ZIP Code boundaries? </a:t>
            </a:r>
            <a:r>
              <a:rPr lang="en-US" sz="1400" i="1" dirty="0" smtClean="0">
                <a:solidFill>
                  <a:srgbClr val="0070C0"/>
                </a:solidFill>
              </a:rPr>
              <a:t>(continued)</a:t>
            </a:r>
            <a:endParaRPr lang="en-US" sz="1400" i="1" dirty="0">
              <a:solidFill>
                <a:srgbClr val="0070C0"/>
              </a:solidFill>
            </a:endParaRPr>
          </a:p>
        </p:txBody>
      </p:sp>
      <p:sp>
        <p:nvSpPr>
          <p:cNvPr id="11" name="TextBox 10"/>
          <p:cNvSpPr txBox="1"/>
          <p:nvPr/>
        </p:nvSpPr>
        <p:spPr>
          <a:xfrm>
            <a:off x="0" y="877431"/>
            <a:ext cx="9144000" cy="2246769"/>
          </a:xfrm>
          <a:prstGeom prst="rect">
            <a:avLst/>
          </a:prstGeom>
          <a:noFill/>
        </p:spPr>
        <p:txBody>
          <a:bodyPr wrap="square" rtlCol="0">
            <a:spAutoFit/>
          </a:bodyPr>
          <a:lstStyle/>
          <a:p>
            <a:pPr defTabSz="914400" fontAlgn="auto">
              <a:spcBef>
                <a:spcPts val="0"/>
              </a:spcBef>
              <a:spcAft>
                <a:spcPts val="0"/>
              </a:spcAft>
            </a:pPr>
            <a:r>
              <a:rPr lang="en-US" sz="2000" b="1" u="sng" dirty="0" smtClean="0">
                <a:solidFill>
                  <a:prstClr val="black"/>
                </a:solidFill>
                <a:latin typeface="Calibri"/>
                <a:ea typeface="+mn-ea"/>
                <a:cs typeface="+mn-cs"/>
              </a:rPr>
              <a:t>Answer</a:t>
            </a:r>
            <a:r>
              <a:rPr lang="en-US" sz="2000" dirty="0" smtClean="0">
                <a:solidFill>
                  <a:prstClr val="black"/>
                </a:solidFill>
                <a:latin typeface="Calibri"/>
                <a:ea typeface="+mn-ea"/>
                <a:cs typeface="+mn-cs"/>
              </a:rPr>
              <a:t>:  Both FY2016 Hospital Inpatient Discharge Volume and FY2016 Observation Stay 3-digit ZIP volume mirror a geographic distribution of the FY2016  ED Visit data with less volume from the Cape, Berkshire and a part of Franklin County. When using 3-digit ZIP codes, it is important to keep in mind, while they roughly align some political boundaries, you will see more shared overlapping between ZIP code boundaries and political boundaries. Compare county and ZIP code boundaries in maps below.</a:t>
            </a:r>
            <a:endParaRPr lang="en-US" sz="2000" dirty="0">
              <a:solidFill>
                <a:prstClr val="black"/>
              </a:solidFill>
              <a:latin typeface="Calibri"/>
              <a:ea typeface="+mn-ea"/>
              <a:cs typeface="+mn-cs"/>
            </a:endParaRPr>
          </a:p>
        </p:txBody>
      </p:sp>
    </p:spTree>
    <p:extLst>
      <p:ext uri="{BB962C8B-B14F-4D97-AF65-F5344CB8AC3E}">
        <p14:creationId xmlns:p14="http://schemas.microsoft.com/office/powerpoint/2010/main" val="370915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675"/>
            <a:ext cx="89916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400" b="1" u="sng" dirty="0" smtClean="0">
                <a:solidFill>
                  <a:srgbClr val="0070C0"/>
                </a:solidFill>
              </a:rPr>
              <a:t>Question</a:t>
            </a:r>
            <a:r>
              <a:rPr lang="en-US" sz="1400" b="1" dirty="0" smtClean="0">
                <a:solidFill>
                  <a:srgbClr val="0070C0"/>
                </a:solidFill>
              </a:rPr>
              <a:t>: </a:t>
            </a:r>
            <a:r>
              <a:rPr lang="en-US" sz="1400" b="1" dirty="0">
                <a:solidFill>
                  <a:srgbClr val="0070C0"/>
                </a:solidFill>
              </a:rPr>
              <a:t>Section VII of the CHIA application form has the option of requesting 3-digit ZIP Code, but what volume distribution and geographic distribution can we expect when using 3-digit ZIP Code boundaries? </a:t>
            </a:r>
            <a:r>
              <a:rPr lang="en-US" sz="1400" i="1" dirty="0" smtClean="0">
                <a:solidFill>
                  <a:srgbClr val="0070C0"/>
                </a:solidFill>
              </a:rPr>
              <a:t>(continued)</a:t>
            </a:r>
            <a:endParaRPr lang="en-US" sz="1400" i="1" dirty="0">
              <a:solidFill>
                <a:srgbClr val="0070C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96" t="13040" r="2337" b="10768"/>
          <a:stretch/>
        </p:blipFill>
        <p:spPr>
          <a:xfrm>
            <a:off x="76200" y="3276600"/>
            <a:ext cx="4472354" cy="280195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11" t="11868" r="3923" b="12820"/>
          <a:stretch/>
        </p:blipFill>
        <p:spPr>
          <a:xfrm>
            <a:off x="4572000" y="3200400"/>
            <a:ext cx="4472355" cy="2769627"/>
          </a:xfrm>
          <a:prstGeom prst="rect">
            <a:avLst/>
          </a:prstGeom>
        </p:spPr>
      </p:pic>
      <p:sp>
        <p:nvSpPr>
          <p:cNvPr id="6" name="Rectangle 4"/>
          <p:cNvSpPr txBox="1">
            <a:spLocks noChangeArrowheads="1"/>
          </p:cNvSpPr>
          <p:nvPr/>
        </p:nvSpPr>
        <p:spPr>
          <a:xfrm>
            <a:off x="0" y="1703438"/>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altLang="en-US" sz="1800" b="1" u="sng" dirty="0" smtClean="0">
                <a:solidFill>
                  <a:prstClr val="black"/>
                </a:solidFill>
              </a:rPr>
              <a:t>Answer</a:t>
            </a:r>
            <a:r>
              <a:rPr lang="en-US" altLang="en-US" sz="1800" dirty="0" smtClean="0">
                <a:solidFill>
                  <a:prstClr val="black"/>
                </a:solidFill>
              </a:rPr>
              <a:t>: As with 3-digit ZIP Codes, 5-digit ZIP Codes cut across multiple political boundaries.</a:t>
            </a:r>
            <a:r>
              <a:rPr lang="en-US" altLang="en-US" sz="1800" dirty="0" smtClean="0">
                <a:solidFill>
                  <a:prstClr val="black"/>
                </a:solidFill>
                <a:cs typeface="Times New Roman" pitchFamily="18" charset="0"/>
              </a:rPr>
              <a:t> ZIP Codes generally do not show any respect for state, municipal, county, or census statistical area boundaries. They are administrative units for mail carrier routes that intertwine across political geographic boundaries like spaghetti, and are subject to continuous alteration or elimination based on mail volume.</a:t>
            </a:r>
            <a:r>
              <a:rPr lang="en-US" altLang="en-US" sz="1800" dirty="0" smtClean="0">
                <a:solidFill>
                  <a:prstClr val="black"/>
                </a:solidFill>
              </a:rPr>
              <a:t>  In the 5-digit ZIP code map below, the visible red lines indicate 5-digit ZIP code boundaries which cross Municipal and are shared.  In the 3-digit ZIP Code map,  there is a closer alignment with Municipal boundaries but sharing still visible in Western Massachusetts, Central Massachusetts and on the Cape</a:t>
            </a:r>
            <a:r>
              <a:rPr lang="en-US" altLang="en-US" sz="2000" dirty="0" smtClean="0">
                <a:solidFill>
                  <a:prstClr val="black"/>
                </a:solidFill>
              </a:rPr>
              <a:t>.  </a:t>
            </a:r>
            <a:br>
              <a:rPr lang="en-US" altLang="en-US" sz="2000" dirty="0" smtClean="0">
                <a:solidFill>
                  <a:prstClr val="black"/>
                </a:solidFill>
              </a:rPr>
            </a:br>
            <a:endParaRPr lang="en-US" altLang="en-US" sz="2000" u="sng" dirty="0" smtClean="0">
              <a:solidFill>
                <a:srgbClr val="EEECE1"/>
              </a:solidFill>
              <a:cs typeface="Times New Roman" pitchFamily="18" charset="0"/>
            </a:endParaRPr>
          </a:p>
        </p:txBody>
      </p:sp>
      <p:sp>
        <p:nvSpPr>
          <p:cNvPr id="7" name="TextBox 6"/>
          <p:cNvSpPr txBox="1"/>
          <p:nvPr/>
        </p:nvSpPr>
        <p:spPr>
          <a:xfrm>
            <a:off x="31821" y="5105400"/>
            <a:ext cx="2939980" cy="1323439"/>
          </a:xfrm>
          <a:prstGeom prst="rect">
            <a:avLst/>
          </a:prstGeom>
          <a:noFill/>
        </p:spPr>
        <p:txBody>
          <a:bodyPr wrap="square" rtlCol="0">
            <a:spAutoFit/>
          </a:bodyPr>
          <a:lstStyle/>
          <a:p>
            <a:pPr algn="ctr" defTabSz="914400" fontAlgn="auto">
              <a:spcBef>
                <a:spcPts val="0"/>
              </a:spcBef>
              <a:spcAft>
                <a:spcPts val="0"/>
              </a:spcAft>
            </a:pPr>
            <a:r>
              <a:rPr lang="en-US" sz="2000" b="1" dirty="0" smtClean="0">
                <a:solidFill>
                  <a:srgbClr val="FF0000"/>
                </a:solidFill>
                <a:latin typeface="Calibri"/>
                <a:ea typeface="+mn-ea"/>
                <a:cs typeface="+mn-cs"/>
              </a:rPr>
              <a:t>Massachusetts </a:t>
            </a:r>
          </a:p>
          <a:p>
            <a:pPr algn="ctr" defTabSz="914400" fontAlgn="auto">
              <a:spcBef>
                <a:spcPts val="0"/>
              </a:spcBef>
              <a:spcAft>
                <a:spcPts val="0"/>
              </a:spcAft>
            </a:pPr>
            <a:r>
              <a:rPr lang="en-US" sz="2000" b="1" dirty="0" smtClean="0">
                <a:solidFill>
                  <a:srgbClr val="FF0000"/>
                </a:solidFill>
                <a:latin typeface="Calibri"/>
                <a:ea typeface="+mn-ea"/>
                <a:cs typeface="+mn-cs"/>
              </a:rPr>
              <a:t>5-digit ZIP Code Boundary </a:t>
            </a:r>
          </a:p>
          <a:p>
            <a:pPr algn="ctr" defTabSz="914400" fontAlgn="auto">
              <a:spcBef>
                <a:spcPts val="0"/>
              </a:spcBef>
              <a:spcAft>
                <a:spcPts val="0"/>
              </a:spcAft>
            </a:pPr>
            <a:r>
              <a:rPr lang="en-US" sz="2000" b="1" dirty="0" smtClean="0">
                <a:solidFill>
                  <a:srgbClr val="FF0000"/>
                </a:solidFill>
                <a:latin typeface="Calibri"/>
                <a:ea typeface="+mn-ea"/>
                <a:cs typeface="+mn-cs"/>
              </a:rPr>
              <a:t> overlaid on Municipal Boundaries</a:t>
            </a:r>
            <a:endParaRPr lang="en-US" sz="2000" b="1" dirty="0">
              <a:solidFill>
                <a:srgbClr val="FF0000"/>
              </a:solidFill>
              <a:latin typeface="Calibri"/>
              <a:ea typeface="+mn-ea"/>
              <a:cs typeface="+mn-cs"/>
            </a:endParaRPr>
          </a:p>
        </p:txBody>
      </p:sp>
      <p:sp>
        <p:nvSpPr>
          <p:cNvPr id="8" name="TextBox 7"/>
          <p:cNvSpPr txBox="1"/>
          <p:nvPr/>
        </p:nvSpPr>
        <p:spPr>
          <a:xfrm>
            <a:off x="4648200" y="5105400"/>
            <a:ext cx="2939980" cy="1323439"/>
          </a:xfrm>
          <a:prstGeom prst="rect">
            <a:avLst/>
          </a:prstGeom>
          <a:noFill/>
        </p:spPr>
        <p:txBody>
          <a:bodyPr wrap="square" rtlCol="0">
            <a:spAutoFit/>
          </a:bodyPr>
          <a:lstStyle/>
          <a:p>
            <a:pPr algn="ctr" defTabSz="914400" fontAlgn="auto">
              <a:spcBef>
                <a:spcPts val="0"/>
              </a:spcBef>
              <a:spcAft>
                <a:spcPts val="0"/>
              </a:spcAft>
            </a:pPr>
            <a:r>
              <a:rPr lang="en-US" sz="2000" b="1" dirty="0" smtClean="0">
                <a:solidFill>
                  <a:srgbClr val="FF0000"/>
                </a:solidFill>
                <a:latin typeface="Calibri"/>
                <a:ea typeface="+mn-ea"/>
                <a:cs typeface="+mn-cs"/>
              </a:rPr>
              <a:t>Massachusetts </a:t>
            </a:r>
          </a:p>
          <a:p>
            <a:pPr algn="ctr" defTabSz="914400" fontAlgn="auto">
              <a:spcBef>
                <a:spcPts val="0"/>
              </a:spcBef>
              <a:spcAft>
                <a:spcPts val="0"/>
              </a:spcAft>
            </a:pPr>
            <a:r>
              <a:rPr lang="en-US" sz="2000" b="1" dirty="0">
                <a:solidFill>
                  <a:srgbClr val="FF0000"/>
                </a:solidFill>
                <a:latin typeface="Calibri"/>
                <a:ea typeface="+mn-ea"/>
                <a:cs typeface="+mn-cs"/>
              </a:rPr>
              <a:t>3</a:t>
            </a:r>
            <a:r>
              <a:rPr lang="en-US" sz="2000" b="1" dirty="0" smtClean="0">
                <a:solidFill>
                  <a:srgbClr val="FF0000"/>
                </a:solidFill>
                <a:latin typeface="Calibri"/>
                <a:ea typeface="+mn-ea"/>
                <a:cs typeface="+mn-cs"/>
              </a:rPr>
              <a:t>-digit ZIP Code Boundary </a:t>
            </a:r>
          </a:p>
          <a:p>
            <a:pPr algn="ctr" defTabSz="914400" fontAlgn="auto">
              <a:spcBef>
                <a:spcPts val="0"/>
              </a:spcBef>
              <a:spcAft>
                <a:spcPts val="0"/>
              </a:spcAft>
            </a:pPr>
            <a:r>
              <a:rPr lang="en-US" sz="2000" b="1" dirty="0" smtClean="0">
                <a:solidFill>
                  <a:srgbClr val="FF0000"/>
                </a:solidFill>
                <a:latin typeface="Calibri"/>
                <a:ea typeface="+mn-ea"/>
                <a:cs typeface="+mn-cs"/>
              </a:rPr>
              <a:t> overlaid on Municipal Boundaries</a:t>
            </a:r>
            <a:endParaRPr lang="en-US" sz="2000" b="1" dirty="0">
              <a:solidFill>
                <a:srgbClr val="FF0000"/>
              </a:solidFill>
              <a:latin typeface="Calibri"/>
              <a:ea typeface="+mn-ea"/>
              <a:cs typeface="+mn-cs"/>
            </a:endParaRPr>
          </a:p>
        </p:txBody>
      </p:sp>
    </p:spTree>
    <p:extLst>
      <p:ext uri="{BB962C8B-B14F-4D97-AF65-F5344CB8AC3E}">
        <p14:creationId xmlns:p14="http://schemas.microsoft.com/office/powerpoint/2010/main" val="334680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2000" b="1" u="sng" dirty="0">
                <a:solidFill>
                  <a:srgbClr val="0070C0"/>
                </a:solidFill>
              </a:rPr>
              <a:t>Question</a:t>
            </a:r>
            <a:r>
              <a:rPr lang="en-US" sz="2000" b="1" dirty="0">
                <a:solidFill>
                  <a:srgbClr val="0070C0"/>
                </a:solidFill>
              </a:rPr>
              <a:t>: </a:t>
            </a:r>
            <a:r>
              <a:rPr lang="en-US" sz="2000" b="1" dirty="0" smtClean="0">
                <a:solidFill>
                  <a:srgbClr val="0070C0"/>
                </a:solidFill>
              </a:rPr>
              <a:t> Now that the ICD-10-CM external cause codes are no longer limited to injuries (S00-T88), what types of non-injury diagnoses are accompanied by cause codes in the FY2016 data?</a:t>
            </a:r>
            <a:endParaRPr lang="en-US" sz="2000" i="1" dirty="0">
              <a:solidFill>
                <a:srgbClr val="0070C0"/>
              </a:solidFill>
            </a:endParaRPr>
          </a:p>
        </p:txBody>
      </p:sp>
      <p:sp>
        <p:nvSpPr>
          <p:cNvPr id="5" name="TextBox 4"/>
          <p:cNvSpPr txBox="1"/>
          <p:nvPr/>
        </p:nvSpPr>
        <p:spPr>
          <a:xfrm>
            <a:off x="228600" y="1066800"/>
            <a:ext cx="8915400" cy="1477328"/>
          </a:xfrm>
          <a:prstGeom prst="rect">
            <a:avLst/>
          </a:prstGeom>
          <a:noFill/>
        </p:spPr>
        <p:txBody>
          <a:bodyPr wrap="square" rtlCol="0">
            <a:spAutoFit/>
          </a:bodyPr>
          <a:lstStyle/>
          <a:p>
            <a:pPr defTabSz="914400" fontAlgn="auto">
              <a:spcBef>
                <a:spcPts val="0"/>
              </a:spcBef>
              <a:spcAft>
                <a:spcPts val="0"/>
              </a:spcAft>
            </a:pPr>
            <a:r>
              <a:rPr lang="en-US" b="1" u="sng" dirty="0" smtClean="0">
                <a:solidFill>
                  <a:prstClr val="black"/>
                </a:solidFill>
                <a:latin typeface="Calibri"/>
                <a:ea typeface="+mn-ea"/>
                <a:cs typeface="+mn-cs"/>
              </a:rPr>
              <a:t>Answer</a:t>
            </a:r>
            <a:r>
              <a:rPr lang="en-US" dirty="0" smtClean="0">
                <a:solidFill>
                  <a:prstClr val="black"/>
                </a:solidFill>
                <a:latin typeface="Calibri"/>
                <a:ea typeface="+mn-ea"/>
                <a:cs typeface="+mn-cs"/>
              </a:rPr>
              <a:t>: In the FY2016 outpatient ED data, approximately 12% of ED visits with an ICD-10-CM external cause code (V00-Y99) are non-injury principal diagnosis. The top ranking diagnoses include pains, follow-up examinations, alcohol abuse and depression. Some of the cause codes includes new information not previously available in ICD-9-CM such as blood alcohol test level results.</a:t>
            </a:r>
            <a:endParaRPr lang="en-US" dirty="0">
              <a:solidFill>
                <a:prstClr val="black"/>
              </a:solidFill>
              <a:latin typeface="Calibri"/>
              <a:ea typeface="+mn-ea"/>
              <a:cs typeface="+mn-cs"/>
            </a:endParaRPr>
          </a:p>
        </p:txBody>
      </p:sp>
      <p:sp>
        <p:nvSpPr>
          <p:cNvPr id="8" name="TextBox 7"/>
          <p:cNvSpPr txBox="1"/>
          <p:nvPr/>
        </p:nvSpPr>
        <p:spPr>
          <a:xfrm>
            <a:off x="0" y="2590800"/>
            <a:ext cx="5398337" cy="369332"/>
          </a:xfrm>
          <a:prstGeom prst="rect">
            <a:avLst/>
          </a:prstGeom>
          <a:noFill/>
        </p:spPr>
        <p:txBody>
          <a:bodyPr wrap="none" rtlCol="0">
            <a:spAutoFit/>
          </a:bodyPr>
          <a:lstStyle/>
          <a:p>
            <a:pPr defTabSz="914400" fontAlgn="auto">
              <a:spcBef>
                <a:spcPts val="0"/>
              </a:spcBef>
              <a:spcAft>
                <a:spcPts val="0"/>
              </a:spcAft>
            </a:pPr>
            <a:r>
              <a:rPr lang="en-US" b="1" dirty="0" smtClean="0">
                <a:solidFill>
                  <a:srgbClr val="FF0000"/>
                </a:solidFill>
                <a:latin typeface="Calibri"/>
                <a:ea typeface="+mn-ea"/>
                <a:cs typeface="+mn-cs"/>
              </a:rPr>
              <a:t>Top 15 non-Injury Diagnosis with External Cause Codes</a:t>
            </a:r>
            <a:endParaRPr lang="en-US" b="1" dirty="0">
              <a:solidFill>
                <a:srgbClr val="FF0000"/>
              </a:solidFill>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76953779"/>
              </p:ext>
            </p:extLst>
          </p:nvPr>
        </p:nvGraphicFramePr>
        <p:xfrm>
          <a:off x="228600" y="2971800"/>
          <a:ext cx="5257799" cy="3785616"/>
        </p:xfrm>
        <a:graphic>
          <a:graphicData uri="http://schemas.openxmlformats.org/drawingml/2006/table">
            <a:tbl>
              <a:tblPr firstRow="1" firstCol="1" bandRow="1">
                <a:tableStyleId>{5C22544A-7EE6-4342-B048-85BDC9FD1C3A}</a:tableStyleId>
              </a:tblPr>
              <a:tblGrid>
                <a:gridCol w="609600"/>
                <a:gridCol w="990600"/>
                <a:gridCol w="3657599"/>
              </a:tblGrid>
              <a:tr h="57912">
                <a:tc>
                  <a:txBody>
                    <a:bodyPr/>
                    <a:lstStyle/>
                    <a:p>
                      <a:pPr marL="0" marR="0" algn="ctr">
                        <a:lnSpc>
                          <a:spcPct val="115000"/>
                        </a:lnSpc>
                        <a:spcBef>
                          <a:spcPts val="0"/>
                        </a:spcBef>
                        <a:spcAft>
                          <a:spcPts val="0"/>
                        </a:spcAft>
                      </a:pPr>
                      <a:r>
                        <a:rPr lang="en-US" sz="1200" dirty="0">
                          <a:effectLst/>
                        </a:rPr>
                        <a:t>Rank</a:t>
                      </a:r>
                      <a:endParaRPr lang="en-US" sz="12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ICD-10-CM</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Full Description</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M545</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Low back pain</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M542</a:t>
                      </a:r>
                      <a:endParaRPr lang="en-US" sz="12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Cervicalgia</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dirty="0">
                          <a:effectLst/>
                        </a:rPr>
                        <a:t>F10129</a:t>
                      </a:r>
                      <a:endParaRPr lang="en-US" sz="12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Alcohol abuse with intoxication, unspecified</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R55</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effectLst/>
                        </a:rPr>
                        <a:t>Syncope and collapse</a:t>
                      </a:r>
                      <a:endParaRPr lang="en-US" sz="1200" dirty="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R51</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effectLst/>
                        </a:rPr>
                        <a:t>Headache</a:t>
                      </a:r>
                      <a:endParaRPr lang="en-US" sz="1200" dirty="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Z041</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Encounter for examination and observation following transport accident</a:t>
                      </a:r>
                      <a:endParaRPr lang="en-US" sz="1200">
                        <a:effectLst/>
                        <a:latin typeface="Calibri"/>
                        <a:ea typeface="Calibri"/>
                        <a:cs typeface="Times New Roman"/>
                      </a:endParaRPr>
                    </a:p>
                  </a:txBody>
                  <a:tcPr marL="68580" marR="68580" marT="0" marB="0" anchor="b"/>
                </a:tc>
              </a:tr>
              <a:tr h="316992">
                <a:tc>
                  <a:txBody>
                    <a:bodyPr/>
                    <a:lstStyle/>
                    <a:p>
                      <a:pPr marL="0" marR="0" algn="ctr">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Z043</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Encounter for examination and observation following other accident</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8</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R0789</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effectLst/>
                        </a:rPr>
                        <a:t>Other chest pain</a:t>
                      </a:r>
                      <a:endParaRPr lang="en-US" sz="1200" dirty="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9</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M549</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Dorsalgia, unspecified</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F10120</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Alcohol abuse with intoxication, uncomplicated</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M25511</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Pain in right shoulder</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12</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M25561</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Pain in right knee</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13</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M25512</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Pain in left shoulder</a:t>
                      </a:r>
                      <a:endParaRPr lang="en-US" sz="120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14</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F329</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effectLst/>
                        </a:rPr>
                        <a:t>Major depressive disorder, single episode, unspecified</a:t>
                      </a:r>
                      <a:endParaRPr lang="en-US" sz="1200" dirty="0">
                        <a:effectLst/>
                        <a:latin typeface="Calibri"/>
                        <a:ea typeface="Calibri"/>
                        <a:cs typeface="Times New Roman"/>
                      </a:endParaRPr>
                    </a:p>
                  </a:txBody>
                  <a:tcPr marL="68580" marR="68580" marT="0" marB="0" anchor="b"/>
                </a:tc>
              </a:tr>
              <a:tr h="190500">
                <a:tc>
                  <a:txBody>
                    <a:bodyPr/>
                    <a:lstStyle/>
                    <a:p>
                      <a:pPr marL="0" marR="0" algn="ctr">
                        <a:lnSpc>
                          <a:spcPct val="115000"/>
                        </a:lnSpc>
                        <a:spcBef>
                          <a:spcPts val="0"/>
                        </a:spcBef>
                        <a:spcAft>
                          <a:spcPts val="0"/>
                        </a:spcAft>
                      </a:pPr>
                      <a:r>
                        <a:rPr lang="en-US" sz="1200">
                          <a:effectLst/>
                        </a:rPr>
                        <a:t>15</a:t>
                      </a:r>
                      <a:endParaRPr lang="en-US" sz="12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M546</a:t>
                      </a:r>
                      <a:endParaRPr lang="en-US" sz="120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200" dirty="0">
                          <a:effectLst/>
                        </a:rPr>
                        <a:t>Pain in thoracic spine</a:t>
                      </a:r>
                      <a:endParaRPr lang="en-US" sz="1200" dirty="0">
                        <a:effectLst/>
                        <a:latin typeface="Calibri"/>
                        <a:ea typeface="Calibri"/>
                        <a:cs typeface="Times New Roman"/>
                      </a:endParaRPr>
                    </a:p>
                  </a:txBody>
                  <a:tcPr marL="68580" marR="68580" marT="0" marB="0" anchor="b"/>
                </a:tc>
              </a:tr>
            </a:tbl>
          </a:graphicData>
        </a:graphic>
      </p:graphicFrame>
      <p:sp>
        <p:nvSpPr>
          <p:cNvPr id="11" name="Rectangle 10"/>
          <p:cNvSpPr/>
          <p:nvPr/>
        </p:nvSpPr>
        <p:spPr>
          <a:xfrm>
            <a:off x="5562600" y="2971800"/>
            <a:ext cx="3289070" cy="2585323"/>
          </a:xfrm>
          <a:prstGeom prst="rect">
            <a:avLst/>
          </a:prstGeom>
          <a:solidFill>
            <a:srgbClr val="FFFF00"/>
          </a:solidFill>
          <a:ln w="15875">
            <a:solidFill>
              <a:schemeClr val="tx1"/>
            </a:solidFill>
          </a:ln>
        </p:spPr>
        <p:txBody>
          <a:bodyPr wrap="square">
            <a:spAutoFit/>
          </a:bodyPr>
          <a:lstStyle/>
          <a:p>
            <a:pPr defTabSz="914400" fontAlgn="auto">
              <a:spcBef>
                <a:spcPts val="0"/>
              </a:spcBef>
              <a:spcAft>
                <a:spcPts val="0"/>
              </a:spcAft>
            </a:pPr>
            <a:r>
              <a:rPr lang="es-ES" b="1" dirty="0" err="1">
                <a:solidFill>
                  <a:prstClr val="black"/>
                </a:solidFill>
                <a:latin typeface="Calibri"/>
                <a:ea typeface="+mn-ea"/>
                <a:cs typeface="+mn-cs"/>
              </a:rPr>
              <a:t>Code</a:t>
            </a:r>
            <a:r>
              <a:rPr lang="es-ES" dirty="0">
                <a:solidFill>
                  <a:prstClr val="black"/>
                </a:solidFill>
                <a:latin typeface="Calibri"/>
                <a:ea typeface="+mn-ea"/>
                <a:cs typeface="+mn-cs"/>
              </a:rPr>
              <a:t>	</a:t>
            </a:r>
            <a:r>
              <a:rPr lang="es-ES" b="1" u="sng" dirty="0" err="1">
                <a:solidFill>
                  <a:prstClr val="black"/>
                </a:solidFill>
                <a:latin typeface="Calibri"/>
                <a:ea typeface="+mn-ea"/>
                <a:cs typeface="+mn-cs"/>
              </a:rPr>
              <a:t>Description</a:t>
            </a:r>
            <a:endParaRPr lang="es-ES" b="1" u="sng" dirty="0">
              <a:solidFill>
                <a:prstClr val="black"/>
              </a:solidFill>
              <a:latin typeface="Calibri"/>
              <a:ea typeface="+mn-ea"/>
              <a:cs typeface="+mn-cs"/>
            </a:endParaRPr>
          </a:p>
          <a:p>
            <a:pPr defTabSz="914400" fontAlgn="auto">
              <a:spcBef>
                <a:spcPts val="0"/>
              </a:spcBef>
              <a:spcAft>
                <a:spcPts val="0"/>
              </a:spcAft>
            </a:pPr>
            <a:r>
              <a:rPr lang="es-ES" sz="1600" dirty="0">
                <a:solidFill>
                  <a:prstClr val="black"/>
                </a:solidFill>
                <a:latin typeface="Calibri"/>
                <a:ea typeface="+mn-ea"/>
                <a:cs typeface="+mn-cs"/>
              </a:rPr>
              <a:t>Y900	</a:t>
            </a:r>
            <a:r>
              <a:rPr lang="es-ES" sz="1600" dirty="0" err="1">
                <a:solidFill>
                  <a:prstClr val="black"/>
                </a:solidFill>
                <a:latin typeface="Calibri"/>
                <a:ea typeface="+mn-ea"/>
                <a:cs typeface="+mn-cs"/>
              </a:rPr>
              <a:t>less</a:t>
            </a:r>
            <a:r>
              <a:rPr lang="es-ES" sz="1600" dirty="0">
                <a:solidFill>
                  <a:prstClr val="black"/>
                </a:solidFill>
                <a:latin typeface="Calibri"/>
                <a:ea typeface="+mn-ea"/>
                <a:cs typeface="+mn-cs"/>
              </a:rPr>
              <a:t> </a:t>
            </a:r>
            <a:r>
              <a:rPr lang="es-ES" sz="1600" dirty="0" smtClean="0">
                <a:solidFill>
                  <a:prstClr val="black"/>
                </a:solidFill>
                <a:latin typeface="Calibri"/>
                <a:ea typeface="+mn-ea"/>
                <a:cs typeface="+mn-cs"/>
              </a:rPr>
              <a:t> </a:t>
            </a:r>
            <a:r>
              <a:rPr lang="es-ES" sz="1600" dirty="0" err="1" smtClean="0">
                <a:solidFill>
                  <a:prstClr val="black"/>
                </a:solidFill>
                <a:latin typeface="Calibri"/>
                <a:ea typeface="+mn-ea"/>
                <a:cs typeface="+mn-cs"/>
              </a:rPr>
              <a:t>than</a:t>
            </a:r>
            <a:r>
              <a:rPr lang="es-ES" sz="1600" dirty="0" smtClean="0">
                <a:solidFill>
                  <a:prstClr val="black"/>
                </a:solidFill>
                <a:latin typeface="Calibri"/>
                <a:ea typeface="+mn-ea"/>
                <a:cs typeface="+mn-cs"/>
              </a:rPr>
              <a:t> </a:t>
            </a:r>
            <a:r>
              <a:rPr lang="es-ES" sz="1600" dirty="0">
                <a:solidFill>
                  <a:prstClr val="black"/>
                </a:solidFill>
                <a:latin typeface="Calibri"/>
                <a:ea typeface="+mn-ea"/>
                <a:cs typeface="+mn-cs"/>
              </a:rPr>
              <a:t>20 mg/100 ml</a:t>
            </a:r>
          </a:p>
          <a:p>
            <a:pPr defTabSz="914400" fontAlgn="auto">
              <a:spcBef>
                <a:spcPts val="0"/>
              </a:spcBef>
              <a:spcAft>
                <a:spcPts val="0"/>
              </a:spcAft>
            </a:pPr>
            <a:r>
              <a:rPr lang="es-ES" sz="1600" dirty="0">
                <a:solidFill>
                  <a:prstClr val="black"/>
                </a:solidFill>
                <a:latin typeface="Calibri"/>
                <a:ea typeface="+mn-ea"/>
                <a:cs typeface="+mn-cs"/>
              </a:rPr>
              <a:t>Y901	20-39 mg/100 ml</a:t>
            </a:r>
          </a:p>
          <a:p>
            <a:pPr defTabSz="914400" fontAlgn="auto">
              <a:spcBef>
                <a:spcPts val="0"/>
              </a:spcBef>
              <a:spcAft>
                <a:spcPts val="0"/>
              </a:spcAft>
            </a:pPr>
            <a:r>
              <a:rPr lang="es-ES" sz="1600" dirty="0">
                <a:solidFill>
                  <a:prstClr val="black"/>
                </a:solidFill>
                <a:latin typeface="Calibri"/>
                <a:ea typeface="+mn-ea"/>
                <a:cs typeface="+mn-cs"/>
              </a:rPr>
              <a:t>Y902	40-59 mg/100 ml</a:t>
            </a:r>
          </a:p>
          <a:p>
            <a:pPr defTabSz="914400" fontAlgn="auto">
              <a:spcBef>
                <a:spcPts val="0"/>
              </a:spcBef>
              <a:spcAft>
                <a:spcPts val="0"/>
              </a:spcAft>
            </a:pPr>
            <a:r>
              <a:rPr lang="es-ES" sz="1600" dirty="0">
                <a:solidFill>
                  <a:prstClr val="black"/>
                </a:solidFill>
                <a:latin typeface="Calibri"/>
                <a:ea typeface="+mn-ea"/>
                <a:cs typeface="+mn-cs"/>
              </a:rPr>
              <a:t>Y903	60-79 mg/100 ml</a:t>
            </a:r>
          </a:p>
          <a:p>
            <a:pPr defTabSz="914400" fontAlgn="auto">
              <a:spcBef>
                <a:spcPts val="0"/>
              </a:spcBef>
              <a:spcAft>
                <a:spcPts val="0"/>
              </a:spcAft>
            </a:pPr>
            <a:r>
              <a:rPr lang="es-ES" sz="1600" dirty="0">
                <a:solidFill>
                  <a:prstClr val="black"/>
                </a:solidFill>
                <a:latin typeface="Calibri"/>
                <a:ea typeface="+mn-ea"/>
                <a:cs typeface="+mn-cs"/>
              </a:rPr>
              <a:t>Y904	80-99 mg/100 ml</a:t>
            </a:r>
          </a:p>
          <a:p>
            <a:pPr defTabSz="914400" fontAlgn="auto">
              <a:spcBef>
                <a:spcPts val="0"/>
              </a:spcBef>
              <a:spcAft>
                <a:spcPts val="0"/>
              </a:spcAft>
            </a:pPr>
            <a:r>
              <a:rPr lang="es-ES" sz="1600" dirty="0">
                <a:solidFill>
                  <a:prstClr val="black"/>
                </a:solidFill>
                <a:latin typeface="Calibri"/>
                <a:ea typeface="+mn-ea"/>
                <a:cs typeface="+mn-cs"/>
              </a:rPr>
              <a:t>Y905	100-119 mg/100 ml</a:t>
            </a:r>
          </a:p>
          <a:p>
            <a:pPr defTabSz="914400" fontAlgn="auto">
              <a:spcBef>
                <a:spcPts val="0"/>
              </a:spcBef>
              <a:spcAft>
                <a:spcPts val="0"/>
              </a:spcAft>
            </a:pPr>
            <a:r>
              <a:rPr lang="es-ES" sz="1600" dirty="0">
                <a:solidFill>
                  <a:prstClr val="black"/>
                </a:solidFill>
                <a:latin typeface="Calibri"/>
                <a:ea typeface="+mn-ea"/>
                <a:cs typeface="+mn-cs"/>
              </a:rPr>
              <a:t>Y906	120-199 mg/100 ml</a:t>
            </a:r>
          </a:p>
          <a:p>
            <a:pPr defTabSz="914400" fontAlgn="auto">
              <a:spcBef>
                <a:spcPts val="0"/>
              </a:spcBef>
              <a:spcAft>
                <a:spcPts val="0"/>
              </a:spcAft>
            </a:pPr>
            <a:r>
              <a:rPr lang="es-ES" sz="1600" dirty="0">
                <a:solidFill>
                  <a:prstClr val="black"/>
                </a:solidFill>
                <a:latin typeface="Calibri"/>
                <a:ea typeface="+mn-ea"/>
                <a:cs typeface="+mn-cs"/>
              </a:rPr>
              <a:t>Y907	200-239 mg/100 ml</a:t>
            </a:r>
          </a:p>
          <a:p>
            <a:pPr defTabSz="914400" fontAlgn="auto">
              <a:spcBef>
                <a:spcPts val="0"/>
              </a:spcBef>
              <a:spcAft>
                <a:spcPts val="0"/>
              </a:spcAft>
            </a:pPr>
            <a:r>
              <a:rPr lang="es-ES" sz="1600" dirty="0">
                <a:solidFill>
                  <a:prstClr val="black"/>
                </a:solidFill>
                <a:latin typeface="Calibri"/>
                <a:ea typeface="+mn-ea"/>
                <a:cs typeface="+mn-cs"/>
              </a:rPr>
              <a:t>Y908	240 mg/100 ml </a:t>
            </a:r>
            <a:r>
              <a:rPr lang="es-ES" sz="1600" dirty="0" err="1">
                <a:solidFill>
                  <a:prstClr val="black"/>
                </a:solidFill>
                <a:latin typeface="Calibri"/>
                <a:ea typeface="+mn-ea"/>
                <a:cs typeface="+mn-cs"/>
              </a:rPr>
              <a:t>or</a:t>
            </a:r>
            <a:r>
              <a:rPr lang="es-ES" sz="1600" dirty="0">
                <a:solidFill>
                  <a:prstClr val="black"/>
                </a:solidFill>
                <a:latin typeface="Calibri"/>
                <a:ea typeface="+mn-ea"/>
                <a:cs typeface="+mn-cs"/>
              </a:rPr>
              <a:t> more</a:t>
            </a:r>
            <a:endParaRPr lang="en-US" sz="1600" dirty="0">
              <a:solidFill>
                <a:prstClr val="black"/>
              </a:solidFill>
              <a:latin typeface="Calibri"/>
              <a:ea typeface="+mn-ea"/>
              <a:cs typeface="+mn-cs"/>
            </a:endParaRPr>
          </a:p>
        </p:txBody>
      </p:sp>
      <p:sp>
        <p:nvSpPr>
          <p:cNvPr id="13" name="TextBox 12"/>
          <p:cNvSpPr txBox="1"/>
          <p:nvPr/>
        </p:nvSpPr>
        <p:spPr>
          <a:xfrm>
            <a:off x="5562600" y="2590800"/>
            <a:ext cx="3341364" cy="369332"/>
          </a:xfrm>
          <a:prstGeom prst="rect">
            <a:avLst/>
          </a:prstGeom>
          <a:noFill/>
        </p:spPr>
        <p:txBody>
          <a:bodyPr wrap="none" rtlCol="0">
            <a:spAutoFit/>
          </a:bodyPr>
          <a:lstStyle/>
          <a:p>
            <a:pPr defTabSz="914400" fontAlgn="auto">
              <a:spcBef>
                <a:spcPts val="0"/>
              </a:spcBef>
              <a:spcAft>
                <a:spcPts val="0"/>
              </a:spcAft>
            </a:pPr>
            <a:r>
              <a:rPr lang="en-US" b="1" dirty="0" smtClean="0">
                <a:solidFill>
                  <a:srgbClr val="FF0000"/>
                </a:solidFill>
                <a:latin typeface="Calibri"/>
                <a:ea typeface="+mn-ea"/>
                <a:cs typeface="+mn-cs"/>
              </a:rPr>
              <a:t>ICD-10-CM Blood Alcohol Levels</a:t>
            </a:r>
            <a:endParaRPr lang="en-US" b="1" dirty="0">
              <a:solidFill>
                <a:srgbClr val="FF0000"/>
              </a:solidFill>
              <a:latin typeface="Calibri"/>
              <a:ea typeface="+mn-ea"/>
              <a:cs typeface="+mn-cs"/>
            </a:endParaRPr>
          </a:p>
        </p:txBody>
      </p:sp>
    </p:spTree>
    <p:extLst>
      <p:ext uri="{BB962C8B-B14F-4D97-AF65-F5344CB8AC3E}">
        <p14:creationId xmlns:p14="http://schemas.microsoft.com/office/powerpoint/2010/main" val="3342942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2881897"/>
              </p:ext>
            </p:extLst>
          </p:nvPr>
        </p:nvGraphicFramePr>
        <p:xfrm>
          <a:off x="152400" y="1066800"/>
          <a:ext cx="8763000" cy="5117592"/>
        </p:xfrm>
        <a:graphic>
          <a:graphicData uri="http://schemas.openxmlformats.org/drawingml/2006/table">
            <a:tbl>
              <a:tblPr firstRow="1" bandRow="1">
                <a:tableStyleId>{3B4B98B0-60AC-42C2-AFA5-B58CD77FA1E5}</a:tableStyleId>
              </a:tblPr>
              <a:tblGrid>
                <a:gridCol w="3630041"/>
                <a:gridCol w="5132959"/>
              </a:tblGrid>
              <a:tr h="114759">
                <a:tc>
                  <a:txBody>
                    <a:bodyPr/>
                    <a:lstStyle/>
                    <a:p>
                      <a:pPr marL="0" marR="0" algn="ctr">
                        <a:lnSpc>
                          <a:spcPct val="115000"/>
                        </a:lnSpc>
                        <a:spcBef>
                          <a:spcPts val="0"/>
                        </a:spcBef>
                        <a:spcAft>
                          <a:spcPts val="0"/>
                        </a:spcAft>
                      </a:pPr>
                      <a:r>
                        <a:rPr lang="en-US" sz="2000" dirty="0">
                          <a:effectLst/>
                        </a:rPr>
                        <a:t>ICD-9-CM</a:t>
                      </a:r>
                      <a:endParaRPr lang="en-US" sz="2000" b="1" dirty="0">
                        <a:effectLst/>
                        <a:latin typeface="Calibri"/>
                        <a:ea typeface="Calibri"/>
                        <a:cs typeface="Times New Roman"/>
                      </a:endParaRPr>
                    </a:p>
                  </a:txBody>
                  <a:tcPr marL="67930" marR="67930" marT="0" marB="0" anchor="b"/>
                </a:tc>
                <a:tc>
                  <a:txBody>
                    <a:bodyPr/>
                    <a:lstStyle/>
                    <a:p>
                      <a:pPr marL="0" marR="0" algn="ctr">
                        <a:lnSpc>
                          <a:spcPct val="115000"/>
                        </a:lnSpc>
                        <a:spcBef>
                          <a:spcPts val="0"/>
                        </a:spcBef>
                        <a:spcAft>
                          <a:spcPts val="0"/>
                        </a:spcAft>
                      </a:pPr>
                      <a:r>
                        <a:rPr lang="en-US" sz="2000" dirty="0">
                          <a:effectLst/>
                        </a:rPr>
                        <a:t>ICD-10-CM</a:t>
                      </a:r>
                      <a:endParaRPr lang="en-US" sz="2000" b="0" dirty="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Code range 800-959</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a:effectLst/>
                        </a:rPr>
                        <a:t>“S” and “T” codes</a:t>
                      </a:r>
                      <a:endParaRPr lang="en-US" sz="160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Primary axis is nature of injury </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a:effectLst/>
                        </a:rPr>
                        <a:t>Primary axis is body region</a:t>
                      </a:r>
                      <a:endParaRPr lang="en-US" sz="160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No character to indicate laterality</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Characters </a:t>
                      </a:r>
                      <a:r>
                        <a:rPr lang="en-US" sz="1600" baseline="0" dirty="0" smtClean="0">
                          <a:effectLst/>
                        </a:rPr>
                        <a:t> to</a:t>
                      </a:r>
                      <a:r>
                        <a:rPr lang="en-US" sz="1600" dirty="0" smtClean="0">
                          <a:effectLst/>
                        </a:rPr>
                        <a:t> </a:t>
                      </a:r>
                      <a:r>
                        <a:rPr lang="en-US" sz="1600" dirty="0">
                          <a:effectLst/>
                        </a:rPr>
                        <a:t>indicate left,  right, bilateral, unspecified</a:t>
                      </a:r>
                      <a:endParaRPr lang="en-US" sz="1600" dirty="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Limited detail on type of fracture</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a:effectLst/>
                        </a:rPr>
                        <a:t>Detailed info on type of fracture</a:t>
                      </a:r>
                      <a:endParaRPr lang="en-US" sz="160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Lacerations only</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Lacerations </a:t>
                      </a:r>
                      <a:r>
                        <a:rPr lang="en-US" sz="1600" dirty="0" smtClean="0">
                          <a:effectLst/>
                        </a:rPr>
                        <a:t> with and without </a:t>
                      </a:r>
                      <a:r>
                        <a:rPr lang="en-US" sz="1600" dirty="0">
                          <a:effectLst/>
                        </a:rPr>
                        <a:t>foreign body</a:t>
                      </a:r>
                      <a:endParaRPr lang="en-US" sz="1600" dirty="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Limited </a:t>
                      </a:r>
                      <a:r>
                        <a:rPr lang="en-US" sz="1600" dirty="0" smtClean="0">
                          <a:effectLst/>
                        </a:rPr>
                        <a:t>information </a:t>
                      </a:r>
                      <a:r>
                        <a:rPr lang="en-US" sz="1600" dirty="0">
                          <a:effectLst/>
                        </a:rPr>
                        <a:t>superficial injuries</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Detailed </a:t>
                      </a:r>
                      <a:r>
                        <a:rPr lang="en-US" sz="1600" dirty="0" smtClean="0">
                          <a:effectLst/>
                        </a:rPr>
                        <a:t>information </a:t>
                      </a:r>
                      <a:r>
                        <a:rPr lang="en-US" sz="1600" dirty="0">
                          <a:effectLst/>
                        </a:rPr>
                        <a:t>on superficial injuries</a:t>
                      </a:r>
                      <a:endParaRPr lang="en-US" sz="1600" dirty="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smtClean="0">
                          <a:effectLst/>
                        </a:rPr>
                        <a:t>Poisoning  &amp; </a:t>
                      </a:r>
                      <a:r>
                        <a:rPr lang="en-US" sz="1600" dirty="0">
                          <a:effectLst/>
                        </a:rPr>
                        <a:t>adverse  </a:t>
                      </a:r>
                      <a:r>
                        <a:rPr lang="en-US" sz="1600" dirty="0" smtClean="0">
                          <a:effectLst/>
                        </a:rPr>
                        <a:t>drug effect codes</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smtClean="0">
                          <a:effectLst/>
                        </a:rPr>
                        <a:t>Poisoning</a:t>
                      </a:r>
                      <a:r>
                        <a:rPr lang="en-US" sz="1600" dirty="0">
                          <a:effectLst/>
                        </a:rPr>
                        <a:t>, adverse effects  </a:t>
                      </a:r>
                      <a:r>
                        <a:rPr lang="en-US" sz="1600" dirty="0" smtClean="0">
                          <a:effectLst/>
                        </a:rPr>
                        <a:t>&amp; drug underdosing codes</a:t>
                      </a:r>
                      <a:endParaRPr lang="en-US" sz="1600" dirty="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Poisoning: Both diagnosis code and  external cause code</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Poisoning: diagnosis code only (T code)  with character to specify intent</a:t>
                      </a:r>
                      <a:endParaRPr lang="en-US" sz="1600" dirty="0">
                        <a:effectLst/>
                        <a:latin typeface="Calibri"/>
                        <a:ea typeface="Calibri"/>
                        <a:cs typeface="Times New Roman"/>
                      </a:endParaRPr>
                    </a:p>
                  </a:txBody>
                  <a:tcPr marL="67930" marR="67930" marT="0" marB="0" anchor="b"/>
                </a:tc>
              </a:tr>
              <a:tr h="381918">
                <a:tc>
                  <a:txBody>
                    <a:bodyPr/>
                    <a:lstStyle/>
                    <a:p>
                      <a:pPr marL="0" marR="0">
                        <a:lnSpc>
                          <a:spcPct val="115000"/>
                        </a:lnSpc>
                        <a:spcBef>
                          <a:spcPts val="0"/>
                        </a:spcBef>
                        <a:spcAft>
                          <a:spcPts val="0"/>
                        </a:spcAft>
                      </a:pPr>
                      <a:r>
                        <a:rPr lang="en-US" sz="1600" dirty="0">
                          <a:effectLst/>
                        </a:rPr>
                        <a:t>Asphyxiation: 994.7</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40 diagnosis codes for asphyxiation/  strangulation by different mechanisms  &amp; intent</a:t>
                      </a:r>
                      <a:endParaRPr lang="en-US" sz="1600" dirty="0">
                        <a:effectLst/>
                        <a:latin typeface="Calibri"/>
                        <a:ea typeface="Calibri"/>
                        <a:cs typeface="Times New Roman"/>
                      </a:endParaRPr>
                    </a:p>
                  </a:txBody>
                  <a:tcPr marL="67930" marR="67930" marT="0" marB="0" anchor="b"/>
                </a:tc>
              </a:tr>
              <a:tr h="190959">
                <a:tc>
                  <a:txBody>
                    <a:bodyPr/>
                    <a:lstStyle/>
                    <a:p>
                      <a:pPr marL="0" marR="0">
                        <a:lnSpc>
                          <a:spcPct val="115000"/>
                        </a:lnSpc>
                        <a:spcBef>
                          <a:spcPts val="0"/>
                        </a:spcBef>
                        <a:spcAft>
                          <a:spcPts val="0"/>
                        </a:spcAft>
                      </a:pPr>
                      <a:r>
                        <a:rPr lang="en-US" sz="1600" dirty="0">
                          <a:effectLst/>
                        </a:rPr>
                        <a:t>Child/adult abuse</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New codes to distinguish between  suspected vs confirmed abuse</a:t>
                      </a:r>
                      <a:endParaRPr lang="en-US" sz="1600" dirty="0">
                        <a:effectLst/>
                        <a:latin typeface="Calibri"/>
                        <a:ea typeface="Calibri"/>
                        <a:cs typeface="Times New Roman"/>
                      </a:endParaRPr>
                    </a:p>
                  </a:txBody>
                  <a:tcPr marL="67930" marR="67930" marT="0" marB="0" anchor="b"/>
                </a:tc>
              </a:tr>
              <a:tr h="216999">
                <a:tc>
                  <a:txBody>
                    <a:bodyPr/>
                    <a:lstStyle/>
                    <a:p>
                      <a:pPr marL="0" marR="0">
                        <a:lnSpc>
                          <a:spcPct val="115000"/>
                        </a:lnSpc>
                        <a:spcBef>
                          <a:spcPts val="0"/>
                        </a:spcBef>
                        <a:spcAft>
                          <a:spcPts val="0"/>
                        </a:spcAft>
                      </a:pPr>
                      <a:r>
                        <a:rPr lang="en-US" sz="1600" dirty="0">
                          <a:effectLst/>
                        </a:rPr>
                        <a:t>No designation of initial vs subsequent encounter</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Most codes have 7</a:t>
                      </a:r>
                      <a:r>
                        <a:rPr lang="en-US" sz="1600" baseline="30000" dirty="0">
                          <a:effectLst/>
                        </a:rPr>
                        <a:t>th </a:t>
                      </a:r>
                      <a:r>
                        <a:rPr lang="en-US" sz="1600" dirty="0">
                          <a:effectLst/>
                        </a:rPr>
                        <a:t>character  indicating initial vs subsequent  encounter</a:t>
                      </a:r>
                      <a:endParaRPr lang="en-US" sz="1600" dirty="0">
                        <a:effectLst/>
                        <a:latin typeface="Calibri"/>
                        <a:ea typeface="Calibri"/>
                        <a:cs typeface="Times New Roman"/>
                      </a:endParaRPr>
                    </a:p>
                  </a:txBody>
                  <a:tcPr marL="67930" marR="67930" marT="0" marB="0" anchor="b"/>
                </a:tc>
              </a:tr>
              <a:tr h="216999">
                <a:tc>
                  <a:txBody>
                    <a:bodyPr/>
                    <a:lstStyle/>
                    <a:p>
                      <a:pPr marL="0" marR="0">
                        <a:lnSpc>
                          <a:spcPct val="115000"/>
                        </a:lnSpc>
                        <a:spcBef>
                          <a:spcPts val="0"/>
                        </a:spcBef>
                        <a:spcAft>
                          <a:spcPts val="0"/>
                        </a:spcAft>
                      </a:pPr>
                      <a:r>
                        <a:rPr lang="en-US" sz="1600" dirty="0">
                          <a:effectLst/>
                        </a:rPr>
                        <a:t>Limited late effect codes</a:t>
                      </a:r>
                      <a:endParaRPr lang="en-US" sz="1600" dirty="0">
                        <a:effectLst/>
                        <a:latin typeface="Calibri"/>
                        <a:ea typeface="Calibri"/>
                        <a:cs typeface="Times New Roman"/>
                      </a:endParaRPr>
                    </a:p>
                  </a:txBody>
                  <a:tcPr marL="67930" marR="67930" marT="0" marB="0" anchor="b"/>
                </a:tc>
                <a:tc>
                  <a:txBody>
                    <a:bodyPr/>
                    <a:lstStyle/>
                    <a:p>
                      <a:pPr marL="0" marR="0">
                        <a:lnSpc>
                          <a:spcPct val="115000"/>
                        </a:lnSpc>
                        <a:spcBef>
                          <a:spcPts val="0"/>
                        </a:spcBef>
                        <a:spcAft>
                          <a:spcPts val="0"/>
                        </a:spcAft>
                      </a:pPr>
                      <a:r>
                        <a:rPr lang="en-US" sz="1600" dirty="0">
                          <a:effectLst/>
                        </a:rPr>
                        <a:t>Most codes have 7</a:t>
                      </a:r>
                      <a:r>
                        <a:rPr lang="en-US" sz="1600" baseline="30000" dirty="0">
                          <a:effectLst/>
                        </a:rPr>
                        <a:t>th </a:t>
                      </a:r>
                      <a:r>
                        <a:rPr lang="en-US" sz="1600" dirty="0">
                          <a:effectLst/>
                        </a:rPr>
                        <a:t>character  indicating sequelae (late effects)</a:t>
                      </a:r>
                      <a:endParaRPr lang="en-US" sz="1600" dirty="0">
                        <a:effectLst/>
                        <a:latin typeface="Calibri"/>
                        <a:ea typeface="Calibri"/>
                        <a:cs typeface="Times New Roman"/>
                      </a:endParaRPr>
                    </a:p>
                  </a:txBody>
                  <a:tcPr marL="67930" marR="67930" marT="0" marB="0" anchor="b"/>
                </a:tc>
              </a:tr>
            </a:tbl>
          </a:graphicData>
        </a:graphic>
      </p:graphicFrame>
      <p:sp>
        <p:nvSpPr>
          <p:cNvPr id="6" name="TextBox 5"/>
          <p:cNvSpPr txBox="1"/>
          <p:nvPr/>
        </p:nvSpPr>
        <p:spPr>
          <a:xfrm>
            <a:off x="4191000" y="6248400"/>
            <a:ext cx="3781228" cy="307777"/>
          </a:xfrm>
          <a:prstGeom prst="rect">
            <a:avLst/>
          </a:prstGeom>
          <a:noFill/>
        </p:spPr>
        <p:txBody>
          <a:bodyPr wrap="none" rtlCol="0">
            <a:spAutoFit/>
          </a:bodyPr>
          <a:lstStyle/>
          <a:p>
            <a:pPr defTabSz="914400" fontAlgn="auto">
              <a:spcBef>
                <a:spcPts val="0"/>
              </a:spcBef>
              <a:spcAft>
                <a:spcPts val="0"/>
              </a:spcAft>
            </a:pPr>
            <a:r>
              <a:rPr lang="en-US" sz="1400" b="1" i="1" dirty="0" smtClean="0">
                <a:solidFill>
                  <a:prstClr val="black"/>
                </a:solidFill>
                <a:latin typeface="Calibri"/>
                <a:ea typeface="+mn-ea"/>
                <a:cs typeface="+mn-cs"/>
              </a:rPr>
              <a:t>Source: CDC National Center for Health Statistics</a:t>
            </a:r>
            <a:endParaRPr lang="en-US" sz="1400" b="1" i="1" dirty="0">
              <a:solidFill>
                <a:prstClr val="black"/>
              </a:solidFill>
              <a:latin typeface="Calibri"/>
              <a:ea typeface="+mn-ea"/>
              <a:cs typeface="+mn-cs"/>
            </a:endParaRPr>
          </a:p>
        </p:txBody>
      </p:sp>
      <p:sp>
        <p:nvSpPr>
          <p:cNvPr id="7" name="Title 1"/>
          <p:cNvSpPr>
            <a:spLocks noGrp="1"/>
          </p:cNvSpPr>
          <p:nvPr>
            <p:ph type="title"/>
          </p:nvPr>
        </p:nvSpPr>
        <p:spPr>
          <a:xfrm>
            <a:off x="228600" y="-20638"/>
            <a:ext cx="8763000" cy="1143001"/>
          </a:xfrm>
        </p:spPr>
        <p:txBody>
          <a:bodyPr>
            <a:noAutofit/>
          </a:bodyPr>
          <a:lstStyle/>
          <a:p>
            <a:r>
              <a:rPr lang="en-US" sz="2000" b="1" u="sng" dirty="0">
                <a:solidFill>
                  <a:srgbClr val="0070C0"/>
                </a:solidFill>
              </a:rPr>
              <a:t>Question</a:t>
            </a:r>
            <a:r>
              <a:rPr lang="en-US" sz="2000" b="1" dirty="0">
                <a:solidFill>
                  <a:srgbClr val="0070C0"/>
                </a:solidFill>
              </a:rPr>
              <a:t>: </a:t>
            </a:r>
            <a:r>
              <a:rPr lang="en-US" sz="2000" b="1" dirty="0" smtClean="0">
                <a:solidFill>
                  <a:srgbClr val="0070C0"/>
                </a:solidFill>
              </a:rPr>
              <a:t> The largest increase in ICD-10-CM codes are for injury diagnoses. What are the specific changes and enhancements to ICD-10-CM injury data?</a:t>
            </a:r>
            <a:endParaRPr lang="en-US" sz="2000" i="1" dirty="0">
              <a:solidFill>
                <a:srgbClr val="0070C0"/>
              </a:solidFill>
            </a:endParaRPr>
          </a:p>
        </p:txBody>
      </p:sp>
    </p:spTree>
    <p:extLst>
      <p:ext uri="{BB962C8B-B14F-4D97-AF65-F5344CB8AC3E}">
        <p14:creationId xmlns:p14="http://schemas.microsoft.com/office/powerpoint/2010/main" val="557088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u="sng" dirty="0">
                <a:solidFill>
                  <a:srgbClr val="0070C0"/>
                </a:solidFill>
              </a:rPr>
              <a:t>Question</a:t>
            </a:r>
            <a:r>
              <a:rPr lang="en-US" sz="2400" b="1" dirty="0">
                <a:solidFill>
                  <a:srgbClr val="0070C0"/>
                </a:solidFill>
              </a:rPr>
              <a:t>: </a:t>
            </a:r>
            <a:r>
              <a:rPr lang="en-US" sz="2400" b="1" dirty="0" smtClean="0">
                <a:solidFill>
                  <a:srgbClr val="0070C0"/>
                </a:solidFill>
              </a:rPr>
              <a:t> I plan on applying for multiple years of Case </a:t>
            </a:r>
            <a:r>
              <a:rPr lang="en-US" sz="2400" b="1" dirty="0">
                <a:solidFill>
                  <a:srgbClr val="0070C0"/>
                </a:solidFill>
              </a:rPr>
              <a:t>M</a:t>
            </a:r>
            <a:r>
              <a:rPr lang="en-US" sz="2400" b="1" dirty="0" smtClean="0">
                <a:solidFill>
                  <a:srgbClr val="0070C0"/>
                </a:solidFill>
              </a:rPr>
              <a:t>ix data dating back to 2004.  Are there specific changes in the data I should pay attention to?</a:t>
            </a:r>
            <a:endParaRPr lang="en-US" sz="2400" i="1" dirty="0">
              <a:solidFill>
                <a:srgbClr val="0070C0"/>
              </a:solidFill>
            </a:endParaRPr>
          </a:p>
        </p:txBody>
      </p:sp>
      <p:sp>
        <p:nvSpPr>
          <p:cNvPr id="5" name="TextBox 4"/>
          <p:cNvSpPr txBox="1"/>
          <p:nvPr/>
        </p:nvSpPr>
        <p:spPr>
          <a:xfrm>
            <a:off x="228600" y="1524000"/>
            <a:ext cx="8915400" cy="5078313"/>
          </a:xfrm>
          <a:prstGeom prst="rect">
            <a:avLst/>
          </a:prstGeom>
          <a:noFill/>
        </p:spPr>
        <p:txBody>
          <a:bodyPr wrap="square" rtlCol="0">
            <a:spAutoFit/>
          </a:bodyPr>
          <a:lstStyle/>
          <a:p>
            <a:pPr defTabSz="914400" fontAlgn="auto">
              <a:spcBef>
                <a:spcPts val="0"/>
              </a:spcBef>
              <a:spcAft>
                <a:spcPts val="0"/>
              </a:spcAft>
            </a:pPr>
            <a:r>
              <a:rPr lang="en-US" b="1" u="sng" dirty="0" smtClean="0">
                <a:solidFill>
                  <a:prstClr val="black"/>
                </a:solidFill>
                <a:latin typeface="Calibri"/>
                <a:ea typeface="+mn-ea"/>
                <a:cs typeface="+mn-cs"/>
              </a:rPr>
              <a:t>Answer</a:t>
            </a:r>
            <a:r>
              <a:rPr lang="en-US" dirty="0" smtClean="0">
                <a:solidFill>
                  <a:prstClr val="black"/>
                </a:solidFill>
                <a:latin typeface="Calibri"/>
                <a:ea typeface="+mn-ea"/>
                <a:cs typeface="+mn-cs"/>
              </a:rPr>
              <a:t>: Prior to 2007 the following data elements were not collected:</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Ethnicity1</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Ethnicity2</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Other Ethnicity</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Hispanic Indicator</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Race 2</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Other Race</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Permanent and Temporary City</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Permanent and Temporary State</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Temporary ZIP Code</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Country</a:t>
            </a:r>
          </a:p>
          <a:p>
            <a:pPr marL="1200150" lvl="2" indent="-285750" defTabSz="914400" fontAlgn="auto">
              <a:spcBef>
                <a:spcPts val="0"/>
              </a:spcBef>
              <a:spcAft>
                <a:spcPts val="0"/>
              </a:spcAft>
              <a:buFont typeface="Arial" panose="020B0604020202020204" pitchFamily="34" charset="0"/>
              <a:buChar char="•"/>
            </a:pPr>
            <a:r>
              <a:rPr lang="en-US" dirty="0" smtClean="0">
                <a:solidFill>
                  <a:prstClr val="black"/>
                </a:solidFill>
                <a:latin typeface="Calibri"/>
                <a:ea typeface="+mn-ea"/>
                <a:cs typeface="+mn-cs"/>
              </a:rPr>
              <a:t>Condition Present on Admission Codes</a:t>
            </a:r>
          </a:p>
          <a:p>
            <a:pPr defTabSz="914400" fontAlgn="auto">
              <a:spcBef>
                <a:spcPts val="0"/>
              </a:spcBef>
              <a:spcAft>
                <a:spcPts val="0"/>
              </a:spcAft>
            </a:pPr>
            <a:endParaRPr lang="en-US" dirty="0" smtClean="0">
              <a:solidFill>
                <a:prstClr val="black"/>
              </a:solidFill>
              <a:latin typeface="Calibri"/>
              <a:ea typeface="+mn-ea"/>
              <a:cs typeface="+mn-cs"/>
            </a:endParaRPr>
          </a:p>
          <a:p>
            <a:pPr defTabSz="914400" fontAlgn="auto">
              <a:spcBef>
                <a:spcPts val="0"/>
              </a:spcBef>
              <a:spcAft>
                <a:spcPts val="0"/>
              </a:spcAft>
            </a:pPr>
            <a:r>
              <a:rPr lang="en-US" dirty="0" smtClean="0">
                <a:solidFill>
                  <a:prstClr val="black"/>
                </a:solidFill>
                <a:latin typeface="Calibri"/>
                <a:ea typeface="+mn-ea"/>
                <a:cs typeface="+mn-cs"/>
              </a:rPr>
              <a:t>Hispanic origin was c as a race.  ZIP code data was collected without indication of whether it was temporary or permanent. </a:t>
            </a:r>
          </a:p>
          <a:p>
            <a:pPr defTabSz="914400" fontAlgn="auto">
              <a:spcBef>
                <a:spcPts val="0"/>
              </a:spcBef>
              <a:spcAft>
                <a:spcPts val="0"/>
              </a:spcAft>
            </a:pPr>
            <a:endParaRPr lang="en-US" dirty="0">
              <a:solidFill>
                <a:prstClr val="black"/>
              </a:solidFill>
              <a:latin typeface="Calibri"/>
              <a:ea typeface="+mn-ea"/>
              <a:cs typeface="+mn-cs"/>
            </a:endParaRPr>
          </a:p>
          <a:p>
            <a:pPr defTabSz="914400" fontAlgn="auto">
              <a:spcBef>
                <a:spcPts val="0"/>
              </a:spcBef>
              <a:spcAft>
                <a:spcPts val="0"/>
              </a:spcAft>
            </a:pPr>
            <a:r>
              <a:rPr lang="en-US" dirty="0" smtClean="0">
                <a:solidFill>
                  <a:prstClr val="black"/>
                </a:solidFill>
                <a:latin typeface="Calibri"/>
                <a:ea typeface="+mn-ea"/>
                <a:cs typeface="+mn-cs"/>
              </a:rPr>
              <a:t>After 2007, with the increase in geographic data elements, there was a large increase in the completeness of data on Massachusetts residency. </a:t>
            </a:r>
            <a:endParaRPr lang="en-US" dirty="0">
              <a:solidFill>
                <a:prstClr val="black"/>
              </a:solidFill>
              <a:latin typeface="Calibri"/>
              <a:ea typeface="+mn-ea"/>
              <a:cs typeface="+mn-cs"/>
            </a:endParaRPr>
          </a:p>
        </p:txBody>
      </p:sp>
    </p:spTree>
    <p:extLst>
      <p:ext uri="{BB962C8B-B14F-4D97-AF65-F5344CB8AC3E}">
        <p14:creationId xmlns:p14="http://schemas.microsoft.com/office/powerpoint/2010/main" val="1481001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Agenda</a:t>
            </a:r>
            <a:endParaRPr lang="en-US" dirty="0"/>
          </a:p>
        </p:txBody>
      </p:sp>
      <p:sp>
        <p:nvSpPr>
          <p:cNvPr id="6" name="Subtitle 5"/>
          <p:cNvSpPr>
            <a:spLocks noGrp="1"/>
          </p:cNvSpPr>
          <p:nvPr>
            <p:ph type="subTitle" idx="1"/>
          </p:nvPr>
        </p:nvSpPr>
        <p:spPr/>
        <p:txBody>
          <a:bodyPr/>
          <a:lstStyle/>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Announcements</a:t>
            </a:r>
          </a:p>
          <a:p>
            <a:pPr marL="1028700" lvl="1" indent="-5715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Expected timeframes for FY17</a:t>
            </a:r>
          </a:p>
          <a:p>
            <a:pPr marL="1028700" lvl="1" indent="-5715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Updates on MA APCD Release 6.0</a:t>
            </a:r>
            <a:endParaRPr lang="en-US" sz="2800" dirty="0" smtClean="0">
              <a:latin typeface="Arial" panose="020B0604020202020204" pitchFamily="34" charset="0"/>
              <a:cs typeface="Arial" panose="020B0604020202020204" pitchFamily="34" charset="0"/>
            </a:endParaRP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Summarized Data Reports</a:t>
            </a: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Application Reminders</a:t>
            </a: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User Questions</a:t>
            </a:r>
          </a:p>
          <a:p>
            <a:pPr marL="571500" lvl="0" indent="-5715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Q&amp;A</a:t>
            </a:r>
          </a:p>
          <a:p>
            <a:pPr lvl="0"/>
            <a:endParaRPr lang="en-US" sz="2800" dirty="0" smtClean="0">
              <a:latin typeface="Calibri"/>
            </a:endParaRPr>
          </a:p>
          <a:p>
            <a:pPr marL="571500" lvl="0" indent="-571500">
              <a:buFont typeface="+mj-lt"/>
              <a:buAutoNum type="romanUcPeriod"/>
            </a:pPr>
            <a:endParaRPr lang="en-US" sz="2800" dirty="0" smtClean="0">
              <a:latin typeface="Calibri"/>
            </a:endParaRPr>
          </a:p>
          <a:p>
            <a:endParaRPr lang="en-US" sz="2000" dirty="0"/>
          </a:p>
        </p:txBody>
      </p:sp>
    </p:spTree>
    <p:extLst>
      <p:ext uri="{BB962C8B-B14F-4D97-AF65-F5344CB8AC3E}">
        <p14:creationId xmlns:p14="http://schemas.microsoft.com/office/powerpoint/2010/main" val="75654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58900" y="0"/>
            <a:ext cx="7785100" cy="838200"/>
          </a:xfrm>
        </p:spPr>
        <p:txBody>
          <a:bodyPr/>
          <a:lstStyle/>
          <a:p>
            <a:pPr algn="l" eaLnBrk="1" hangingPunct="1"/>
            <a:r>
              <a:rPr lang="en-US" altLang="en-US" sz="2000" b="1" smtClean="0"/>
              <a:t>Change in Massachusetts Inpatient Hospitals Discharges by Age and Diagnosis from FY2005 to FY2007</a:t>
            </a:r>
          </a:p>
        </p:txBody>
      </p:sp>
      <p:graphicFrame>
        <p:nvGraphicFramePr>
          <p:cNvPr id="404483" name="Group 3"/>
          <p:cNvGraphicFramePr>
            <a:graphicFrameLocks noGrp="1"/>
          </p:cNvGraphicFramePr>
          <p:nvPr/>
        </p:nvGraphicFramePr>
        <p:xfrm>
          <a:off x="482600" y="889000"/>
          <a:ext cx="8270875" cy="5214936"/>
        </p:xfrm>
        <a:graphic>
          <a:graphicData uri="http://schemas.openxmlformats.org/drawingml/2006/table">
            <a:tbl>
              <a:tblPr/>
              <a:tblGrid>
                <a:gridCol w="2892425"/>
                <a:gridCol w="1568450"/>
                <a:gridCol w="1397000"/>
                <a:gridCol w="1109663"/>
                <a:gridCol w="1303337"/>
              </a:tblGrid>
              <a:tr h="548706">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cs typeface="Arial" pitchFamily="34" charset="0"/>
                        </a:rPr>
                        <a:t>2,005</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cs typeface="Arial" pitchFamily="34" charset="0"/>
                        </a:rPr>
                        <a:t>2,006</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cs typeface="Arial" pitchFamily="34" charset="0"/>
                        </a:rPr>
                        <a:t>2,007</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cs typeface="Arial" pitchFamily="34" charset="0"/>
                        </a:rPr>
                        <a:t>2005 to 2007 Percent Increase</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6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1" i="0" u="sng" strike="noStrike" cap="none" normalizeH="0" baseline="0" smtClean="0">
                          <a:ln>
                            <a:noFill/>
                          </a:ln>
                          <a:solidFill>
                            <a:schemeClr val="tx1"/>
                          </a:solidFill>
                          <a:effectLst/>
                          <a:latin typeface="Arial" pitchFamily="34" charset="0"/>
                          <a:cs typeface="Arial" pitchFamily="34" charset="0"/>
                        </a:rPr>
                        <a:t>Total Discharges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836,811</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843,167</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849,290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1.49%</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18">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Massachusetts Residents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789,523</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795,962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803,337</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1.75%</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72">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Non-Massachusetts Residents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42,291</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42,901</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42,715</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1.00%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72">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Residency Unknown</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4,997</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4,304</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752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-84.91%</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85">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1" i="0" u="sng" strike="noStrike" cap="none" normalizeH="0" baseline="0" smtClean="0">
                          <a:ln>
                            <a:noFill/>
                          </a:ln>
                          <a:solidFill>
                            <a:schemeClr val="tx1"/>
                          </a:solidFill>
                          <a:effectLst/>
                          <a:latin typeface="Arial" pitchFamily="34" charset="0"/>
                          <a:cs typeface="Arial" pitchFamily="34" charset="0"/>
                        </a:rPr>
                        <a:t>Total Discharges by Age</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6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0-17 years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122,726</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123,470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124,560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1.49%</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45">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18-24 years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38,805</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40,482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41,282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6.38%</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6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25-34 years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81,824</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81,144</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81,693</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-0.16%</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85">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35-44 years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85,392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84,239</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82,298</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-3.62%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6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45-64 years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186,132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191,574</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197,276</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5.99%</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72">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65 years and older</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321,932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322,258</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322,181</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0.08%</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85">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1" i="0" u="sng" strike="noStrike" cap="none" normalizeH="0" baseline="0" smtClean="0">
                          <a:ln>
                            <a:noFill/>
                          </a:ln>
                          <a:solidFill>
                            <a:schemeClr val="tx1"/>
                          </a:solidFill>
                          <a:effectLst/>
                          <a:latin typeface="Arial" pitchFamily="34" charset="0"/>
                          <a:cs typeface="Arial" pitchFamily="34" charset="0"/>
                        </a:rPr>
                        <a:t>Births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6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Single Births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73,682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74,300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74,419</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1.00%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85">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Twin Births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3,347</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3,282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3,232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-3.44%</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72">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Multiple Births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205</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160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122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-40.49%</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sng" strike="noStrike" cap="none" normalizeH="0" baseline="0" smtClean="0">
                        <a:ln>
                          <a:noFill/>
                        </a:ln>
                        <a:solidFill>
                          <a:schemeClr val="tx1"/>
                        </a:solidFill>
                        <a:effectLst/>
                        <a:latin typeface="Arial" pitchFamily="34" charset="0"/>
                        <a:cs typeface="Arial" pitchFamily="34"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cs typeface="Arial" pitchFamily="34"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1" i="0" u="sng" strike="noStrike" cap="none" normalizeH="0" baseline="0" smtClean="0">
                          <a:ln>
                            <a:noFill/>
                          </a:ln>
                          <a:solidFill>
                            <a:schemeClr val="tx1"/>
                          </a:solidFill>
                          <a:effectLst/>
                          <a:latin typeface="Arial" pitchFamily="34" charset="0"/>
                          <a:cs typeface="Arial" pitchFamily="34" charset="0"/>
                        </a:rPr>
                        <a:t>Total Fiscal Year Inpatient Charges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15,375,483,473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16,359,408,778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$17,377,587,963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13.02%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585">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1" i="0" u="sng" strike="noStrike" cap="none" normalizeH="0" baseline="0" smtClean="0">
                          <a:ln>
                            <a:noFill/>
                          </a:ln>
                          <a:solidFill>
                            <a:schemeClr val="tx1"/>
                          </a:solidFill>
                          <a:effectLst/>
                          <a:latin typeface="Arial" pitchFamily="34" charset="0"/>
                          <a:cs typeface="Arial" pitchFamily="34" charset="0"/>
                        </a:rPr>
                        <a:t>Increases in Selected Inpatient Services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Semi-Private 2-Bed Detoxification Services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2,056,363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4,613,100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8,486,951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312.72%</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62">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Transitional Care Unit Services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9,081,169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18,890,764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24,146,910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165.90%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Pharmacy: Other</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2,353,752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8,737,928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21,197,540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800.59%</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Organ Acquisition</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25,033,565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29,734,122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35,050,354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40.01%</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Organ Acquisition: Cadaver Donor</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1,593,494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2,513,272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2,256,350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41.60%</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Organ Acquisition: Unknown Donor</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496,628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1,104,418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1,416,732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185.27%</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74">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Professional Fees</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16,342,722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18,327,224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 $      31,092,177 </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cs typeface="Arial" pitchFamily="34" charset="0"/>
                        </a:rPr>
                        <a:t>90.25%</a:t>
                      </a: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85194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pPr marL="457200" lvl="0" indent="-457200" fontAlgn="auto">
              <a:spcAft>
                <a:spcPts val="0"/>
              </a:spcAft>
              <a:buFont typeface="Arial"/>
              <a:buChar char="•"/>
            </a:pPr>
            <a:r>
              <a:rPr lang="en-US" sz="3200" dirty="0" smtClean="0">
                <a:latin typeface="+mn-lt"/>
              </a:rPr>
              <a:t>Questions </a:t>
            </a:r>
            <a:r>
              <a:rPr lang="en-US" sz="3200" dirty="0">
                <a:latin typeface="+mn-lt"/>
              </a:rPr>
              <a:t>related to APCD </a:t>
            </a:r>
            <a:r>
              <a:rPr lang="en-US" sz="3200" dirty="0" smtClean="0">
                <a:latin typeface="+mn-lt"/>
              </a:rPr>
              <a:t>: </a:t>
            </a:r>
            <a:r>
              <a:rPr lang="en-US" sz="3200" dirty="0">
                <a:latin typeface="+mn-lt"/>
              </a:rPr>
              <a:t>(</a:t>
            </a:r>
            <a:r>
              <a:rPr lang="en-US" sz="3200" dirty="0">
                <a:latin typeface="+mn-lt"/>
                <a:hlinkClick r:id="rId3"/>
              </a:rPr>
              <a:t>apcd.data@state.ma.us</a:t>
            </a:r>
            <a:r>
              <a:rPr lang="en-US" sz="3200" dirty="0">
                <a:latin typeface="+mn-lt"/>
              </a:rPr>
              <a:t>)</a:t>
            </a:r>
          </a:p>
          <a:p>
            <a:pPr marL="457200" lvl="0" indent="-457200" fontAlgn="auto">
              <a:spcAft>
                <a:spcPts val="0"/>
              </a:spcAft>
              <a:buFont typeface="Arial"/>
              <a:buChar char="•"/>
            </a:pPr>
            <a:r>
              <a:rPr lang="en-US" sz="3200" dirty="0">
                <a:latin typeface="+mn-lt"/>
              </a:rPr>
              <a:t>Questions related to </a:t>
            </a:r>
            <a:r>
              <a:rPr lang="en-US" sz="3200" dirty="0" smtClean="0">
                <a:latin typeface="+mn-lt"/>
              </a:rPr>
              <a:t>Case Mix</a:t>
            </a:r>
            <a:r>
              <a:rPr lang="en-US" sz="3200" dirty="0">
                <a:latin typeface="+mn-lt"/>
              </a:rPr>
              <a:t>: (</a:t>
            </a:r>
            <a:r>
              <a:rPr lang="en-US" sz="3200" dirty="0">
                <a:latin typeface="+mn-lt"/>
                <a:hlinkClick r:id="rId4"/>
              </a:rPr>
              <a:t>casemix.data@state.ma.us</a:t>
            </a:r>
            <a:r>
              <a:rPr lang="en-US" sz="3200" dirty="0" smtClean="0">
                <a:latin typeface="+mn-lt"/>
              </a:rPr>
              <a:t>)</a:t>
            </a:r>
            <a:br>
              <a:rPr lang="en-US" sz="3200" dirty="0" smtClean="0">
                <a:latin typeface="+mn-lt"/>
              </a:rPr>
            </a:br>
            <a:endParaRPr lang="en-US" sz="3200" dirty="0" smtClean="0">
              <a:latin typeface="+mn-lt"/>
            </a:endParaRPr>
          </a:p>
          <a:p>
            <a:pPr lvl="0" fontAlgn="auto">
              <a:spcAft>
                <a:spcPts val="0"/>
              </a:spcAft>
            </a:pPr>
            <a:r>
              <a:rPr lang="en-US" sz="3200" u="sng" dirty="0" smtClean="0">
                <a:latin typeface="+mn-lt"/>
              </a:rPr>
              <a:t>REMINDER</a:t>
            </a:r>
            <a:r>
              <a:rPr lang="en-US" sz="3200" dirty="0" smtClean="0">
                <a:latin typeface="+mn-lt"/>
              </a:rPr>
              <a:t>: Please include your </a:t>
            </a:r>
            <a:r>
              <a:rPr lang="en-US" sz="3200" b="1" dirty="0" smtClean="0">
                <a:latin typeface="+mn-lt"/>
              </a:rPr>
              <a:t>IRBNet ID#</a:t>
            </a:r>
            <a:r>
              <a:rPr lang="en-US" sz="3200" dirty="0" smtClean="0">
                <a:latin typeface="+mn-lt"/>
              </a:rPr>
              <a:t>, if you currently have a project using CHIA data</a:t>
            </a:r>
            <a:endParaRPr lang="en-US" sz="3200" dirty="0">
              <a:latin typeface="+mn-lt"/>
            </a:endParaRPr>
          </a:p>
          <a:p>
            <a:endParaRPr lang="en-US" dirty="0"/>
          </a:p>
        </p:txBody>
      </p:sp>
    </p:spTree>
    <p:extLst>
      <p:ext uri="{BB962C8B-B14F-4D97-AF65-F5344CB8AC3E}">
        <p14:creationId xmlns:p14="http://schemas.microsoft.com/office/powerpoint/2010/main" val="941542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Coming Soon</a:t>
            </a:r>
            <a:endParaRPr lang="en-US" dirty="0"/>
          </a:p>
        </p:txBody>
      </p:sp>
      <p:sp>
        <p:nvSpPr>
          <p:cNvPr id="3" name="Subtitle 2"/>
          <p:cNvSpPr>
            <a:spLocks noGrp="1"/>
          </p:cNvSpPr>
          <p:nvPr>
            <p:ph type="subTitle" idx="1"/>
          </p:nvPr>
        </p:nvSpPr>
        <p:spPr/>
        <p:txBody>
          <a:bodyPr/>
          <a:lstStyle/>
          <a:p>
            <a:r>
              <a:rPr lang="en-US" sz="2400" dirty="0" smtClean="0"/>
              <a:t>Next Case Mix User Workgroup – February 27</a:t>
            </a:r>
          </a:p>
          <a:p>
            <a:pPr marL="342900" indent="-342900">
              <a:buFont typeface="Arial" panose="020B0604020202020204" pitchFamily="34" charset="0"/>
              <a:buChar char="•"/>
            </a:pPr>
            <a:r>
              <a:rPr lang="en-US" dirty="0" smtClean="0"/>
              <a:t>Presentation by </a:t>
            </a:r>
            <a:r>
              <a:rPr lang="en-US" dirty="0" err="1" smtClean="0"/>
              <a:t>Urbano</a:t>
            </a:r>
            <a:r>
              <a:rPr lang="en-US" dirty="0" smtClean="0"/>
              <a:t> Franca from Children’s Hospital on Pediatric Hospital Care</a:t>
            </a:r>
          </a:p>
          <a:p>
            <a:pPr marL="342900" indent="-342900">
              <a:buFont typeface="Arial" panose="020B0604020202020204" pitchFamily="34" charset="0"/>
              <a:buChar char="•"/>
            </a:pPr>
            <a:r>
              <a:rPr lang="en-US" dirty="0" smtClean="0"/>
              <a:t>No APCD Workgroup in December – next one will be in January</a:t>
            </a:r>
          </a:p>
          <a:p>
            <a:pPr marL="342900" indent="-342900">
              <a:buFont typeface="Arial" panose="020B0604020202020204" pitchFamily="34" charset="0"/>
              <a:buChar char="•"/>
            </a:pPr>
            <a:endParaRPr lang="en-US" dirty="0"/>
          </a:p>
          <a:p>
            <a:r>
              <a:rPr lang="en-US" sz="2400" dirty="0" smtClean="0"/>
              <a:t>Gallery of Publications Using CHIA Data</a:t>
            </a:r>
          </a:p>
          <a:p>
            <a:pPr marL="342900" indent="-342900">
              <a:buFont typeface="Arial" panose="020B0604020202020204" pitchFamily="34" charset="0"/>
              <a:buChar char="•"/>
            </a:pPr>
            <a:r>
              <a:rPr lang="en-US" dirty="0" smtClean="0"/>
              <a:t>Web page should go live within the next few weeks</a:t>
            </a:r>
          </a:p>
          <a:p>
            <a:pPr marL="342900" indent="-342900">
              <a:buFont typeface="Arial" panose="020B0604020202020204" pitchFamily="34" charset="0"/>
              <a:buChar char="•"/>
            </a:pPr>
            <a:r>
              <a:rPr lang="en-US" dirty="0" smtClean="0"/>
              <a:t>Send us your publications (or at least your citations) to make sure you are included!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20074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Where can I find old User </a:t>
            </a:r>
            <a:r>
              <a:rPr lang="en-US" sz="2800" smtClean="0"/>
              <a:t>Workgroup presentations</a:t>
            </a:r>
            <a:r>
              <a:rPr lang="en-US" sz="2800" dirty="0" smtClean="0"/>
              <a:t>?</a:t>
            </a:r>
            <a:endParaRPr lang="en-US" sz="2800" dirty="0"/>
          </a:p>
        </p:txBody>
      </p:sp>
      <p:sp>
        <p:nvSpPr>
          <p:cNvPr id="3" name="Subtitle 2"/>
          <p:cNvSpPr>
            <a:spLocks noGrp="1"/>
          </p:cNvSpPr>
          <p:nvPr>
            <p:ph type="subTitle" idx="1"/>
          </p:nvPr>
        </p:nvSpPr>
        <p:spPr/>
        <p:txBody>
          <a:bodyPr/>
          <a:lstStyle/>
          <a:p>
            <a:r>
              <a:rPr lang="en-US" sz="1600" dirty="0">
                <a:hlinkClick r:id="rId3"/>
              </a:rPr>
              <a:t>http://www.chiamass.gov/ma-apcd-and-case-mix-user-workgroup-information</a:t>
            </a:r>
            <a:r>
              <a:rPr lang="en-US" sz="1600" dirty="0" smtClean="0">
                <a:hlinkClick r:id="rId3"/>
              </a:rPr>
              <a:t>/</a:t>
            </a:r>
            <a:r>
              <a:rPr lang="en-US" sz="1600" dirty="0" smtClean="0"/>
              <a:t> </a:t>
            </a:r>
            <a:endParaRPr lang="en-US"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225" y="2336224"/>
            <a:ext cx="6711745" cy="44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481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 for Topics and Presenters</a:t>
            </a:r>
            <a:endParaRPr lang="en-US" dirty="0"/>
          </a:p>
        </p:txBody>
      </p:sp>
      <p:sp>
        <p:nvSpPr>
          <p:cNvPr id="3" name="Subtitle 2"/>
          <p:cNvSpPr>
            <a:spLocks noGrp="1"/>
          </p:cNvSpPr>
          <p:nvPr>
            <p:ph type="subTitle" idx="1"/>
          </p:nvPr>
        </p:nvSpPr>
        <p:spPr/>
        <p:txBody>
          <a:bodyPr/>
          <a:lstStyle/>
          <a:p>
            <a:pPr lvl="0"/>
            <a:r>
              <a:rPr lang="en-US" sz="2400" dirty="0"/>
              <a:t>If </a:t>
            </a:r>
            <a:r>
              <a:rPr lang="en-US" sz="2400" dirty="0" smtClean="0"/>
              <a:t>there is a </a:t>
            </a:r>
            <a:r>
              <a:rPr lang="en-US" sz="2400" b="1" dirty="0" smtClean="0"/>
              <a:t>TOPIC</a:t>
            </a:r>
            <a:r>
              <a:rPr lang="en-US" sz="2400" dirty="0" smtClean="0"/>
              <a:t> that you would like to see discussed at an MA </a:t>
            </a:r>
            <a:r>
              <a:rPr lang="en-US" sz="2400" dirty="0"/>
              <a:t>APCD or Case Mix </a:t>
            </a:r>
            <a:r>
              <a:rPr lang="en-US" sz="2400" dirty="0" smtClean="0"/>
              <a:t>workgroup, contact </a:t>
            </a:r>
            <a:r>
              <a:rPr lang="en-US" sz="2400" dirty="0"/>
              <a:t>Adam Tapply [adam.tapply@state.ma.us</a:t>
            </a:r>
            <a:r>
              <a:rPr lang="en-US" sz="2400" dirty="0" smtClean="0"/>
              <a:t>]</a:t>
            </a:r>
          </a:p>
          <a:p>
            <a:pPr lvl="0"/>
            <a:endParaRPr lang="en-US" sz="2400" dirty="0"/>
          </a:p>
          <a:p>
            <a:pPr lvl="0"/>
            <a:r>
              <a:rPr lang="en-US" sz="2400" dirty="0"/>
              <a:t>If you are interested in </a:t>
            </a:r>
            <a:r>
              <a:rPr lang="en-US" sz="2400" b="1" dirty="0"/>
              <a:t>PRESENTING</a:t>
            </a:r>
            <a:r>
              <a:rPr lang="en-US" sz="2400" dirty="0"/>
              <a:t> at an MA APCD or Case Mix </a:t>
            </a:r>
            <a:r>
              <a:rPr lang="en-US" sz="2400" dirty="0" smtClean="0"/>
              <a:t>workgroup, contact </a:t>
            </a:r>
            <a:r>
              <a:rPr lang="en-US" sz="2400" dirty="0"/>
              <a:t>Adam Tapply [adam.tapply@state.ma.us]</a:t>
            </a:r>
          </a:p>
          <a:p>
            <a:pPr lvl="1" algn="l"/>
            <a:r>
              <a:rPr lang="en-US" sz="2000" dirty="0" smtClean="0">
                <a:solidFill>
                  <a:srgbClr val="00436E"/>
                </a:solidFill>
                <a:latin typeface="Arial" panose="020B0604020202020204" pitchFamily="34" charset="0"/>
                <a:cs typeface="Arial" panose="020B0604020202020204" pitchFamily="34" charset="0"/>
              </a:rPr>
              <a:t>You can present </a:t>
            </a:r>
            <a:r>
              <a:rPr lang="en-US" sz="2000" dirty="0">
                <a:solidFill>
                  <a:srgbClr val="00436E"/>
                </a:solidFill>
                <a:latin typeface="Arial" panose="020B0604020202020204" pitchFamily="34" charset="0"/>
                <a:cs typeface="Arial" panose="020B0604020202020204" pitchFamily="34" charset="0"/>
              </a:rPr>
              <a:t>remotely from your own office, or in-person at CHIA.</a:t>
            </a:r>
          </a:p>
          <a:p>
            <a:pPr lvl="0"/>
            <a:endParaRPr lang="en-US" sz="2400" dirty="0" smtClean="0">
              <a:latin typeface="Arial" panose="020B0604020202020204" pitchFamily="34" charset="0"/>
              <a:cs typeface="Arial" panose="020B0604020202020204" pitchFamily="34" charset="0"/>
            </a:endParaRPr>
          </a:p>
          <a:p>
            <a:pPr lvl="0"/>
            <a:endParaRPr lang="en-US" sz="2400" dirty="0"/>
          </a:p>
          <a:p>
            <a:endParaRPr lang="en-US" dirty="0"/>
          </a:p>
        </p:txBody>
      </p:sp>
    </p:spTree>
    <p:extLst>
      <p:ext uri="{BB962C8B-B14F-4D97-AF65-F5344CB8AC3E}">
        <p14:creationId xmlns:p14="http://schemas.microsoft.com/office/powerpoint/2010/main" val="287595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Case Mix FY16 Release Calendar</a:t>
            </a:r>
            <a:endParaRPr lang="en-US" sz="3200" dirty="0"/>
          </a:p>
        </p:txBody>
      </p:sp>
      <p:sp>
        <p:nvSpPr>
          <p:cNvPr id="3" name="Subtitle 2"/>
          <p:cNvSpPr>
            <a:spLocks noGrp="1"/>
          </p:cNvSpPr>
          <p:nvPr>
            <p:ph type="subTitle" idx="1"/>
          </p:nvPr>
        </p:nvSpPr>
        <p:spPr>
          <a:ln>
            <a:noFill/>
          </a:ln>
        </p:spPr>
        <p:txBody>
          <a:bodyPr/>
          <a:lstStyle/>
          <a:p>
            <a:pPr lvl="1" algn="l"/>
            <a:r>
              <a:rPr lang="en-US" sz="2000" u="sng" dirty="0" smtClean="0">
                <a:solidFill>
                  <a:schemeClr val="tx2"/>
                </a:solidFill>
                <a:latin typeface="Arial" panose="020B0604020202020204" pitchFamily="34" charset="0"/>
                <a:cs typeface="Arial" panose="020B0604020202020204" pitchFamily="34" charset="0"/>
              </a:rPr>
              <a:t>*CURRENT* RELEASE TIMEFRAMES FOR EACH FILE</a:t>
            </a:r>
            <a:r>
              <a:rPr lang="en-US" sz="2000" dirty="0" smtClean="0">
                <a:solidFill>
                  <a:schemeClr val="tx2"/>
                </a:solidFill>
                <a:latin typeface="Arial" panose="020B0604020202020204" pitchFamily="34" charset="0"/>
                <a:cs typeface="Arial" panose="020B0604020202020204" pitchFamily="34" charset="0"/>
              </a:rPr>
              <a:t>:</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Inpatient (HIDD)</a:t>
            </a:r>
            <a:r>
              <a:rPr lang="en-US" dirty="0" smtClean="0">
                <a:solidFill>
                  <a:schemeClr val="tx2"/>
                </a:solidFill>
                <a:latin typeface="Arial" panose="020B0604020202020204" pitchFamily="34" charset="0"/>
                <a:cs typeface="Arial" panose="020B0604020202020204" pitchFamily="34" charset="0"/>
              </a:rPr>
              <a:t> </a:t>
            </a:r>
          </a:p>
          <a:p>
            <a:pPr lvl="1" algn="l"/>
            <a:r>
              <a:rPr lang="en-US" sz="1600" b="1"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READY NOW</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Emergency Department (ED)  </a:t>
            </a:r>
          </a:p>
          <a:p>
            <a:pPr lvl="2" algn="l"/>
            <a:r>
              <a:rPr lang="en-US" sz="1600"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READY NOW</a:t>
            </a:r>
            <a:endParaRPr lang="en-US" sz="1600" b="1" dirty="0" smtClean="0">
              <a:solidFill>
                <a:schemeClr val="tx2"/>
              </a:solidFill>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Outpatient Observation (OOD) </a:t>
            </a:r>
          </a:p>
          <a:p>
            <a:pPr lvl="2" algn="l"/>
            <a:r>
              <a:rPr lang="en-US" sz="1600"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READY NOW</a:t>
            </a:r>
            <a:endParaRPr lang="en-US" sz="1600" b="1" dirty="0" smtClean="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371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Case Mix FY17 Release Calendar</a:t>
            </a:r>
            <a:endParaRPr lang="en-US" sz="3200" dirty="0"/>
          </a:p>
        </p:txBody>
      </p:sp>
      <p:sp>
        <p:nvSpPr>
          <p:cNvPr id="3" name="Subtitle 2"/>
          <p:cNvSpPr>
            <a:spLocks noGrp="1"/>
          </p:cNvSpPr>
          <p:nvPr>
            <p:ph type="subTitle" idx="1"/>
          </p:nvPr>
        </p:nvSpPr>
        <p:spPr>
          <a:ln>
            <a:noFill/>
          </a:ln>
        </p:spPr>
        <p:txBody>
          <a:bodyPr/>
          <a:lstStyle/>
          <a:p>
            <a:pPr lvl="1" algn="l"/>
            <a:r>
              <a:rPr lang="en-US" sz="2000" u="sng" dirty="0" smtClean="0">
                <a:solidFill>
                  <a:schemeClr val="tx2"/>
                </a:solidFill>
                <a:latin typeface="Arial" panose="020B0604020202020204" pitchFamily="34" charset="0"/>
                <a:cs typeface="Arial" panose="020B0604020202020204" pitchFamily="34" charset="0"/>
              </a:rPr>
              <a:t>*CURRENT* RELEASE TIMEFRAMES FOR EACH FILE</a:t>
            </a:r>
            <a:r>
              <a:rPr lang="en-US" sz="2000" dirty="0" smtClean="0">
                <a:solidFill>
                  <a:schemeClr val="tx2"/>
                </a:solidFill>
                <a:latin typeface="Arial" panose="020B0604020202020204" pitchFamily="34" charset="0"/>
                <a:cs typeface="Arial" panose="020B0604020202020204" pitchFamily="34" charset="0"/>
              </a:rPr>
              <a:t>:</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Inpatient (HIDD)</a:t>
            </a:r>
            <a:r>
              <a:rPr lang="en-US" dirty="0" smtClean="0">
                <a:solidFill>
                  <a:schemeClr val="tx2"/>
                </a:solidFill>
                <a:latin typeface="Arial" panose="020B0604020202020204" pitchFamily="34" charset="0"/>
                <a:cs typeface="Arial" panose="020B0604020202020204" pitchFamily="34" charset="0"/>
              </a:rPr>
              <a:t> </a:t>
            </a:r>
          </a:p>
          <a:p>
            <a:pPr lvl="1" algn="l"/>
            <a:r>
              <a:rPr lang="en-US" sz="1600" b="1"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JUNE</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Emergency Department (ED)  </a:t>
            </a:r>
          </a:p>
          <a:p>
            <a:pPr lvl="2" algn="l"/>
            <a:r>
              <a:rPr lang="en-US" sz="1600"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AUGUST</a:t>
            </a:r>
            <a:endParaRPr lang="en-US" sz="1600" b="1" dirty="0" smtClean="0">
              <a:solidFill>
                <a:schemeClr val="tx2"/>
              </a:solidFill>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Outpatient Observation (OOD) </a:t>
            </a:r>
          </a:p>
          <a:p>
            <a:pPr lvl="2" algn="l"/>
            <a:r>
              <a:rPr lang="en-US" sz="1600"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SEPTEMBER</a:t>
            </a:r>
            <a:endParaRPr lang="en-US" sz="1600" b="1" dirty="0" smtClean="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51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Mix Application Process	</a:t>
            </a:r>
            <a:endParaRPr lang="en-US" dirty="0"/>
          </a:p>
        </p:txBody>
      </p:sp>
      <p:sp>
        <p:nvSpPr>
          <p:cNvPr id="3" name="Subtitle 2"/>
          <p:cNvSpPr>
            <a:spLocks noGrp="1"/>
          </p:cNvSpPr>
          <p:nvPr>
            <p:ph type="subTitle" idx="1"/>
          </p:nvPr>
        </p:nvSpPr>
        <p:spPr/>
        <p:txBody>
          <a:bodyPr/>
          <a:lstStyle/>
          <a:p>
            <a:r>
              <a:rPr lang="en-US" u="sng" dirty="0" smtClean="0"/>
              <a:t>Recap of Changes for 2017</a:t>
            </a:r>
            <a:r>
              <a:rPr lang="en-US" dirty="0" smtClean="0"/>
              <a:t>:</a:t>
            </a:r>
          </a:p>
          <a:p>
            <a:pPr marL="342900" indent="-342900">
              <a:buFont typeface="Arial" panose="020B0604020202020204" pitchFamily="34" charset="0"/>
              <a:buChar char="•"/>
            </a:pPr>
            <a:r>
              <a:rPr lang="en-US" dirty="0" smtClean="0"/>
              <a:t>Now charge </a:t>
            </a:r>
            <a:r>
              <a:rPr lang="en-US" b="1" dirty="0" smtClean="0"/>
              <a:t>per year </a:t>
            </a:r>
            <a:r>
              <a:rPr lang="en-US" dirty="0" smtClean="0"/>
              <a:t>of data requested</a:t>
            </a:r>
          </a:p>
          <a:p>
            <a:pPr marL="342900" indent="-342900">
              <a:buFont typeface="Arial" panose="020B0604020202020204" pitchFamily="34" charset="0"/>
              <a:buChar char="•"/>
            </a:pPr>
            <a:r>
              <a:rPr lang="en-US" dirty="0" smtClean="0"/>
              <a:t>Can now request </a:t>
            </a:r>
            <a:r>
              <a:rPr lang="en-US" b="1" dirty="0" smtClean="0"/>
              <a:t>future years of data</a:t>
            </a:r>
          </a:p>
          <a:p>
            <a:pPr marL="800100" lvl="1" indent="-342900" algn="l">
              <a:buFont typeface="Wingdings" panose="05000000000000000000" pitchFamily="2" charset="2"/>
              <a:buChar char="§"/>
            </a:pPr>
            <a:r>
              <a:rPr lang="en-US" sz="1800" dirty="0" smtClean="0">
                <a:solidFill>
                  <a:schemeClr val="tx2"/>
                </a:solidFill>
              </a:rPr>
              <a:t>Future years require no DRC review, absent major changes to the project or data being requested</a:t>
            </a:r>
          </a:p>
          <a:p>
            <a:pPr marL="342900" indent="-342900">
              <a:buFont typeface="Arial" panose="020B0604020202020204" pitchFamily="34" charset="0"/>
              <a:buChar char="•"/>
            </a:pPr>
            <a:r>
              <a:rPr lang="en-US" dirty="0" smtClean="0"/>
              <a:t>Can request to use data for one project for a </a:t>
            </a:r>
            <a:r>
              <a:rPr lang="en-US" b="1" dirty="0" smtClean="0"/>
              <a:t>subsequent project</a:t>
            </a:r>
          </a:p>
          <a:p>
            <a:pPr marL="342900" indent="-342900">
              <a:buFont typeface="Arial" panose="020B0604020202020204" pitchFamily="34" charset="0"/>
              <a:buChar char="•"/>
            </a:pPr>
            <a:r>
              <a:rPr lang="en-US" dirty="0" smtClean="0"/>
              <a:t>Comprehensive DUAs for each organization (will cover all projects instead of multiple DUAs for each specific project)</a:t>
            </a:r>
          </a:p>
          <a:p>
            <a:pPr marL="342900" indent="-342900">
              <a:buFont typeface="Arial" panose="020B0604020202020204" pitchFamily="34" charset="0"/>
              <a:buChar char="•"/>
            </a:pPr>
            <a:r>
              <a:rPr lang="en-US" dirty="0" smtClean="0"/>
              <a:t>Not expecting any major changes in 2018</a:t>
            </a:r>
          </a:p>
          <a:p>
            <a:endParaRPr lang="en-US" dirty="0"/>
          </a:p>
        </p:txBody>
      </p:sp>
    </p:spTree>
    <p:extLst>
      <p:ext uri="{BB962C8B-B14F-4D97-AF65-F5344CB8AC3E}">
        <p14:creationId xmlns:p14="http://schemas.microsoft.com/office/powerpoint/2010/main" val="2414463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6.0</a:t>
            </a:r>
            <a:endParaRPr lang="en-US" dirty="0"/>
          </a:p>
        </p:txBody>
      </p:sp>
      <p:sp>
        <p:nvSpPr>
          <p:cNvPr id="3" name="Subtitle 2"/>
          <p:cNvSpPr>
            <a:spLocks noGrp="1"/>
          </p:cNvSpPr>
          <p:nvPr>
            <p:ph type="subTitle" idx="1"/>
          </p:nvPr>
        </p:nvSpPr>
        <p:spPr/>
        <p:txBody>
          <a:bodyPr/>
          <a:lstStyle/>
          <a:p>
            <a:pPr marL="342900" lvl="0" indent="-342900">
              <a:buFont typeface="Arial" panose="020B0604020202020204" pitchFamily="34" charset="0"/>
              <a:buChar char="•"/>
            </a:pPr>
            <a:r>
              <a:rPr lang="en-US" sz="2400" dirty="0"/>
              <a:t>Will encompass data from January 2012 – December 2016 with six months of claim </a:t>
            </a:r>
            <a:r>
              <a:rPr lang="en-US" sz="2400" dirty="0" smtClean="0"/>
              <a:t>runout</a:t>
            </a:r>
            <a:endParaRPr lang="en-US" sz="24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Target release timeframe is still late Fall 2017</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Application form has been updated</a:t>
            </a:r>
          </a:p>
          <a:p>
            <a:r>
              <a:rPr lang="en-US" sz="2400" dirty="0">
                <a:solidFill>
                  <a:schemeClr val="tx2"/>
                </a:solidFill>
                <a:latin typeface="Arial" panose="020B0604020202020204" pitchFamily="34" charset="0"/>
                <a:cs typeface="Arial" panose="020B0604020202020204" pitchFamily="34" charset="0"/>
              </a:rPr>
              <a:t>	</a:t>
            </a:r>
            <a:r>
              <a:rPr lang="en-US" sz="1800" dirty="0">
                <a:solidFill>
                  <a:schemeClr val="tx2"/>
                </a:solidFill>
                <a:latin typeface="Arial" panose="020B0604020202020204" pitchFamily="34" charset="0"/>
                <a:cs typeface="Arial" panose="020B0604020202020204" pitchFamily="34" charset="0"/>
              </a:rPr>
              <a:t>Available here: </a:t>
            </a:r>
            <a:r>
              <a:rPr lang="en-US" sz="1800" dirty="0">
                <a:solidFill>
                  <a:schemeClr val="tx2"/>
                </a:solidFill>
                <a:latin typeface="Arial" panose="020B0604020202020204" pitchFamily="34" charset="0"/>
                <a:cs typeface="Arial" panose="020B0604020202020204" pitchFamily="34" charset="0"/>
                <a:hlinkClick r:id="rId3"/>
              </a:rPr>
              <a:t>http://</a:t>
            </a:r>
            <a:r>
              <a:rPr lang="en-US" sz="1800" dirty="0" smtClean="0">
                <a:solidFill>
                  <a:schemeClr val="tx2"/>
                </a:solidFill>
                <a:latin typeface="Arial" panose="020B0604020202020204" pitchFamily="34" charset="0"/>
                <a:cs typeface="Arial" panose="020B0604020202020204" pitchFamily="34" charset="0"/>
                <a:hlinkClick r:id="rId3"/>
              </a:rPr>
              <a:t>www.chiamass.gov/application-documents</a:t>
            </a:r>
            <a:r>
              <a:rPr lang="en-US" sz="1800" dirty="0" smtClean="0">
                <a:solidFill>
                  <a:schemeClr val="tx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Make sure you’re signed up for CHIA’s email list to receive important announcements:</a:t>
            </a:r>
          </a:p>
          <a:p>
            <a:r>
              <a:rPr lang="en-US" sz="2400"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hlinkClick r:id="rId4"/>
              </a:rPr>
              <a:t>Sign Up Here</a:t>
            </a:r>
            <a:endParaRPr lang="en-US" sz="28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90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500" dirty="0" smtClean="0"/>
              <a:t>MA APCD Release 6.0 Highlights</a:t>
            </a:r>
            <a:endParaRPr lang="en-US" sz="3500" dirty="0"/>
          </a:p>
        </p:txBody>
      </p:sp>
      <p:sp>
        <p:nvSpPr>
          <p:cNvPr id="3" name="Subtitle 2"/>
          <p:cNvSpPr>
            <a:spLocks noGrp="1"/>
          </p:cNvSpPr>
          <p:nvPr>
            <p:ph type="subTitle" idx="1"/>
          </p:nvPr>
        </p:nvSpPr>
        <p:spPr/>
        <p:txBody>
          <a:bodyPr/>
          <a:lstStyle/>
          <a:p>
            <a:pPr lvl="0"/>
            <a:r>
              <a:rPr lang="en-US" sz="2800" b="1" u="sng" dirty="0" smtClean="0"/>
              <a:t>Additional Pharmacy Claims versioning</a:t>
            </a:r>
          </a:p>
          <a:p>
            <a:pPr marL="342900" lvl="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4 carriers added to the Pharmacy versioning:</a:t>
            </a:r>
          </a:p>
          <a:p>
            <a:pPr marL="800100" lvl="1" indent="-342900" algn="l">
              <a:buFont typeface="Courier New" panose="02070309020205020404" pitchFamily="49" charset="0"/>
              <a:buChar char="o"/>
            </a:pPr>
            <a:r>
              <a:rPr lang="en-US" sz="2000" dirty="0">
                <a:solidFill>
                  <a:schemeClr val="tx2"/>
                </a:solidFill>
                <a:latin typeface="Arial" panose="020B0604020202020204" pitchFamily="34" charset="0"/>
                <a:cs typeface="Arial" panose="020B0604020202020204" pitchFamily="34" charset="0"/>
              </a:rPr>
              <a:t>(P1) 301 - Health New England</a:t>
            </a:r>
          </a:p>
          <a:p>
            <a:pPr marL="800100" lvl="1" indent="-342900" algn="l">
              <a:buFont typeface="Courier New" panose="02070309020205020404" pitchFamily="49" charset="0"/>
              <a:buChar char="o"/>
            </a:pPr>
            <a:r>
              <a:rPr lang="en-US" sz="2000" dirty="0">
                <a:solidFill>
                  <a:schemeClr val="tx2"/>
                </a:solidFill>
                <a:latin typeface="Arial" panose="020B0604020202020204" pitchFamily="34" charset="0"/>
                <a:cs typeface="Arial" panose="020B0604020202020204" pitchFamily="34" charset="0"/>
              </a:rPr>
              <a:t>(P2) 12226 - Minuteman Health</a:t>
            </a:r>
          </a:p>
          <a:p>
            <a:pPr marL="800100" lvl="1" indent="-342900" algn="l">
              <a:buFont typeface="Courier New" panose="02070309020205020404" pitchFamily="49" charset="0"/>
              <a:buChar char="o"/>
            </a:pPr>
            <a:r>
              <a:rPr lang="en-US" sz="2000" dirty="0">
                <a:solidFill>
                  <a:schemeClr val="tx2"/>
                </a:solidFill>
                <a:latin typeface="Arial" panose="020B0604020202020204" pitchFamily="34" charset="0"/>
                <a:cs typeface="Arial" panose="020B0604020202020204" pitchFamily="34" charset="0"/>
              </a:rPr>
              <a:t>(P3) 10632 - Anthem</a:t>
            </a:r>
          </a:p>
          <a:p>
            <a:pPr marL="800100" lvl="1" indent="-342900" algn="l">
              <a:buFont typeface="Courier New" panose="02070309020205020404" pitchFamily="49" charset="0"/>
              <a:buChar char="o"/>
            </a:pPr>
            <a:r>
              <a:rPr lang="en-US" sz="2000" dirty="0">
                <a:solidFill>
                  <a:schemeClr val="tx2"/>
                </a:solidFill>
                <a:latin typeface="Arial" panose="020B0604020202020204" pitchFamily="34" charset="0"/>
                <a:cs typeface="Arial" panose="020B0604020202020204" pitchFamily="34" charset="0"/>
              </a:rPr>
              <a:t>(P4) 302 - Health Plans Inc.</a:t>
            </a:r>
          </a:p>
          <a:p>
            <a:pPr lvl="0"/>
            <a:endParaRPr lang="en-US" sz="2400" dirty="0" smtClean="0">
              <a:solidFill>
                <a:schemeClr val="tx2"/>
              </a:solidFill>
              <a:latin typeface="Arial" panose="020B0604020202020204" pitchFamily="34" charset="0"/>
              <a:cs typeface="Arial" panose="020B0604020202020204" pitchFamily="34" charset="0"/>
            </a:endParaRPr>
          </a:p>
          <a:p>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456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500" dirty="0" smtClean="0"/>
              <a:t>MA APCD Release 6.0 Highlights</a:t>
            </a:r>
            <a:endParaRPr lang="en-US" sz="3500" dirty="0"/>
          </a:p>
        </p:txBody>
      </p:sp>
      <p:sp>
        <p:nvSpPr>
          <p:cNvPr id="3" name="Subtitle 2"/>
          <p:cNvSpPr>
            <a:spLocks noGrp="1"/>
          </p:cNvSpPr>
          <p:nvPr>
            <p:ph type="subTitle" idx="1"/>
          </p:nvPr>
        </p:nvSpPr>
        <p:spPr/>
        <p:txBody>
          <a:bodyPr/>
          <a:lstStyle/>
          <a:p>
            <a:r>
              <a:rPr lang="en-US" sz="2500" b="1" u="sng" dirty="0" smtClean="0"/>
              <a:t>New </a:t>
            </a:r>
            <a:r>
              <a:rPr lang="en-US" sz="2500" b="1" u="sng" dirty="0" smtClean="0">
                <a:solidFill>
                  <a:schemeClr val="tx2"/>
                </a:solidFill>
                <a:latin typeface="Arial" panose="020B0604020202020204" pitchFamily="34" charset="0"/>
                <a:cs typeface="Arial" panose="020B0604020202020204" pitchFamily="34" charset="0"/>
              </a:rPr>
              <a:t>and </a:t>
            </a:r>
            <a:r>
              <a:rPr lang="en-US" sz="2500" b="1" u="sng" dirty="0">
                <a:solidFill>
                  <a:schemeClr val="tx2"/>
                </a:solidFill>
                <a:latin typeface="Arial" panose="020B0604020202020204" pitchFamily="34" charset="0"/>
                <a:cs typeface="Arial" panose="020B0604020202020204" pitchFamily="34" charset="0"/>
              </a:rPr>
              <a:t>improved Member Enterprise ID </a:t>
            </a:r>
            <a:r>
              <a:rPr lang="en-US" sz="2500" b="1" dirty="0">
                <a:solidFill>
                  <a:schemeClr val="tx2"/>
                </a:solidFill>
                <a:latin typeface="Arial" panose="020B0604020202020204" pitchFamily="34" charset="0"/>
                <a:cs typeface="Arial" panose="020B0604020202020204" pitchFamily="34" charset="0"/>
              </a:rPr>
              <a:t>(MEID</a:t>
            </a:r>
            <a:r>
              <a:rPr lang="en-US" sz="2500" b="1" dirty="0" smtClean="0">
                <a:solidFill>
                  <a:schemeClr val="tx2"/>
                </a:solidFill>
                <a:latin typeface="Arial" panose="020B0604020202020204" pitchFamily="34" charset="0"/>
                <a:cs typeface="Arial" panose="020B0604020202020204" pitchFamily="34" charset="0"/>
              </a:rPr>
              <a:t>)</a:t>
            </a:r>
            <a:endParaRPr lang="en-US" sz="2500" b="1" dirty="0" smtClean="0"/>
          </a:p>
          <a:p>
            <a:pPr marL="342900" lvl="0" indent="-34290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Master Data Management (MDM) approach updated to work with hashed patient information</a:t>
            </a:r>
          </a:p>
          <a:p>
            <a:pPr marL="342900" lvl="0" indent="-34290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Added Nickname processing for first names (Joe, Joseph)</a:t>
            </a:r>
          </a:p>
          <a:p>
            <a:pPr marL="342900" lvl="0" indent="-34290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Added NYSIIS phonetic processing for last names (Smith, Smyth)</a:t>
            </a:r>
          </a:p>
          <a:p>
            <a:pPr marL="342900" lvl="0" indent="-342900">
              <a:spcAft>
                <a:spcPts val="600"/>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Removed the Pharmacy Benefit Manager data from the MDM process to decrease the duplication of member data by upwards of 40</a:t>
            </a:r>
            <a:r>
              <a:rPr lang="en-US" dirty="0" smtClean="0">
                <a:solidFill>
                  <a:schemeClr val="tx2"/>
                </a:solidFill>
                <a:latin typeface="Arial" panose="020B0604020202020204" pitchFamily="34" charset="0"/>
                <a:cs typeface="Arial" panose="020B0604020202020204" pitchFamily="34" charset="0"/>
              </a:rPr>
              <a:t>%</a:t>
            </a:r>
          </a:p>
          <a:p>
            <a:pPr lvl="0"/>
            <a:r>
              <a:rPr lang="en-US" dirty="0" smtClean="0">
                <a:solidFill>
                  <a:schemeClr val="tx2"/>
                </a:solidFill>
                <a:latin typeface="Arial" panose="020B0604020202020204" pitchFamily="34" charset="0"/>
                <a:cs typeface="Arial" panose="020B0604020202020204" pitchFamily="34" charset="0"/>
              </a:rPr>
              <a:t>CHIA </a:t>
            </a:r>
            <a:r>
              <a:rPr lang="en-US" dirty="0">
                <a:solidFill>
                  <a:schemeClr val="tx2"/>
                </a:solidFill>
                <a:latin typeface="Arial" panose="020B0604020202020204" pitchFamily="34" charset="0"/>
                <a:cs typeface="Arial" panose="020B0604020202020204" pitchFamily="34" charset="0"/>
              </a:rPr>
              <a:t>is testing the newly created MEIDs and finding significant improvement in the match rates and removal of ‘orphan’ records</a:t>
            </a:r>
          </a:p>
          <a:p>
            <a:pPr lvl="0"/>
            <a:endParaRPr lang="en-US" sz="2400" dirty="0" smtClean="0">
              <a:solidFill>
                <a:schemeClr val="tx2"/>
              </a:solidFill>
              <a:latin typeface="Arial" panose="020B0604020202020204" pitchFamily="34" charset="0"/>
              <a:cs typeface="Arial" panose="020B0604020202020204" pitchFamily="34" charset="0"/>
            </a:endParaRPr>
          </a:p>
          <a:p>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45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Summarized Data Reports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CHIA is proposing to revise our </a:t>
            </a:r>
            <a:r>
              <a:rPr lang="en-US" dirty="0" smtClean="0">
                <a:hlinkClick r:id="rId3"/>
              </a:rPr>
              <a:t>Data Release Regulations</a:t>
            </a:r>
            <a:r>
              <a:rPr lang="en-US" dirty="0" smtClean="0"/>
              <a:t> to allow for </a:t>
            </a:r>
            <a:r>
              <a:rPr lang="en-US" b="1" i="1" dirty="0"/>
              <a:t>S</a:t>
            </a:r>
            <a:r>
              <a:rPr lang="en-US" b="1" i="1" dirty="0" smtClean="0"/>
              <a:t>ummarized </a:t>
            </a:r>
            <a:r>
              <a:rPr lang="en-US" b="1" i="1" dirty="0"/>
              <a:t>D</a:t>
            </a:r>
            <a:r>
              <a:rPr lang="en-US" b="1" i="1" dirty="0" smtClean="0"/>
              <a:t>ata Reports</a:t>
            </a:r>
          </a:p>
          <a:p>
            <a:r>
              <a:rPr lang="en-US" sz="1600" b="1" dirty="0" smtClean="0"/>
              <a:t>		Notice </a:t>
            </a:r>
            <a:r>
              <a:rPr lang="en-US" sz="1600" b="1" dirty="0"/>
              <a:t>of Public Hearing: </a:t>
            </a:r>
            <a:r>
              <a:rPr lang="en-US" sz="1600" b="1" dirty="0" smtClean="0"/>
              <a:t>			</a:t>
            </a:r>
            <a:r>
              <a:rPr lang="en-US" sz="1600" b="1" dirty="0" smtClean="0">
                <a:hlinkClick r:id="rId4"/>
              </a:rPr>
              <a:t>http</a:t>
            </a:r>
            <a:r>
              <a:rPr lang="en-US" sz="1600" b="1" dirty="0">
                <a:hlinkClick r:id="rId4"/>
              </a:rPr>
              <a:t>://www.chiamass.gov/regulations/#</a:t>
            </a:r>
            <a:r>
              <a:rPr lang="en-US" sz="1600" b="1" dirty="0" smtClean="0">
                <a:hlinkClick r:id="rId4"/>
              </a:rPr>
              <a:t>publiccomments</a:t>
            </a:r>
            <a:r>
              <a:rPr lang="en-US" sz="1600" b="1" dirty="0" smtClean="0"/>
              <a:t> </a:t>
            </a:r>
          </a:p>
          <a:p>
            <a:r>
              <a:rPr lang="en-US" sz="1600" b="1" dirty="0"/>
              <a:t>	</a:t>
            </a:r>
            <a:r>
              <a:rPr lang="en-US" sz="1600" dirty="0" smtClean="0"/>
              <a:t>[Proposed effective 12/29 – comments due 12/8]</a:t>
            </a:r>
            <a:endParaRPr lang="en-US" sz="1600" b="1" dirty="0" smtClean="0"/>
          </a:p>
          <a:p>
            <a:pPr marL="342900" indent="-342900">
              <a:buFont typeface="Arial" panose="020B0604020202020204" pitchFamily="34" charset="0"/>
              <a:buChar char="•"/>
            </a:pPr>
            <a:r>
              <a:rPr lang="en-US" dirty="0"/>
              <a:t>W</a:t>
            </a:r>
            <a:r>
              <a:rPr lang="en-US" dirty="0" smtClean="0"/>
              <a:t>ill </a:t>
            </a:r>
            <a:r>
              <a:rPr lang="en-US" dirty="0"/>
              <a:t>contain only aggregate data (data summaries) and De-identified </a:t>
            </a:r>
            <a:r>
              <a:rPr lang="en-US" dirty="0" smtClean="0"/>
              <a:t>Data, sourced from APCD and Case Mix data  </a:t>
            </a:r>
          </a:p>
          <a:p>
            <a:pPr marL="800100" lvl="1" indent="-342900" algn="l">
              <a:buFont typeface="Arial" panose="020B0604020202020204" pitchFamily="34" charset="0"/>
              <a:buChar char="•"/>
            </a:pPr>
            <a:r>
              <a:rPr lang="en-US" sz="2000" dirty="0" smtClean="0">
                <a:solidFill>
                  <a:schemeClr val="tx2"/>
                </a:solidFill>
                <a:latin typeface="Arial" panose="020B0604020202020204" pitchFamily="34" charset="0"/>
                <a:cs typeface="Arial" panose="020B0604020202020204" pitchFamily="34" charset="0"/>
              </a:rPr>
              <a:t>Examples </a:t>
            </a:r>
            <a:r>
              <a:rPr lang="en-US" sz="2000" dirty="0">
                <a:solidFill>
                  <a:schemeClr val="tx2"/>
                </a:solidFill>
                <a:latin typeface="Arial" panose="020B0604020202020204" pitchFamily="34" charset="0"/>
                <a:cs typeface="Arial" panose="020B0604020202020204" pitchFamily="34" charset="0"/>
              </a:rPr>
              <a:t>of Summarized Data Reports include: counts; totals; rates per thousand; index values; and other standardized metrics. </a:t>
            </a:r>
            <a:endParaRPr lang="en-US" sz="2000" dirty="0" smtClean="0">
              <a:solidFill>
                <a:schemeClr val="tx2"/>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W</a:t>
            </a:r>
            <a:r>
              <a:rPr lang="en-US" sz="2000" dirty="0" smtClean="0">
                <a:solidFill>
                  <a:schemeClr val="tx2"/>
                </a:solidFill>
                <a:latin typeface="Arial" panose="020B0604020202020204" pitchFamily="34" charset="0"/>
                <a:cs typeface="Arial" panose="020B0604020202020204" pitchFamily="34" charset="0"/>
              </a:rPr>
              <a:t>ill </a:t>
            </a:r>
            <a:r>
              <a:rPr lang="en-US" sz="2000" dirty="0">
                <a:solidFill>
                  <a:schemeClr val="tx2"/>
                </a:solidFill>
                <a:latin typeface="Arial" panose="020B0604020202020204" pitchFamily="34" charset="0"/>
                <a:cs typeface="Arial" panose="020B0604020202020204" pitchFamily="34" charset="0"/>
              </a:rPr>
              <a:t>be subject to CHIA’s cell suppression policy </a:t>
            </a:r>
            <a:r>
              <a:rPr lang="en-US" sz="2000" dirty="0" smtClean="0">
                <a:solidFill>
                  <a:schemeClr val="tx2"/>
                </a:solidFill>
                <a:latin typeface="Arial" panose="020B0604020202020204" pitchFamily="34" charset="0"/>
                <a:cs typeface="Arial" panose="020B0604020202020204" pitchFamily="34" charset="0"/>
              </a:rPr>
              <a:t>(no cell less than 11 will be displayed)</a:t>
            </a:r>
            <a:endParaRPr lang="en-US" sz="20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227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 January 2014.potx</Template>
  <TotalTime>21321</TotalTime>
  <Words>2089</Words>
  <Application>Microsoft Office PowerPoint</Application>
  <PresentationFormat>On-screen Show (4:3)</PresentationFormat>
  <Paragraphs>362</Paragraphs>
  <Slides>24</Slides>
  <Notes>15</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content option A</vt:lpstr>
      <vt:lpstr>HIT January 2014</vt:lpstr>
      <vt:lpstr>1_content option A</vt:lpstr>
      <vt:lpstr>Office Theme</vt:lpstr>
      <vt:lpstr>1_Office Theme</vt:lpstr>
      <vt:lpstr>MA Center for Health Information &amp; Analysis  Case Mix User Workgroup</vt:lpstr>
      <vt:lpstr>Agenda</vt:lpstr>
      <vt:lpstr>Case Mix FY16 Release Calendar</vt:lpstr>
      <vt:lpstr>Case Mix FY17 Release Calendar</vt:lpstr>
      <vt:lpstr>Case Mix Application Process </vt:lpstr>
      <vt:lpstr>MA APCD Release 6.0</vt:lpstr>
      <vt:lpstr>MA APCD Release 6.0 Highlights</vt:lpstr>
      <vt:lpstr>MA APCD Release 6.0 Highlights</vt:lpstr>
      <vt:lpstr>Summarized Data Reports</vt:lpstr>
      <vt:lpstr>Summarized Data Reports</vt:lpstr>
      <vt:lpstr>Application Reminders</vt:lpstr>
      <vt:lpstr> QUESTIONS?</vt:lpstr>
      <vt:lpstr>Question: Section VII of the CHIA application form has the option of requesting 3-digit ZIP Code, but what volume distribution and geographic distribution can we expect when using 3-digit ZIP Code boundaries?</vt:lpstr>
      <vt:lpstr>Question: Section VII of the CHIA application form has the option of requesting 3-digit ZIP Code, but what volume distribution and geographic distribution can we expect when using 3-digit ZIP Code boundaries? (continued)</vt:lpstr>
      <vt:lpstr>Question: Section VII of the CHIA application form has the option of requesting 3-digit ZIP Code, but what volume distribution and geographic distribution can we expect when using 3-digit ZIP Code boundaries? (continued)</vt:lpstr>
      <vt:lpstr>PowerPoint Presentation</vt:lpstr>
      <vt:lpstr>Question:  Now that the ICD-10-CM external cause codes are no longer limited to injuries (S00-T88), what types of non-injury diagnoses are accompanied by cause codes in the FY2016 data?</vt:lpstr>
      <vt:lpstr>Question:  The largest increase in ICD-10-CM codes are for injury diagnoses. What are the specific changes and enhancements to ICD-10-CM injury data?</vt:lpstr>
      <vt:lpstr>Question:  I plan on applying for multiple years of Case Mix data dating back to 2004.  Are there specific changes in the data I should pay attention to?</vt:lpstr>
      <vt:lpstr>Change in Massachusetts Inpatient Hospitals Discharges by Age and Diagnosis from FY2005 to FY2007</vt:lpstr>
      <vt:lpstr>Questions?</vt:lpstr>
      <vt:lpstr>Coming Soon</vt:lpstr>
      <vt:lpstr>Where can I find old User Workgroup presentations?</vt:lpstr>
      <vt:lpstr>Call for Topics and 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Team Meeting</dc:title>
  <dc:creator>Bob Kramer</dc:creator>
  <cp:lastModifiedBy>Tapply, Adam</cp:lastModifiedBy>
  <cp:revision>447</cp:revision>
  <cp:lastPrinted>2017-09-26T18:47:00Z</cp:lastPrinted>
  <dcterms:created xsi:type="dcterms:W3CDTF">2014-04-22T00:14:56Z</dcterms:created>
  <dcterms:modified xsi:type="dcterms:W3CDTF">2017-11-28T20:30:16Z</dcterms:modified>
</cp:coreProperties>
</file>