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93" r:id="rId2"/>
    <p:sldMasterId id="2147483696" r:id="rId3"/>
    <p:sldMasterId id="2147483697" r:id="rId4"/>
  </p:sldMasterIdLst>
  <p:notesMasterIdLst>
    <p:notesMasterId r:id="rId23"/>
  </p:notesMasterIdLst>
  <p:handoutMasterIdLst>
    <p:handoutMasterId r:id="rId24"/>
  </p:handoutMasterIdLst>
  <p:sldIdLst>
    <p:sldId id="317" r:id="rId5"/>
    <p:sldId id="264" r:id="rId6"/>
    <p:sldId id="638" r:id="rId7"/>
    <p:sldId id="671" r:id="rId8"/>
    <p:sldId id="664" r:id="rId9"/>
    <p:sldId id="666" r:id="rId10"/>
    <p:sldId id="574" r:id="rId11"/>
    <p:sldId id="662" r:id="rId12"/>
    <p:sldId id="663" r:id="rId13"/>
    <p:sldId id="670" r:id="rId14"/>
    <p:sldId id="680" r:id="rId15"/>
    <p:sldId id="678" r:id="rId16"/>
    <p:sldId id="679" r:id="rId17"/>
    <p:sldId id="624" r:id="rId18"/>
    <p:sldId id="676" r:id="rId19"/>
    <p:sldId id="677" r:id="rId20"/>
    <p:sldId id="296" r:id="rId21"/>
    <p:sldId id="560" r:id="rId22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73">
          <p15:clr>
            <a:srgbClr val="A4A3A4"/>
          </p15:clr>
        </p15:guide>
        <p15:guide id="2" pos="118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91" autoAdjust="0"/>
    <p:restoredTop sz="80686" autoAdjust="0"/>
  </p:normalViewPr>
  <p:slideViewPr>
    <p:cSldViewPr snapToGrid="0" snapToObjects="1" showGuides="1">
      <p:cViewPr>
        <p:scale>
          <a:sx n="97" d="100"/>
          <a:sy n="97" d="100"/>
        </p:scale>
        <p:origin x="-320" y="972"/>
      </p:cViewPr>
      <p:guideLst>
        <p:guide orient="horz" pos="973"/>
        <p:guide pos="1188"/>
      </p:guideLst>
    </p:cSldViewPr>
  </p:slideViewPr>
  <p:outlineViewPr>
    <p:cViewPr>
      <p:scale>
        <a:sx n="33" d="100"/>
        <a:sy n="33" d="100"/>
      </p:scale>
      <p:origin x="30" y="115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333333333333329E-2"/>
          <c:y val="9.2802831464248794E-2"/>
          <c:w val="0.82407407407407407"/>
          <c:h val="0.76388928656645194"/>
        </c:manualLayout>
      </c:layout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Most Frequent combination of between Race Switches</c:v>
                </c:pt>
              </c:strCache>
            </c:strRef>
          </c:tx>
          <c:dLbls>
            <c:dLbl>
              <c:idx val="0"/>
              <c:layout>
                <c:manualLayout>
                  <c:x val="0.17362696850393697"/>
                  <c:y val="-0.1573844746679392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4493839311752698E-2"/>
                  <c:y val="-0.23029945120496301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3446977981918937"/>
                  <c:y val="1.318062514912913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delete val="1"/>
            </c:dLbl>
            <c:txPr>
              <a:bodyPr/>
              <a:lstStyle/>
              <a:p>
                <a:pPr>
                  <a:defRPr sz="1400" b="1" i="0" baseline="0"/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1 Race Switch</c:v>
                </c:pt>
                <c:pt idx="1">
                  <c:v>2 Race Switches</c:v>
                </c:pt>
                <c:pt idx="2">
                  <c:v>3 or more Race Switches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0.91500000000000004</c:v>
                </c:pt>
                <c:pt idx="1">
                  <c:v>7.9000000000000001E-2</c:v>
                </c:pt>
                <c:pt idx="2">
                  <c:v>6.0000000000000001E-3</c:v>
                </c:pt>
              </c:numCache>
            </c:numRef>
          </c:val>
        </c:ser>
        <c:dLbls>
          <c:dLblPos val="bestFit"/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gapWidth val="150"/>
        <c:secondPieSize val="75"/>
        <c:serLines/>
      </c:of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/>
          <a:lstStyle>
            <a:lvl1pPr algn="r">
              <a:defRPr sz="1200"/>
            </a:lvl1pPr>
          </a:lstStyle>
          <a:p>
            <a:fld id="{68947E9A-3C6F-41DD-BBC5-2694D84AAA9E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823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823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 anchor="b"/>
          <a:lstStyle>
            <a:lvl1pPr algn="r">
              <a:defRPr sz="1200"/>
            </a:lvl1pPr>
          </a:lstStyle>
          <a:p>
            <a:fld id="{85CE1E24-110A-4009-8ADF-6D5C1F3C4D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7965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6" rIns="93170" bIns="465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6" rIns="93170" bIns="46586" rtlCol="0"/>
          <a:lstStyle>
            <a:lvl1pPr algn="r">
              <a:defRPr sz="1200"/>
            </a:lvl1pPr>
          </a:lstStyle>
          <a:p>
            <a:fld id="{2EB98B30-1BD2-4536-9459-AC41928C2B41}" type="datetimeFigureOut">
              <a:rPr lang="en-US" smtClean="0"/>
              <a:pPr/>
              <a:t>10/24/2018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0" tIns="46586" rIns="93170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0" tIns="46586" rIns="93170" bIns="4658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6" rIns="93170" bIns="465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6" rIns="93170" bIns="46586" rtlCol="0" anchor="b"/>
          <a:lstStyle>
            <a:lvl1pPr algn="r">
              <a:defRPr sz="1200"/>
            </a:lvl1pPr>
          </a:lstStyle>
          <a:p>
            <a:fld id="{8904872D-EBD7-405C-8347-3ECF78F409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115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1100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5893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5777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920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1806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2151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3246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8165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1121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9931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589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4638" y="1195700"/>
            <a:ext cx="8147660" cy="45545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04638" y="1900590"/>
            <a:ext cx="7611814" cy="2687792"/>
          </a:xfrm>
        </p:spPr>
        <p:txBody>
          <a:bodyPr/>
          <a:lstStyle>
            <a:lvl2pPr>
              <a:defRPr>
                <a:latin typeface="Arial"/>
                <a:cs typeface="Arial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Bullet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2548CC2D-D126-AE45-A823-B3BC8C3553AC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616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BC3F-332C-4EA5-A8F8-927BA6846D3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E194F-F835-4AAA-B069-527C622E8F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267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BC3F-332C-4EA5-A8F8-927BA6846D3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E194F-F835-4AAA-B069-527C622E8F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78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BC3F-332C-4EA5-A8F8-927BA6846D3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E194F-F835-4AAA-B069-527C622E8F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0184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BC3F-332C-4EA5-A8F8-927BA6846D3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E194F-F835-4AAA-B069-527C622E8F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6155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BC3F-332C-4EA5-A8F8-927BA6846D3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E194F-F835-4AAA-B069-527C622E8F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004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BC3F-332C-4EA5-A8F8-927BA6846D3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E194F-F835-4AAA-B069-527C622E8F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869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char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704638" y="1195700"/>
            <a:ext cx="8147660" cy="45545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04638" y="1866138"/>
            <a:ext cx="7734717" cy="123102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Bullet</a:t>
            </a:r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959155" y="3195638"/>
            <a:ext cx="6915150" cy="2720975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177842BD-5C13-F640-91D6-10A494791A7D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816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546100" y="2497138"/>
            <a:ext cx="80391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Title</a:t>
            </a:r>
            <a:br>
              <a:rPr lang="en-US" dirty="0" smtClean="0"/>
            </a:br>
            <a:r>
              <a:rPr lang="en-US" dirty="0" smtClean="0"/>
              <a:t>Title 2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546100" y="3752850"/>
            <a:ext cx="8221663" cy="1065213"/>
          </a:xfrm>
        </p:spPr>
        <p:txBody>
          <a:bodyPr/>
          <a:lstStyle/>
          <a:p>
            <a:pPr lvl="0"/>
            <a:r>
              <a:rPr lang="en-US" dirty="0" smtClean="0"/>
              <a:t>Name, Position Title  | 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529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4706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BC3F-332C-4EA5-A8F8-927BA6846D3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E194F-F835-4AAA-B069-527C622E8F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956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BC3F-332C-4EA5-A8F8-927BA6846D3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E194F-F835-4AAA-B069-527C622E8F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918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BC3F-332C-4EA5-A8F8-927BA6846D3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E194F-F835-4AAA-B069-527C622E8F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472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BC3F-332C-4EA5-A8F8-927BA6846D3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E194F-F835-4AAA-B069-527C622E8F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20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BC3F-332C-4EA5-A8F8-927BA6846D3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E194F-F835-4AAA-B069-527C622E8F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652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signaturelogoSQ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763" y="455613"/>
            <a:ext cx="1227137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Straight Connector 17"/>
          <p:cNvCxnSpPr/>
          <p:nvPr/>
        </p:nvCxnSpPr>
        <p:spPr>
          <a:xfrm flipV="1">
            <a:off x="704850" y="6351588"/>
            <a:ext cx="8020050" cy="381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52" name="Title Placeholder 1"/>
          <p:cNvSpPr>
            <a:spLocks noGrp="1"/>
          </p:cNvSpPr>
          <p:nvPr>
            <p:ph type="title"/>
          </p:nvPr>
        </p:nvSpPr>
        <p:spPr bwMode="auto">
          <a:xfrm>
            <a:off x="704850" y="1195388"/>
            <a:ext cx="814705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04850" y="1903413"/>
            <a:ext cx="82296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Bullet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829300" y="63500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991A67FE-21E2-BA4B-95F0-61DAAE58B1B4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Times"/>
          <a:ea typeface="ＭＳ Ｐゴシック" charset="0"/>
          <a:cs typeface="Times"/>
        </a:defRPr>
      </a:lvl1pPr>
      <a:lvl2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9pPr>
    </p:titleStyle>
    <p:bodyStyle>
      <a:lvl1pPr algn="l" defTabSz="457200" rtl="0" fontAlgn="base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914400" indent="-457200" algn="l" defTabSz="457200" rtl="0" fontAlgn="base">
        <a:spcBef>
          <a:spcPts val="1500"/>
        </a:spcBef>
        <a:spcAft>
          <a:spcPct val="0"/>
        </a:spcAft>
        <a:buFont typeface="Wingdings" charset="0"/>
        <a:buChar char="§"/>
        <a:defRPr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signaturelogoSQ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763" y="455613"/>
            <a:ext cx="1227137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100" y="2497138"/>
            <a:ext cx="80391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Title</a:t>
            </a:r>
            <a:br>
              <a:rPr lang="en-US" dirty="0" smtClean="0"/>
            </a:br>
            <a:r>
              <a:rPr lang="en-US" dirty="0" smtClean="0"/>
              <a:t>Title 2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028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636588" y="3789363"/>
            <a:ext cx="789940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Name, Position Title  |  Date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027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2800" b="1" i="0" kern="1200">
          <a:solidFill>
            <a:schemeClr val="tx1"/>
          </a:solidFill>
          <a:latin typeface="Times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algn="ctr" defTabSz="457200" rtl="0" fontAlgn="base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signaturelogoSQ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8473" y="166053"/>
            <a:ext cx="915987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0185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457200" rtl="0" fontAlgn="base">
        <a:spcBef>
          <a:spcPct val="0"/>
        </a:spcBef>
        <a:spcAft>
          <a:spcPct val="0"/>
        </a:spcAft>
        <a:defRPr sz="3200" b="0" kern="1200">
          <a:solidFill>
            <a:schemeClr val="tx1"/>
          </a:solidFill>
          <a:latin typeface="Arial" panose="020B0604020202020204" pitchFamily="34" charset="0"/>
          <a:ea typeface="ＭＳ Ｐゴシック" charset="0"/>
          <a:cs typeface="Arial" panose="020B0604020202020204" pitchFamily="34" charset="0"/>
        </a:defRPr>
      </a:lvl1pPr>
      <a:lvl2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9pPr>
    </p:titleStyle>
    <p:bodyStyle>
      <a:lvl1pPr algn="l" defTabSz="457200" rtl="0" fontAlgn="base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914400" indent="-457200" algn="l" defTabSz="457200" rtl="0" fontAlgn="base">
        <a:spcBef>
          <a:spcPts val="1500"/>
        </a:spcBef>
        <a:spcAft>
          <a:spcPct val="0"/>
        </a:spcAft>
        <a:buFont typeface="Wingdings" charset="0"/>
        <a:buChar char="§"/>
        <a:defRPr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fld id="{9355BC3F-332C-4EA5-A8F8-927BA6846D31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</a:pPr>
              <a:t>10/24/2018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fld id="{C38E194F-F835-4AAA-B069-527C622E8F1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5218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amass.gov/ma-apcd-and-case-mix-user-workgroup-information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amass.gov/ma-apcd-and-case-mix-user-workgroup-information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amass.gov/assets/Uploads/casemix/Case-Mix-Whitepaper.pdf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apcd.data@state.ma.u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casemix.data@state.ma.us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amass.gov/assets/docs/g/chia-regs/957-5-proposed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chiamass.gov/application-documents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/>
          <p:cNvSpPr>
            <a:spLocks noGrp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  <a:extLs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 </a:t>
            </a:r>
            <a:r>
              <a:rPr lang="en-US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Center </a:t>
            </a:r>
            <a:r>
              <a:rPr lang="en-US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Health Information &amp; Analysis</a:t>
            </a:r>
            <a:br>
              <a:rPr lang="en-US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Mix User Workgroup</a:t>
            </a:r>
            <a:endParaRPr lang="en-US" sz="3200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8" name="Subtitle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October 23, 2018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79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goes into creating a report?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Summarized Data Reports take, on average, </a:t>
            </a:r>
            <a:r>
              <a:rPr lang="en-US" b="1" u="sng" dirty="0" smtClean="0"/>
              <a:t>10 hours</a:t>
            </a:r>
            <a:r>
              <a:rPr lang="en-US" b="1" dirty="0" smtClean="0"/>
              <a:t> </a:t>
            </a:r>
            <a:r>
              <a:rPr lang="en-US" dirty="0" smtClean="0"/>
              <a:t>of CHIA resource time to complete.  </a:t>
            </a:r>
          </a:p>
          <a:p>
            <a:endParaRPr lang="en-US" sz="1000" dirty="0" smtClean="0"/>
          </a:p>
          <a:p>
            <a:r>
              <a:rPr lang="en-US" dirty="0" smtClean="0"/>
              <a:t>Steps include: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800" dirty="0" smtClean="0">
                <a:solidFill>
                  <a:srgbClr val="1F497D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Initial review to determine feasibility and spot potential issues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800" dirty="0" smtClean="0">
                <a:solidFill>
                  <a:srgbClr val="1F497D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Additional review and revisions with applicant to determine final specifications</a:t>
            </a:r>
            <a:endParaRPr lang="en-US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800" dirty="0" smtClean="0">
                <a:solidFill>
                  <a:srgbClr val="1F497D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Final review and Approval to proceed </a:t>
            </a:r>
            <a:r>
              <a:rPr lang="en-US" sz="1800" dirty="0">
                <a:solidFill>
                  <a:srgbClr val="1F497D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with the </a:t>
            </a:r>
            <a:r>
              <a:rPr lang="en-US" sz="1800" dirty="0" smtClean="0">
                <a:solidFill>
                  <a:srgbClr val="1F497D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report request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800" dirty="0" smtClean="0">
                <a:solidFill>
                  <a:srgbClr val="1F497D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Create documentation</a:t>
            </a:r>
            <a:r>
              <a:rPr lang="en-US" sz="1800" dirty="0">
                <a:solidFill>
                  <a:srgbClr val="1F497D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 including code, on steps to complete </a:t>
            </a:r>
            <a:r>
              <a:rPr lang="en-US" sz="1800" dirty="0" smtClean="0">
                <a:solidFill>
                  <a:srgbClr val="1F497D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request</a:t>
            </a:r>
            <a:endParaRPr lang="en-US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800" dirty="0">
                <a:solidFill>
                  <a:srgbClr val="1F497D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Independent code </a:t>
            </a:r>
            <a:r>
              <a:rPr lang="en-US" sz="1800" dirty="0" smtClean="0">
                <a:solidFill>
                  <a:srgbClr val="1F497D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review </a:t>
            </a:r>
            <a:r>
              <a:rPr lang="en-US" sz="1800" dirty="0">
                <a:solidFill>
                  <a:srgbClr val="1F497D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and QA of </a:t>
            </a:r>
            <a:r>
              <a:rPr lang="en-US" sz="1800" dirty="0" smtClean="0">
                <a:solidFill>
                  <a:srgbClr val="1F497D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results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800" dirty="0" smtClean="0">
                <a:solidFill>
                  <a:srgbClr val="1F497D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Create documentation </a:t>
            </a:r>
            <a:r>
              <a:rPr lang="en-US" sz="1800" dirty="0">
                <a:solidFill>
                  <a:srgbClr val="1F497D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for the recipient</a:t>
            </a:r>
            <a:endParaRPr lang="en-US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800" dirty="0" smtClean="0">
                <a:solidFill>
                  <a:srgbClr val="1F497D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Produce final cut of data / report </a:t>
            </a:r>
            <a:r>
              <a:rPr lang="en-US" sz="1800" dirty="0">
                <a:solidFill>
                  <a:srgbClr val="1F497D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results</a:t>
            </a:r>
            <a:endParaRPr lang="en-US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568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6477000" cy="1143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Most Common Issues When</a:t>
            </a:r>
            <a:r>
              <a:rPr lang="en-US" sz="3600" b="1" baseline="0" dirty="0" smtClean="0">
                <a:solidFill>
                  <a:srgbClr val="FF0000"/>
                </a:solidFill>
              </a:rPr>
              <a:t> Applying for </a:t>
            </a:r>
            <a:r>
              <a:rPr lang="en-US" sz="3600" b="1" dirty="0" smtClean="0">
                <a:solidFill>
                  <a:srgbClr val="FF0000"/>
                </a:solidFill>
              </a:rPr>
              <a:t>Summarized </a:t>
            </a:r>
            <a:r>
              <a:rPr lang="en-US" sz="3600" b="1" baseline="0" dirty="0" smtClean="0">
                <a:solidFill>
                  <a:srgbClr val="FF0000"/>
                </a:solidFill>
              </a:rPr>
              <a:t>Report Data from CHIA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2209800"/>
            <a:ext cx="8382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Data </a:t>
            </a:r>
            <a:r>
              <a:rPr lang="en-US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r</a:t>
            </a:r>
            <a:r>
              <a:rPr lang="en-US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equested on application </a:t>
            </a:r>
            <a:r>
              <a:rPr lang="en-US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d</a:t>
            </a:r>
            <a:r>
              <a:rPr lang="en-US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oes </a:t>
            </a:r>
            <a:r>
              <a:rPr lang="en-US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n</a:t>
            </a:r>
            <a:r>
              <a:rPr lang="en-US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ot </a:t>
            </a:r>
            <a:r>
              <a:rPr lang="en-US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m</a:t>
            </a:r>
            <a:r>
              <a:rPr lang="en-US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atch </a:t>
            </a:r>
            <a:r>
              <a:rPr lang="en-US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d</a:t>
            </a:r>
            <a:r>
              <a:rPr lang="en-US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ata </a:t>
            </a:r>
            <a:r>
              <a:rPr lang="en-US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c</a:t>
            </a:r>
            <a:r>
              <a:rPr lang="en-US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olumns in report template</a:t>
            </a:r>
          </a:p>
          <a:p>
            <a:pPr marL="285750" indent="-28575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Data requested from </a:t>
            </a:r>
            <a:r>
              <a:rPr lang="en-US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C</a:t>
            </a:r>
            <a:r>
              <a:rPr lang="en-US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ase Mix or MA APCD do not exist (remember to check online documentation)</a:t>
            </a:r>
          </a:p>
          <a:p>
            <a:pPr marL="285750" indent="-28575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Data </a:t>
            </a:r>
            <a:r>
              <a:rPr lang="en-US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r</a:t>
            </a:r>
            <a:r>
              <a:rPr lang="en-US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equested from Case Mix only exists in MA APCD</a:t>
            </a:r>
          </a:p>
          <a:p>
            <a:pPr marL="285750" indent="-28575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Data requested from MA APCD only exists in Case Mix</a:t>
            </a:r>
          </a:p>
          <a:p>
            <a:pPr marL="285750" indent="-28575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Codes (ICD-9-CM, ICD-10-CM, HCPCS, CPT, NDC, etc.) are not provided to determine the specifications for report</a:t>
            </a:r>
          </a:p>
          <a:p>
            <a:pPr marL="285750" indent="-28575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Applicants requesting geographic aggregation stratify by a high number of covariates requiring extensive cell suppression</a:t>
            </a:r>
          </a:p>
          <a:p>
            <a:pPr marL="285750" indent="-28575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Data is requested by non-government researcher that is only available to government researchers</a:t>
            </a:r>
          </a:p>
          <a:p>
            <a:pPr marL="285750" indent="-28575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Applicant is not available for technical teleconference for application and report revisions</a:t>
            </a:r>
          </a:p>
          <a:p>
            <a:pPr marL="285750" indent="-28575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Applicant is available for technical teleconference, but forgets to make revisions afterwards </a:t>
            </a:r>
            <a:endParaRPr lang="en-US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pic>
        <p:nvPicPr>
          <p:cNvPr id="2050" name="Picture 2" descr="Image result for repor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52400"/>
            <a:ext cx="2181225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148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" y="0"/>
            <a:ext cx="7239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700" b="1" u="sng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Question</a:t>
            </a:r>
            <a:r>
              <a:rPr lang="en-US" sz="1700" b="1" i="1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:  </a:t>
            </a:r>
            <a:r>
              <a:rPr lang="en-US" sz="1700" b="1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I am calculating discharge rates by Race1 using two years of inpatient hospital discharge data. I noticed several instances where a patient’s unique encrypted UHIN was associated with a different Race1.  Do patients switch the race they report frequently in the inpatient hospital discharge data?</a:t>
            </a:r>
            <a:endParaRPr lang="en-US" sz="1700" b="1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939595" y="0"/>
            <a:ext cx="2209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5400" b="1" cap="all" dirty="0" smtClean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libri"/>
                <a:ea typeface="+mn-ea"/>
                <a:cs typeface="+mn-cs"/>
              </a:rPr>
              <a:t>RACE</a:t>
            </a:r>
            <a:endParaRPr lang="en-US" sz="5400" b="1" cap="all" dirty="0">
              <a:ln w="0"/>
              <a:gradFill flip="none">
                <a:gsLst>
                  <a:gs pos="0">
                    <a:srgbClr val="4F81BD">
                      <a:tint val="75000"/>
                      <a:shade val="75000"/>
                      <a:satMod val="170000"/>
                    </a:srgbClr>
                  </a:gs>
                  <a:gs pos="49000">
                    <a:srgbClr val="4F81BD">
                      <a:tint val="88000"/>
                      <a:shade val="65000"/>
                      <a:satMod val="172000"/>
                    </a:srgbClr>
                  </a:gs>
                  <a:gs pos="50000">
                    <a:srgbClr val="4F81BD">
                      <a:shade val="65000"/>
                      <a:satMod val="130000"/>
                    </a:srgbClr>
                  </a:gs>
                  <a:gs pos="92000">
                    <a:srgbClr val="4F81BD">
                      <a:shade val="50000"/>
                      <a:satMod val="120000"/>
                    </a:srgbClr>
                  </a:gs>
                  <a:gs pos="100000">
                    <a:srgbClr val="4F81BD">
                      <a:shade val="48000"/>
                      <a:satMod val="120000"/>
                    </a:srgb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Calibri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6200" y="1143000"/>
            <a:ext cx="8991600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700" b="1" u="sng" dirty="0" smtClean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Answer</a:t>
            </a:r>
            <a:r>
              <a:rPr lang="en-US" sz="1700" b="1" dirty="0" smtClean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:  </a:t>
            </a:r>
            <a:r>
              <a:rPr lang="en-US" sz="1700" i="1" dirty="0" smtClean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No, the race does </a:t>
            </a:r>
            <a:r>
              <a:rPr lang="en-US" sz="1700" i="1" u="sng" dirty="0" smtClean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not</a:t>
            </a:r>
            <a:r>
              <a:rPr lang="en-US" sz="1700" i="1" dirty="0" smtClean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 frequently switch for patients who are admitted for inpatient care. As a test, we evaluated the reporting of Race1 data over a 10 year period (</a:t>
            </a:r>
            <a:r>
              <a:rPr lang="en-US" sz="1700" b="1" i="1" dirty="0" smtClean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from FY2008 through FY2017</a:t>
            </a:r>
            <a:r>
              <a:rPr lang="en-US" sz="1700" i="1" dirty="0" smtClean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)  for 6.85 million inpatient discharge records with a valid encrypted UHIN. </a:t>
            </a:r>
            <a:r>
              <a:rPr lang="en-US" sz="1700" i="1" dirty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 </a:t>
            </a:r>
            <a:r>
              <a:rPr lang="en-US" sz="1700" i="1" dirty="0" smtClean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The 6.85 million hospitalizations represented 2,523,202 distinct UHINs with only 4.4%  (i.e. 111,187 patients over a 10 year period)  switching race on readmission.  Of the 111,187  patients who switched race, 65,098 switched between “UNKNOWN” and a known race.  Please note, the switching between races </a:t>
            </a:r>
            <a:r>
              <a:rPr lang="en-US" sz="1700" i="1" u="sng" dirty="0" smtClean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did not always constitute a single switch to a different race, but 8.5% switched more than once</a:t>
            </a:r>
            <a:r>
              <a:rPr lang="en-US" sz="1700" i="1" dirty="0" smtClean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. In Figure 1 below, you will see that while the largest proportion of patients (91.5%) switched race once,  7.9% switched race twice and 0.6% switch race 3 times or more.  </a:t>
            </a:r>
            <a:endParaRPr lang="en-US" sz="1700" dirty="0">
              <a:solidFill>
                <a:schemeClr val="tx2"/>
              </a:solidFill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979162863"/>
              </p:ext>
            </p:extLst>
          </p:nvPr>
        </p:nvGraphicFramePr>
        <p:xfrm>
          <a:off x="76200" y="4267200"/>
          <a:ext cx="54864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3733800"/>
            <a:ext cx="42936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FF0000"/>
                </a:solidFill>
                <a:latin typeface="Calibri"/>
                <a:ea typeface="+mn-ea"/>
                <a:cs typeface="+mn-cs"/>
              </a:rPr>
              <a:t>Figure 1. The Frequency of Race Switching for the 4% of</a:t>
            </a:r>
          </a:p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FF0000"/>
                </a:solidFill>
                <a:latin typeface="Calibri"/>
                <a:ea typeface="+mn-ea"/>
                <a:cs typeface="+mn-cs"/>
              </a:rPr>
              <a:t> Patients who Switched Race of a 10-year Period</a:t>
            </a:r>
            <a:endParaRPr lang="en-US" sz="1400" b="1" dirty="0">
              <a:solidFill>
                <a:srgbClr val="FF0000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91200" y="3886200"/>
            <a:ext cx="3200400" cy="2754600"/>
          </a:xfrm>
          <a:prstGeom prst="rect">
            <a:avLst/>
          </a:prstGeom>
          <a:noFill/>
          <a:ln w="79375" cmpd="tri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u="sng" dirty="0" smtClean="0">
                <a:solidFill>
                  <a:srgbClr val="0070C0"/>
                </a:solidFill>
                <a:latin typeface="Calibri"/>
                <a:ea typeface="+mn-ea"/>
                <a:cs typeface="+mn-cs"/>
              </a:rPr>
              <a:t>Imputing Race for Unknowns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endParaRPr lang="en-US" sz="1400" b="1" u="sng" dirty="0" smtClean="0">
              <a:solidFill>
                <a:srgbClr val="0070C0"/>
              </a:solidFill>
              <a:latin typeface="Calibri"/>
              <a:ea typeface="+mn-ea"/>
              <a:cs typeface="+mn-cs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3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Some researchers conducting longitudinal research requiring race calculations, when finding instances </a:t>
            </a:r>
            <a:r>
              <a:rPr lang="en-US" sz="13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where an encrypted UHIN has race </a:t>
            </a:r>
            <a:r>
              <a:rPr lang="en-US" sz="13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UNKNOWN/blank, determine if the UNKNOWN/blank race encrypted UHIN has ever switched from or to a known race. If there has been switching  and the known race has a higher frequency  (reported 10 times) than the UNKNOWN/blank race (reported 1 time) then they will impute race to the UNKNOWN from the known race.</a:t>
            </a:r>
            <a:endParaRPr lang="en-US" sz="13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00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" y="0"/>
            <a:ext cx="6781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b="1" u="sng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Question</a:t>
            </a:r>
            <a:r>
              <a:rPr lang="en-US" sz="1400" b="1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: </a:t>
            </a:r>
            <a:r>
              <a:rPr lang="en-US" sz="1400" b="1" i="1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I am in the process of applying for NIH grant to use the Case </a:t>
            </a:r>
            <a:r>
              <a:rPr lang="en-US" sz="1400" b="1" i="1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M</a:t>
            </a:r>
            <a:r>
              <a:rPr lang="en-US" sz="1400" b="1" i="1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ix data to conduct pediatric injury surveillance. ICD-10-CM expanded the number of cause diagnosis codes related to injury wounds from bites and I want to be able to provide information in my grant narrative  on whether hospitals are using the full range of bite related codes.</a:t>
            </a:r>
            <a:endParaRPr lang="en-US" sz="1400" b="1" i="1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Image result for cat bit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52400"/>
            <a:ext cx="1981200" cy="132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puppies who b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752600"/>
            <a:ext cx="1981200" cy="1316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mosquito bit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352800"/>
            <a:ext cx="1981200" cy="132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76200" y="914400"/>
            <a:ext cx="6934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200" b="1" u="sng" dirty="0" smtClean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Answer</a:t>
            </a:r>
            <a:r>
              <a:rPr lang="en-US" sz="1200" b="1" dirty="0" smtClean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:  </a:t>
            </a:r>
            <a:r>
              <a:rPr lang="en-US" sz="1200" i="1" dirty="0" smtClean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Yes, the hospitals appear to be using the full range of  the ICD-10-CM bite codes. We looked at the outpatient emergency department data (ED) for FY2016 to determine the extent to which bite codes were being used and </a:t>
            </a:r>
            <a:r>
              <a:rPr lang="en-US" sz="1200" b="1" i="1" u="sng" dirty="0" smtClean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for one year alone,  444 different ICD-10-CM bite codes were for used </a:t>
            </a:r>
            <a:r>
              <a:rPr lang="en-US" sz="1200" i="1" dirty="0" smtClean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for over 30,000 bite related ED visits. </a:t>
            </a:r>
            <a:r>
              <a:rPr lang="en-US" sz="1200" i="1" dirty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 </a:t>
            </a:r>
            <a:r>
              <a:rPr lang="en-US" sz="1200" i="1" dirty="0" smtClean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The codes include bite related  </a:t>
            </a:r>
            <a:r>
              <a:rPr lang="en-US" sz="1200" b="1" i="1" dirty="0" smtClean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W-Codes (See Table 1 below) </a:t>
            </a:r>
            <a:r>
              <a:rPr lang="en-US" sz="1200" i="1" dirty="0" smtClean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and extensive use of</a:t>
            </a:r>
            <a:r>
              <a:rPr lang="en-US" sz="1200" b="1" i="1" dirty="0" smtClean="0">
                <a:solidFill>
                  <a:schemeClr val="tx2"/>
                </a:solidFill>
                <a:latin typeface="Calibri"/>
                <a:ea typeface="+mn-ea"/>
                <a:cs typeface="+mn-cs"/>
              </a:rPr>
              <a:t> S-Codes.</a:t>
            </a:r>
            <a:endParaRPr lang="en-US" sz="1200" dirty="0">
              <a:solidFill>
                <a:schemeClr val="tx2"/>
              </a:solidFill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430618"/>
              </p:ext>
            </p:extLst>
          </p:nvPr>
        </p:nvGraphicFramePr>
        <p:xfrm>
          <a:off x="304800" y="1981200"/>
          <a:ext cx="6456556" cy="47320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00082"/>
                <a:gridCol w="4862979"/>
                <a:gridCol w="493495"/>
              </a:tblGrid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ICD-10-CM Code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Full Description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Rank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W57XXXA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or stung by nonvenomous insect and other nonvenomous arthropods, initial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W540XXA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dog, initial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W5501XA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cat, initial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W540XXD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dog, subsequent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W5501XD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cat, subsequent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W5581XA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other mammals, initial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W5321XA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squirrel, initial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W5381XA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other rodent, initial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W57XXXD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or stung by nonvenomous insect and other nonvenomous arthropods, subsequent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W5311XA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rat, initial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10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W5301XA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mouse, initial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11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W5551XA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raccoon, initial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12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</a:tr>
              <a:tr h="586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W5511XA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horse, initial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13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W5541XA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pig, initial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14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W6101XA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parrot, initial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15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W5651XA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other fish, initial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16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W6191XA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other birds, initial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17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W503XXD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Accidental bite by another person, subsequent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W5541XD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pig, subsequent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W5581XD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other mammals, subsequent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20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W5531XA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other hoof stock, initial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21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W5911XA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nonvenomous snake, initial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22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W540XXS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dog, sequela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23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W5501XS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cat, sequela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24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W5551XD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raccoon, subsequent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25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W5681XA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other nonvenomous marine animals, initial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26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W5901XA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Bitten by nonvenomous lizards, initial encounter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27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W5301XD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Bitten by mouse, subsequent encounter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</a:tr>
              <a:tr h="156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W6151XA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Bitten by goose,</a:t>
                      </a:r>
                      <a:r>
                        <a:rPr lang="en-US" sz="9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initial encounter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29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1752600"/>
            <a:ext cx="5834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FF0000"/>
                </a:solidFill>
                <a:latin typeface="Calibri"/>
                <a:ea typeface="+mn-ea"/>
                <a:cs typeface="+mn-cs"/>
              </a:rPr>
              <a:t>Table 1. FY2016 Outpatient ED Visit Top ICD-10-CM W-Codes related to Bites</a:t>
            </a:r>
            <a:endParaRPr lang="en-US" sz="1400" b="1" dirty="0">
              <a:solidFill>
                <a:srgbClr val="FF0000"/>
              </a:solidFill>
              <a:latin typeface="Calibri"/>
              <a:ea typeface="+mn-ea"/>
              <a:cs typeface="+mn-cs"/>
            </a:endParaRPr>
          </a:p>
        </p:txBody>
      </p:sp>
      <p:pic>
        <p:nvPicPr>
          <p:cNvPr id="1032" name="Picture 8" descr="Image result for baby raccoon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68" r="11632"/>
          <a:stretch/>
        </p:blipFill>
        <p:spPr bwMode="auto">
          <a:xfrm>
            <a:off x="7010400" y="4876800"/>
            <a:ext cx="1981200" cy="1694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436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Where can I find old User </a:t>
            </a:r>
            <a:r>
              <a:rPr lang="en-US" sz="2800" smtClean="0"/>
              <a:t>Workgroup presentations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1600" dirty="0">
                <a:hlinkClick r:id="rId3"/>
              </a:rPr>
              <a:t>http://www.chiamass.gov/ma-apcd-and-case-mix-user-workgroup-information</a:t>
            </a:r>
            <a:r>
              <a:rPr lang="en-US" sz="1600" dirty="0" smtClean="0">
                <a:hlinkClick r:id="rId3"/>
              </a:rPr>
              <a:t>/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225" y="2336224"/>
            <a:ext cx="6711745" cy="44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648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375" y="570991"/>
            <a:ext cx="6953148" cy="101798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NEW!  Updates to the User Workgroup Webpage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895499"/>
            <a:ext cx="7761815" cy="769043"/>
          </a:xfrm>
        </p:spPr>
        <p:txBody>
          <a:bodyPr/>
          <a:lstStyle/>
          <a:p>
            <a:r>
              <a:rPr lang="en-US" dirty="0" smtClean="0"/>
              <a:t>User Support slides and tutorials are now available to view and download separately from the presentations.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0699" y="2664543"/>
            <a:ext cx="4395044" cy="3969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85415" y="2782529"/>
            <a:ext cx="38899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will continue to update this page as new presentations happen from month to month.</a:t>
            </a:r>
          </a:p>
          <a:p>
            <a:endParaRPr lang="en-US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Link: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http://www.chiamass.gov/ma-apcd-and-case-mix-user-workgroup-information</a:t>
            </a: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/</a:t>
            </a: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2586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Updated Case Mix White Paper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895499"/>
            <a:ext cx="7761815" cy="700217"/>
          </a:xfrm>
        </p:spPr>
        <p:txBody>
          <a:bodyPr/>
          <a:lstStyle/>
          <a:p>
            <a:r>
              <a:rPr lang="en-US" dirty="0" smtClean="0"/>
              <a:t>Our white paper containing an updated overview of the Case Mix data base was posted last June.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3971" y="2861034"/>
            <a:ext cx="3990975" cy="349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57083" y="3559277"/>
            <a:ext cx="35396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Available on the Case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Mix website or via this link: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www.chiamass.gov/assets/Uploads/casemix/Case-Mix-Whitepaper.pdf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4902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lvl="0" indent="-457200" fontAlgn="auto">
              <a:spcAft>
                <a:spcPts val="0"/>
              </a:spcAft>
              <a:buFont typeface="Arial"/>
              <a:buChar char="•"/>
            </a:pPr>
            <a:r>
              <a:rPr lang="en-US" sz="3200" dirty="0" smtClean="0">
                <a:latin typeface="+mn-lt"/>
              </a:rPr>
              <a:t>Questions </a:t>
            </a:r>
            <a:r>
              <a:rPr lang="en-US" sz="3200" dirty="0">
                <a:latin typeface="+mn-lt"/>
              </a:rPr>
              <a:t>related to APCD </a:t>
            </a:r>
            <a:r>
              <a:rPr lang="en-US" sz="3200" dirty="0" smtClean="0">
                <a:latin typeface="+mn-lt"/>
              </a:rPr>
              <a:t>: </a:t>
            </a:r>
            <a:r>
              <a:rPr lang="en-US" sz="3200" dirty="0">
                <a:latin typeface="+mn-lt"/>
              </a:rPr>
              <a:t>(</a:t>
            </a:r>
            <a:r>
              <a:rPr lang="en-US" sz="3200" dirty="0">
                <a:latin typeface="+mn-lt"/>
                <a:hlinkClick r:id="rId3"/>
              </a:rPr>
              <a:t>apcd.data@state.ma.us</a:t>
            </a:r>
            <a:r>
              <a:rPr lang="en-US" sz="3200" dirty="0">
                <a:latin typeface="+mn-lt"/>
              </a:rPr>
              <a:t>)</a:t>
            </a:r>
          </a:p>
          <a:p>
            <a:pPr marL="457200" lvl="0" indent="-457200" fontAlgn="auto">
              <a:spcAft>
                <a:spcPts val="0"/>
              </a:spcAft>
              <a:buFont typeface="Arial"/>
              <a:buChar char="•"/>
            </a:pPr>
            <a:r>
              <a:rPr lang="en-US" sz="3200" dirty="0">
                <a:latin typeface="+mn-lt"/>
              </a:rPr>
              <a:t>Questions related to </a:t>
            </a:r>
            <a:r>
              <a:rPr lang="en-US" sz="3200" dirty="0" smtClean="0">
                <a:latin typeface="+mn-lt"/>
              </a:rPr>
              <a:t>Case Mix</a:t>
            </a:r>
            <a:r>
              <a:rPr lang="en-US" sz="3200" dirty="0">
                <a:latin typeface="+mn-lt"/>
              </a:rPr>
              <a:t>: (</a:t>
            </a:r>
            <a:r>
              <a:rPr lang="en-US" sz="3200" dirty="0">
                <a:latin typeface="+mn-lt"/>
                <a:hlinkClick r:id="rId4"/>
              </a:rPr>
              <a:t>casemix.data@state.ma.us</a:t>
            </a:r>
            <a:r>
              <a:rPr lang="en-US" sz="3200" dirty="0" smtClean="0">
                <a:latin typeface="+mn-lt"/>
              </a:rPr>
              <a:t>)</a:t>
            </a:r>
            <a:br>
              <a:rPr lang="en-US" sz="3200" dirty="0" smtClean="0">
                <a:latin typeface="+mn-lt"/>
              </a:rPr>
            </a:br>
            <a:endParaRPr lang="en-US" sz="3200" dirty="0" smtClean="0">
              <a:latin typeface="+mn-lt"/>
            </a:endParaRPr>
          </a:p>
          <a:p>
            <a:pPr lvl="0" fontAlgn="auto">
              <a:spcAft>
                <a:spcPts val="0"/>
              </a:spcAft>
            </a:pPr>
            <a:r>
              <a:rPr lang="en-US" sz="3200" u="sng" dirty="0" smtClean="0">
                <a:latin typeface="+mn-lt"/>
              </a:rPr>
              <a:t>REMINDER</a:t>
            </a:r>
            <a:r>
              <a:rPr lang="en-US" sz="3200" dirty="0" smtClean="0">
                <a:latin typeface="+mn-lt"/>
              </a:rPr>
              <a:t>: Please include your </a:t>
            </a:r>
            <a:r>
              <a:rPr lang="en-US" sz="3200" b="1" dirty="0" smtClean="0">
                <a:latin typeface="+mn-lt"/>
              </a:rPr>
              <a:t>IRBNet ID#</a:t>
            </a:r>
            <a:r>
              <a:rPr lang="en-US" sz="3200" dirty="0" smtClean="0">
                <a:latin typeface="+mn-lt"/>
              </a:rPr>
              <a:t>, if you currently have a project using CHIA data</a:t>
            </a:r>
            <a:endParaRPr lang="en-US" sz="3200" dirty="0">
              <a:latin typeface="+mn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54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Call for Topics and Presenters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sz="2400" dirty="0"/>
              <a:t>If </a:t>
            </a:r>
            <a:r>
              <a:rPr lang="en-US" sz="2400" dirty="0" smtClean="0"/>
              <a:t>there is a </a:t>
            </a:r>
            <a:r>
              <a:rPr lang="en-US" sz="2400" b="1" dirty="0" smtClean="0"/>
              <a:t>TOPIC</a:t>
            </a:r>
            <a:r>
              <a:rPr lang="en-US" sz="2400" dirty="0" smtClean="0"/>
              <a:t> that you would like to see discussed at an MA </a:t>
            </a:r>
            <a:r>
              <a:rPr lang="en-US" sz="2400" dirty="0"/>
              <a:t>APCD or Case Mix </a:t>
            </a:r>
            <a:r>
              <a:rPr lang="en-US" sz="2400" dirty="0" smtClean="0"/>
              <a:t>workgroup, contact </a:t>
            </a:r>
            <a:r>
              <a:rPr lang="en-US" sz="2400" dirty="0"/>
              <a:t>Adam Tapply [adam.tapply@state.ma.us</a:t>
            </a:r>
            <a:r>
              <a:rPr lang="en-US" sz="2400" dirty="0" smtClean="0"/>
              <a:t>]</a:t>
            </a:r>
          </a:p>
          <a:p>
            <a:pPr lvl="0"/>
            <a:endParaRPr lang="en-US" sz="2400" dirty="0"/>
          </a:p>
          <a:p>
            <a:pPr lvl="0"/>
            <a:r>
              <a:rPr lang="en-US" sz="2400" dirty="0"/>
              <a:t>If you are interested in </a:t>
            </a:r>
            <a:r>
              <a:rPr lang="en-US" sz="2400" b="1" dirty="0"/>
              <a:t>PRESENTING</a:t>
            </a:r>
            <a:r>
              <a:rPr lang="en-US" sz="2400" dirty="0"/>
              <a:t> at an MA APCD or Case Mix </a:t>
            </a:r>
            <a:r>
              <a:rPr lang="en-US" sz="2400" dirty="0" smtClean="0"/>
              <a:t>workgroup, contact </a:t>
            </a:r>
            <a:r>
              <a:rPr lang="en-US" sz="2400" dirty="0"/>
              <a:t>Adam Tapply [adam.tapply@state.ma.us]</a:t>
            </a:r>
          </a:p>
          <a:p>
            <a:pPr lvl="1" algn="l"/>
            <a:r>
              <a:rPr lang="en-US" sz="2000" dirty="0" smtClean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can present </a:t>
            </a:r>
            <a:r>
              <a:rPr lang="en-US" sz="2000" dirty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remotely from your own office, or in-person at CHIA.</a:t>
            </a:r>
          </a:p>
          <a:p>
            <a:pPr lvl="0"/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95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71500" lvl="0" indent="-571500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Announcements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Updates on FY17 Case Mix Data Release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Updates to Prior Releases (FY2015-2017)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lvl="0" indent="-571500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Additional Info on Summarized Data Reports</a:t>
            </a:r>
          </a:p>
          <a:p>
            <a:pPr marL="571500" lvl="0" indent="-571500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User Questions:</a:t>
            </a:r>
          </a:p>
          <a:p>
            <a:pPr marL="1028700" lvl="1" indent="-571500" algn="l">
              <a:buFont typeface="Wingdings" panose="05000000000000000000" pitchFamily="2" charset="2"/>
              <a:buChar char="ü"/>
            </a:pPr>
            <a:r>
              <a:rPr lang="en-US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Race Count by Encrypted UHIN</a:t>
            </a:r>
          </a:p>
          <a:p>
            <a:pPr marL="1028700" lvl="1" indent="-571500" algn="l">
              <a:buFont typeface="Wingdings" panose="05000000000000000000" pitchFamily="2" charset="2"/>
              <a:buChar char="ü"/>
            </a:pPr>
            <a:r>
              <a:rPr lang="en-US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Injury Codes for Bite Wounds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lvl="0" indent="-571500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Website Updates</a:t>
            </a:r>
          </a:p>
          <a:p>
            <a:pPr marL="571500" lvl="0" indent="-571500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Q&amp;A</a:t>
            </a:r>
          </a:p>
          <a:p>
            <a:pPr lvl="0"/>
            <a:endParaRPr lang="en-US" sz="2800" dirty="0" smtClean="0">
              <a:latin typeface="Calibri"/>
            </a:endParaRPr>
          </a:p>
          <a:p>
            <a:pPr marL="571500" lvl="0" indent="-571500">
              <a:buFont typeface="+mj-lt"/>
              <a:buAutoNum type="romanUcPeriod"/>
            </a:pPr>
            <a:endParaRPr lang="en-US" sz="2800" dirty="0" smtClean="0">
              <a:latin typeface="Calibri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5654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Case Mix FY17 Release Calendar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ln>
            <a:noFill/>
          </a:ln>
        </p:spPr>
        <p:txBody>
          <a:bodyPr/>
          <a:lstStyle/>
          <a:p>
            <a:pPr lvl="1" algn="l"/>
            <a:r>
              <a:rPr lang="en-US" sz="2000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*CURRENT* RELEASE TIMEFRAMES FOR EACH FILE</a:t>
            </a:r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Inpatient (HIDD)</a:t>
            </a: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 algn="l"/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JUNE [Fixed and Completed]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Emergency Department (ED)  </a:t>
            </a:r>
          </a:p>
          <a:p>
            <a:pPr lvl="2" algn="l"/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MID NOVEMBER</a:t>
            </a:r>
            <a:endParaRPr lang="en-US" sz="1600" b="1" dirty="0" smtClean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Outpatient Observation (OOD) </a:t>
            </a:r>
          </a:p>
          <a:p>
            <a:pPr lvl="2" algn="l"/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LATE NOVEMBER</a:t>
            </a:r>
            <a:endParaRPr lang="en-US" sz="1600" b="1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51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Updates to Prior Releases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b="1" dirty="0" smtClean="0"/>
              <a:t>FY2015</a:t>
            </a:r>
            <a:r>
              <a:rPr lang="en-US" sz="1800" dirty="0" smtClean="0"/>
              <a:t> - </a:t>
            </a:r>
            <a:r>
              <a:rPr lang="en-US" sz="1800" dirty="0"/>
              <a:t>One hospital has resubmitted data due to approximately 3400 missing birth discharges</a:t>
            </a:r>
            <a:r>
              <a:rPr lang="en-US" sz="1800" dirty="0" smtClean="0"/>
              <a:t>.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	</a:t>
            </a:r>
            <a:r>
              <a:rPr lang="en-US" sz="1800" dirty="0" smtClean="0">
                <a:solidFill>
                  <a:srgbClr val="00B050"/>
                </a:solidFill>
              </a:rPr>
              <a:t>	</a:t>
            </a:r>
            <a:r>
              <a:rPr lang="en-US" sz="1800" b="1" dirty="0" smtClean="0">
                <a:solidFill>
                  <a:srgbClr val="00B050"/>
                </a:solidFill>
              </a:rPr>
              <a:t>READY THIS WEEK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1800" b="1" dirty="0"/>
              <a:t>FY2016</a:t>
            </a:r>
            <a:r>
              <a:rPr lang="en-US" sz="1800" dirty="0"/>
              <a:t> – Two hospitals resubmitted data to include approximately 700 missing behavioral health inpatient discharges</a:t>
            </a:r>
            <a:r>
              <a:rPr lang="en-US" sz="1800" dirty="0" smtClean="0"/>
              <a:t>.</a:t>
            </a:r>
          </a:p>
          <a:p>
            <a:pPr lvl="0"/>
            <a:r>
              <a:rPr lang="en-US" sz="1800" dirty="0" smtClean="0"/>
              <a:t>		</a:t>
            </a:r>
            <a:r>
              <a:rPr lang="en-US" sz="1800" b="1" dirty="0" smtClean="0">
                <a:solidFill>
                  <a:srgbClr val="00B050"/>
                </a:solidFill>
              </a:rPr>
              <a:t>FIXED</a:t>
            </a:r>
            <a:endParaRPr lang="en-US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b="1" dirty="0" smtClean="0"/>
              <a:t>FY2017</a:t>
            </a:r>
            <a:r>
              <a:rPr lang="en-US" sz="1800" dirty="0" smtClean="0"/>
              <a:t> – (A) </a:t>
            </a:r>
            <a:r>
              <a:rPr lang="en-US" sz="1800" dirty="0"/>
              <a:t>One hospital had a data conversion issue, where Zip Code was reported as ‘00000’ </a:t>
            </a:r>
            <a:r>
              <a:rPr lang="en-US" sz="1800" dirty="0" smtClean="0"/>
              <a:t>for </a:t>
            </a:r>
            <a:r>
              <a:rPr lang="en-US" sz="1800" dirty="0"/>
              <a:t>approximately 5400 discharges. The data was </a:t>
            </a:r>
            <a:r>
              <a:rPr lang="en-US" sz="1800" dirty="0" smtClean="0"/>
              <a:t>resubmitted; (B) </a:t>
            </a:r>
            <a:r>
              <a:rPr lang="en-US" sz="1800" dirty="0"/>
              <a:t>An anomaly was discovered in the Payer Source Code and Payer Type Code data where values were erroneously removed from the released data.  This is being corrected</a:t>
            </a:r>
            <a:r>
              <a:rPr lang="en-US" sz="1800" dirty="0" smtClean="0"/>
              <a:t>.</a:t>
            </a:r>
            <a:endParaRPr lang="en-US" sz="2600" dirty="0"/>
          </a:p>
          <a:p>
            <a:r>
              <a:rPr lang="en-US" sz="2600" dirty="0"/>
              <a:t>	</a:t>
            </a:r>
            <a:r>
              <a:rPr lang="en-US" sz="2600" dirty="0" smtClean="0"/>
              <a:t>	</a:t>
            </a:r>
            <a:r>
              <a:rPr lang="en-US" sz="1800" b="1" dirty="0" smtClean="0">
                <a:solidFill>
                  <a:srgbClr val="FFC000"/>
                </a:solidFill>
              </a:rPr>
              <a:t>IN PROCESS OF FIXING REMAINING FILES</a:t>
            </a:r>
            <a:endParaRPr lang="en-US" sz="1800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69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Case Mix FY17 Data Release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u="sng" dirty="0" smtClean="0"/>
              <a:t>REPEAT APPLICANTS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For those applicants with previously approved projects who indicated they would like to receive data annually, we began accepting </a:t>
            </a:r>
            <a:r>
              <a:rPr lang="en-US" b="1" dirty="0" smtClean="0"/>
              <a:t>Certificates of Continued Need and Compliance </a:t>
            </a:r>
            <a:r>
              <a:rPr lang="en-US" dirty="0" smtClean="0"/>
              <a:t>(Exhibit B of your DUA) starting on </a:t>
            </a:r>
            <a:r>
              <a:rPr lang="en-US" b="1" dirty="0" smtClean="0"/>
              <a:t>May 1</a:t>
            </a:r>
            <a:r>
              <a:rPr lang="en-US" b="1" baseline="30000" dirty="0" smtClean="0"/>
              <a:t>st</a:t>
            </a:r>
            <a:r>
              <a:rPr lang="en-US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After receiving this, we will send you an invoice for the FY17 data and release data to you once payment is received and the data is ready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If you are making any changes to your project, you must go through the amendment process first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909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Case Mix FY17 Data Release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u="sng" dirty="0" smtClean="0"/>
              <a:t>NEW APPLICANTS / NEW PROJECTS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We will continue to accept new applications on a rolling basis.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If you are requesting FY17 data, just click the box for “Subscription” on p. 3 of the application form: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720" y="3429000"/>
            <a:ext cx="7286625" cy="248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0234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QUESTIONS?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50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Summarized Data Reports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CHIA has updated our </a:t>
            </a:r>
            <a:r>
              <a:rPr lang="en-US" dirty="0" smtClean="0">
                <a:hlinkClick r:id="rId3"/>
              </a:rPr>
              <a:t>Data Release Regulations</a:t>
            </a:r>
            <a:r>
              <a:rPr lang="en-US" dirty="0" smtClean="0"/>
              <a:t> to allow for </a:t>
            </a:r>
            <a:r>
              <a:rPr lang="en-US" b="1" i="1" dirty="0"/>
              <a:t>S</a:t>
            </a:r>
            <a:r>
              <a:rPr lang="en-US" b="1" i="1" dirty="0" smtClean="0"/>
              <a:t>ummarized </a:t>
            </a:r>
            <a:r>
              <a:rPr lang="en-US" b="1" i="1" dirty="0"/>
              <a:t>D</a:t>
            </a:r>
            <a:r>
              <a:rPr lang="en-US" b="1" i="1" dirty="0" smtClean="0"/>
              <a:t>ata Reports</a:t>
            </a:r>
            <a:r>
              <a:rPr lang="en-US" sz="1600" b="1" dirty="0" smtClean="0"/>
              <a:t>		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Will contain only aggregate data (data summaries) and De-identified Data, sourced from MA APCD and Case Mix data 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 </a:t>
            </a:r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Summarized Data Reports include: counts; totals; rates per thousand; index values; and other standardized metrics. </a:t>
            </a:r>
            <a:endParaRPr lang="en-US" sz="2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 </a:t>
            </a:r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subject to CHIA’s cell suppression policy </a:t>
            </a:r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(no cell less than 11 will be displayed)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Request form can be found on the MA APCD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 Documents page: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http://</a:t>
            </a: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www.chiamass.gov/application-documents</a:t>
            </a: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230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Summarized Data Reports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 determining whether to compile such a report, CHIA will consider the </a:t>
            </a:r>
            <a:r>
              <a:rPr lang="en-US" b="1" dirty="0"/>
              <a:t>public interest served</a:t>
            </a:r>
            <a:r>
              <a:rPr lang="en-US" dirty="0"/>
              <a:t>, the </a:t>
            </a:r>
            <a:r>
              <a:rPr lang="en-US" b="1" dirty="0"/>
              <a:t>availability of its resources</a:t>
            </a:r>
            <a:r>
              <a:rPr lang="en-US" dirty="0"/>
              <a:t>, the </a:t>
            </a:r>
            <a:r>
              <a:rPr lang="en-US" b="1" dirty="0"/>
              <a:t>complexity</a:t>
            </a:r>
            <a:r>
              <a:rPr lang="en-US" dirty="0"/>
              <a:t> of the request, and </a:t>
            </a:r>
            <a:r>
              <a:rPr lang="en-US" b="1" dirty="0"/>
              <a:t>privacy </a:t>
            </a:r>
            <a:r>
              <a:rPr lang="en-US" b="1" dirty="0" smtClean="0"/>
              <a:t>concerns</a:t>
            </a:r>
            <a:r>
              <a:rPr lang="en-US" dirty="0" smtClean="0"/>
              <a:t> (i.e</a:t>
            </a:r>
            <a:r>
              <a:rPr lang="en-US" dirty="0"/>
              <a:t>. that there is no more than a minimal risk to individual privacy in the public release of the </a:t>
            </a:r>
            <a:r>
              <a:rPr lang="en-US" dirty="0" smtClean="0"/>
              <a:t>report)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Submit the request via the new form – please provide as much information as you can, including mock-ups of what you expect the reports to look like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Use Agreement and Data Management Plan not required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Executive Director </a:t>
            </a:r>
            <a:r>
              <a:rPr lang="en-US" dirty="0" smtClean="0"/>
              <a:t>(or </a:t>
            </a:r>
            <a:r>
              <a:rPr lang="en-US" dirty="0"/>
              <a:t>his/her </a:t>
            </a:r>
            <a:r>
              <a:rPr lang="en-US" dirty="0" smtClean="0"/>
              <a:t>designee) </a:t>
            </a:r>
            <a:r>
              <a:rPr lang="en-US" dirty="0"/>
              <a:t>will approve or deny such requests.  Such approval/denial is final and not subject to further review or </a:t>
            </a:r>
            <a:r>
              <a:rPr lang="en-US" dirty="0" smtClean="0"/>
              <a:t>appeal.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 support/production fee of $140/hour will be charged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16134710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 option 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HIT January 20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ontent option 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HIT January 2014.potx</Template>
  <TotalTime>22997</TotalTime>
  <Words>1550</Words>
  <Application>Microsoft Office PowerPoint</Application>
  <PresentationFormat>On-screen Show (4:3)</PresentationFormat>
  <Paragraphs>208</Paragraphs>
  <Slides>18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content option A</vt:lpstr>
      <vt:lpstr>HIT January 2014</vt:lpstr>
      <vt:lpstr>1_content option A</vt:lpstr>
      <vt:lpstr>Office Theme</vt:lpstr>
      <vt:lpstr>MA Center for Health Information &amp; Analysis  Case Mix User Workgroup</vt:lpstr>
      <vt:lpstr>Agenda</vt:lpstr>
      <vt:lpstr>Case Mix FY17 Release Calendar</vt:lpstr>
      <vt:lpstr>Updates to Prior Releases</vt:lpstr>
      <vt:lpstr>Case Mix FY17 Data Release</vt:lpstr>
      <vt:lpstr>Case Mix FY17 Data Release</vt:lpstr>
      <vt:lpstr> QUESTIONS?</vt:lpstr>
      <vt:lpstr>Summarized Data Reports</vt:lpstr>
      <vt:lpstr>Summarized Data Reports</vt:lpstr>
      <vt:lpstr>What goes into creating a report?</vt:lpstr>
      <vt:lpstr>Most Common Issues When Applying for Summarized Report Data from CHIA </vt:lpstr>
      <vt:lpstr>PowerPoint Presentation</vt:lpstr>
      <vt:lpstr>PowerPoint Presentation</vt:lpstr>
      <vt:lpstr>Where can I find old User Workgroup presentations?</vt:lpstr>
      <vt:lpstr>NEW!  Updates to the User Workgroup Webpage</vt:lpstr>
      <vt:lpstr>Updated Case Mix White Paper</vt:lpstr>
      <vt:lpstr>Questions?</vt:lpstr>
      <vt:lpstr>Call for Topics and Presenters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HIT Team Meeting</dc:title>
  <dc:creator>Bob Kramer</dc:creator>
  <cp:lastModifiedBy>Vogel, Rick</cp:lastModifiedBy>
  <cp:revision>477</cp:revision>
  <cp:lastPrinted>2018-08-28T18:28:09Z</cp:lastPrinted>
  <dcterms:created xsi:type="dcterms:W3CDTF">2014-04-22T00:14:56Z</dcterms:created>
  <dcterms:modified xsi:type="dcterms:W3CDTF">2018-10-24T12:05:47Z</dcterms:modified>
</cp:coreProperties>
</file>