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3"/>
  </p:notesMasterIdLst>
  <p:handoutMasterIdLst>
    <p:handoutMasterId r:id="rId24"/>
  </p:handoutMasterIdLst>
  <p:sldIdLst>
    <p:sldId id="317" r:id="rId5"/>
    <p:sldId id="264" r:id="rId6"/>
    <p:sldId id="587" r:id="rId7"/>
    <p:sldId id="603" r:id="rId8"/>
    <p:sldId id="588" r:id="rId9"/>
    <p:sldId id="601" r:id="rId10"/>
    <p:sldId id="602" r:id="rId11"/>
    <p:sldId id="574" r:id="rId12"/>
    <p:sldId id="593" r:id="rId13"/>
    <p:sldId id="604" r:id="rId14"/>
    <p:sldId id="605" r:id="rId15"/>
    <p:sldId id="606" r:id="rId16"/>
    <p:sldId id="607" r:id="rId17"/>
    <p:sldId id="608" r:id="rId18"/>
    <p:sldId id="609" r:id="rId19"/>
    <p:sldId id="610" r:id="rId20"/>
    <p:sldId id="296" r:id="rId21"/>
    <p:sldId id="560" r:id="rId22"/>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0686" autoAdjust="0"/>
  </p:normalViewPr>
  <p:slideViewPr>
    <p:cSldViewPr snapToGrid="0" snapToObjects="1" showGuides="1">
      <p:cViewPr>
        <p:scale>
          <a:sx n="97" d="100"/>
          <a:sy n="97" d="100"/>
        </p:scale>
        <p:origin x="-2034" y="-72"/>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dirty="0">
                <a:solidFill>
                  <a:srgbClr val="0070C0"/>
                </a:solidFill>
              </a:rPr>
              <a:t>Comparison of FY2014 to FY2015</a:t>
            </a:r>
            <a:r>
              <a:rPr lang="en-US" sz="1800" b="1" baseline="0" dirty="0">
                <a:solidFill>
                  <a:srgbClr val="0070C0"/>
                </a:solidFill>
              </a:rPr>
              <a:t> HIDD Distribution of the Number of Diagnosis Codes by Number of Discharges</a:t>
            </a:r>
            <a:endParaRPr lang="en-US" sz="1800" b="1" dirty="0">
              <a:solidFill>
                <a:srgbClr val="0070C0"/>
              </a:solidFill>
            </a:endParaRPr>
          </a:p>
        </c:rich>
      </c:tx>
      <c:layout>
        <c:manualLayout>
          <c:xMode val="edge"/>
          <c:yMode val="edge"/>
          <c:x val="0.14524637681159419"/>
          <c:y val="0.11176470588235295"/>
        </c:manualLayout>
      </c:layout>
      <c:overlay val="0"/>
    </c:title>
    <c:autoTitleDeleted val="0"/>
    <c:plotArea>
      <c:layout/>
      <c:barChart>
        <c:barDir val="col"/>
        <c:grouping val="clustered"/>
        <c:varyColors val="0"/>
        <c:ser>
          <c:idx val="1"/>
          <c:order val="1"/>
          <c:tx>
            <c:strRef>
              <c:f>Sheet1!$C$1</c:f>
              <c:strCache>
                <c:ptCount val="1"/>
                <c:pt idx="0">
                  <c:v>FY2014</c:v>
                </c:pt>
              </c:strCache>
            </c:strRef>
          </c:tx>
          <c:invertIfNegative val="0"/>
          <c:cat>
            <c:numRef>
              <c:f>Sheet1!$A$2:$A$79</c:f>
              <c:numCache>
                <c:formatCode>General</c:formatCode>
                <c:ptCount val="7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71</c:v>
                </c:pt>
                <c:pt idx="70">
                  <c:v>72</c:v>
                </c:pt>
                <c:pt idx="71">
                  <c:v>74</c:v>
                </c:pt>
                <c:pt idx="72">
                  <c:v>75</c:v>
                </c:pt>
                <c:pt idx="73">
                  <c:v>76</c:v>
                </c:pt>
                <c:pt idx="74">
                  <c:v>78</c:v>
                </c:pt>
                <c:pt idx="75">
                  <c:v>91</c:v>
                </c:pt>
                <c:pt idx="76">
                  <c:v>94</c:v>
                </c:pt>
                <c:pt idx="77">
                  <c:v>105</c:v>
                </c:pt>
              </c:numCache>
            </c:numRef>
          </c:cat>
          <c:val>
            <c:numRef>
              <c:f>Sheet1!$C$2:$C$79</c:f>
              <c:numCache>
                <c:formatCode>_(* #,##0_);_(* \(#,##0\);_(* "-"??_);_(@_)</c:formatCode>
                <c:ptCount val="78"/>
                <c:pt idx="0">
                  <c:v>38</c:v>
                </c:pt>
                <c:pt idx="1">
                  <c:v>17360</c:v>
                </c:pt>
                <c:pt idx="2">
                  <c:v>46870</c:v>
                </c:pt>
                <c:pt idx="3">
                  <c:v>54902</c:v>
                </c:pt>
                <c:pt idx="4">
                  <c:v>54169</c:v>
                </c:pt>
                <c:pt idx="5">
                  <c:v>52365</c:v>
                </c:pt>
                <c:pt idx="6">
                  <c:v>50044</c:v>
                </c:pt>
                <c:pt idx="7">
                  <c:v>47978</c:v>
                </c:pt>
                <c:pt idx="8">
                  <c:v>45841</c:v>
                </c:pt>
                <c:pt idx="9">
                  <c:v>43759</c:v>
                </c:pt>
                <c:pt idx="10">
                  <c:v>41229</c:v>
                </c:pt>
                <c:pt idx="11">
                  <c:v>38720</c:v>
                </c:pt>
                <c:pt idx="12">
                  <c:v>36165</c:v>
                </c:pt>
                <c:pt idx="13">
                  <c:v>32945</c:v>
                </c:pt>
                <c:pt idx="14">
                  <c:v>31051</c:v>
                </c:pt>
                <c:pt idx="15">
                  <c:v>192049</c:v>
                </c:pt>
              </c:numCache>
            </c:numRef>
          </c:val>
          <c:extLst xmlns:c16r2="http://schemas.microsoft.com/office/drawing/2015/06/chart">
            <c:ext xmlns:c16="http://schemas.microsoft.com/office/drawing/2014/chart" uri="{C3380CC4-5D6E-409C-BE32-E72D297353CC}">
              <c16:uniqueId val="{00000000-77E7-41FD-9888-AC0027D391DC}"/>
            </c:ext>
          </c:extLst>
        </c:ser>
        <c:ser>
          <c:idx val="0"/>
          <c:order val="0"/>
          <c:tx>
            <c:strRef>
              <c:f>Sheet1!$B$1</c:f>
              <c:strCache>
                <c:ptCount val="1"/>
                <c:pt idx="0">
                  <c:v>FY2015</c:v>
                </c:pt>
              </c:strCache>
            </c:strRef>
          </c:tx>
          <c:invertIfNegative val="0"/>
          <c:cat>
            <c:numRef>
              <c:f>Sheet1!$A$2:$A$79</c:f>
              <c:numCache>
                <c:formatCode>General</c:formatCode>
                <c:ptCount val="7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71</c:v>
                </c:pt>
                <c:pt idx="70">
                  <c:v>72</c:v>
                </c:pt>
                <c:pt idx="71">
                  <c:v>74</c:v>
                </c:pt>
                <c:pt idx="72">
                  <c:v>75</c:v>
                </c:pt>
                <c:pt idx="73">
                  <c:v>76</c:v>
                </c:pt>
                <c:pt idx="74">
                  <c:v>78</c:v>
                </c:pt>
                <c:pt idx="75">
                  <c:v>91</c:v>
                </c:pt>
                <c:pt idx="76">
                  <c:v>94</c:v>
                </c:pt>
                <c:pt idx="77">
                  <c:v>105</c:v>
                </c:pt>
              </c:numCache>
            </c:numRef>
          </c:cat>
          <c:val>
            <c:numRef>
              <c:f>Sheet1!$B$2:$B$79</c:f>
              <c:numCache>
                <c:formatCode>_(* #,##0_);_(* \(#,##0\);_(* "-"??_);_(@_)</c:formatCode>
                <c:ptCount val="78"/>
                <c:pt idx="0">
                  <c:v>15312</c:v>
                </c:pt>
                <c:pt idx="1">
                  <c:v>41625</c:v>
                </c:pt>
                <c:pt idx="2">
                  <c:v>50284</c:v>
                </c:pt>
                <c:pt idx="3">
                  <c:v>50649</c:v>
                </c:pt>
                <c:pt idx="4">
                  <c:v>49377</c:v>
                </c:pt>
                <c:pt idx="5">
                  <c:v>47251</c:v>
                </c:pt>
                <c:pt idx="6">
                  <c:v>45601</c:v>
                </c:pt>
                <c:pt idx="7">
                  <c:v>44837</c:v>
                </c:pt>
                <c:pt idx="8">
                  <c:v>42635</c:v>
                </c:pt>
                <c:pt idx="9">
                  <c:v>40911</c:v>
                </c:pt>
                <c:pt idx="10">
                  <c:v>39205</c:v>
                </c:pt>
                <c:pt idx="11">
                  <c:v>37290</c:v>
                </c:pt>
                <c:pt idx="12">
                  <c:v>34800</c:v>
                </c:pt>
                <c:pt idx="13">
                  <c:v>32851</c:v>
                </c:pt>
                <c:pt idx="14">
                  <c:v>59120</c:v>
                </c:pt>
                <c:pt idx="15">
                  <c:v>20806</c:v>
                </c:pt>
                <c:pt idx="16">
                  <c:v>18503</c:v>
                </c:pt>
                <c:pt idx="17">
                  <c:v>16587</c:v>
                </c:pt>
                <c:pt idx="18">
                  <c:v>14543</c:v>
                </c:pt>
                <c:pt idx="19">
                  <c:v>12583</c:v>
                </c:pt>
                <c:pt idx="20">
                  <c:v>11018</c:v>
                </c:pt>
                <c:pt idx="21">
                  <c:v>9251</c:v>
                </c:pt>
                <c:pt idx="22">
                  <c:v>8099</c:v>
                </c:pt>
                <c:pt idx="23">
                  <c:v>7040</c:v>
                </c:pt>
                <c:pt idx="24">
                  <c:v>7397</c:v>
                </c:pt>
                <c:pt idx="25">
                  <c:v>4639</c:v>
                </c:pt>
                <c:pt idx="26">
                  <c:v>3468</c:v>
                </c:pt>
                <c:pt idx="27">
                  <c:v>2839</c:v>
                </c:pt>
                <c:pt idx="28">
                  <c:v>15702</c:v>
                </c:pt>
                <c:pt idx="29">
                  <c:v>1926</c:v>
                </c:pt>
                <c:pt idx="30">
                  <c:v>1535</c:v>
                </c:pt>
                <c:pt idx="31">
                  <c:v>1318</c:v>
                </c:pt>
                <c:pt idx="32">
                  <c:v>1021</c:v>
                </c:pt>
                <c:pt idx="33">
                  <c:v>885</c:v>
                </c:pt>
                <c:pt idx="34">
                  <c:v>694</c:v>
                </c:pt>
                <c:pt idx="35">
                  <c:v>584</c:v>
                </c:pt>
                <c:pt idx="36">
                  <c:v>471</c:v>
                </c:pt>
                <c:pt idx="37">
                  <c:v>528</c:v>
                </c:pt>
                <c:pt idx="38">
                  <c:v>316</c:v>
                </c:pt>
                <c:pt idx="39">
                  <c:v>192</c:v>
                </c:pt>
                <c:pt idx="40">
                  <c:v>182</c:v>
                </c:pt>
                <c:pt idx="41">
                  <c:v>124</c:v>
                </c:pt>
                <c:pt idx="42">
                  <c:v>2036</c:v>
                </c:pt>
                <c:pt idx="43">
                  <c:v>98</c:v>
                </c:pt>
                <c:pt idx="44">
                  <c:v>71</c:v>
                </c:pt>
                <c:pt idx="45">
                  <c:v>63</c:v>
                </c:pt>
                <c:pt idx="46">
                  <c:v>45</c:v>
                </c:pt>
                <c:pt idx="47">
                  <c:v>43</c:v>
                </c:pt>
                <c:pt idx="48">
                  <c:v>31</c:v>
                </c:pt>
                <c:pt idx="49">
                  <c:v>30</c:v>
                </c:pt>
                <c:pt idx="50">
                  <c:v>17</c:v>
                </c:pt>
                <c:pt idx="51">
                  <c:v>20</c:v>
                </c:pt>
                <c:pt idx="52">
                  <c:v>15</c:v>
                </c:pt>
                <c:pt idx="53">
                  <c:v>15</c:v>
                </c:pt>
                <c:pt idx="54">
                  <c:v>9</c:v>
                </c:pt>
                <c:pt idx="55">
                  <c:v>11</c:v>
                </c:pt>
                <c:pt idx="56">
                  <c:v>253</c:v>
                </c:pt>
                <c:pt idx="57">
                  <c:v>8</c:v>
                </c:pt>
                <c:pt idx="58">
                  <c:v>5</c:v>
                </c:pt>
                <c:pt idx="59">
                  <c:v>5</c:v>
                </c:pt>
                <c:pt idx="60">
                  <c:v>7</c:v>
                </c:pt>
                <c:pt idx="61">
                  <c:v>3</c:v>
                </c:pt>
                <c:pt idx="62">
                  <c:v>6</c:v>
                </c:pt>
                <c:pt idx="63">
                  <c:v>1</c:v>
                </c:pt>
                <c:pt idx="64">
                  <c:v>1</c:v>
                </c:pt>
                <c:pt idx="65">
                  <c:v>2</c:v>
                </c:pt>
                <c:pt idx="66">
                  <c:v>3</c:v>
                </c:pt>
                <c:pt idx="67">
                  <c:v>1</c:v>
                </c:pt>
                <c:pt idx="68">
                  <c:v>4</c:v>
                </c:pt>
                <c:pt idx="69">
                  <c:v>25</c:v>
                </c:pt>
                <c:pt idx="70">
                  <c:v>1</c:v>
                </c:pt>
                <c:pt idx="71">
                  <c:v>1</c:v>
                </c:pt>
                <c:pt idx="72">
                  <c:v>1</c:v>
                </c:pt>
                <c:pt idx="73">
                  <c:v>1</c:v>
                </c:pt>
                <c:pt idx="74">
                  <c:v>1</c:v>
                </c:pt>
                <c:pt idx="75">
                  <c:v>1</c:v>
                </c:pt>
                <c:pt idx="76">
                  <c:v>1</c:v>
                </c:pt>
                <c:pt idx="77">
                  <c:v>1</c:v>
                </c:pt>
              </c:numCache>
            </c:numRef>
          </c:val>
          <c:extLst xmlns:c16r2="http://schemas.microsoft.com/office/drawing/2015/06/chart">
            <c:ext xmlns:c16="http://schemas.microsoft.com/office/drawing/2014/chart" uri="{C3380CC4-5D6E-409C-BE32-E72D297353CC}">
              <c16:uniqueId val="{00000001-77E7-41FD-9888-AC0027D391DC}"/>
            </c:ext>
          </c:extLst>
        </c:ser>
        <c:dLbls>
          <c:showLegendKey val="0"/>
          <c:showVal val="0"/>
          <c:showCatName val="0"/>
          <c:showSerName val="0"/>
          <c:showPercent val="0"/>
          <c:showBubbleSize val="0"/>
        </c:dLbls>
        <c:gapWidth val="150"/>
        <c:axId val="212307456"/>
        <c:axId val="232656832"/>
      </c:barChart>
      <c:catAx>
        <c:axId val="212307456"/>
        <c:scaling>
          <c:orientation val="minMax"/>
        </c:scaling>
        <c:delete val="0"/>
        <c:axPos val="b"/>
        <c:title>
          <c:tx>
            <c:rich>
              <a:bodyPr/>
              <a:lstStyle/>
              <a:p>
                <a:pPr>
                  <a:defRPr/>
                </a:pPr>
                <a:r>
                  <a:rPr lang="en-US" sz="1400" dirty="0"/>
                  <a:t>Number of Diagnosis</a:t>
                </a:r>
                <a:r>
                  <a:rPr lang="en-US" sz="1400" baseline="0" dirty="0"/>
                  <a:t> Codes</a:t>
                </a:r>
                <a:endParaRPr lang="en-US" sz="1400" dirty="0"/>
              </a:p>
            </c:rich>
          </c:tx>
          <c:layout/>
          <c:overlay val="0"/>
        </c:title>
        <c:numFmt formatCode="General" sourceLinked="1"/>
        <c:majorTickMark val="none"/>
        <c:minorTickMark val="none"/>
        <c:tickLblPos val="nextTo"/>
        <c:crossAx val="232656832"/>
        <c:crosses val="autoZero"/>
        <c:auto val="1"/>
        <c:lblAlgn val="ctr"/>
        <c:lblOffset val="100"/>
        <c:tickLblSkip val="7"/>
        <c:noMultiLvlLbl val="0"/>
      </c:catAx>
      <c:valAx>
        <c:axId val="232656832"/>
        <c:scaling>
          <c:logBase val="2"/>
          <c:orientation val="minMax"/>
          <c:max val="262144"/>
          <c:min val="11"/>
        </c:scaling>
        <c:delete val="0"/>
        <c:axPos val="l"/>
        <c:majorGridlines/>
        <c:title>
          <c:tx>
            <c:rich>
              <a:bodyPr rot="-5400000" vert="horz"/>
              <a:lstStyle/>
              <a:p>
                <a:pPr>
                  <a:defRPr sz="1400"/>
                </a:pPr>
                <a:r>
                  <a:rPr lang="en-US" sz="1400" dirty="0"/>
                  <a:t>Number of Discharges</a:t>
                </a:r>
              </a:p>
            </c:rich>
          </c:tx>
          <c:layout/>
          <c:overlay val="0"/>
        </c:title>
        <c:numFmt formatCode="_(* #,##0_);_(* \(#,##0\);_(* &quot;-&quot;??_);_(@_)" sourceLinked="1"/>
        <c:majorTickMark val="none"/>
        <c:minorTickMark val="none"/>
        <c:tickLblPos val="nextTo"/>
        <c:crossAx val="212307456"/>
        <c:crosses val="autoZero"/>
        <c:crossBetween val="between"/>
      </c:valAx>
    </c:plotArea>
    <c:legend>
      <c:legendPos val="t"/>
      <c:layout>
        <c:manualLayout>
          <c:xMode val="edge"/>
          <c:yMode val="edge"/>
          <c:x val="0.45826303777245236"/>
          <c:y val="0.24127404662652463"/>
          <c:w val="0.30145800524934385"/>
          <c:h val="6.3282298046077573E-2"/>
        </c:manualLayout>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200" baseline="0" dirty="0"/>
              <a:t>Decrease in Blanks</a:t>
            </a:r>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2011</c:v>
                </c:pt>
              </c:strCache>
            </c:strRef>
          </c:tx>
          <c:spPr>
            <a:solidFill>
              <a:schemeClr val="accent1"/>
            </a:solidFill>
            <a:ln>
              <a:noFill/>
            </a:ln>
            <a:effectLst/>
          </c:spPr>
          <c:invertIfNegative val="0"/>
          <c:cat>
            <c:strRef>
              <c:f>Sheet1!$A$2</c:f>
              <c:strCache>
                <c:ptCount val="1"/>
                <c:pt idx="0">
                  <c:v>Blank</c:v>
                </c:pt>
              </c:strCache>
            </c:strRef>
          </c:cat>
          <c:val>
            <c:numRef>
              <c:f>Sheet1!$B$2</c:f>
              <c:numCache>
                <c:formatCode>General</c:formatCode>
                <c:ptCount val="1"/>
                <c:pt idx="0">
                  <c:v>661648</c:v>
                </c:pt>
              </c:numCache>
            </c:numRef>
          </c:val>
          <c:extLst xmlns:c16r2="http://schemas.microsoft.com/office/drawing/2015/06/chart">
            <c:ext xmlns:c16="http://schemas.microsoft.com/office/drawing/2014/chart" uri="{C3380CC4-5D6E-409C-BE32-E72D297353CC}">
              <c16:uniqueId val="{00000000-D9F2-47A8-86C3-9BA53A03A484}"/>
            </c:ext>
          </c:extLst>
        </c:ser>
        <c:ser>
          <c:idx val="1"/>
          <c:order val="1"/>
          <c:tx>
            <c:strRef>
              <c:f>Sheet1!$C$1</c:f>
              <c:strCache>
                <c:ptCount val="1"/>
                <c:pt idx="0">
                  <c:v>2012</c:v>
                </c:pt>
              </c:strCache>
            </c:strRef>
          </c:tx>
          <c:spPr>
            <a:solidFill>
              <a:schemeClr val="accent2"/>
            </a:solidFill>
            <a:ln>
              <a:noFill/>
            </a:ln>
            <a:effectLst/>
          </c:spPr>
          <c:invertIfNegative val="0"/>
          <c:cat>
            <c:strRef>
              <c:f>Sheet1!$A$2</c:f>
              <c:strCache>
                <c:ptCount val="1"/>
                <c:pt idx="0">
                  <c:v>Blank</c:v>
                </c:pt>
              </c:strCache>
            </c:strRef>
          </c:cat>
          <c:val>
            <c:numRef>
              <c:f>Sheet1!$C$2</c:f>
              <c:numCache>
                <c:formatCode>General</c:formatCode>
                <c:ptCount val="1"/>
                <c:pt idx="0">
                  <c:v>643800</c:v>
                </c:pt>
              </c:numCache>
            </c:numRef>
          </c:val>
          <c:extLst xmlns:c16r2="http://schemas.microsoft.com/office/drawing/2015/06/chart">
            <c:ext xmlns:c16="http://schemas.microsoft.com/office/drawing/2014/chart" uri="{C3380CC4-5D6E-409C-BE32-E72D297353CC}">
              <c16:uniqueId val="{00000001-D9F2-47A8-86C3-9BA53A03A484}"/>
            </c:ext>
          </c:extLst>
        </c:ser>
        <c:ser>
          <c:idx val="2"/>
          <c:order val="2"/>
          <c:tx>
            <c:strRef>
              <c:f>Sheet1!$D$1</c:f>
              <c:strCache>
                <c:ptCount val="1"/>
                <c:pt idx="0">
                  <c:v>2013</c:v>
                </c:pt>
              </c:strCache>
            </c:strRef>
          </c:tx>
          <c:spPr>
            <a:solidFill>
              <a:schemeClr val="accent3"/>
            </a:solidFill>
            <a:ln>
              <a:noFill/>
            </a:ln>
            <a:effectLst/>
          </c:spPr>
          <c:invertIfNegative val="0"/>
          <c:cat>
            <c:strRef>
              <c:f>Sheet1!$A$2</c:f>
              <c:strCache>
                <c:ptCount val="1"/>
                <c:pt idx="0">
                  <c:v>Blank</c:v>
                </c:pt>
              </c:strCache>
            </c:strRef>
          </c:cat>
          <c:val>
            <c:numRef>
              <c:f>Sheet1!$D$2</c:f>
              <c:numCache>
                <c:formatCode>General</c:formatCode>
                <c:ptCount val="1"/>
                <c:pt idx="0">
                  <c:v>622252</c:v>
                </c:pt>
              </c:numCache>
            </c:numRef>
          </c:val>
          <c:extLst xmlns:c16r2="http://schemas.microsoft.com/office/drawing/2015/06/chart">
            <c:ext xmlns:c16="http://schemas.microsoft.com/office/drawing/2014/chart" uri="{C3380CC4-5D6E-409C-BE32-E72D297353CC}">
              <c16:uniqueId val="{00000002-D9F2-47A8-86C3-9BA53A03A484}"/>
            </c:ext>
          </c:extLst>
        </c:ser>
        <c:ser>
          <c:idx val="3"/>
          <c:order val="3"/>
          <c:tx>
            <c:strRef>
              <c:f>Sheet1!$E$1</c:f>
              <c:strCache>
                <c:ptCount val="1"/>
                <c:pt idx="0">
                  <c:v>2014</c:v>
                </c:pt>
              </c:strCache>
            </c:strRef>
          </c:tx>
          <c:spPr>
            <a:solidFill>
              <a:schemeClr val="accent4"/>
            </a:solidFill>
            <a:ln>
              <a:noFill/>
            </a:ln>
            <a:effectLst/>
          </c:spPr>
          <c:invertIfNegative val="0"/>
          <c:cat>
            <c:strRef>
              <c:f>Sheet1!$A$2</c:f>
              <c:strCache>
                <c:ptCount val="1"/>
                <c:pt idx="0">
                  <c:v>Blank</c:v>
                </c:pt>
              </c:strCache>
            </c:strRef>
          </c:cat>
          <c:val>
            <c:numRef>
              <c:f>Sheet1!$E$2</c:f>
              <c:numCache>
                <c:formatCode>General</c:formatCode>
                <c:ptCount val="1"/>
                <c:pt idx="0">
                  <c:v>572213</c:v>
                </c:pt>
              </c:numCache>
            </c:numRef>
          </c:val>
          <c:extLst xmlns:c16r2="http://schemas.microsoft.com/office/drawing/2015/06/chart">
            <c:ext xmlns:c16="http://schemas.microsoft.com/office/drawing/2014/chart" uri="{C3380CC4-5D6E-409C-BE32-E72D297353CC}">
              <c16:uniqueId val="{00000003-D9F2-47A8-86C3-9BA53A03A484}"/>
            </c:ext>
          </c:extLst>
        </c:ser>
        <c:ser>
          <c:idx val="4"/>
          <c:order val="4"/>
          <c:tx>
            <c:strRef>
              <c:f>Sheet1!$F$1</c:f>
              <c:strCache>
                <c:ptCount val="1"/>
                <c:pt idx="0">
                  <c:v>2015</c:v>
                </c:pt>
              </c:strCache>
            </c:strRef>
          </c:tx>
          <c:spPr>
            <a:solidFill>
              <a:schemeClr val="accent5"/>
            </a:solidFill>
            <a:ln>
              <a:noFill/>
            </a:ln>
            <a:effectLst/>
          </c:spPr>
          <c:invertIfNegative val="0"/>
          <c:cat>
            <c:strRef>
              <c:f>Sheet1!$A$2</c:f>
              <c:strCache>
                <c:ptCount val="1"/>
                <c:pt idx="0">
                  <c:v>Blank</c:v>
                </c:pt>
              </c:strCache>
            </c:strRef>
          </c:cat>
          <c:val>
            <c:numRef>
              <c:f>Sheet1!$F$2</c:f>
              <c:numCache>
                <c:formatCode>General</c:formatCode>
                <c:ptCount val="1"/>
                <c:pt idx="0">
                  <c:v>527122</c:v>
                </c:pt>
              </c:numCache>
            </c:numRef>
          </c:val>
          <c:extLst xmlns:c16r2="http://schemas.microsoft.com/office/drawing/2015/06/chart">
            <c:ext xmlns:c16="http://schemas.microsoft.com/office/drawing/2014/chart" uri="{C3380CC4-5D6E-409C-BE32-E72D297353CC}">
              <c16:uniqueId val="{00000004-D9F2-47A8-86C3-9BA53A03A484}"/>
            </c:ext>
          </c:extLst>
        </c:ser>
        <c:dLbls>
          <c:showLegendKey val="0"/>
          <c:showVal val="0"/>
          <c:showCatName val="0"/>
          <c:showSerName val="0"/>
          <c:showPercent val="0"/>
          <c:showBubbleSize val="0"/>
        </c:dLbls>
        <c:gapWidth val="219"/>
        <c:overlap val="-27"/>
        <c:axId val="228955648"/>
        <c:axId val="35672576"/>
      </c:barChart>
      <c:catAx>
        <c:axId val="228955648"/>
        <c:scaling>
          <c:orientation val="minMax"/>
        </c:scaling>
        <c:delete val="1"/>
        <c:axPos val="b"/>
        <c:numFmt formatCode="General" sourceLinked="1"/>
        <c:majorTickMark val="none"/>
        <c:minorTickMark val="none"/>
        <c:tickLblPos val="nextTo"/>
        <c:crossAx val="35672576"/>
        <c:crosses val="autoZero"/>
        <c:auto val="1"/>
        <c:lblAlgn val="ctr"/>
        <c:lblOffset val="100"/>
        <c:noMultiLvlLbl val="0"/>
      </c:catAx>
      <c:valAx>
        <c:axId val="35672576"/>
        <c:scaling>
          <c:orientation val="minMax"/>
          <c:min val="1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9556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aseline="0" dirty="0"/>
              <a:t>Do-Not-Resuscitate Order </a:t>
            </a:r>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2011</c:v>
                </c:pt>
              </c:strCache>
            </c:strRef>
          </c:tx>
          <c:spPr>
            <a:solidFill>
              <a:schemeClr val="accent1"/>
            </a:solidFill>
            <a:ln>
              <a:noFill/>
            </a:ln>
            <a:effectLst/>
          </c:spPr>
          <c:invertIfNegative val="0"/>
          <c:cat>
            <c:strRef>
              <c:f>Sheet1!$A$2</c:f>
              <c:strCache>
                <c:ptCount val="1"/>
                <c:pt idx="0">
                  <c:v>DNR Order Written</c:v>
                </c:pt>
              </c:strCache>
            </c:strRef>
          </c:cat>
          <c:val>
            <c:numRef>
              <c:f>Sheet1!$B$2</c:f>
              <c:numCache>
                <c:formatCode>General</c:formatCode>
                <c:ptCount val="1"/>
                <c:pt idx="0">
                  <c:v>9208</c:v>
                </c:pt>
              </c:numCache>
            </c:numRef>
          </c:val>
          <c:extLst xmlns:c16r2="http://schemas.microsoft.com/office/drawing/2015/06/chart">
            <c:ext xmlns:c16="http://schemas.microsoft.com/office/drawing/2014/chart" uri="{C3380CC4-5D6E-409C-BE32-E72D297353CC}">
              <c16:uniqueId val="{00000000-E2D5-4CD1-9AEF-0925EB6F2E6E}"/>
            </c:ext>
          </c:extLst>
        </c:ser>
        <c:ser>
          <c:idx val="1"/>
          <c:order val="1"/>
          <c:tx>
            <c:strRef>
              <c:f>Sheet1!$C$1</c:f>
              <c:strCache>
                <c:ptCount val="1"/>
                <c:pt idx="0">
                  <c:v>2012</c:v>
                </c:pt>
              </c:strCache>
            </c:strRef>
          </c:tx>
          <c:spPr>
            <a:solidFill>
              <a:schemeClr val="accent2"/>
            </a:solidFill>
            <a:ln>
              <a:noFill/>
            </a:ln>
            <a:effectLst/>
          </c:spPr>
          <c:invertIfNegative val="0"/>
          <c:cat>
            <c:strRef>
              <c:f>Sheet1!$A$2</c:f>
              <c:strCache>
                <c:ptCount val="1"/>
                <c:pt idx="0">
                  <c:v>DNR Order Written</c:v>
                </c:pt>
              </c:strCache>
            </c:strRef>
          </c:cat>
          <c:val>
            <c:numRef>
              <c:f>Sheet1!$C$2</c:f>
              <c:numCache>
                <c:formatCode>General</c:formatCode>
                <c:ptCount val="1"/>
                <c:pt idx="0">
                  <c:v>12662</c:v>
                </c:pt>
              </c:numCache>
            </c:numRef>
          </c:val>
          <c:extLst xmlns:c16r2="http://schemas.microsoft.com/office/drawing/2015/06/chart">
            <c:ext xmlns:c16="http://schemas.microsoft.com/office/drawing/2014/chart" uri="{C3380CC4-5D6E-409C-BE32-E72D297353CC}">
              <c16:uniqueId val="{00000001-E2D5-4CD1-9AEF-0925EB6F2E6E}"/>
            </c:ext>
          </c:extLst>
        </c:ser>
        <c:ser>
          <c:idx val="2"/>
          <c:order val="2"/>
          <c:tx>
            <c:strRef>
              <c:f>Sheet1!$D$1</c:f>
              <c:strCache>
                <c:ptCount val="1"/>
                <c:pt idx="0">
                  <c:v>2013</c:v>
                </c:pt>
              </c:strCache>
            </c:strRef>
          </c:tx>
          <c:spPr>
            <a:solidFill>
              <a:schemeClr val="accent3"/>
            </a:solidFill>
            <a:ln>
              <a:noFill/>
            </a:ln>
            <a:effectLst/>
          </c:spPr>
          <c:invertIfNegative val="0"/>
          <c:cat>
            <c:strRef>
              <c:f>Sheet1!$A$2</c:f>
              <c:strCache>
                <c:ptCount val="1"/>
                <c:pt idx="0">
                  <c:v>DNR Order Written</c:v>
                </c:pt>
              </c:strCache>
            </c:strRef>
          </c:cat>
          <c:val>
            <c:numRef>
              <c:f>Sheet1!$D$2</c:f>
              <c:numCache>
                <c:formatCode>General</c:formatCode>
                <c:ptCount val="1"/>
                <c:pt idx="0">
                  <c:v>11946</c:v>
                </c:pt>
              </c:numCache>
            </c:numRef>
          </c:val>
          <c:extLst xmlns:c16r2="http://schemas.microsoft.com/office/drawing/2015/06/chart">
            <c:ext xmlns:c16="http://schemas.microsoft.com/office/drawing/2014/chart" uri="{C3380CC4-5D6E-409C-BE32-E72D297353CC}">
              <c16:uniqueId val="{00000002-E2D5-4CD1-9AEF-0925EB6F2E6E}"/>
            </c:ext>
          </c:extLst>
        </c:ser>
        <c:ser>
          <c:idx val="3"/>
          <c:order val="3"/>
          <c:tx>
            <c:strRef>
              <c:f>Sheet1!$E$1</c:f>
              <c:strCache>
                <c:ptCount val="1"/>
                <c:pt idx="0">
                  <c:v>2014</c:v>
                </c:pt>
              </c:strCache>
            </c:strRef>
          </c:tx>
          <c:spPr>
            <a:solidFill>
              <a:schemeClr val="accent4"/>
            </a:solidFill>
            <a:ln>
              <a:noFill/>
            </a:ln>
            <a:effectLst/>
          </c:spPr>
          <c:invertIfNegative val="0"/>
          <c:cat>
            <c:strRef>
              <c:f>Sheet1!$A$2</c:f>
              <c:strCache>
                <c:ptCount val="1"/>
                <c:pt idx="0">
                  <c:v>DNR Order Written</c:v>
                </c:pt>
              </c:strCache>
            </c:strRef>
          </c:cat>
          <c:val>
            <c:numRef>
              <c:f>Sheet1!$E$2</c:f>
              <c:numCache>
                <c:formatCode>General</c:formatCode>
                <c:ptCount val="1"/>
                <c:pt idx="0">
                  <c:v>12014</c:v>
                </c:pt>
              </c:numCache>
            </c:numRef>
          </c:val>
          <c:extLst xmlns:c16r2="http://schemas.microsoft.com/office/drawing/2015/06/chart">
            <c:ext xmlns:c16="http://schemas.microsoft.com/office/drawing/2014/chart" uri="{C3380CC4-5D6E-409C-BE32-E72D297353CC}">
              <c16:uniqueId val="{00000003-E2D5-4CD1-9AEF-0925EB6F2E6E}"/>
            </c:ext>
          </c:extLst>
        </c:ser>
        <c:ser>
          <c:idx val="4"/>
          <c:order val="4"/>
          <c:tx>
            <c:strRef>
              <c:f>Sheet1!$F$1</c:f>
              <c:strCache>
                <c:ptCount val="1"/>
                <c:pt idx="0">
                  <c:v>2015</c:v>
                </c:pt>
              </c:strCache>
            </c:strRef>
          </c:tx>
          <c:spPr>
            <a:solidFill>
              <a:schemeClr val="accent5"/>
            </a:solidFill>
            <a:ln>
              <a:noFill/>
            </a:ln>
            <a:effectLst/>
          </c:spPr>
          <c:invertIfNegative val="0"/>
          <c:cat>
            <c:strRef>
              <c:f>Sheet1!$A$2</c:f>
              <c:strCache>
                <c:ptCount val="1"/>
                <c:pt idx="0">
                  <c:v>DNR Order Written</c:v>
                </c:pt>
              </c:strCache>
            </c:strRef>
          </c:cat>
          <c:val>
            <c:numRef>
              <c:f>Sheet1!$F$2</c:f>
              <c:numCache>
                <c:formatCode>General</c:formatCode>
                <c:ptCount val="1"/>
                <c:pt idx="0">
                  <c:v>14240</c:v>
                </c:pt>
              </c:numCache>
            </c:numRef>
          </c:val>
          <c:extLst xmlns:c16r2="http://schemas.microsoft.com/office/drawing/2015/06/chart">
            <c:ext xmlns:c16="http://schemas.microsoft.com/office/drawing/2014/chart" uri="{C3380CC4-5D6E-409C-BE32-E72D297353CC}">
              <c16:uniqueId val="{00000004-E2D5-4CD1-9AEF-0925EB6F2E6E}"/>
            </c:ext>
          </c:extLst>
        </c:ser>
        <c:dLbls>
          <c:showLegendKey val="0"/>
          <c:showVal val="0"/>
          <c:showCatName val="0"/>
          <c:showSerName val="0"/>
          <c:showPercent val="0"/>
          <c:showBubbleSize val="0"/>
        </c:dLbls>
        <c:gapWidth val="219"/>
        <c:overlap val="-27"/>
        <c:axId val="228958720"/>
        <c:axId val="35674304"/>
      </c:barChart>
      <c:catAx>
        <c:axId val="228958720"/>
        <c:scaling>
          <c:orientation val="minMax"/>
        </c:scaling>
        <c:delete val="1"/>
        <c:axPos val="b"/>
        <c:numFmt formatCode="General" sourceLinked="1"/>
        <c:majorTickMark val="none"/>
        <c:minorTickMark val="none"/>
        <c:tickLblPos val="nextTo"/>
        <c:crossAx val="35674304"/>
        <c:crosses val="autoZero"/>
        <c:auto val="1"/>
        <c:lblAlgn val="ctr"/>
        <c:lblOffset val="100"/>
        <c:noMultiLvlLbl val="0"/>
      </c:catAx>
      <c:valAx>
        <c:axId val="35674304"/>
        <c:scaling>
          <c:orientation val="minMax"/>
          <c:min val="1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958720"/>
        <c:crosses val="autoZero"/>
        <c:crossBetween val="between"/>
        <c:majorUnit val="300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baseline="0" dirty="0"/>
              <a:t>Comfort Care Measures Only</a:t>
            </a:r>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2011</c:v>
                </c:pt>
              </c:strCache>
            </c:strRef>
          </c:tx>
          <c:spPr>
            <a:solidFill>
              <a:schemeClr val="accent1"/>
            </a:solidFill>
            <a:ln>
              <a:noFill/>
            </a:ln>
            <a:effectLst/>
          </c:spPr>
          <c:invertIfNegative val="0"/>
          <c:cat>
            <c:strRef>
              <c:f>Sheet1!$A$2</c:f>
              <c:strCache>
                <c:ptCount val="1"/>
                <c:pt idx="0">
                  <c:v>Comfort Measures Only</c:v>
                </c:pt>
              </c:strCache>
            </c:strRef>
          </c:cat>
          <c:val>
            <c:numRef>
              <c:f>Sheet1!$B$2</c:f>
              <c:numCache>
                <c:formatCode>General</c:formatCode>
                <c:ptCount val="1"/>
                <c:pt idx="0">
                  <c:v>1303</c:v>
                </c:pt>
              </c:numCache>
            </c:numRef>
          </c:val>
          <c:extLst xmlns:c16r2="http://schemas.microsoft.com/office/drawing/2015/06/chart">
            <c:ext xmlns:c16="http://schemas.microsoft.com/office/drawing/2014/chart" uri="{C3380CC4-5D6E-409C-BE32-E72D297353CC}">
              <c16:uniqueId val="{00000000-E506-4358-8E23-DA0F17B58AE8}"/>
            </c:ext>
          </c:extLst>
        </c:ser>
        <c:ser>
          <c:idx val="1"/>
          <c:order val="1"/>
          <c:tx>
            <c:strRef>
              <c:f>Sheet1!$C$1</c:f>
              <c:strCache>
                <c:ptCount val="1"/>
                <c:pt idx="0">
                  <c:v>2012</c:v>
                </c:pt>
              </c:strCache>
            </c:strRef>
          </c:tx>
          <c:spPr>
            <a:solidFill>
              <a:schemeClr val="accent2"/>
            </a:solidFill>
            <a:ln>
              <a:noFill/>
            </a:ln>
            <a:effectLst/>
          </c:spPr>
          <c:invertIfNegative val="0"/>
          <c:cat>
            <c:strRef>
              <c:f>Sheet1!$A$2</c:f>
              <c:strCache>
                <c:ptCount val="1"/>
                <c:pt idx="0">
                  <c:v>Comfort Measures Only</c:v>
                </c:pt>
              </c:strCache>
            </c:strRef>
          </c:cat>
          <c:val>
            <c:numRef>
              <c:f>Sheet1!$C$2</c:f>
              <c:numCache>
                <c:formatCode>General</c:formatCode>
                <c:ptCount val="1"/>
                <c:pt idx="0">
                  <c:v>1440</c:v>
                </c:pt>
              </c:numCache>
            </c:numRef>
          </c:val>
          <c:extLst xmlns:c16r2="http://schemas.microsoft.com/office/drawing/2015/06/chart">
            <c:ext xmlns:c16="http://schemas.microsoft.com/office/drawing/2014/chart" uri="{C3380CC4-5D6E-409C-BE32-E72D297353CC}">
              <c16:uniqueId val="{00000001-E506-4358-8E23-DA0F17B58AE8}"/>
            </c:ext>
          </c:extLst>
        </c:ser>
        <c:ser>
          <c:idx val="2"/>
          <c:order val="2"/>
          <c:tx>
            <c:strRef>
              <c:f>Sheet1!$D$1</c:f>
              <c:strCache>
                <c:ptCount val="1"/>
                <c:pt idx="0">
                  <c:v>2013</c:v>
                </c:pt>
              </c:strCache>
            </c:strRef>
          </c:tx>
          <c:spPr>
            <a:solidFill>
              <a:schemeClr val="accent3"/>
            </a:solidFill>
            <a:ln>
              <a:noFill/>
            </a:ln>
            <a:effectLst/>
          </c:spPr>
          <c:invertIfNegative val="0"/>
          <c:cat>
            <c:strRef>
              <c:f>Sheet1!$A$2</c:f>
              <c:strCache>
                <c:ptCount val="1"/>
                <c:pt idx="0">
                  <c:v>Comfort Measures Only</c:v>
                </c:pt>
              </c:strCache>
            </c:strRef>
          </c:cat>
          <c:val>
            <c:numRef>
              <c:f>Sheet1!$D$2</c:f>
              <c:numCache>
                <c:formatCode>General</c:formatCode>
                <c:ptCount val="1"/>
                <c:pt idx="0">
                  <c:v>1582</c:v>
                </c:pt>
              </c:numCache>
            </c:numRef>
          </c:val>
          <c:extLst xmlns:c16r2="http://schemas.microsoft.com/office/drawing/2015/06/chart">
            <c:ext xmlns:c16="http://schemas.microsoft.com/office/drawing/2014/chart" uri="{C3380CC4-5D6E-409C-BE32-E72D297353CC}">
              <c16:uniqueId val="{00000002-E506-4358-8E23-DA0F17B58AE8}"/>
            </c:ext>
          </c:extLst>
        </c:ser>
        <c:ser>
          <c:idx val="3"/>
          <c:order val="3"/>
          <c:tx>
            <c:strRef>
              <c:f>Sheet1!$E$1</c:f>
              <c:strCache>
                <c:ptCount val="1"/>
                <c:pt idx="0">
                  <c:v>2014</c:v>
                </c:pt>
              </c:strCache>
            </c:strRef>
          </c:tx>
          <c:spPr>
            <a:solidFill>
              <a:schemeClr val="accent4"/>
            </a:solidFill>
            <a:ln>
              <a:noFill/>
            </a:ln>
            <a:effectLst/>
          </c:spPr>
          <c:invertIfNegative val="0"/>
          <c:cat>
            <c:strRef>
              <c:f>Sheet1!$A$2</c:f>
              <c:strCache>
                <c:ptCount val="1"/>
                <c:pt idx="0">
                  <c:v>Comfort Measures Only</c:v>
                </c:pt>
              </c:strCache>
            </c:strRef>
          </c:cat>
          <c:val>
            <c:numRef>
              <c:f>Sheet1!$E$2</c:f>
              <c:numCache>
                <c:formatCode>General</c:formatCode>
                <c:ptCount val="1"/>
                <c:pt idx="0">
                  <c:v>1806</c:v>
                </c:pt>
              </c:numCache>
            </c:numRef>
          </c:val>
          <c:extLst xmlns:c16r2="http://schemas.microsoft.com/office/drawing/2015/06/chart">
            <c:ext xmlns:c16="http://schemas.microsoft.com/office/drawing/2014/chart" uri="{C3380CC4-5D6E-409C-BE32-E72D297353CC}">
              <c16:uniqueId val="{00000003-E506-4358-8E23-DA0F17B58AE8}"/>
            </c:ext>
          </c:extLst>
        </c:ser>
        <c:ser>
          <c:idx val="4"/>
          <c:order val="4"/>
          <c:tx>
            <c:strRef>
              <c:f>Sheet1!$F$1</c:f>
              <c:strCache>
                <c:ptCount val="1"/>
                <c:pt idx="0">
                  <c:v>2015</c:v>
                </c:pt>
              </c:strCache>
            </c:strRef>
          </c:tx>
          <c:spPr>
            <a:solidFill>
              <a:schemeClr val="accent5"/>
            </a:solidFill>
            <a:ln>
              <a:noFill/>
            </a:ln>
            <a:effectLst/>
          </c:spPr>
          <c:invertIfNegative val="0"/>
          <c:cat>
            <c:strRef>
              <c:f>Sheet1!$A$2</c:f>
              <c:strCache>
                <c:ptCount val="1"/>
                <c:pt idx="0">
                  <c:v>Comfort Measures Only</c:v>
                </c:pt>
              </c:strCache>
            </c:strRef>
          </c:cat>
          <c:val>
            <c:numRef>
              <c:f>Sheet1!$F$2</c:f>
              <c:numCache>
                <c:formatCode>General</c:formatCode>
                <c:ptCount val="1"/>
                <c:pt idx="0">
                  <c:v>2076</c:v>
                </c:pt>
              </c:numCache>
            </c:numRef>
          </c:val>
          <c:extLst xmlns:c16r2="http://schemas.microsoft.com/office/drawing/2015/06/chart">
            <c:ext xmlns:c16="http://schemas.microsoft.com/office/drawing/2014/chart" uri="{C3380CC4-5D6E-409C-BE32-E72D297353CC}">
              <c16:uniqueId val="{00000004-E506-4358-8E23-DA0F17B58AE8}"/>
            </c:ext>
          </c:extLst>
        </c:ser>
        <c:dLbls>
          <c:showLegendKey val="0"/>
          <c:showVal val="0"/>
          <c:showCatName val="0"/>
          <c:showSerName val="0"/>
          <c:showPercent val="0"/>
          <c:showBubbleSize val="0"/>
        </c:dLbls>
        <c:gapWidth val="219"/>
        <c:overlap val="-27"/>
        <c:axId val="228956160"/>
        <c:axId val="232655104"/>
      </c:barChart>
      <c:catAx>
        <c:axId val="228956160"/>
        <c:scaling>
          <c:orientation val="minMax"/>
        </c:scaling>
        <c:delete val="1"/>
        <c:axPos val="b"/>
        <c:numFmt formatCode="General" sourceLinked="1"/>
        <c:majorTickMark val="none"/>
        <c:minorTickMark val="none"/>
        <c:tickLblPos val="nextTo"/>
        <c:crossAx val="232655104"/>
        <c:crosses val="autoZero"/>
        <c:auto val="1"/>
        <c:lblAlgn val="ctr"/>
        <c:lblOffset val="100"/>
        <c:noMultiLvlLbl val="0"/>
      </c:catAx>
      <c:valAx>
        <c:axId val="232655104"/>
        <c:scaling>
          <c:orientation val="minMax"/>
          <c:min val="1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8956160"/>
        <c:crosses val="autoZero"/>
        <c:crossBetween val="between"/>
        <c:majorUnit val="25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200" baseline="0" dirty="0"/>
              <a:t>Increase in Confirming No DNR or Comfort Care</a:t>
            </a:r>
          </a:p>
        </c:rich>
      </c:tx>
      <c:layout>
        <c:manualLayout>
          <c:xMode val="edge"/>
          <c:yMode val="edge"/>
          <c:x val="0.28933736744599747"/>
          <c:y val="3.8813409880304947E-2"/>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2011</c:v>
                </c:pt>
              </c:strCache>
            </c:strRef>
          </c:tx>
          <c:spPr>
            <a:solidFill>
              <a:schemeClr val="accent1"/>
            </a:solidFill>
            <a:ln>
              <a:noFill/>
            </a:ln>
            <a:effectLst/>
          </c:spPr>
          <c:invertIfNegative val="0"/>
          <c:cat>
            <c:strRef>
              <c:f>Sheet1!$A$2</c:f>
              <c:strCache>
                <c:ptCount val="1"/>
                <c:pt idx="0">
                  <c:v>No DNR order or comfort measures ordered</c:v>
                </c:pt>
              </c:strCache>
            </c:strRef>
          </c:cat>
          <c:val>
            <c:numRef>
              <c:f>Sheet1!$B$2</c:f>
              <c:numCache>
                <c:formatCode>General</c:formatCode>
                <c:ptCount val="1"/>
                <c:pt idx="0">
                  <c:v>181048</c:v>
                </c:pt>
              </c:numCache>
            </c:numRef>
          </c:val>
          <c:extLst xmlns:c16r2="http://schemas.microsoft.com/office/drawing/2015/06/chart">
            <c:ext xmlns:c16="http://schemas.microsoft.com/office/drawing/2014/chart" uri="{C3380CC4-5D6E-409C-BE32-E72D297353CC}">
              <c16:uniqueId val="{00000000-4886-4CE3-B7E4-3B697E3C62DC}"/>
            </c:ext>
          </c:extLst>
        </c:ser>
        <c:ser>
          <c:idx val="1"/>
          <c:order val="1"/>
          <c:tx>
            <c:strRef>
              <c:f>Sheet1!$C$1</c:f>
              <c:strCache>
                <c:ptCount val="1"/>
                <c:pt idx="0">
                  <c:v>2012</c:v>
                </c:pt>
              </c:strCache>
            </c:strRef>
          </c:tx>
          <c:spPr>
            <a:solidFill>
              <a:schemeClr val="accent2"/>
            </a:solidFill>
            <a:ln>
              <a:noFill/>
            </a:ln>
            <a:effectLst/>
          </c:spPr>
          <c:invertIfNegative val="0"/>
          <c:cat>
            <c:strRef>
              <c:f>Sheet1!$A$2</c:f>
              <c:strCache>
                <c:ptCount val="1"/>
                <c:pt idx="0">
                  <c:v>No DNR order or comfort measures ordered</c:v>
                </c:pt>
              </c:strCache>
            </c:strRef>
          </c:cat>
          <c:val>
            <c:numRef>
              <c:f>Sheet1!$C$2</c:f>
              <c:numCache>
                <c:formatCode>General</c:formatCode>
                <c:ptCount val="1"/>
                <c:pt idx="0">
                  <c:v>171966</c:v>
                </c:pt>
              </c:numCache>
            </c:numRef>
          </c:val>
          <c:extLst xmlns:c16r2="http://schemas.microsoft.com/office/drawing/2015/06/chart">
            <c:ext xmlns:c16="http://schemas.microsoft.com/office/drawing/2014/chart" uri="{C3380CC4-5D6E-409C-BE32-E72D297353CC}">
              <c16:uniqueId val="{00000001-4886-4CE3-B7E4-3B697E3C62DC}"/>
            </c:ext>
          </c:extLst>
        </c:ser>
        <c:ser>
          <c:idx val="2"/>
          <c:order val="2"/>
          <c:tx>
            <c:strRef>
              <c:f>Sheet1!$D$1</c:f>
              <c:strCache>
                <c:ptCount val="1"/>
                <c:pt idx="0">
                  <c:v>2013</c:v>
                </c:pt>
              </c:strCache>
            </c:strRef>
          </c:tx>
          <c:spPr>
            <a:solidFill>
              <a:schemeClr val="accent3"/>
            </a:solidFill>
            <a:ln>
              <a:noFill/>
            </a:ln>
            <a:effectLst/>
          </c:spPr>
          <c:invertIfNegative val="0"/>
          <c:cat>
            <c:strRef>
              <c:f>Sheet1!$A$2</c:f>
              <c:strCache>
                <c:ptCount val="1"/>
                <c:pt idx="0">
                  <c:v>No DNR order or comfort measures ordered</c:v>
                </c:pt>
              </c:strCache>
            </c:strRef>
          </c:cat>
          <c:val>
            <c:numRef>
              <c:f>Sheet1!$D$2</c:f>
              <c:numCache>
                <c:formatCode>General</c:formatCode>
                <c:ptCount val="1"/>
                <c:pt idx="0">
                  <c:v>170359</c:v>
                </c:pt>
              </c:numCache>
            </c:numRef>
          </c:val>
          <c:extLst xmlns:c16r2="http://schemas.microsoft.com/office/drawing/2015/06/chart">
            <c:ext xmlns:c16="http://schemas.microsoft.com/office/drawing/2014/chart" uri="{C3380CC4-5D6E-409C-BE32-E72D297353CC}">
              <c16:uniqueId val="{00000002-4886-4CE3-B7E4-3B697E3C62DC}"/>
            </c:ext>
          </c:extLst>
        </c:ser>
        <c:ser>
          <c:idx val="3"/>
          <c:order val="3"/>
          <c:tx>
            <c:strRef>
              <c:f>Sheet1!$E$1</c:f>
              <c:strCache>
                <c:ptCount val="1"/>
                <c:pt idx="0">
                  <c:v>2014</c:v>
                </c:pt>
              </c:strCache>
            </c:strRef>
          </c:tx>
          <c:spPr>
            <a:solidFill>
              <a:schemeClr val="accent4"/>
            </a:solidFill>
            <a:ln>
              <a:noFill/>
            </a:ln>
            <a:effectLst/>
          </c:spPr>
          <c:invertIfNegative val="0"/>
          <c:cat>
            <c:strRef>
              <c:f>Sheet1!$A$2</c:f>
              <c:strCache>
                <c:ptCount val="1"/>
                <c:pt idx="0">
                  <c:v>No DNR order or comfort measures ordered</c:v>
                </c:pt>
              </c:strCache>
            </c:strRef>
          </c:cat>
          <c:val>
            <c:numRef>
              <c:f>Sheet1!$E$2</c:f>
              <c:numCache>
                <c:formatCode>General</c:formatCode>
                <c:ptCount val="1"/>
                <c:pt idx="0">
                  <c:v>199452</c:v>
                </c:pt>
              </c:numCache>
            </c:numRef>
          </c:val>
          <c:extLst xmlns:c16r2="http://schemas.microsoft.com/office/drawing/2015/06/chart">
            <c:ext xmlns:c16="http://schemas.microsoft.com/office/drawing/2014/chart" uri="{C3380CC4-5D6E-409C-BE32-E72D297353CC}">
              <c16:uniqueId val="{00000003-4886-4CE3-B7E4-3B697E3C62DC}"/>
            </c:ext>
          </c:extLst>
        </c:ser>
        <c:ser>
          <c:idx val="4"/>
          <c:order val="4"/>
          <c:tx>
            <c:strRef>
              <c:f>Sheet1!$F$1</c:f>
              <c:strCache>
                <c:ptCount val="1"/>
                <c:pt idx="0">
                  <c:v>2015</c:v>
                </c:pt>
              </c:strCache>
            </c:strRef>
          </c:tx>
          <c:spPr>
            <a:solidFill>
              <a:schemeClr val="accent5"/>
            </a:solidFill>
            <a:ln>
              <a:noFill/>
            </a:ln>
            <a:effectLst/>
          </c:spPr>
          <c:invertIfNegative val="0"/>
          <c:cat>
            <c:strRef>
              <c:f>Sheet1!$A$2</c:f>
              <c:strCache>
                <c:ptCount val="1"/>
                <c:pt idx="0">
                  <c:v>No DNR order or comfort measures ordered</c:v>
                </c:pt>
              </c:strCache>
            </c:strRef>
          </c:cat>
          <c:val>
            <c:numRef>
              <c:f>Sheet1!$F$2</c:f>
              <c:numCache>
                <c:formatCode>General</c:formatCode>
                <c:ptCount val="1"/>
                <c:pt idx="0">
                  <c:v>253397</c:v>
                </c:pt>
              </c:numCache>
            </c:numRef>
          </c:val>
          <c:extLst xmlns:c16r2="http://schemas.microsoft.com/office/drawing/2015/06/chart">
            <c:ext xmlns:c16="http://schemas.microsoft.com/office/drawing/2014/chart" uri="{C3380CC4-5D6E-409C-BE32-E72D297353CC}">
              <c16:uniqueId val="{00000004-4886-4CE3-B7E4-3B697E3C62DC}"/>
            </c:ext>
          </c:extLst>
        </c:ser>
        <c:dLbls>
          <c:showLegendKey val="0"/>
          <c:showVal val="0"/>
          <c:showCatName val="0"/>
          <c:showSerName val="0"/>
          <c:showPercent val="0"/>
          <c:showBubbleSize val="0"/>
        </c:dLbls>
        <c:gapWidth val="219"/>
        <c:overlap val="-27"/>
        <c:axId val="228959744"/>
        <c:axId val="232659712"/>
      </c:barChart>
      <c:catAx>
        <c:axId val="228959744"/>
        <c:scaling>
          <c:orientation val="minMax"/>
        </c:scaling>
        <c:delete val="1"/>
        <c:axPos val="b"/>
        <c:numFmt formatCode="General" sourceLinked="1"/>
        <c:majorTickMark val="none"/>
        <c:minorTickMark val="none"/>
        <c:tickLblPos val="nextTo"/>
        <c:crossAx val="232659712"/>
        <c:crosses val="autoZero"/>
        <c:auto val="1"/>
        <c:lblAlgn val="ctr"/>
        <c:lblOffset val="100"/>
        <c:noMultiLvlLbl val="0"/>
      </c:catAx>
      <c:valAx>
        <c:axId val="232659712"/>
        <c:scaling>
          <c:orientation val="minMax"/>
          <c:min val="1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8959744"/>
        <c:crosses val="autoZero"/>
        <c:crossBetween val="between"/>
        <c:majorUnit val="5000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06A51A-6CD9-4D87-BFB1-0F6509659AA6}" type="doc">
      <dgm:prSet loTypeId="urn:diagrams.loki3.com/BracketList" loCatId="officeonline" qsTypeId="urn:microsoft.com/office/officeart/2005/8/quickstyle/3d2" qsCatId="3D" csTypeId="urn:microsoft.com/office/officeart/2005/8/colors/accent6_2" csCatId="accent6" phldr="1"/>
      <dgm:spPr/>
      <dgm:t>
        <a:bodyPr/>
        <a:lstStyle/>
        <a:p>
          <a:endParaRPr lang="en-US"/>
        </a:p>
      </dgm:t>
    </dgm:pt>
    <dgm:pt modelId="{AEA8DFE3-D6C8-44A8-BEE7-5A46E6508248}">
      <dgm:prSet phldrT="[Text]"/>
      <dgm:spPr/>
      <dgm:t>
        <a:bodyPr/>
        <a:lstStyle/>
        <a:p>
          <a:r>
            <a:rPr lang="en-US" dirty="0"/>
            <a:t>99.9%</a:t>
          </a:r>
        </a:p>
      </dgm:t>
    </dgm:pt>
    <dgm:pt modelId="{573E058C-245A-44FB-9BD1-A233DE4D7DB9}" type="parTrans" cxnId="{5091EA76-A370-4F39-A60E-860032F3F298}">
      <dgm:prSet/>
      <dgm:spPr/>
      <dgm:t>
        <a:bodyPr/>
        <a:lstStyle/>
        <a:p>
          <a:endParaRPr lang="en-US"/>
        </a:p>
      </dgm:t>
    </dgm:pt>
    <dgm:pt modelId="{C1FCE672-D82B-4A6B-AD1B-5CED4AB9B684}" type="sibTrans" cxnId="{5091EA76-A370-4F39-A60E-860032F3F298}">
      <dgm:prSet/>
      <dgm:spPr/>
      <dgm:t>
        <a:bodyPr/>
        <a:lstStyle/>
        <a:p>
          <a:endParaRPr lang="en-US"/>
        </a:p>
      </dgm:t>
    </dgm:pt>
    <dgm:pt modelId="{43CF0B64-B92A-4044-B915-8FA8C51A0CDD}">
      <dgm:prSet phldrT="[Text]"/>
      <dgm:spPr/>
      <dgm:t>
        <a:bodyPr/>
        <a:lstStyle/>
        <a:p>
          <a:r>
            <a:rPr lang="en-US" dirty="0"/>
            <a:t>Principal Diagnosis 796,766 Records</a:t>
          </a:r>
        </a:p>
      </dgm:t>
    </dgm:pt>
    <dgm:pt modelId="{81415663-CB65-431C-B80E-43AD9B567AA9}" type="parTrans" cxnId="{8E4DAC6E-10A9-40B5-B2FA-3BA7507DC374}">
      <dgm:prSet/>
      <dgm:spPr/>
      <dgm:t>
        <a:bodyPr/>
        <a:lstStyle/>
        <a:p>
          <a:endParaRPr lang="en-US"/>
        </a:p>
      </dgm:t>
    </dgm:pt>
    <dgm:pt modelId="{CCEFD8AE-2957-493C-A9A2-F139657E9D18}" type="sibTrans" cxnId="{8E4DAC6E-10A9-40B5-B2FA-3BA7507DC374}">
      <dgm:prSet/>
      <dgm:spPr/>
      <dgm:t>
        <a:bodyPr/>
        <a:lstStyle/>
        <a:p>
          <a:endParaRPr lang="en-US"/>
        </a:p>
      </dgm:t>
    </dgm:pt>
    <dgm:pt modelId="{CE4EF88E-72EB-4C6F-AAA7-536128CC857B}">
      <dgm:prSet phldrT="[Text]"/>
      <dgm:spPr/>
      <dgm:t>
        <a:bodyPr/>
        <a:lstStyle/>
        <a:p>
          <a:r>
            <a:rPr lang="en-US" dirty="0"/>
            <a:t>99.9%</a:t>
          </a:r>
        </a:p>
      </dgm:t>
    </dgm:pt>
    <dgm:pt modelId="{963A62C4-28AA-43FF-A7D0-75967EE47AC9}" type="parTrans" cxnId="{2DE78E37-07AA-44EB-9EC8-7735A166DC90}">
      <dgm:prSet/>
      <dgm:spPr/>
      <dgm:t>
        <a:bodyPr/>
        <a:lstStyle/>
        <a:p>
          <a:endParaRPr lang="en-US"/>
        </a:p>
      </dgm:t>
    </dgm:pt>
    <dgm:pt modelId="{60455778-5ED9-44B6-BB5F-57C711521BEF}" type="sibTrans" cxnId="{2DE78E37-07AA-44EB-9EC8-7735A166DC90}">
      <dgm:prSet/>
      <dgm:spPr/>
      <dgm:t>
        <a:bodyPr/>
        <a:lstStyle/>
        <a:p>
          <a:endParaRPr lang="en-US"/>
        </a:p>
      </dgm:t>
    </dgm:pt>
    <dgm:pt modelId="{72EF68D4-04DD-4BF0-BD5A-1CE2019476D6}">
      <dgm:prSet phldrT="[Text]"/>
      <dgm:spPr/>
      <dgm:t>
        <a:bodyPr/>
        <a:lstStyle/>
        <a:p>
          <a:r>
            <a:rPr lang="en-US" dirty="0"/>
            <a:t>Admitting Diagnosis 712,486 Records</a:t>
          </a:r>
        </a:p>
      </dgm:t>
    </dgm:pt>
    <dgm:pt modelId="{B266D240-4C89-4E1D-AD9F-8AD43BA3A389}" type="parTrans" cxnId="{926B7B67-B48E-465C-A90D-93F5041C31A0}">
      <dgm:prSet/>
      <dgm:spPr/>
      <dgm:t>
        <a:bodyPr/>
        <a:lstStyle/>
        <a:p>
          <a:endParaRPr lang="en-US"/>
        </a:p>
      </dgm:t>
    </dgm:pt>
    <dgm:pt modelId="{AA1ABE78-1D52-4649-B588-18575105772B}" type="sibTrans" cxnId="{926B7B67-B48E-465C-A90D-93F5041C31A0}">
      <dgm:prSet/>
      <dgm:spPr/>
      <dgm:t>
        <a:bodyPr/>
        <a:lstStyle/>
        <a:p>
          <a:endParaRPr lang="en-US"/>
        </a:p>
      </dgm:t>
    </dgm:pt>
    <dgm:pt modelId="{D5FAC416-C1FC-4963-8F96-645F0824CF1F}">
      <dgm:prSet phldrT="[Text]"/>
      <dgm:spPr/>
      <dgm:t>
        <a:bodyPr/>
        <a:lstStyle/>
        <a:p>
          <a:r>
            <a:rPr lang="en-US" dirty="0"/>
            <a:t>89.4%</a:t>
          </a:r>
        </a:p>
      </dgm:t>
    </dgm:pt>
    <dgm:pt modelId="{157C370D-FE3F-4333-9FAF-1738508F895B}" type="parTrans" cxnId="{39AEBCEB-9207-4D93-803D-A39E8B4D95D8}">
      <dgm:prSet/>
      <dgm:spPr/>
      <dgm:t>
        <a:bodyPr/>
        <a:lstStyle/>
        <a:p>
          <a:endParaRPr lang="en-US"/>
        </a:p>
      </dgm:t>
    </dgm:pt>
    <dgm:pt modelId="{87DCCC1C-9A4C-4501-AFEE-C1CD03DA91F7}" type="sibTrans" cxnId="{39AEBCEB-9207-4D93-803D-A39E8B4D95D8}">
      <dgm:prSet/>
      <dgm:spPr/>
      <dgm:t>
        <a:bodyPr/>
        <a:lstStyle/>
        <a:p>
          <a:endParaRPr lang="en-US"/>
        </a:p>
      </dgm:t>
    </dgm:pt>
    <dgm:pt modelId="{7AA7C776-5780-460D-B07A-02CC8DEF7899}">
      <dgm:prSet phldrT="[Text]"/>
      <dgm:spPr/>
      <dgm:t>
        <a:bodyPr/>
        <a:lstStyle/>
        <a:p>
          <a:r>
            <a:rPr lang="en-US" dirty="0"/>
            <a:t>Discharge Diagnosis 712,486 Records</a:t>
          </a:r>
        </a:p>
      </dgm:t>
    </dgm:pt>
    <dgm:pt modelId="{6B20BD05-83D6-4E33-84E0-DF59CDF0F608}" type="parTrans" cxnId="{FBA2B6C2-C636-47A0-B7D6-A4C501F7A85A}">
      <dgm:prSet/>
      <dgm:spPr/>
      <dgm:t>
        <a:bodyPr/>
        <a:lstStyle/>
        <a:p>
          <a:endParaRPr lang="en-US"/>
        </a:p>
      </dgm:t>
    </dgm:pt>
    <dgm:pt modelId="{B363144A-EA28-42FE-9CF2-D058C6AFCA3E}" type="sibTrans" cxnId="{FBA2B6C2-C636-47A0-B7D6-A4C501F7A85A}">
      <dgm:prSet/>
      <dgm:spPr/>
      <dgm:t>
        <a:bodyPr/>
        <a:lstStyle/>
        <a:p>
          <a:endParaRPr lang="en-US"/>
        </a:p>
      </dgm:t>
    </dgm:pt>
    <dgm:pt modelId="{DDC8FC28-A766-4358-9545-53FE22903E8A}">
      <dgm:prSet phldrT="[Text]"/>
      <dgm:spPr/>
      <dgm:t>
        <a:bodyPr/>
        <a:lstStyle/>
        <a:p>
          <a:r>
            <a:rPr lang="en-US" dirty="0"/>
            <a:t>73.9%</a:t>
          </a:r>
        </a:p>
      </dgm:t>
    </dgm:pt>
    <dgm:pt modelId="{93F879FB-A579-4575-AD00-1D4446505433}" type="parTrans" cxnId="{16654FF8-3193-4993-9F45-4F4651528B17}">
      <dgm:prSet/>
      <dgm:spPr/>
      <dgm:t>
        <a:bodyPr/>
        <a:lstStyle/>
        <a:p>
          <a:endParaRPr lang="en-US"/>
        </a:p>
      </dgm:t>
    </dgm:pt>
    <dgm:pt modelId="{1B9AA9C9-1FC8-4CA6-9ADA-7A2DDB81D115}" type="sibTrans" cxnId="{16654FF8-3193-4993-9F45-4F4651528B17}">
      <dgm:prSet/>
      <dgm:spPr/>
      <dgm:t>
        <a:bodyPr/>
        <a:lstStyle/>
        <a:p>
          <a:endParaRPr lang="en-US"/>
        </a:p>
      </dgm:t>
    </dgm:pt>
    <dgm:pt modelId="{708FC914-D267-4267-A418-D4AC56EEB0DA}">
      <dgm:prSet phldrT="[Text]"/>
      <dgm:spPr/>
      <dgm:t>
        <a:bodyPr/>
        <a:lstStyle/>
        <a:p>
          <a:r>
            <a:rPr lang="en-US" dirty="0"/>
            <a:t>At Least 5 Associated Diagnosis           589,588</a:t>
          </a:r>
        </a:p>
      </dgm:t>
    </dgm:pt>
    <dgm:pt modelId="{2A39FA0F-62A2-423E-B0A2-49D366BBE754}" type="parTrans" cxnId="{E59C17F5-C107-441B-B467-7C07D597E1D9}">
      <dgm:prSet/>
      <dgm:spPr/>
      <dgm:t>
        <a:bodyPr/>
        <a:lstStyle/>
        <a:p>
          <a:endParaRPr lang="en-US"/>
        </a:p>
      </dgm:t>
    </dgm:pt>
    <dgm:pt modelId="{FF532513-972B-49FD-9B6F-640B78C2223B}" type="sibTrans" cxnId="{E59C17F5-C107-441B-B467-7C07D597E1D9}">
      <dgm:prSet/>
      <dgm:spPr/>
      <dgm:t>
        <a:bodyPr/>
        <a:lstStyle/>
        <a:p>
          <a:endParaRPr lang="en-US"/>
        </a:p>
      </dgm:t>
    </dgm:pt>
    <dgm:pt modelId="{9D856B87-8EC8-478B-873C-D8F0C69D7162}" type="pres">
      <dgm:prSet presAssocID="{FF06A51A-6CD9-4D87-BFB1-0F6509659AA6}" presName="Name0" presStyleCnt="0">
        <dgm:presLayoutVars>
          <dgm:dir/>
          <dgm:animLvl val="lvl"/>
          <dgm:resizeHandles val="exact"/>
        </dgm:presLayoutVars>
      </dgm:prSet>
      <dgm:spPr/>
      <dgm:t>
        <a:bodyPr/>
        <a:lstStyle/>
        <a:p>
          <a:endParaRPr lang="en-US"/>
        </a:p>
      </dgm:t>
    </dgm:pt>
    <dgm:pt modelId="{A1A76D4D-773A-41B8-9D9E-0E21194BAF9A}" type="pres">
      <dgm:prSet presAssocID="{AEA8DFE3-D6C8-44A8-BEE7-5A46E6508248}" presName="linNode" presStyleCnt="0"/>
      <dgm:spPr/>
    </dgm:pt>
    <dgm:pt modelId="{B0244C23-5071-493B-977A-DD4B183AA98D}" type="pres">
      <dgm:prSet presAssocID="{AEA8DFE3-D6C8-44A8-BEE7-5A46E6508248}" presName="parTx" presStyleLbl="revTx" presStyleIdx="0" presStyleCnt="4">
        <dgm:presLayoutVars>
          <dgm:chMax val="1"/>
          <dgm:bulletEnabled val="1"/>
        </dgm:presLayoutVars>
      </dgm:prSet>
      <dgm:spPr/>
      <dgm:t>
        <a:bodyPr/>
        <a:lstStyle/>
        <a:p>
          <a:endParaRPr lang="en-US"/>
        </a:p>
      </dgm:t>
    </dgm:pt>
    <dgm:pt modelId="{6DD850A0-3564-479C-B148-1525B319D7C0}" type="pres">
      <dgm:prSet presAssocID="{AEA8DFE3-D6C8-44A8-BEE7-5A46E6508248}" presName="bracket" presStyleLbl="parChTrans1D1" presStyleIdx="0" presStyleCnt="4"/>
      <dgm:spPr/>
    </dgm:pt>
    <dgm:pt modelId="{394FB502-B0CA-4923-97A8-E52FF2894734}" type="pres">
      <dgm:prSet presAssocID="{AEA8DFE3-D6C8-44A8-BEE7-5A46E6508248}" presName="spH" presStyleCnt="0"/>
      <dgm:spPr/>
    </dgm:pt>
    <dgm:pt modelId="{6335AC72-B1D4-486A-AD57-3F257C59F30F}" type="pres">
      <dgm:prSet presAssocID="{AEA8DFE3-D6C8-44A8-BEE7-5A46E6508248}" presName="desTx" presStyleLbl="node1" presStyleIdx="0" presStyleCnt="4">
        <dgm:presLayoutVars>
          <dgm:bulletEnabled val="1"/>
        </dgm:presLayoutVars>
      </dgm:prSet>
      <dgm:spPr/>
      <dgm:t>
        <a:bodyPr/>
        <a:lstStyle/>
        <a:p>
          <a:endParaRPr lang="en-US"/>
        </a:p>
      </dgm:t>
    </dgm:pt>
    <dgm:pt modelId="{4F0D2B8C-A164-4FAA-82FA-93E137A4F27E}" type="pres">
      <dgm:prSet presAssocID="{C1FCE672-D82B-4A6B-AD1B-5CED4AB9B684}" presName="spV" presStyleCnt="0"/>
      <dgm:spPr/>
    </dgm:pt>
    <dgm:pt modelId="{A992F6AA-B94B-4A2C-B224-17C8D7E4886E}" type="pres">
      <dgm:prSet presAssocID="{CE4EF88E-72EB-4C6F-AAA7-536128CC857B}" presName="linNode" presStyleCnt="0"/>
      <dgm:spPr/>
    </dgm:pt>
    <dgm:pt modelId="{971EE0FF-FA41-4F24-9486-0850F0D54B88}" type="pres">
      <dgm:prSet presAssocID="{CE4EF88E-72EB-4C6F-AAA7-536128CC857B}" presName="parTx" presStyleLbl="revTx" presStyleIdx="1" presStyleCnt="4">
        <dgm:presLayoutVars>
          <dgm:chMax val="1"/>
          <dgm:bulletEnabled val="1"/>
        </dgm:presLayoutVars>
      </dgm:prSet>
      <dgm:spPr/>
      <dgm:t>
        <a:bodyPr/>
        <a:lstStyle/>
        <a:p>
          <a:endParaRPr lang="en-US"/>
        </a:p>
      </dgm:t>
    </dgm:pt>
    <dgm:pt modelId="{1E56934C-B250-46F3-BEB8-2582C7FFED7C}" type="pres">
      <dgm:prSet presAssocID="{CE4EF88E-72EB-4C6F-AAA7-536128CC857B}" presName="bracket" presStyleLbl="parChTrans1D1" presStyleIdx="1" presStyleCnt="4"/>
      <dgm:spPr/>
    </dgm:pt>
    <dgm:pt modelId="{BF881978-FB08-4091-9ECD-234E455D8D5A}" type="pres">
      <dgm:prSet presAssocID="{CE4EF88E-72EB-4C6F-AAA7-536128CC857B}" presName="spH" presStyleCnt="0"/>
      <dgm:spPr/>
    </dgm:pt>
    <dgm:pt modelId="{85DD75F3-8BAE-4D7C-B2D4-C2D9F6790094}" type="pres">
      <dgm:prSet presAssocID="{CE4EF88E-72EB-4C6F-AAA7-536128CC857B}" presName="desTx" presStyleLbl="node1" presStyleIdx="1" presStyleCnt="4">
        <dgm:presLayoutVars>
          <dgm:bulletEnabled val="1"/>
        </dgm:presLayoutVars>
      </dgm:prSet>
      <dgm:spPr/>
      <dgm:t>
        <a:bodyPr/>
        <a:lstStyle/>
        <a:p>
          <a:endParaRPr lang="en-US"/>
        </a:p>
      </dgm:t>
    </dgm:pt>
    <dgm:pt modelId="{FF3DBEB1-1857-46A9-9877-9A797F0683F0}" type="pres">
      <dgm:prSet presAssocID="{60455778-5ED9-44B6-BB5F-57C711521BEF}" presName="spV" presStyleCnt="0"/>
      <dgm:spPr/>
    </dgm:pt>
    <dgm:pt modelId="{9AA1F905-0F98-4C16-B9EC-1EDDA2F52883}" type="pres">
      <dgm:prSet presAssocID="{D5FAC416-C1FC-4963-8F96-645F0824CF1F}" presName="linNode" presStyleCnt="0"/>
      <dgm:spPr/>
    </dgm:pt>
    <dgm:pt modelId="{3C8B54D5-237D-448E-A1C8-1FF6B2EC6955}" type="pres">
      <dgm:prSet presAssocID="{D5FAC416-C1FC-4963-8F96-645F0824CF1F}" presName="parTx" presStyleLbl="revTx" presStyleIdx="2" presStyleCnt="4">
        <dgm:presLayoutVars>
          <dgm:chMax val="1"/>
          <dgm:bulletEnabled val="1"/>
        </dgm:presLayoutVars>
      </dgm:prSet>
      <dgm:spPr/>
      <dgm:t>
        <a:bodyPr/>
        <a:lstStyle/>
        <a:p>
          <a:endParaRPr lang="en-US"/>
        </a:p>
      </dgm:t>
    </dgm:pt>
    <dgm:pt modelId="{CFBD0091-94D1-4A33-BE46-17070B3AFDFA}" type="pres">
      <dgm:prSet presAssocID="{D5FAC416-C1FC-4963-8F96-645F0824CF1F}" presName="bracket" presStyleLbl="parChTrans1D1" presStyleIdx="2" presStyleCnt="4"/>
      <dgm:spPr/>
    </dgm:pt>
    <dgm:pt modelId="{1790F3A3-9BEC-4CB7-9D53-7BA6F53AB26B}" type="pres">
      <dgm:prSet presAssocID="{D5FAC416-C1FC-4963-8F96-645F0824CF1F}" presName="spH" presStyleCnt="0"/>
      <dgm:spPr/>
    </dgm:pt>
    <dgm:pt modelId="{0DBEA01F-81A3-47DF-B7CA-26581E6011CC}" type="pres">
      <dgm:prSet presAssocID="{D5FAC416-C1FC-4963-8F96-645F0824CF1F}" presName="desTx" presStyleLbl="node1" presStyleIdx="2" presStyleCnt="4">
        <dgm:presLayoutVars>
          <dgm:bulletEnabled val="1"/>
        </dgm:presLayoutVars>
      </dgm:prSet>
      <dgm:spPr/>
      <dgm:t>
        <a:bodyPr/>
        <a:lstStyle/>
        <a:p>
          <a:endParaRPr lang="en-US"/>
        </a:p>
      </dgm:t>
    </dgm:pt>
    <dgm:pt modelId="{11FB7EAC-F61A-4983-98AF-7403B17BDE4A}" type="pres">
      <dgm:prSet presAssocID="{87DCCC1C-9A4C-4501-AFEE-C1CD03DA91F7}" presName="spV" presStyleCnt="0"/>
      <dgm:spPr/>
    </dgm:pt>
    <dgm:pt modelId="{4D3352E2-F6D7-425C-A4FA-E22027ECB389}" type="pres">
      <dgm:prSet presAssocID="{DDC8FC28-A766-4358-9545-53FE22903E8A}" presName="linNode" presStyleCnt="0"/>
      <dgm:spPr/>
    </dgm:pt>
    <dgm:pt modelId="{3712A93D-C1C4-4AA2-9BB6-A7869F1B9AA0}" type="pres">
      <dgm:prSet presAssocID="{DDC8FC28-A766-4358-9545-53FE22903E8A}" presName="parTx" presStyleLbl="revTx" presStyleIdx="3" presStyleCnt="4">
        <dgm:presLayoutVars>
          <dgm:chMax val="1"/>
          <dgm:bulletEnabled val="1"/>
        </dgm:presLayoutVars>
      </dgm:prSet>
      <dgm:spPr/>
      <dgm:t>
        <a:bodyPr/>
        <a:lstStyle/>
        <a:p>
          <a:endParaRPr lang="en-US"/>
        </a:p>
      </dgm:t>
    </dgm:pt>
    <dgm:pt modelId="{936DBAD8-E5C3-4B68-A694-F4512D2DC46D}" type="pres">
      <dgm:prSet presAssocID="{DDC8FC28-A766-4358-9545-53FE22903E8A}" presName="bracket" presStyleLbl="parChTrans1D1" presStyleIdx="3" presStyleCnt="4"/>
      <dgm:spPr/>
    </dgm:pt>
    <dgm:pt modelId="{7DFB3AC0-C144-4D09-8FDF-5C7E172D9E4C}" type="pres">
      <dgm:prSet presAssocID="{DDC8FC28-A766-4358-9545-53FE22903E8A}" presName="spH" presStyleCnt="0"/>
      <dgm:spPr/>
    </dgm:pt>
    <dgm:pt modelId="{8DA3F2A5-962D-4521-9B03-871C50E3A395}" type="pres">
      <dgm:prSet presAssocID="{DDC8FC28-A766-4358-9545-53FE22903E8A}" presName="desTx" presStyleLbl="node1" presStyleIdx="3" presStyleCnt="4">
        <dgm:presLayoutVars>
          <dgm:bulletEnabled val="1"/>
        </dgm:presLayoutVars>
      </dgm:prSet>
      <dgm:spPr/>
      <dgm:t>
        <a:bodyPr/>
        <a:lstStyle/>
        <a:p>
          <a:endParaRPr lang="en-US"/>
        </a:p>
      </dgm:t>
    </dgm:pt>
  </dgm:ptLst>
  <dgm:cxnLst>
    <dgm:cxn modelId="{79F3D2A2-1CE0-4FBE-A8B1-9DBDE2C70B2D}" type="presOf" srcId="{CE4EF88E-72EB-4C6F-AAA7-536128CC857B}" destId="{971EE0FF-FA41-4F24-9486-0850F0D54B88}" srcOrd="0" destOrd="0" presId="urn:diagrams.loki3.com/BracketList"/>
    <dgm:cxn modelId="{3D9DAFDC-5A26-4D7F-89CA-9F7F3ACDA14A}" type="presOf" srcId="{D5FAC416-C1FC-4963-8F96-645F0824CF1F}" destId="{3C8B54D5-237D-448E-A1C8-1FF6B2EC6955}" srcOrd="0" destOrd="0" presId="urn:diagrams.loki3.com/BracketList"/>
    <dgm:cxn modelId="{39AEBCEB-9207-4D93-803D-A39E8B4D95D8}" srcId="{FF06A51A-6CD9-4D87-BFB1-0F6509659AA6}" destId="{D5FAC416-C1FC-4963-8F96-645F0824CF1F}" srcOrd="2" destOrd="0" parTransId="{157C370D-FE3F-4333-9FAF-1738508F895B}" sibTransId="{87DCCC1C-9A4C-4501-AFEE-C1CD03DA91F7}"/>
    <dgm:cxn modelId="{8E4DAC6E-10A9-40B5-B2FA-3BA7507DC374}" srcId="{AEA8DFE3-D6C8-44A8-BEE7-5A46E6508248}" destId="{43CF0B64-B92A-4044-B915-8FA8C51A0CDD}" srcOrd="0" destOrd="0" parTransId="{81415663-CB65-431C-B80E-43AD9B567AA9}" sibTransId="{CCEFD8AE-2957-493C-A9A2-F139657E9D18}"/>
    <dgm:cxn modelId="{D757A378-8FFC-4C5F-8F8A-BED93BEBF2B8}" type="presOf" srcId="{43CF0B64-B92A-4044-B915-8FA8C51A0CDD}" destId="{6335AC72-B1D4-486A-AD57-3F257C59F30F}" srcOrd="0" destOrd="0" presId="urn:diagrams.loki3.com/BracketList"/>
    <dgm:cxn modelId="{16654FF8-3193-4993-9F45-4F4651528B17}" srcId="{FF06A51A-6CD9-4D87-BFB1-0F6509659AA6}" destId="{DDC8FC28-A766-4358-9545-53FE22903E8A}" srcOrd="3" destOrd="0" parTransId="{93F879FB-A579-4575-AD00-1D4446505433}" sibTransId="{1B9AA9C9-1FC8-4CA6-9ADA-7A2DDB81D115}"/>
    <dgm:cxn modelId="{FBA2B6C2-C636-47A0-B7D6-A4C501F7A85A}" srcId="{D5FAC416-C1FC-4963-8F96-645F0824CF1F}" destId="{7AA7C776-5780-460D-B07A-02CC8DEF7899}" srcOrd="0" destOrd="0" parTransId="{6B20BD05-83D6-4E33-84E0-DF59CDF0F608}" sibTransId="{B363144A-EA28-42FE-9CF2-D058C6AFCA3E}"/>
    <dgm:cxn modelId="{5091EA76-A370-4F39-A60E-860032F3F298}" srcId="{FF06A51A-6CD9-4D87-BFB1-0F6509659AA6}" destId="{AEA8DFE3-D6C8-44A8-BEE7-5A46E6508248}" srcOrd="0" destOrd="0" parTransId="{573E058C-245A-44FB-9BD1-A233DE4D7DB9}" sibTransId="{C1FCE672-D82B-4A6B-AD1B-5CED4AB9B684}"/>
    <dgm:cxn modelId="{926B7B67-B48E-465C-A90D-93F5041C31A0}" srcId="{CE4EF88E-72EB-4C6F-AAA7-536128CC857B}" destId="{72EF68D4-04DD-4BF0-BD5A-1CE2019476D6}" srcOrd="0" destOrd="0" parTransId="{B266D240-4C89-4E1D-AD9F-8AD43BA3A389}" sibTransId="{AA1ABE78-1D52-4649-B588-18575105772B}"/>
    <dgm:cxn modelId="{E59C17F5-C107-441B-B467-7C07D597E1D9}" srcId="{DDC8FC28-A766-4358-9545-53FE22903E8A}" destId="{708FC914-D267-4267-A418-D4AC56EEB0DA}" srcOrd="0" destOrd="0" parTransId="{2A39FA0F-62A2-423E-B0A2-49D366BBE754}" sibTransId="{FF532513-972B-49FD-9B6F-640B78C2223B}"/>
    <dgm:cxn modelId="{DB368540-3FEB-464D-A5AA-806EA143388E}" type="presOf" srcId="{72EF68D4-04DD-4BF0-BD5A-1CE2019476D6}" destId="{85DD75F3-8BAE-4D7C-B2D4-C2D9F6790094}" srcOrd="0" destOrd="0" presId="urn:diagrams.loki3.com/BracketList"/>
    <dgm:cxn modelId="{2E9D1541-B3AD-45B1-B6A0-4DE57D824237}" type="presOf" srcId="{7AA7C776-5780-460D-B07A-02CC8DEF7899}" destId="{0DBEA01F-81A3-47DF-B7CA-26581E6011CC}" srcOrd="0" destOrd="0" presId="urn:diagrams.loki3.com/BracketList"/>
    <dgm:cxn modelId="{D3B5CA13-EC11-4455-BDF2-9044D90735AD}" type="presOf" srcId="{DDC8FC28-A766-4358-9545-53FE22903E8A}" destId="{3712A93D-C1C4-4AA2-9BB6-A7869F1B9AA0}" srcOrd="0" destOrd="0" presId="urn:diagrams.loki3.com/BracketList"/>
    <dgm:cxn modelId="{BA924427-7556-46EB-A788-B7B2FC70ACE6}" type="presOf" srcId="{FF06A51A-6CD9-4D87-BFB1-0F6509659AA6}" destId="{9D856B87-8EC8-478B-873C-D8F0C69D7162}" srcOrd="0" destOrd="0" presId="urn:diagrams.loki3.com/BracketList"/>
    <dgm:cxn modelId="{2DE78E37-07AA-44EB-9EC8-7735A166DC90}" srcId="{FF06A51A-6CD9-4D87-BFB1-0F6509659AA6}" destId="{CE4EF88E-72EB-4C6F-AAA7-536128CC857B}" srcOrd="1" destOrd="0" parTransId="{963A62C4-28AA-43FF-A7D0-75967EE47AC9}" sibTransId="{60455778-5ED9-44B6-BB5F-57C711521BEF}"/>
    <dgm:cxn modelId="{720F27ED-2449-4A8F-8C01-CE6D9550D868}" type="presOf" srcId="{AEA8DFE3-D6C8-44A8-BEE7-5A46E6508248}" destId="{B0244C23-5071-493B-977A-DD4B183AA98D}" srcOrd="0" destOrd="0" presId="urn:diagrams.loki3.com/BracketList"/>
    <dgm:cxn modelId="{F262D018-FA9F-4523-AB8D-D11ADFBB10E6}" type="presOf" srcId="{708FC914-D267-4267-A418-D4AC56EEB0DA}" destId="{8DA3F2A5-962D-4521-9B03-871C50E3A395}" srcOrd="0" destOrd="0" presId="urn:diagrams.loki3.com/BracketList"/>
    <dgm:cxn modelId="{A0A65EF3-F9E1-4EEE-ABAD-A92C06C36CE8}" type="presParOf" srcId="{9D856B87-8EC8-478B-873C-D8F0C69D7162}" destId="{A1A76D4D-773A-41B8-9D9E-0E21194BAF9A}" srcOrd="0" destOrd="0" presId="urn:diagrams.loki3.com/BracketList"/>
    <dgm:cxn modelId="{89D0481E-8DCE-49A4-A99A-2729A4DECA3C}" type="presParOf" srcId="{A1A76D4D-773A-41B8-9D9E-0E21194BAF9A}" destId="{B0244C23-5071-493B-977A-DD4B183AA98D}" srcOrd="0" destOrd="0" presId="urn:diagrams.loki3.com/BracketList"/>
    <dgm:cxn modelId="{16DA6BAF-5778-4439-8FEA-AD4D2C0E2D10}" type="presParOf" srcId="{A1A76D4D-773A-41B8-9D9E-0E21194BAF9A}" destId="{6DD850A0-3564-479C-B148-1525B319D7C0}" srcOrd="1" destOrd="0" presId="urn:diagrams.loki3.com/BracketList"/>
    <dgm:cxn modelId="{73A6A250-0A99-4121-9F45-E3870EC53D35}" type="presParOf" srcId="{A1A76D4D-773A-41B8-9D9E-0E21194BAF9A}" destId="{394FB502-B0CA-4923-97A8-E52FF2894734}" srcOrd="2" destOrd="0" presId="urn:diagrams.loki3.com/BracketList"/>
    <dgm:cxn modelId="{DAB5FCD3-6251-47C9-9F6F-2229BF975AF8}" type="presParOf" srcId="{A1A76D4D-773A-41B8-9D9E-0E21194BAF9A}" destId="{6335AC72-B1D4-486A-AD57-3F257C59F30F}" srcOrd="3" destOrd="0" presId="urn:diagrams.loki3.com/BracketList"/>
    <dgm:cxn modelId="{E43D032D-ECBF-4226-B291-215FA06712B2}" type="presParOf" srcId="{9D856B87-8EC8-478B-873C-D8F0C69D7162}" destId="{4F0D2B8C-A164-4FAA-82FA-93E137A4F27E}" srcOrd="1" destOrd="0" presId="urn:diagrams.loki3.com/BracketList"/>
    <dgm:cxn modelId="{3CB0B9DD-187B-4771-9E75-17B2C77FCF79}" type="presParOf" srcId="{9D856B87-8EC8-478B-873C-D8F0C69D7162}" destId="{A992F6AA-B94B-4A2C-B224-17C8D7E4886E}" srcOrd="2" destOrd="0" presId="urn:diagrams.loki3.com/BracketList"/>
    <dgm:cxn modelId="{36C86231-8741-4D23-8BC5-7AA79FB02052}" type="presParOf" srcId="{A992F6AA-B94B-4A2C-B224-17C8D7E4886E}" destId="{971EE0FF-FA41-4F24-9486-0850F0D54B88}" srcOrd="0" destOrd="0" presId="urn:diagrams.loki3.com/BracketList"/>
    <dgm:cxn modelId="{C4CF0DDB-1C55-4415-9AAD-E40D57FD3AD2}" type="presParOf" srcId="{A992F6AA-B94B-4A2C-B224-17C8D7E4886E}" destId="{1E56934C-B250-46F3-BEB8-2582C7FFED7C}" srcOrd="1" destOrd="0" presId="urn:diagrams.loki3.com/BracketList"/>
    <dgm:cxn modelId="{B4897ABF-3731-4648-8892-290351317C00}" type="presParOf" srcId="{A992F6AA-B94B-4A2C-B224-17C8D7E4886E}" destId="{BF881978-FB08-4091-9ECD-234E455D8D5A}" srcOrd="2" destOrd="0" presId="urn:diagrams.loki3.com/BracketList"/>
    <dgm:cxn modelId="{3680BF90-3186-4FFD-BED2-9F8E07EF6BFE}" type="presParOf" srcId="{A992F6AA-B94B-4A2C-B224-17C8D7E4886E}" destId="{85DD75F3-8BAE-4D7C-B2D4-C2D9F6790094}" srcOrd="3" destOrd="0" presId="urn:diagrams.loki3.com/BracketList"/>
    <dgm:cxn modelId="{B1E75041-820A-4257-A0D8-1707FCD776D1}" type="presParOf" srcId="{9D856B87-8EC8-478B-873C-D8F0C69D7162}" destId="{FF3DBEB1-1857-46A9-9877-9A797F0683F0}" srcOrd="3" destOrd="0" presId="urn:diagrams.loki3.com/BracketList"/>
    <dgm:cxn modelId="{1D583823-6E9E-4944-8BC4-6165733E3671}" type="presParOf" srcId="{9D856B87-8EC8-478B-873C-D8F0C69D7162}" destId="{9AA1F905-0F98-4C16-B9EC-1EDDA2F52883}" srcOrd="4" destOrd="0" presId="urn:diagrams.loki3.com/BracketList"/>
    <dgm:cxn modelId="{702BD31F-8E8E-4927-920E-EC7CE52C4D67}" type="presParOf" srcId="{9AA1F905-0F98-4C16-B9EC-1EDDA2F52883}" destId="{3C8B54D5-237D-448E-A1C8-1FF6B2EC6955}" srcOrd="0" destOrd="0" presId="urn:diagrams.loki3.com/BracketList"/>
    <dgm:cxn modelId="{4E7F3885-03AB-427F-A01B-02FF0A997ABE}" type="presParOf" srcId="{9AA1F905-0F98-4C16-B9EC-1EDDA2F52883}" destId="{CFBD0091-94D1-4A33-BE46-17070B3AFDFA}" srcOrd="1" destOrd="0" presId="urn:diagrams.loki3.com/BracketList"/>
    <dgm:cxn modelId="{4D084608-23E0-49B7-8559-B507207AABAC}" type="presParOf" srcId="{9AA1F905-0F98-4C16-B9EC-1EDDA2F52883}" destId="{1790F3A3-9BEC-4CB7-9D53-7BA6F53AB26B}" srcOrd="2" destOrd="0" presId="urn:diagrams.loki3.com/BracketList"/>
    <dgm:cxn modelId="{61A8CC17-0AF3-4CCA-AAB1-D387429E605F}" type="presParOf" srcId="{9AA1F905-0F98-4C16-B9EC-1EDDA2F52883}" destId="{0DBEA01F-81A3-47DF-B7CA-26581E6011CC}" srcOrd="3" destOrd="0" presId="urn:diagrams.loki3.com/BracketList"/>
    <dgm:cxn modelId="{A1953AE2-3044-452B-BB72-29588153B21D}" type="presParOf" srcId="{9D856B87-8EC8-478B-873C-D8F0C69D7162}" destId="{11FB7EAC-F61A-4983-98AF-7403B17BDE4A}" srcOrd="5" destOrd="0" presId="urn:diagrams.loki3.com/BracketList"/>
    <dgm:cxn modelId="{4313AF17-7428-4387-9E7D-09D4DBFCCE0F}" type="presParOf" srcId="{9D856B87-8EC8-478B-873C-D8F0C69D7162}" destId="{4D3352E2-F6D7-425C-A4FA-E22027ECB389}" srcOrd="6" destOrd="0" presId="urn:diagrams.loki3.com/BracketList"/>
    <dgm:cxn modelId="{89C709E9-D3C4-4FA2-8EF7-E019870748D9}" type="presParOf" srcId="{4D3352E2-F6D7-425C-A4FA-E22027ECB389}" destId="{3712A93D-C1C4-4AA2-9BB6-A7869F1B9AA0}" srcOrd="0" destOrd="0" presId="urn:diagrams.loki3.com/BracketList"/>
    <dgm:cxn modelId="{1065EB38-06F8-4C04-B382-8979BAE86DC5}" type="presParOf" srcId="{4D3352E2-F6D7-425C-A4FA-E22027ECB389}" destId="{936DBAD8-E5C3-4B68-A694-F4512D2DC46D}" srcOrd="1" destOrd="0" presId="urn:diagrams.loki3.com/BracketList"/>
    <dgm:cxn modelId="{0103D87F-0001-4D7C-B08C-5186A6588652}" type="presParOf" srcId="{4D3352E2-F6D7-425C-A4FA-E22027ECB389}" destId="{7DFB3AC0-C144-4D09-8FDF-5C7E172D9E4C}" srcOrd="2" destOrd="0" presId="urn:diagrams.loki3.com/BracketList"/>
    <dgm:cxn modelId="{7315A823-7DCD-4A2A-B3DB-98E0BA6C5152}" type="presParOf" srcId="{4D3352E2-F6D7-425C-A4FA-E22027ECB389}" destId="{8DA3F2A5-962D-4521-9B03-871C50E3A395}"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5A6C27-C36C-454B-A24E-F9D658C4C8C7}" type="doc">
      <dgm:prSet loTypeId="urn:microsoft.com/office/officeart/2005/8/layout/lProcess2" loCatId="list" qsTypeId="urn:microsoft.com/office/officeart/2005/8/quickstyle/3d2" qsCatId="3D" csTypeId="urn:microsoft.com/office/officeart/2005/8/colors/accent6_2" csCatId="accent6" phldr="1"/>
      <dgm:spPr/>
      <dgm:t>
        <a:bodyPr/>
        <a:lstStyle/>
        <a:p>
          <a:endParaRPr lang="en-US"/>
        </a:p>
      </dgm:t>
    </dgm:pt>
    <dgm:pt modelId="{332FB89C-20BF-4D45-AE80-8735B1A4E298}">
      <dgm:prSet phldrT="[Text]"/>
      <dgm:spPr/>
      <dgm:t>
        <a:bodyPr/>
        <a:lstStyle/>
        <a:p>
          <a:r>
            <a:rPr lang="en-US" b="1" dirty="0"/>
            <a:t>Principal DX Match</a:t>
          </a:r>
        </a:p>
      </dgm:t>
    </dgm:pt>
    <dgm:pt modelId="{F4005118-412A-4EBE-B66A-2507D30D07AA}" type="parTrans" cxnId="{6ACB4D74-AB7A-4423-85E8-42F01491FD2F}">
      <dgm:prSet/>
      <dgm:spPr/>
      <dgm:t>
        <a:bodyPr/>
        <a:lstStyle/>
        <a:p>
          <a:endParaRPr lang="en-US"/>
        </a:p>
      </dgm:t>
    </dgm:pt>
    <dgm:pt modelId="{6D712DC3-42D0-489A-9908-57CF7DC55A6C}" type="sibTrans" cxnId="{6ACB4D74-AB7A-4423-85E8-42F01491FD2F}">
      <dgm:prSet/>
      <dgm:spPr/>
      <dgm:t>
        <a:bodyPr/>
        <a:lstStyle/>
        <a:p>
          <a:endParaRPr lang="en-US"/>
        </a:p>
      </dgm:t>
    </dgm:pt>
    <dgm:pt modelId="{0B8B7F99-3E93-43EC-8302-FFDAE11D21C8}">
      <dgm:prSet phldrT="[Text]"/>
      <dgm:spPr/>
      <dgm:t>
        <a:bodyPr/>
        <a:lstStyle/>
        <a:p>
          <a:r>
            <a:rPr lang="en-US" dirty="0"/>
            <a:t>87.6% of Discharge DX</a:t>
          </a:r>
        </a:p>
      </dgm:t>
    </dgm:pt>
    <dgm:pt modelId="{A2A56F84-3922-4987-AAEE-5962A195F909}" type="parTrans" cxnId="{2D9184BF-745E-475E-8E0E-85BF9126CDC0}">
      <dgm:prSet/>
      <dgm:spPr/>
      <dgm:t>
        <a:bodyPr/>
        <a:lstStyle/>
        <a:p>
          <a:endParaRPr lang="en-US"/>
        </a:p>
      </dgm:t>
    </dgm:pt>
    <dgm:pt modelId="{26A0A7CE-AAA6-4DB5-BB5B-DBB13B65F846}" type="sibTrans" cxnId="{2D9184BF-745E-475E-8E0E-85BF9126CDC0}">
      <dgm:prSet/>
      <dgm:spPr/>
      <dgm:t>
        <a:bodyPr/>
        <a:lstStyle/>
        <a:p>
          <a:endParaRPr lang="en-US"/>
        </a:p>
      </dgm:t>
    </dgm:pt>
    <dgm:pt modelId="{07ADFB4E-A042-431C-A639-F245FD02CC5C}">
      <dgm:prSet phldrT="[Text]"/>
      <dgm:spPr/>
      <dgm:t>
        <a:bodyPr/>
        <a:lstStyle/>
        <a:p>
          <a:r>
            <a:rPr lang="en-US" dirty="0"/>
            <a:t>52.1% of Admitting DX</a:t>
          </a:r>
        </a:p>
      </dgm:t>
    </dgm:pt>
    <dgm:pt modelId="{8FA86190-D885-43C1-B410-D23EA2D39C47}" type="parTrans" cxnId="{C13AEE3F-4F53-480C-AF36-BCC2163ED6F1}">
      <dgm:prSet/>
      <dgm:spPr/>
      <dgm:t>
        <a:bodyPr/>
        <a:lstStyle/>
        <a:p>
          <a:endParaRPr lang="en-US"/>
        </a:p>
      </dgm:t>
    </dgm:pt>
    <dgm:pt modelId="{7459C0DB-1BCF-4309-820E-BDD02004D840}" type="sibTrans" cxnId="{C13AEE3F-4F53-480C-AF36-BCC2163ED6F1}">
      <dgm:prSet/>
      <dgm:spPr/>
      <dgm:t>
        <a:bodyPr/>
        <a:lstStyle/>
        <a:p>
          <a:endParaRPr lang="en-US"/>
        </a:p>
      </dgm:t>
    </dgm:pt>
    <dgm:pt modelId="{3C7DDF6F-BEA2-465A-B8A8-89D5C064232F}">
      <dgm:prSet phldrT="[Text]"/>
      <dgm:spPr/>
      <dgm:t>
        <a:bodyPr/>
        <a:lstStyle/>
        <a:p>
          <a:r>
            <a:rPr lang="en-US" dirty="0"/>
            <a:t>42.1% of Discharge and Admitting DXs</a:t>
          </a:r>
        </a:p>
      </dgm:t>
    </dgm:pt>
    <dgm:pt modelId="{F5D84BB7-7B61-4A1F-AEF7-50C71202D385}" type="parTrans" cxnId="{17575237-9F5C-45EA-8536-00BFB8FADA13}">
      <dgm:prSet/>
      <dgm:spPr/>
      <dgm:t>
        <a:bodyPr/>
        <a:lstStyle/>
        <a:p>
          <a:endParaRPr lang="en-US"/>
        </a:p>
      </dgm:t>
    </dgm:pt>
    <dgm:pt modelId="{CC8D1E4D-ACE0-4D4C-8181-913255DE0A34}" type="sibTrans" cxnId="{17575237-9F5C-45EA-8536-00BFB8FADA13}">
      <dgm:prSet/>
      <dgm:spPr/>
      <dgm:t>
        <a:bodyPr/>
        <a:lstStyle/>
        <a:p>
          <a:endParaRPr lang="en-US"/>
        </a:p>
      </dgm:t>
    </dgm:pt>
    <dgm:pt modelId="{55C74385-0913-449B-A618-5B38F4DE2868}">
      <dgm:prSet phldrT="[Text]"/>
      <dgm:spPr/>
      <dgm:t>
        <a:bodyPr/>
        <a:lstStyle/>
        <a:p>
          <a:r>
            <a:rPr lang="en-US" dirty="0"/>
            <a:t>Note: Data anomaly 1.9% of Associated DXs</a:t>
          </a:r>
        </a:p>
      </dgm:t>
    </dgm:pt>
    <dgm:pt modelId="{9447B703-D0FE-4188-9306-EDBDE8008580}" type="parTrans" cxnId="{8D1D7E28-04E0-428D-8612-9D341C8366A8}">
      <dgm:prSet/>
      <dgm:spPr/>
      <dgm:t>
        <a:bodyPr/>
        <a:lstStyle/>
        <a:p>
          <a:endParaRPr lang="en-US"/>
        </a:p>
      </dgm:t>
    </dgm:pt>
    <dgm:pt modelId="{0B626000-37BA-4BDC-AAC5-8FA1E952B1FD}" type="sibTrans" cxnId="{8D1D7E28-04E0-428D-8612-9D341C8366A8}">
      <dgm:prSet/>
      <dgm:spPr/>
      <dgm:t>
        <a:bodyPr/>
        <a:lstStyle/>
        <a:p>
          <a:endParaRPr lang="en-US"/>
        </a:p>
      </dgm:t>
    </dgm:pt>
    <dgm:pt modelId="{AE331642-6384-49B0-86ED-7B3564CB6CEB}" type="pres">
      <dgm:prSet presAssocID="{665A6C27-C36C-454B-A24E-F9D658C4C8C7}" presName="theList" presStyleCnt="0">
        <dgm:presLayoutVars>
          <dgm:dir/>
          <dgm:animLvl val="lvl"/>
          <dgm:resizeHandles val="exact"/>
        </dgm:presLayoutVars>
      </dgm:prSet>
      <dgm:spPr/>
      <dgm:t>
        <a:bodyPr/>
        <a:lstStyle/>
        <a:p>
          <a:endParaRPr lang="en-US"/>
        </a:p>
      </dgm:t>
    </dgm:pt>
    <dgm:pt modelId="{1D1249A4-7E78-4ED5-AFB9-8C1010125074}" type="pres">
      <dgm:prSet presAssocID="{332FB89C-20BF-4D45-AE80-8735B1A4E298}" presName="compNode" presStyleCnt="0"/>
      <dgm:spPr/>
    </dgm:pt>
    <dgm:pt modelId="{C939632C-A2F2-4F34-BFAB-2855C50507E7}" type="pres">
      <dgm:prSet presAssocID="{332FB89C-20BF-4D45-AE80-8735B1A4E298}" presName="aNode" presStyleLbl="bgShp" presStyleIdx="0" presStyleCnt="1" custLinFactNeighborY="9802"/>
      <dgm:spPr/>
      <dgm:t>
        <a:bodyPr/>
        <a:lstStyle/>
        <a:p>
          <a:endParaRPr lang="en-US"/>
        </a:p>
      </dgm:t>
    </dgm:pt>
    <dgm:pt modelId="{097F91F1-851B-4908-AEBE-F3F2FC855E90}" type="pres">
      <dgm:prSet presAssocID="{332FB89C-20BF-4D45-AE80-8735B1A4E298}" presName="textNode" presStyleLbl="bgShp" presStyleIdx="0" presStyleCnt="1"/>
      <dgm:spPr/>
      <dgm:t>
        <a:bodyPr/>
        <a:lstStyle/>
        <a:p>
          <a:endParaRPr lang="en-US"/>
        </a:p>
      </dgm:t>
    </dgm:pt>
    <dgm:pt modelId="{048547E6-1AAA-4520-84EB-9C6750DD8C8A}" type="pres">
      <dgm:prSet presAssocID="{332FB89C-20BF-4D45-AE80-8735B1A4E298}" presName="compChildNode" presStyleCnt="0"/>
      <dgm:spPr/>
    </dgm:pt>
    <dgm:pt modelId="{DC23B6FF-7C99-4C3C-B6AB-611E475FCC3B}" type="pres">
      <dgm:prSet presAssocID="{332FB89C-20BF-4D45-AE80-8735B1A4E298}" presName="theInnerList" presStyleCnt="0"/>
      <dgm:spPr/>
    </dgm:pt>
    <dgm:pt modelId="{732CE63F-3E8D-476B-8C41-3E90A15EAA65}" type="pres">
      <dgm:prSet presAssocID="{0B8B7F99-3E93-43EC-8302-FFDAE11D21C8}" presName="childNode" presStyleLbl="node1" presStyleIdx="0" presStyleCnt="4">
        <dgm:presLayoutVars>
          <dgm:bulletEnabled val="1"/>
        </dgm:presLayoutVars>
      </dgm:prSet>
      <dgm:spPr/>
      <dgm:t>
        <a:bodyPr/>
        <a:lstStyle/>
        <a:p>
          <a:endParaRPr lang="en-US"/>
        </a:p>
      </dgm:t>
    </dgm:pt>
    <dgm:pt modelId="{A13BA15A-4142-4BC9-A4B2-CF4ED5062FF4}" type="pres">
      <dgm:prSet presAssocID="{0B8B7F99-3E93-43EC-8302-FFDAE11D21C8}" presName="aSpace2" presStyleCnt="0"/>
      <dgm:spPr/>
    </dgm:pt>
    <dgm:pt modelId="{6505D25C-D40A-4C93-98CB-FBCC866893FA}" type="pres">
      <dgm:prSet presAssocID="{07ADFB4E-A042-431C-A639-F245FD02CC5C}" presName="childNode" presStyleLbl="node1" presStyleIdx="1" presStyleCnt="4">
        <dgm:presLayoutVars>
          <dgm:bulletEnabled val="1"/>
        </dgm:presLayoutVars>
      </dgm:prSet>
      <dgm:spPr/>
      <dgm:t>
        <a:bodyPr/>
        <a:lstStyle/>
        <a:p>
          <a:endParaRPr lang="en-US"/>
        </a:p>
      </dgm:t>
    </dgm:pt>
    <dgm:pt modelId="{DBAEFF8D-2194-4DF8-96C5-E39C0FD8BBB0}" type="pres">
      <dgm:prSet presAssocID="{07ADFB4E-A042-431C-A639-F245FD02CC5C}" presName="aSpace2" presStyleCnt="0"/>
      <dgm:spPr/>
    </dgm:pt>
    <dgm:pt modelId="{C60F3CDD-956F-4CAF-91DA-441C52557A40}" type="pres">
      <dgm:prSet presAssocID="{3C7DDF6F-BEA2-465A-B8A8-89D5C064232F}" presName="childNode" presStyleLbl="node1" presStyleIdx="2" presStyleCnt="4">
        <dgm:presLayoutVars>
          <dgm:bulletEnabled val="1"/>
        </dgm:presLayoutVars>
      </dgm:prSet>
      <dgm:spPr/>
      <dgm:t>
        <a:bodyPr/>
        <a:lstStyle/>
        <a:p>
          <a:endParaRPr lang="en-US"/>
        </a:p>
      </dgm:t>
    </dgm:pt>
    <dgm:pt modelId="{4194611E-3228-48F3-90EB-194CDA2AE31D}" type="pres">
      <dgm:prSet presAssocID="{3C7DDF6F-BEA2-465A-B8A8-89D5C064232F}" presName="aSpace2" presStyleCnt="0"/>
      <dgm:spPr/>
    </dgm:pt>
    <dgm:pt modelId="{381FD42C-6E20-4B63-AD37-724861FFD28B}" type="pres">
      <dgm:prSet presAssocID="{55C74385-0913-449B-A618-5B38F4DE2868}" presName="childNode" presStyleLbl="node1" presStyleIdx="3" presStyleCnt="4">
        <dgm:presLayoutVars>
          <dgm:bulletEnabled val="1"/>
        </dgm:presLayoutVars>
      </dgm:prSet>
      <dgm:spPr/>
      <dgm:t>
        <a:bodyPr/>
        <a:lstStyle/>
        <a:p>
          <a:endParaRPr lang="en-US"/>
        </a:p>
      </dgm:t>
    </dgm:pt>
  </dgm:ptLst>
  <dgm:cxnLst>
    <dgm:cxn modelId="{254CB162-2BE3-48D6-ABAD-B808271F783D}" type="presOf" srcId="{332FB89C-20BF-4D45-AE80-8735B1A4E298}" destId="{C939632C-A2F2-4F34-BFAB-2855C50507E7}" srcOrd="0" destOrd="0" presId="urn:microsoft.com/office/officeart/2005/8/layout/lProcess2"/>
    <dgm:cxn modelId="{8D1D7E28-04E0-428D-8612-9D341C8366A8}" srcId="{332FB89C-20BF-4D45-AE80-8735B1A4E298}" destId="{55C74385-0913-449B-A618-5B38F4DE2868}" srcOrd="3" destOrd="0" parTransId="{9447B703-D0FE-4188-9306-EDBDE8008580}" sibTransId="{0B626000-37BA-4BDC-AAC5-8FA1E952B1FD}"/>
    <dgm:cxn modelId="{6ACB4D74-AB7A-4423-85E8-42F01491FD2F}" srcId="{665A6C27-C36C-454B-A24E-F9D658C4C8C7}" destId="{332FB89C-20BF-4D45-AE80-8735B1A4E298}" srcOrd="0" destOrd="0" parTransId="{F4005118-412A-4EBE-B66A-2507D30D07AA}" sibTransId="{6D712DC3-42D0-489A-9908-57CF7DC55A6C}"/>
    <dgm:cxn modelId="{3D45ACE0-9E96-4537-B977-A89E6F0CAFA5}" type="presOf" srcId="{0B8B7F99-3E93-43EC-8302-FFDAE11D21C8}" destId="{732CE63F-3E8D-476B-8C41-3E90A15EAA65}" srcOrd="0" destOrd="0" presId="urn:microsoft.com/office/officeart/2005/8/layout/lProcess2"/>
    <dgm:cxn modelId="{7C378315-E32D-47EB-BD6D-0DF464CE1A1A}" type="presOf" srcId="{55C74385-0913-449B-A618-5B38F4DE2868}" destId="{381FD42C-6E20-4B63-AD37-724861FFD28B}" srcOrd="0" destOrd="0" presId="urn:microsoft.com/office/officeart/2005/8/layout/lProcess2"/>
    <dgm:cxn modelId="{D5EF24E3-1738-470C-B260-D28CFE2118C1}" type="presOf" srcId="{07ADFB4E-A042-431C-A639-F245FD02CC5C}" destId="{6505D25C-D40A-4C93-98CB-FBCC866893FA}" srcOrd="0" destOrd="0" presId="urn:microsoft.com/office/officeart/2005/8/layout/lProcess2"/>
    <dgm:cxn modelId="{90F7366D-0B6C-4FCB-B423-AC316A683B1C}" type="presOf" srcId="{665A6C27-C36C-454B-A24E-F9D658C4C8C7}" destId="{AE331642-6384-49B0-86ED-7B3564CB6CEB}" srcOrd="0" destOrd="0" presId="urn:microsoft.com/office/officeart/2005/8/layout/lProcess2"/>
    <dgm:cxn modelId="{17575237-9F5C-45EA-8536-00BFB8FADA13}" srcId="{332FB89C-20BF-4D45-AE80-8735B1A4E298}" destId="{3C7DDF6F-BEA2-465A-B8A8-89D5C064232F}" srcOrd="2" destOrd="0" parTransId="{F5D84BB7-7B61-4A1F-AEF7-50C71202D385}" sibTransId="{CC8D1E4D-ACE0-4D4C-8181-913255DE0A34}"/>
    <dgm:cxn modelId="{C13AEE3F-4F53-480C-AF36-BCC2163ED6F1}" srcId="{332FB89C-20BF-4D45-AE80-8735B1A4E298}" destId="{07ADFB4E-A042-431C-A639-F245FD02CC5C}" srcOrd="1" destOrd="0" parTransId="{8FA86190-D885-43C1-B410-D23EA2D39C47}" sibTransId="{7459C0DB-1BCF-4309-820E-BDD02004D840}"/>
    <dgm:cxn modelId="{5D7CF21D-E87F-48B3-A849-8E196B1BD09D}" type="presOf" srcId="{3C7DDF6F-BEA2-465A-B8A8-89D5C064232F}" destId="{C60F3CDD-956F-4CAF-91DA-441C52557A40}" srcOrd="0" destOrd="0" presId="urn:microsoft.com/office/officeart/2005/8/layout/lProcess2"/>
    <dgm:cxn modelId="{2D9184BF-745E-475E-8E0E-85BF9126CDC0}" srcId="{332FB89C-20BF-4D45-AE80-8735B1A4E298}" destId="{0B8B7F99-3E93-43EC-8302-FFDAE11D21C8}" srcOrd="0" destOrd="0" parTransId="{A2A56F84-3922-4987-AAEE-5962A195F909}" sibTransId="{26A0A7CE-AAA6-4DB5-BB5B-DBB13B65F846}"/>
    <dgm:cxn modelId="{B8C90268-32F2-4ACE-B5A4-1B890A658739}" type="presOf" srcId="{332FB89C-20BF-4D45-AE80-8735B1A4E298}" destId="{097F91F1-851B-4908-AEBE-F3F2FC855E90}" srcOrd="1" destOrd="0" presId="urn:microsoft.com/office/officeart/2005/8/layout/lProcess2"/>
    <dgm:cxn modelId="{4206A45C-95AB-40FF-AA40-4357F5870655}" type="presParOf" srcId="{AE331642-6384-49B0-86ED-7B3564CB6CEB}" destId="{1D1249A4-7E78-4ED5-AFB9-8C1010125074}" srcOrd="0" destOrd="0" presId="urn:microsoft.com/office/officeart/2005/8/layout/lProcess2"/>
    <dgm:cxn modelId="{068A794B-4A63-4BD2-9F4E-62B5B7876A06}" type="presParOf" srcId="{1D1249A4-7E78-4ED5-AFB9-8C1010125074}" destId="{C939632C-A2F2-4F34-BFAB-2855C50507E7}" srcOrd="0" destOrd="0" presId="urn:microsoft.com/office/officeart/2005/8/layout/lProcess2"/>
    <dgm:cxn modelId="{661183EE-E8CC-416F-BA18-BCEBEFA7D5BE}" type="presParOf" srcId="{1D1249A4-7E78-4ED5-AFB9-8C1010125074}" destId="{097F91F1-851B-4908-AEBE-F3F2FC855E90}" srcOrd="1" destOrd="0" presId="urn:microsoft.com/office/officeart/2005/8/layout/lProcess2"/>
    <dgm:cxn modelId="{140F13B0-E8CE-4BA6-A34C-DE985F3689C8}" type="presParOf" srcId="{1D1249A4-7E78-4ED5-AFB9-8C1010125074}" destId="{048547E6-1AAA-4520-84EB-9C6750DD8C8A}" srcOrd="2" destOrd="0" presId="urn:microsoft.com/office/officeart/2005/8/layout/lProcess2"/>
    <dgm:cxn modelId="{F45E49D1-97D9-455B-94E3-1681654DFBC1}" type="presParOf" srcId="{048547E6-1AAA-4520-84EB-9C6750DD8C8A}" destId="{DC23B6FF-7C99-4C3C-B6AB-611E475FCC3B}" srcOrd="0" destOrd="0" presId="urn:microsoft.com/office/officeart/2005/8/layout/lProcess2"/>
    <dgm:cxn modelId="{419E4BF5-8D56-4387-9589-D45F74B32D1E}" type="presParOf" srcId="{DC23B6FF-7C99-4C3C-B6AB-611E475FCC3B}" destId="{732CE63F-3E8D-476B-8C41-3E90A15EAA65}" srcOrd="0" destOrd="0" presId="urn:microsoft.com/office/officeart/2005/8/layout/lProcess2"/>
    <dgm:cxn modelId="{1A72FBFF-F042-495C-ACFC-A83B2D13297F}" type="presParOf" srcId="{DC23B6FF-7C99-4C3C-B6AB-611E475FCC3B}" destId="{A13BA15A-4142-4BC9-A4B2-CF4ED5062FF4}" srcOrd="1" destOrd="0" presId="urn:microsoft.com/office/officeart/2005/8/layout/lProcess2"/>
    <dgm:cxn modelId="{0963C509-5A26-4059-8676-57521A23289A}" type="presParOf" srcId="{DC23B6FF-7C99-4C3C-B6AB-611E475FCC3B}" destId="{6505D25C-D40A-4C93-98CB-FBCC866893FA}" srcOrd="2" destOrd="0" presId="urn:microsoft.com/office/officeart/2005/8/layout/lProcess2"/>
    <dgm:cxn modelId="{0888376C-13AA-4A77-B7C2-5E793ABCA0EF}" type="presParOf" srcId="{DC23B6FF-7C99-4C3C-B6AB-611E475FCC3B}" destId="{DBAEFF8D-2194-4DF8-96C5-E39C0FD8BBB0}" srcOrd="3" destOrd="0" presId="urn:microsoft.com/office/officeart/2005/8/layout/lProcess2"/>
    <dgm:cxn modelId="{37A43D95-2555-49CB-A261-D5BDD2824EE2}" type="presParOf" srcId="{DC23B6FF-7C99-4C3C-B6AB-611E475FCC3B}" destId="{C60F3CDD-956F-4CAF-91DA-441C52557A40}" srcOrd="4" destOrd="0" presId="urn:microsoft.com/office/officeart/2005/8/layout/lProcess2"/>
    <dgm:cxn modelId="{23D8B779-50B5-4832-8328-6F49D516F8DD}" type="presParOf" srcId="{DC23B6FF-7C99-4C3C-B6AB-611E475FCC3B}" destId="{4194611E-3228-48F3-90EB-194CDA2AE31D}" srcOrd="5" destOrd="0" presId="urn:microsoft.com/office/officeart/2005/8/layout/lProcess2"/>
    <dgm:cxn modelId="{9251E34B-6610-4F51-A3F7-860F6A12A68E}" type="presParOf" srcId="{DC23B6FF-7C99-4C3C-B6AB-611E475FCC3B}" destId="{381FD42C-6E20-4B63-AD37-724861FFD28B}" srcOrd="6" destOrd="0" presId="urn:microsoft.com/office/officeart/2005/8/layout/l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244C23-5071-493B-977A-DD4B183AA98D}">
      <dsp:nvSpPr>
        <dsp:cNvPr id="0" name=""/>
        <dsp:cNvSpPr/>
      </dsp:nvSpPr>
      <dsp:spPr>
        <a:xfrm>
          <a:off x="2024" y="188493"/>
          <a:ext cx="1035307" cy="39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r>
            <a:rPr lang="en-US" sz="2000" kern="1200" dirty="0"/>
            <a:t>99.9%</a:t>
          </a:r>
        </a:p>
      </dsp:txBody>
      <dsp:txXfrm>
        <a:off x="2024" y="188493"/>
        <a:ext cx="1035307" cy="396000"/>
      </dsp:txXfrm>
    </dsp:sp>
    <dsp:sp modelId="{6DD850A0-3564-479C-B148-1525B319D7C0}">
      <dsp:nvSpPr>
        <dsp:cNvPr id="0" name=""/>
        <dsp:cNvSpPr/>
      </dsp:nvSpPr>
      <dsp:spPr>
        <a:xfrm>
          <a:off x="1037331" y="27618"/>
          <a:ext cx="207061" cy="717750"/>
        </a:xfrm>
        <a:prstGeom prst="leftBrace">
          <a:avLst>
            <a:gd name="adj1" fmla="val 35000"/>
            <a:gd name="adj2" fmla="val 50000"/>
          </a:avLst>
        </a:pr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335AC72-B1D4-486A-AD57-3F257C59F30F}">
      <dsp:nvSpPr>
        <dsp:cNvPr id="0" name=""/>
        <dsp:cNvSpPr/>
      </dsp:nvSpPr>
      <dsp:spPr>
        <a:xfrm>
          <a:off x="1327217" y="27618"/>
          <a:ext cx="2816036" cy="71775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Principal Diagnosis 796,766 Records</a:t>
          </a:r>
        </a:p>
      </dsp:txBody>
      <dsp:txXfrm>
        <a:off x="1327217" y="27618"/>
        <a:ext cx="2816036" cy="717750"/>
      </dsp:txXfrm>
    </dsp:sp>
    <dsp:sp modelId="{971EE0FF-FA41-4F24-9486-0850F0D54B88}">
      <dsp:nvSpPr>
        <dsp:cNvPr id="0" name=""/>
        <dsp:cNvSpPr/>
      </dsp:nvSpPr>
      <dsp:spPr>
        <a:xfrm>
          <a:off x="2024" y="978243"/>
          <a:ext cx="1035307" cy="39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r>
            <a:rPr lang="en-US" sz="2000" kern="1200" dirty="0"/>
            <a:t>99.9%</a:t>
          </a:r>
        </a:p>
      </dsp:txBody>
      <dsp:txXfrm>
        <a:off x="2024" y="978243"/>
        <a:ext cx="1035307" cy="396000"/>
      </dsp:txXfrm>
    </dsp:sp>
    <dsp:sp modelId="{1E56934C-B250-46F3-BEB8-2582C7FFED7C}">
      <dsp:nvSpPr>
        <dsp:cNvPr id="0" name=""/>
        <dsp:cNvSpPr/>
      </dsp:nvSpPr>
      <dsp:spPr>
        <a:xfrm>
          <a:off x="1037331" y="817368"/>
          <a:ext cx="207061" cy="717750"/>
        </a:xfrm>
        <a:prstGeom prst="leftBrace">
          <a:avLst>
            <a:gd name="adj1" fmla="val 35000"/>
            <a:gd name="adj2" fmla="val 50000"/>
          </a:avLst>
        </a:pr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5DD75F3-8BAE-4D7C-B2D4-C2D9F6790094}">
      <dsp:nvSpPr>
        <dsp:cNvPr id="0" name=""/>
        <dsp:cNvSpPr/>
      </dsp:nvSpPr>
      <dsp:spPr>
        <a:xfrm>
          <a:off x="1327217" y="817368"/>
          <a:ext cx="2816036" cy="71775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Admitting Diagnosis 712,486 Records</a:t>
          </a:r>
        </a:p>
      </dsp:txBody>
      <dsp:txXfrm>
        <a:off x="1327217" y="817368"/>
        <a:ext cx="2816036" cy="717750"/>
      </dsp:txXfrm>
    </dsp:sp>
    <dsp:sp modelId="{3C8B54D5-237D-448E-A1C8-1FF6B2EC6955}">
      <dsp:nvSpPr>
        <dsp:cNvPr id="0" name=""/>
        <dsp:cNvSpPr/>
      </dsp:nvSpPr>
      <dsp:spPr>
        <a:xfrm>
          <a:off x="2024" y="1767993"/>
          <a:ext cx="1035307" cy="39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r>
            <a:rPr lang="en-US" sz="2000" kern="1200" dirty="0"/>
            <a:t>89.4%</a:t>
          </a:r>
        </a:p>
      </dsp:txBody>
      <dsp:txXfrm>
        <a:off x="2024" y="1767993"/>
        <a:ext cx="1035307" cy="396000"/>
      </dsp:txXfrm>
    </dsp:sp>
    <dsp:sp modelId="{CFBD0091-94D1-4A33-BE46-17070B3AFDFA}">
      <dsp:nvSpPr>
        <dsp:cNvPr id="0" name=""/>
        <dsp:cNvSpPr/>
      </dsp:nvSpPr>
      <dsp:spPr>
        <a:xfrm>
          <a:off x="1037331" y="1607118"/>
          <a:ext cx="207061" cy="717750"/>
        </a:xfrm>
        <a:prstGeom prst="leftBrace">
          <a:avLst>
            <a:gd name="adj1" fmla="val 35000"/>
            <a:gd name="adj2" fmla="val 50000"/>
          </a:avLst>
        </a:pr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DBEA01F-81A3-47DF-B7CA-26581E6011CC}">
      <dsp:nvSpPr>
        <dsp:cNvPr id="0" name=""/>
        <dsp:cNvSpPr/>
      </dsp:nvSpPr>
      <dsp:spPr>
        <a:xfrm>
          <a:off x="1327217" y="1607118"/>
          <a:ext cx="2816036" cy="71775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Discharge Diagnosis 712,486 Records</a:t>
          </a:r>
        </a:p>
      </dsp:txBody>
      <dsp:txXfrm>
        <a:off x="1327217" y="1607118"/>
        <a:ext cx="2816036" cy="717750"/>
      </dsp:txXfrm>
    </dsp:sp>
    <dsp:sp modelId="{3712A93D-C1C4-4AA2-9BB6-A7869F1B9AA0}">
      <dsp:nvSpPr>
        <dsp:cNvPr id="0" name=""/>
        <dsp:cNvSpPr/>
      </dsp:nvSpPr>
      <dsp:spPr>
        <a:xfrm>
          <a:off x="2024" y="2693868"/>
          <a:ext cx="1035307" cy="39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r>
            <a:rPr lang="en-US" sz="2000" kern="1200" dirty="0"/>
            <a:t>73.9%</a:t>
          </a:r>
        </a:p>
      </dsp:txBody>
      <dsp:txXfrm>
        <a:off x="2024" y="2693868"/>
        <a:ext cx="1035307" cy="396000"/>
      </dsp:txXfrm>
    </dsp:sp>
    <dsp:sp modelId="{936DBAD8-E5C3-4B68-A694-F4512D2DC46D}">
      <dsp:nvSpPr>
        <dsp:cNvPr id="0" name=""/>
        <dsp:cNvSpPr/>
      </dsp:nvSpPr>
      <dsp:spPr>
        <a:xfrm>
          <a:off x="1037331" y="2396868"/>
          <a:ext cx="207061" cy="990000"/>
        </a:xfrm>
        <a:prstGeom prst="leftBrace">
          <a:avLst>
            <a:gd name="adj1" fmla="val 35000"/>
            <a:gd name="adj2" fmla="val 50000"/>
          </a:avLst>
        </a:prstGeom>
        <a:noFill/>
        <a:ln w="12700" cap="flat" cmpd="sng" algn="ctr">
          <a:solidFill>
            <a:schemeClr val="accent6">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DA3F2A5-962D-4521-9B03-871C50E3A395}">
      <dsp:nvSpPr>
        <dsp:cNvPr id="0" name=""/>
        <dsp:cNvSpPr/>
      </dsp:nvSpPr>
      <dsp:spPr>
        <a:xfrm>
          <a:off x="1327217" y="2396868"/>
          <a:ext cx="2816036" cy="990000"/>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At Least 5 Associated Diagnosis           589,588</a:t>
          </a:r>
        </a:p>
      </dsp:txBody>
      <dsp:txXfrm>
        <a:off x="1327217" y="2396868"/>
        <a:ext cx="2816036" cy="99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39632C-A2F2-4F34-BFAB-2855C50507E7}">
      <dsp:nvSpPr>
        <dsp:cNvPr id="0" name=""/>
        <dsp:cNvSpPr/>
      </dsp:nvSpPr>
      <dsp:spPr>
        <a:xfrm>
          <a:off x="0" y="0"/>
          <a:ext cx="4467496" cy="3331754"/>
        </a:xfrm>
        <a:prstGeom prst="roundRect">
          <a:avLst>
            <a:gd name="adj" fmla="val 10000"/>
          </a:avLst>
        </a:prstGeom>
        <a:gradFill rotWithShape="0">
          <a:gsLst>
            <a:gs pos="0">
              <a:schemeClr val="accent6">
                <a:tint val="40000"/>
                <a:hueOff val="0"/>
                <a:satOff val="0"/>
                <a:lumOff val="0"/>
                <a:alphaOff val="0"/>
                <a:satMod val="103000"/>
                <a:lumMod val="102000"/>
                <a:tint val="94000"/>
              </a:schemeClr>
            </a:gs>
            <a:gs pos="50000">
              <a:schemeClr val="accent6">
                <a:tint val="40000"/>
                <a:hueOff val="0"/>
                <a:satOff val="0"/>
                <a:lumOff val="0"/>
                <a:alphaOff val="0"/>
                <a:satMod val="110000"/>
                <a:lumMod val="100000"/>
                <a:shade val="100000"/>
              </a:schemeClr>
            </a:gs>
            <a:gs pos="100000">
              <a:schemeClr val="accent6">
                <a:tint val="4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b="1" kern="1200" dirty="0"/>
            <a:t>Principal DX Match</a:t>
          </a:r>
        </a:p>
      </dsp:txBody>
      <dsp:txXfrm>
        <a:off x="0" y="0"/>
        <a:ext cx="4467496" cy="999526"/>
      </dsp:txXfrm>
    </dsp:sp>
    <dsp:sp modelId="{732CE63F-3E8D-476B-8C41-3E90A15EAA65}">
      <dsp:nvSpPr>
        <dsp:cNvPr id="0" name=""/>
        <dsp:cNvSpPr/>
      </dsp:nvSpPr>
      <dsp:spPr>
        <a:xfrm>
          <a:off x="446749" y="999607"/>
          <a:ext cx="3573996" cy="48536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en-US" sz="1500" kern="1200" dirty="0"/>
            <a:t>87.6% of Discharge DX</a:t>
          </a:r>
        </a:p>
      </dsp:txBody>
      <dsp:txXfrm>
        <a:off x="460965" y="1013823"/>
        <a:ext cx="3545564" cy="456933"/>
      </dsp:txXfrm>
    </dsp:sp>
    <dsp:sp modelId="{6505D25C-D40A-4C93-98CB-FBCC866893FA}">
      <dsp:nvSpPr>
        <dsp:cNvPr id="0" name=""/>
        <dsp:cNvSpPr/>
      </dsp:nvSpPr>
      <dsp:spPr>
        <a:xfrm>
          <a:off x="446749" y="1559644"/>
          <a:ext cx="3573996" cy="48536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en-US" sz="1500" kern="1200" dirty="0"/>
            <a:t>52.1% of Admitting DX</a:t>
          </a:r>
        </a:p>
      </dsp:txBody>
      <dsp:txXfrm>
        <a:off x="460965" y="1573860"/>
        <a:ext cx="3545564" cy="456933"/>
      </dsp:txXfrm>
    </dsp:sp>
    <dsp:sp modelId="{C60F3CDD-956F-4CAF-91DA-441C52557A40}">
      <dsp:nvSpPr>
        <dsp:cNvPr id="0" name=""/>
        <dsp:cNvSpPr/>
      </dsp:nvSpPr>
      <dsp:spPr>
        <a:xfrm>
          <a:off x="446749" y="2119682"/>
          <a:ext cx="3573996" cy="48536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en-US" sz="1500" kern="1200" dirty="0"/>
            <a:t>42.1% of Discharge and Admitting DXs</a:t>
          </a:r>
        </a:p>
      </dsp:txBody>
      <dsp:txXfrm>
        <a:off x="460965" y="2133898"/>
        <a:ext cx="3545564" cy="456933"/>
      </dsp:txXfrm>
    </dsp:sp>
    <dsp:sp modelId="{381FD42C-6E20-4B63-AD37-724861FFD28B}">
      <dsp:nvSpPr>
        <dsp:cNvPr id="0" name=""/>
        <dsp:cNvSpPr/>
      </dsp:nvSpPr>
      <dsp:spPr>
        <a:xfrm>
          <a:off x="446749" y="2679719"/>
          <a:ext cx="3573996" cy="485365"/>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lvl="0" algn="ctr" defTabSz="666750">
            <a:lnSpc>
              <a:spcPct val="90000"/>
            </a:lnSpc>
            <a:spcBef>
              <a:spcPct val="0"/>
            </a:spcBef>
            <a:spcAft>
              <a:spcPct val="35000"/>
            </a:spcAft>
          </a:pPr>
          <a:r>
            <a:rPr lang="en-US" sz="1500" kern="1200" dirty="0"/>
            <a:t>Note: Data anomaly 1.9% of Associated DXs</a:t>
          </a:r>
        </a:p>
      </dsp:txBody>
      <dsp:txXfrm>
        <a:off x="460965" y="2693935"/>
        <a:ext cx="3545564" cy="456933"/>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0.18607</cdr:x>
      <cdr:y>0.25882</cdr:y>
    </cdr:from>
    <cdr:to>
      <cdr:x>0.23556</cdr:x>
      <cdr:y>0.32259</cdr:y>
    </cdr:to>
    <cdr:sp macro="" textlink="">
      <cdr:nvSpPr>
        <cdr:cNvPr id="2" name="TextBox 1"/>
        <cdr:cNvSpPr txBox="1"/>
      </cdr:nvSpPr>
      <cdr:spPr>
        <a:xfrm xmlns:a="http://schemas.openxmlformats.org/drawingml/2006/main">
          <a:off x="1630493" y="1676402"/>
          <a:ext cx="433731" cy="41300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b="1" dirty="0">
              <a:solidFill>
                <a:srgbClr val="CC0000"/>
              </a:solidFill>
            </a:rPr>
            <a:t>FY2014  DX Limit</a:t>
          </a:r>
        </a:p>
      </cdr:txBody>
    </cdr:sp>
  </cdr:relSizeAnchor>
  <cdr:relSizeAnchor xmlns:cdr="http://schemas.openxmlformats.org/drawingml/2006/chartDrawing">
    <cdr:from>
      <cdr:x>0.16998</cdr:x>
      <cdr:y>0.24594</cdr:y>
    </cdr:from>
    <cdr:to>
      <cdr:x>0.32433</cdr:x>
      <cdr:y>0.24594</cdr:y>
    </cdr:to>
    <cdr:cxnSp macro="">
      <cdr:nvCxnSpPr>
        <cdr:cNvPr id="10" name="Straight Arrow Connector 9"/>
        <cdr:cNvCxnSpPr/>
      </cdr:nvCxnSpPr>
      <cdr:spPr>
        <a:xfrm xmlns:a="http://schemas.openxmlformats.org/drawingml/2006/main">
          <a:off x="1489535" y="1592931"/>
          <a:ext cx="1352569" cy="0"/>
        </a:xfrm>
        <a:prstGeom xmlns:a="http://schemas.openxmlformats.org/drawingml/2006/main" prst="straightConnector1">
          <a:avLst/>
        </a:prstGeom>
        <a:ln xmlns:a="http://schemas.openxmlformats.org/drawingml/2006/main" w="22225">
          <a:solidFill>
            <a:srgbClr val="CC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0.37705</cdr:x>
      <cdr:y>0.31439</cdr:y>
    </cdr:from>
    <cdr:to>
      <cdr:x>0.4796</cdr:x>
      <cdr:y>0.4251</cdr:y>
    </cdr:to>
    <cdr:sp macro="" textlink="">
      <cdr:nvSpPr>
        <cdr:cNvPr id="11" name="TextBox 1"/>
        <cdr:cNvSpPr txBox="1"/>
      </cdr:nvSpPr>
      <cdr:spPr>
        <a:xfrm xmlns:a="http://schemas.openxmlformats.org/drawingml/2006/main">
          <a:off x="3304127" y="2036290"/>
          <a:ext cx="898646" cy="71706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solidFill>
                <a:srgbClr val="0070C0"/>
              </a:solidFill>
            </a:rPr>
            <a:t>FY2015  DX  Limit Lifted</a:t>
          </a:r>
        </a:p>
      </cdr:txBody>
    </cdr:sp>
  </cdr:relSizeAnchor>
  <cdr:relSizeAnchor xmlns:cdr="http://schemas.openxmlformats.org/drawingml/2006/chartDrawing">
    <cdr:from>
      <cdr:x>0.33651</cdr:x>
      <cdr:y>0.35256</cdr:y>
    </cdr:from>
    <cdr:to>
      <cdr:x>0.97534</cdr:x>
      <cdr:y>0.35256</cdr:y>
    </cdr:to>
    <cdr:cxnSp macro="">
      <cdr:nvCxnSpPr>
        <cdr:cNvPr id="13" name="Straight Arrow Connector 12"/>
        <cdr:cNvCxnSpPr/>
      </cdr:nvCxnSpPr>
      <cdr:spPr>
        <a:xfrm xmlns:a="http://schemas.openxmlformats.org/drawingml/2006/main">
          <a:off x="2948829" y="2283501"/>
          <a:ext cx="5598081" cy="0"/>
        </a:xfrm>
        <a:prstGeom xmlns:a="http://schemas.openxmlformats.org/drawingml/2006/main" prst="straightConnector1">
          <a:avLst/>
        </a:prstGeom>
        <a:ln xmlns:a="http://schemas.openxmlformats.org/drawingml/2006/main" w="22225">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9/27/2016</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9/27/2016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18</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1293349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4079895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2072899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 According to the CHIA cell suppression policy of not publishing or presenting tables with cell sizes less than</a:t>
            </a:r>
          </a:p>
          <a:p>
            <a:pPr eaLnBrk="1" hangingPunct="1">
              <a:spcBef>
                <a:spcPct val="0"/>
              </a:spcBef>
            </a:pPr>
            <a:r>
              <a:rPr lang="en-US" altLang="en-US"/>
              <a:t>11 to anyone who is not an authorized user of the data, the discharge number that fall in “others” are not included in the analysis result.</a:t>
            </a: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7066" indent="-291179" eaLnBrk="0" hangingPunct="0">
              <a:defRPr>
                <a:solidFill>
                  <a:schemeClr val="tx1"/>
                </a:solidFill>
                <a:latin typeface="Calibri" panose="020F0502020204030204" pitchFamily="34" charset="0"/>
                <a:cs typeface="Arial" panose="020B0604020202020204" pitchFamily="34" charset="0"/>
              </a:defRPr>
            </a:lvl2pPr>
            <a:lvl3pPr marL="1164717" indent="-232943" eaLnBrk="0" hangingPunct="0">
              <a:defRPr>
                <a:solidFill>
                  <a:schemeClr val="tx1"/>
                </a:solidFill>
                <a:latin typeface="Calibri" panose="020F0502020204030204" pitchFamily="34" charset="0"/>
                <a:cs typeface="Arial" panose="020B0604020202020204" pitchFamily="34" charset="0"/>
              </a:defRPr>
            </a:lvl3pPr>
            <a:lvl4pPr marL="1630604" indent="-232943" eaLnBrk="0" hangingPunct="0">
              <a:defRPr>
                <a:solidFill>
                  <a:schemeClr val="tx1"/>
                </a:solidFill>
                <a:latin typeface="Calibri" panose="020F0502020204030204" pitchFamily="34" charset="0"/>
                <a:cs typeface="Arial" panose="020B0604020202020204" pitchFamily="34" charset="0"/>
              </a:defRPr>
            </a:lvl4pPr>
            <a:lvl5pPr marL="2096491" indent="-232943" eaLnBrk="0" hangingPunct="0">
              <a:defRPr>
                <a:solidFill>
                  <a:schemeClr val="tx1"/>
                </a:solidFill>
                <a:latin typeface="Calibri" panose="020F050202020403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C4E87A6-145B-4D45-B96D-C1160318A88F}" type="slidenum">
              <a:rPr lang="en-US" altLang="en-US">
                <a:solidFill>
                  <a:prstClr val="black"/>
                </a:solidFill>
              </a:rPr>
              <a:pPr eaLnBrk="1" hangingPunct="1"/>
              <a:t>16</a:t>
            </a:fld>
            <a:endParaRPr lang="en-US" altLang="en-US">
              <a:solidFill>
                <a:prstClr val="black"/>
              </a:solidFill>
            </a:endParaRPr>
          </a:p>
        </p:txBody>
      </p:sp>
    </p:spTree>
    <p:extLst>
      <p:ext uri="{BB962C8B-B14F-4D97-AF65-F5344CB8AC3E}">
        <p14:creationId xmlns:p14="http://schemas.microsoft.com/office/powerpoint/2010/main" val="3909493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376379-1BC3-40B2-9A1D-B0BAC7E65BB8}" type="datetimeFigureOut">
              <a:rPr lang="en-US" smtClean="0">
                <a:solidFill>
                  <a:prstClr val="black">
                    <a:tint val="75000"/>
                  </a:prstClr>
                </a:solidFill>
              </a:rPr>
              <a:pPr/>
              <a:t>9/27/2016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17295C0-B2D8-4C5A-9DFE-3D89FE9DEA4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0653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376379-1BC3-40B2-9A1D-B0BAC7E65BB8}" type="datetimeFigureOut">
              <a:rPr lang="en-US" smtClean="0">
                <a:solidFill>
                  <a:prstClr val="black">
                    <a:tint val="75000"/>
                  </a:prstClr>
                </a:solidFill>
              </a:rPr>
              <a:pPr/>
              <a:t>9/27/2016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17295C0-B2D8-4C5A-9DFE-3D89FE9DEA4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7338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0376379-1BC3-40B2-9A1D-B0BAC7E65BB8}" type="datetimeFigureOut">
              <a:rPr lang="en-US" smtClean="0">
                <a:solidFill>
                  <a:prstClr val="black">
                    <a:tint val="75000"/>
                  </a:prstClr>
                </a:solidFill>
              </a:rPr>
              <a:pPr/>
              <a:t>9/27/2016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17295C0-B2D8-4C5A-9DFE-3D89FE9DEA4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92236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0376379-1BC3-40B2-9A1D-B0BAC7E65BB8}" type="datetimeFigureOut">
              <a:rPr lang="en-US" smtClean="0">
                <a:solidFill>
                  <a:prstClr val="black">
                    <a:tint val="75000"/>
                  </a:prstClr>
                </a:solidFill>
              </a:rPr>
              <a:pPr/>
              <a:t>9/27/2016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17295C0-B2D8-4C5A-9DFE-3D89FE9DEA4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1656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376379-1BC3-40B2-9A1D-B0BAC7E65BB8}" type="datetimeFigureOut">
              <a:rPr lang="en-US" smtClean="0">
                <a:solidFill>
                  <a:prstClr val="black">
                    <a:tint val="75000"/>
                  </a:prstClr>
                </a:solidFill>
              </a:rPr>
              <a:pPr/>
              <a:t>9/27/2016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17295C0-B2D8-4C5A-9DFE-3D89FE9DEA4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0954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376379-1BC3-40B2-9A1D-B0BAC7E65BB8}" type="datetimeFigureOut">
              <a:rPr lang="en-US" smtClean="0">
                <a:solidFill>
                  <a:prstClr val="black">
                    <a:tint val="75000"/>
                  </a:prstClr>
                </a:solidFill>
              </a:rPr>
              <a:pPr/>
              <a:t>9/27/2016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17295C0-B2D8-4C5A-9DFE-3D89FE9DEA4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513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376379-1BC3-40B2-9A1D-B0BAC7E65BB8}" type="datetimeFigureOut">
              <a:rPr lang="en-US" smtClean="0">
                <a:solidFill>
                  <a:prstClr val="black">
                    <a:tint val="75000"/>
                  </a:prstClr>
                </a:solidFill>
              </a:rPr>
              <a:pPr/>
              <a:t>9/27/2016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17295C0-B2D8-4C5A-9DFE-3D89FE9DEA4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0387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376379-1BC3-40B2-9A1D-B0BAC7E65BB8}" type="datetimeFigureOut">
              <a:rPr lang="en-US" smtClean="0">
                <a:solidFill>
                  <a:prstClr val="black">
                    <a:tint val="75000"/>
                  </a:prstClr>
                </a:solidFill>
              </a:rPr>
              <a:pPr/>
              <a:t>9/27/2016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17295C0-B2D8-4C5A-9DFE-3D89FE9DEA4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0752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376379-1BC3-40B2-9A1D-B0BAC7E65BB8}" type="datetimeFigureOut">
              <a:rPr lang="en-US" smtClean="0">
                <a:solidFill>
                  <a:prstClr val="black">
                    <a:tint val="75000"/>
                  </a:prstClr>
                </a:solidFill>
              </a:rPr>
              <a:pPr/>
              <a:t>9/27/2016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17295C0-B2D8-4C5A-9DFE-3D89FE9DEA4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2832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376379-1BC3-40B2-9A1D-B0BAC7E65BB8}" type="datetimeFigureOut">
              <a:rPr lang="en-US" smtClean="0">
                <a:solidFill>
                  <a:prstClr val="black">
                    <a:tint val="75000"/>
                  </a:prstClr>
                </a:solidFill>
              </a:rPr>
              <a:pPr/>
              <a:t>9/27/2016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17295C0-B2D8-4C5A-9DFE-3D89FE9DEA4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727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376379-1BC3-40B2-9A1D-B0BAC7E65BB8}" type="datetimeFigureOut">
              <a:rPr lang="en-US" smtClean="0">
                <a:solidFill>
                  <a:prstClr val="black">
                    <a:tint val="75000"/>
                  </a:prstClr>
                </a:solidFill>
              </a:rPr>
              <a:pPr/>
              <a:t>9/27/2016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17295C0-B2D8-4C5A-9DFE-3D89FE9DEA4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01376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40376379-1BC3-40B2-9A1D-B0BAC7E65BB8}" type="datetimeFigureOut">
              <a:rPr lang="en-US" smtClean="0">
                <a:solidFill>
                  <a:prstClr val="black">
                    <a:tint val="75000"/>
                  </a:prstClr>
                </a:solidFill>
                <a:latin typeface="Calibri" panose="020F0502020204030204"/>
                <a:ea typeface="+mn-ea"/>
                <a:cs typeface="+mn-cs"/>
              </a:rPr>
              <a:pPr fontAlgn="auto">
                <a:spcBef>
                  <a:spcPts val="0"/>
                </a:spcBef>
                <a:spcAft>
                  <a:spcPts val="0"/>
                </a:spcAft>
              </a:pPr>
              <a:t>9/27/2016</a:t>
            </a:fld>
            <a:endParaRPr lang="en-US">
              <a:solidFill>
                <a:prstClr val="black">
                  <a:tint val="75000"/>
                </a:prstClr>
              </a:solidFill>
              <a:latin typeface="Calibri" panose="020F0502020204030204"/>
              <a:ea typeface="+mn-ea"/>
              <a:cs typeface="+mn-cs"/>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panose="020F0502020204030204"/>
              <a:ea typeface="+mn-ea"/>
              <a:cs typeface="+mn-cs"/>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C17295C0-B2D8-4C5A-9DFE-3D89FE9DEA40}" type="slidenum">
              <a:rPr lang="en-US" smtClean="0">
                <a:solidFill>
                  <a:prstClr val="black">
                    <a:tint val="75000"/>
                  </a:prstClr>
                </a:solidFill>
                <a:latin typeface="Calibri" panose="020F0502020204030204"/>
                <a:ea typeface="+mn-ea"/>
                <a:cs typeface="+mn-cs"/>
              </a:rPr>
              <a:pPr fontAlgn="auto">
                <a:spcBef>
                  <a:spcPts val="0"/>
                </a:spcBef>
                <a:spcAft>
                  <a:spcPts val="0"/>
                </a:spcAft>
              </a:pPr>
              <a:t>‹#›</a:t>
            </a:fld>
            <a:endParaRPr lang="en-US">
              <a:solidFill>
                <a:prstClr val="black">
                  <a:tint val="75000"/>
                </a:prstClr>
              </a:solidFill>
              <a:latin typeface="Calibri" panose="020F0502020204030204"/>
              <a:ea typeface="+mn-ea"/>
              <a:cs typeface="+mn-cs"/>
            </a:endParaRPr>
          </a:p>
        </p:txBody>
      </p:sp>
    </p:spTree>
    <p:extLst>
      <p:ext uri="{BB962C8B-B14F-4D97-AF65-F5344CB8AC3E}">
        <p14:creationId xmlns:p14="http://schemas.microsoft.com/office/powerpoint/2010/main" val="1576804173"/>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www.nubc.org/aboutus/index.dhtml" TargetMode="External"/><Relationship Id="rId2" Type="http://schemas.openxmlformats.org/officeDocument/2006/relationships/image" Target="../media/image3.jpg"/><Relationship Id="rId1" Type="http://schemas.openxmlformats.org/officeDocument/2006/relationships/slideLayout" Target="../slideLayouts/slideLayout5.xml"/><Relationship Id="rId4" Type="http://schemas.openxmlformats.org/officeDocument/2006/relationships/hyperlink" Target="https://www.cms.gov/Regulations-and-Guidance/Guidance/Transmittals/Downloads/R1104CP.pdf" TargetMode="Externa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image" Target="../media/image4.jpeg"/><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6.gif"/><Relationship Id="rId1" Type="http://schemas.openxmlformats.org/officeDocument/2006/relationships/slideLayout" Target="../slideLayouts/slideLayout6.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chiamass.gov/case-mix-application-document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www.chiamass.gov/application-documents/"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www.chiamass.gov/ma-apc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c="http://schemas.openxmlformats.org/markup-compatibility/2006" xmlns:mv="urn:schemas-microsoft-com:mac:vml" xmlns="" xmlns:ma14="http://schemas.microsoft.com/office/mac/drawingml/2011/main"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Case Mix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September</a:t>
            </a:r>
            <a:r>
              <a:rPr lang="en-US" sz="2400" dirty="0" smtClean="0">
                <a:latin typeface="Arial" panose="020B0604020202020204" pitchFamily="34" charset="0"/>
                <a:cs typeface="Arial" panose="020B0604020202020204" pitchFamily="34" charset="0"/>
              </a:rPr>
              <a:t> 27, </a:t>
            </a:r>
            <a:r>
              <a:rPr lang="en-US" sz="2400" dirty="0" smtClean="0">
                <a:latin typeface="Arial" panose="020B0604020202020204" pitchFamily="34" charset="0"/>
                <a:cs typeface="Arial" panose="020B0604020202020204" pitchFamily="34" charset="0"/>
              </a:rPr>
              <a:t>2016</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7433"/>
            <a:ext cx="6627222" cy="1184365"/>
          </a:xfrm>
        </p:spPr>
        <p:txBody>
          <a:bodyPr>
            <a:noAutofit/>
          </a:bodyPr>
          <a:lstStyle/>
          <a:p>
            <a:r>
              <a:rPr lang="en-US" sz="2400" b="1" u="sng" dirty="0">
                <a:latin typeface="+mn-lt"/>
                <a:ea typeface="+mn-ea"/>
                <a:cs typeface="+mn-cs"/>
              </a:rPr>
              <a:t>Question</a:t>
            </a:r>
            <a:r>
              <a:rPr lang="en-US" sz="2400" dirty="0">
                <a:latin typeface="+mn-lt"/>
                <a:ea typeface="+mn-ea"/>
                <a:cs typeface="+mn-cs"/>
              </a:rPr>
              <a:t>: Both CHIA and AHRQ HCUP State Inpatient Data Administrators have been asked whether the numeric order of associated diagnosis and procedure codes in Hospital Inpatient Discharge Data (HIDD) ranks medical relevancy?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57851" y="225345"/>
            <a:ext cx="2325189" cy="1726453"/>
          </a:xfrm>
          <a:prstGeom prst="rect">
            <a:avLst/>
          </a:prstGeom>
        </p:spPr>
      </p:pic>
      <p:sp>
        <p:nvSpPr>
          <p:cNvPr id="5" name="TextBox 4"/>
          <p:cNvSpPr txBox="1"/>
          <p:nvPr/>
        </p:nvSpPr>
        <p:spPr>
          <a:xfrm>
            <a:off x="304800" y="2333897"/>
            <a:ext cx="8377646" cy="3693319"/>
          </a:xfrm>
          <a:prstGeom prst="rect">
            <a:avLst/>
          </a:prstGeom>
          <a:noFill/>
        </p:spPr>
        <p:txBody>
          <a:bodyPr wrap="square" rtlCol="0">
            <a:spAutoFit/>
          </a:bodyPr>
          <a:lstStyle/>
          <a:p>
            <a:pPr fontAlgn="auto">
              <a:spcBef>
                <a:spcPts val="0"/>
              </a:spcBef>
              <a:spcAft>
                <a:spcPts val="0"/>
              </a:spcAft>
            </a:pPr>
            <a:r>
              <a:rPr lang="en-US" b="1" i="1" u="sng" dirty="0">
                <a:solidFill>
                  <a:prstClr val="black"/>
                </a:solidFill>
                <a:latin typeface="Calibri" panose="020F0502020204030204"/>
                <a:ea typeface="+mn-ea"/>
                <a:cs typeface="+mn-cs"/>
              </a:rPr>
              <a:t>Answer</a:t>
            </a:r>
            <a:r>
              <a:rPr lang="en-US" i="1" dirty="0">
                <a:solidFill>
                  <a:prstClr val="black"/>
                </a:solidFill>
                <a:latin typeface="Calibri" panose="020F0502020204030204"/>
                <a:ea typeface="+mn-ea"/>
                <a:cs typeface="+mn-cs"/>
              </a:rPr>
              <a:t>: </a:t>
            </a:r>
            <a:r>
              <a:rPr lang="en-US" dirty="0">
                <a:solidFill>
                  <a:prstClr val="black"/>
                </a:solidFill>
                <a:latin typeface="Calibri" panose="020F0502020204030204"/>
                <a:ea typeface="+mn-ea"/>
                <a:cs typeface="+mn-cs"/>
              </a:rPr>
              <a:t>Diagnosis and procedure codes hospitals collect in administrative data are primarily for billing based on the Centers for Medicare &amp; Medicaid Services (</a:t>
            </a:r>
            <a:r>
              <a:rPr lang="en-US" b="1" dirty="0">
                <a:solidFill>
                  <a:prstClr val="black"/>
                </a:solidFill>
                <a:latin typeface="Calibri" panose="020F0502020204030204"/>
                <a:ea typeface="+mn-ea"/>
                <a:cs typeface="+mn-cs"/>
              </a:rPr>
              <a:t>CMS</a:t>
            </a:r>
            <a:r>
              <a:rPr lang="en-US" dirty="0">
                <a:solidFill>
                  <a:prstClr val="black"/>
                </a:solidFill>
                <a:latin typeface="Calibri" panose="020F0502020204030204"/>
                <a:ea typeface="+mn-ea"/>
                <a:cs typeface="+mn-cs"/>
              </a:rPr>
              <a:t>) and the </a:t>
            </a:r>
            <a:r>
              <a:rPr lang="en-US" u="sng" dirty="0">
                <a:solidFill>
                  <a:prstClr val="black"/>
                </a:solidFill>
                <a:latin typeface="Calibri" panose="020F0502020204030204"/>
                <a:ea typeface="+mn-ea"/>
                <a:cs typeface="+mn-cs"/>
                <a:hlinkClick r:id="rId3"/>
              </a:rPr>
              <a:t>National Uniform Billing Committee</a:t>
            </a:r>
            <a:r>
              <a:rPr lang="en-US" dirty="0">
                <a:solidFill>
                  <a:prstClr val="black"/>
                </a:solidFill>
                <a:latin typeface="Calibri" panose="020F0502020204030204"/>
                <a:ea typeface="+mn-ea"/>
                <a:cs typeface="+mn-cs"/>
              </a:rPr>
              <a:t> approved </a:t>
            </a:r>
            <a:r>
              <a:rPr lang="en-US" b="1" u="sng" dirty="0">
                <a:solidFill>
                  <a:prstClr val="black"/>
                </a:solidFill>
                <a:latin typeface="Calibri" panose="020F0502020204030204"/>
                <a:ea typeface="+mn-ea"/>
                <a:cs typeface="+mn-cs"/>
                <a:hlinkClick r:id="rId4"/>
              </a:rPr>
              <a:t>UB-04</a:t>
            </a:r>
            <a:r>
              <a:rPr lang="en-US" u="sng" dirty="0">
                <a:solidFill>
                  <a:prstClr val="black"/>
                </a:solidFill>
                <a:latin typeface="Calibri" panose="020F0502020204030204"/>
                <a:ea typeface="+mn-ea"/>
                <a:cs typeface="+mn-cs"/>
                <a:hlinkClick r:id="rId4"/>
              </a:rPr>
              <a:t> (also known as the </a:t>
            </a:r>
            <a:r>
              <a:rPr lang="en-US" b="1" u="sng" dirty="0">
                <a:solidFill>
                  <a:prstClr val="black"/>
                </a:solidFill>
                <a:latin typeface="Calibri" panose="020F0502020204030204"/>
                <a:ea typeface="+mn-ea"/>
                <a:cs typeface="+mn-cs"/>
                <a:hlinkClick r:id="rId4"/>
              </a:rPr>
              <a:t>CMS-1450</a:t>
            </a:r>
            <a:r>
              <a:rPr lang="en-US" u="sng" dirty="0">
                <a:solidFill>
                  <a:prstClr val="black"/>
                </a:solidFill>
                <a:latin typeface="Calibri" panose="020F0502020204030204"/>
                <a:ea typeface="+mn-ea"/>
                <a:cs typeface="+mn-cs"/>
                <a:hlinkClick r:id="rId4"/>
              </a:rPr>
              <a:t>)</a:t>
            </a:r>
            <a:r>
              <a:rPr lang="en-US" dirty="0">
                <a:solidFill>
                  <a:prstClr val="black"/>
                </a:solidFill>
                <a:latin typeface="Calibri" panose="020F0502020204030204"/>
                <a:ea typeface="+mn-ea"/>
                <a:cs typeface="+mn-cs"/>
              </a:rPr>
              <a:t> claim form data elements. States have collected additional data elements not on the UB-04, such as race and ethnicity, to serve the needs of Government agencies and researchers.  The Federal Agency for Health Research and Quality (AHRQ) has advised users of State HIDD that, unlike a clinical registry, no broad statement can be made about the </a:t>
            </a:r>
            <a:r>
              <a:rPr lang="en-US" b="1" dirty="0">
                <a:solidFill>
                  <a:prstClr val="black"/>
                </a:solidFill>
                <a:latin typeface="Calibri" panose="020F0502020204030204"/>
                <a:ea typeface="+mn-ea"/>
                <a:cs typeface="+mn-cs"/>
              </a:rPr>
              <a:t>medical relevancy </a:t>
            </a:r>
            <a:r>
              <a:rPr lang="en-US" dirty="0">
                <a:solidFill>
                  <a:prstClr val="black"/>
                </a:solidFill>
                <a:latin typeface="Calibri" panose="020F0502020204030204"/>
                <a:ea typeface="+mn-ea"/>
                <a:cs typeface="+mn-cs"/>
              </a:rPr>
              <a:t>of the ordering of billing data diagnosis codes for secondary use. Payers have specific billing rules which vary. For example, a Medicare rule in the use of diagnosis codes is that the sign/symptoms that prompt the ordering of diagnostic tests should be used in the absence of a diagnosis.  Payers may also have specific types of code edits associated with </a:t>
            </a:r>
            <a:r>
              <a:rPr lang="en-US" b="1" dirty="0">
                <a:solidFill>
                  <a:prstClr val="black"/>
                </a:solidFill>
                <a:latin typeface="Calibri" panose="020F0502020204030204"/>
                <a:ea typeface="+mn-ea"/>
                <a:cs typeface="+mn-cs"/>
              </a:rPr>
              <a:t>medical necessity </a:t>
            </a:r>
            <a:r>
              <a:rPr lang="en-US" dirty="0">
                <a:solidFill>
                  <a:prstClr val="black"/>
                </a:solidFill>
                <a:latin typeface="Calibri" panose="020F0502020204030204"/>
                <a:ea typeface="+mn-ea"/>
                <a:cs typeface="+mn-cs"/>
              </a:rPr>
              <a:t>or changes in those edits associated with different payment models, such as bundled payments.  </a:t>
            </a:r>
          </a:p>
        </p:txBody>
      </p:sp>
    </p:spTree>
    <p:extLst>
      <p:ext uri="{BB962C8B-B14F-4D97-AF65-F5344CB8AC3E}">
        <p14:creationId xmlns:p14="http://schemas.microsoft.com/office/powerpoint/2010/main" val="3025029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15292" y="511628"/>
            <a:ext cx="8841474" cy="6477000"/>
            <a:chOff x="150126" y="206991"/>
            <a:chExt cx="8841474" cy="6477000"/>
          </a:xfrm>
        </p:grpSpPr>
        <p:graphicFrame>
          <p:nvGraphicFramePr>
            <p:cNvPr id="4" name="Chart 3"/>
            <p:cNvGraphicFramePr/>
            <p:nvPr>
              <p:extLst>
                <p:ext uri="{D42A27DB-BD31-4B8C-83A1-F6EECF244321}">
                  <p14:modId xmlns:p14="http://schemas.microsoft.com/office/powerpoint/2010/main" val="2110653337"/>
                </p:ext>
              </p:extLst>
            </p:nvPr>
          </p:nvGraphicFramePr>
          <p:xfrm>
            <a:off x="228600" y="206991"/>
            <a:ext cx="8763000" cy="6477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150126" y="5622879"/>
              <a:ext cx="1064526" cy="400110"/>
            </a:xfrm>
            <a:prstGeom prst="rect">
              <a:avLst/>
            </a:prstGeom>
            <a:noFill/>
          </p:spPr>
          <p:txBody>
            <a:bodyPr wrap="square" rtlCol="0">
              <a:spAutoFit/>
            </a:bodyPr>
            <a:lstStyle/>
            <a:p>
              <a:pPr fontAlgn="auto">
                <a:spcBef>
                  <a:spcPts val="0"/>
                </a:spcBef>
                <a:spcAft>
                  <a:spcPts val="0"/>
                </a:spcAft>
              </a:pPr>
              <a:r>
                <a:rPr lang="en-US" sz="1000" i="1" dirty="0">
                  <a:solidFill>
                    <a:srgbClr val="FF0000"/>
                  </a:solidFill>
                  <a:latin typeface="Calibri" panose="020F0502020204030204"/>
                  <a:ea typeface="+mn-ea"/>
                  <a:cs typeface="+mn-cs"/>
                </a:rPr>
                <a:t>(cell suppression at 11 discharges)</a:t>
              </a:r>
            </a:p>
          </p:txBody>
        </p:sp>
      </p:grpSp>
      <p:sp>
        <p:nvSpPr>
          <p:cNvPr id="5" name="TextBox 4"/>
          <p:cNvSpPr txBox="1"/>
          <p:nvPr/>
        </p:nvSpPr>
        <p:spPr>
          <a:xfrm>
            <a:off x="193766" y="136211"/>
            <a:ext cx="8763000" cy="830997"/>
          </a:xfrm>
          <a:prstGeom prst="rect">
            <a:avLst/>
          </a:prstGeom>
          <a:noFill/>
        </p:spPr>
        <p:txBody>
          <a:bodyPr wrap="square" rtlCol="0">
            <a:spAutoFit/>
          </a:bodyPr>
          <a:lstStyle/>
          <a:p>
            <a:pPr algn="ctr" fontAlgn="auto">
              <a:spcBef>
                <a:spcPts val="0"/>
              </a:spcBef>
              <a:spcAft>
                <a:spcPts val="0"/>
              </a:spcAft>
            </a:pPr>
            <a:r>
              <a:rPr lang="en-US" sz="2400" b="1" u="sng" dirty="0">
                <a:solidFill>
                  <a:prstClr val="black"/>
                </a:solidFill>
                <a:latin typeface="Calibri" panose="020F0502020204030204"/>
                <a:ea typeface="+mn-ea"/>
                <a:cs typeface="+mn-cs"/>
              </a:rPr>
              <a:t>Question</a:t>
            </a:r>
            <a:r>
              <a:rPr lang="en-US" sz="2400" dirty="0">
                <a:solidFill>
                  <a:prstClr val="black"/>
                </a:solidFill>
                <a:latin typeface="Calibri" panose="020F0502020204030204"/>
                <a:ea typeface="+mn-ea"/>
                <a:cs typeface="+mn-cs"/>
              </a:rPr>
              <a:t>: In comparison to FY2014 HIDD, what percentage of discharge records in FY2015 of had 15 or more diagnosis codes?</a:t>
            </a:r>
          </a:p>
        </p:txBody>
      </p:sp>
      <p:sp>
        <p:nvSpPr>
          <p:cNvPr id="6" name="TextBox 5"/>
          <p:cNvSpPr txBox="1"/>
          <p:nvPr/>
        </p:nvSpPr>
        <p:spPr>
          <a:xfrm>
            <a:off x="6017623" y="3230880"/>
            <a:ext cx="2939143" cy="92333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r="100000" b="100000"/>
            </a:path>
            <a:tileRect l="-100000" t="-100000"/>
          </a:gradFill>
          <a:ln>
            <a:solidFill>
              <a:schemeClr val="tx1"/>
            </a:solidFill>
          </a:ln>
        </p:spPr>
        <p:txBody>
          <a:bodyPr wrap="square" rtlCol="0">
            <a:spAutoFit/>
          </a:bodyPr>
          <a:lstStyle/>
          <a:p>
            <a:pPr fontAlgn="auto">
              <a:spcBef>
                <a:spcPts val="0"/>
              </a:spcBef>
              <a:spcAft>
                <a:spcPts val="0"/>
              </a:spcAft>
            </a:pPr>
            <a:r>
              <a:rPr lang="en-US" b="1" i="1" u="sng" dirty="0">
                <a:solidFill>
                  <a:prstClr val="black"/>
                </a:solidFill>
                <a:latin typeface="Calibri" panose="020F0502020204030204"/>
                <a:ea typeface="+mn-ea"/>
                <a:cs typeface="+mn-cs"/>
              </a:rPr>
              <a:t>Answer</a:t>
            </a:r>
            <a:r>
              <a:rPr lang="en-US" i="1" dirty="0">
                <a:solidFill>
                  <a:prstClr val="black"/>
                </a:solidFill>
                <a:latin typeface="Calibri" panose="020F0502020204030204"/>
                <a:ea typeface="+mn-ea"/>
                <a:cs typeface="+mn-cs"/>
              </a:rPr>
              <a:t>:  </a:t>
            </a:r>
            <a:r>
              <a:rPr lang="en-US" dirty="0">
                <a:solidFill>
                  <a:prstClr val="black"/>
                </a:solidFill>
                <a:latin typeface="Calibri" panose="020F0502020204030204"/>
                <a:ea typeface="+mn-ea"/>
                <a:cs typeface="+mn-cs"/>
              </a:rPr>
              <a:t>In FY2015, 165,087 records (20.7%) have at least 15 diagnosis codes. </a:t>
            </a:r>
          </a:p>
        </p:txBody>
      </p:sp>
    </p:spTree>
    <p:extLst>
      <p:ext uri="{BB962C8B-B14F-4D97-AF65-F5344CB8AC3E}">
        <p14:creationId xmlns:p14="http://schemas.microsoft.com/office/powerpoint/2010/main" val="41727137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251" y="182806"/>
            <a:ext cx="7010400" cy="1325563"/>
          </a:xfrm>
        </p:spPr>
        <p:txBody>
          <a:bodyPr>
            <a:noAutofit/>
          </a:bodyPr>
          <a:lstStyle/>
          <a:p>
            <a:pPr algn="ctr"/>
            <a:r>
              <a:rPr lang="en-US" sz="2400" b="1" u="sng" dirty="0">
                <a:latin typeface="+mn-lt"/>
              </a:rPr>
              <a:t>Question</a:t>
            </a:r>
            <a:r>
              <a:rPr lang="en-US" sz="2400" dirty="0">
                <a:latin typeface="+mn-lt"/>
              </a:rPr>
              <a:t>: FY2015 HIDD contains principal, admitting diagnosis and discharge diagnosis. Are these diagnosis fields populated for all records and are the diagnosis fields </a:t>
            </a:r>
            <a:r>
              <a:rPr lang="en-US" sz="2400" dirty="0" smtClean="0">
                <a:latin typeface="+mn-lt"/>
              </a:rPr>
              <a:t>ever </a:t>
            </a:r>
            <a:r>
              <a:rPr lang="en-US" sz="2400" dirty="0">
                <a:latin typeface="+mn-lt"/>
              </a:rPr>
              <a:t>populated with the same diagnosis codes?</a:t>
            </a:r>
          </a:p>
        </p:txBody>
      </p:sp>
      <p:graphicFrame>
        <p:nvGraphicFramePr>
          <p:cNvPr id="5" name="Diagram 4"/>
          <p:cNvGraphicFramePr/>
          <p:nvPr>
            <p:extLst>
              <p:ext uri="{D42A27DB-BD31-4B8C-83A1-F6EECF244321}">
                <p14:modId xmlns:p14="http://schemas.microsoft.com/office/powerpoint/2010/main" val="413541440"/>
              </p:ext>
            </p:extLst>
          </p:nvPr>
        </p:nvGraphicFramePr>
        <p:xfrm>
          <a:off x="0" y="3313612"/>
          <a:ext cx="4145278" cy="34144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4" name="Diagram 13"/>
          <p:cNvGraphicFramePr/>
          <p:nvPr>
            <p:extLst>
              <p:ext uri="{D42A27DB-BD31-4B8C-83A1-F6EECF244321}">
                <p14:modId xmlns:p14="http://schemas.microsoft.com/office/powerpoint/2010/main" val="785805666"/>
              </p:ext>
            </p:extLst>
          </p:nvPr>
        </p:nvGraphicFramePr>
        <p:xfrm>
          <a:off x="4432664" y="3354978"/>
          <a:ext cx="4467496" cy="333175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6146" name="Picture 2" descr="Image result for completeness of data"/>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32743" y="160474"/>
            <a:ext cx="1924171" cy="1443129"/>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87086" y="1774705"/>
            <a:ext cx="9056914" cy="1200329"/>
          </a:xfrm>
          <a:prstGeom prst="rect">
            <a:avLst/>
          </a:prstGeom>
          <a:noFill/>
        </p:spPr>
        <p:txBody>
          <a:bodyPr wrap="square" rtlCol="0">
            <a:spAutoFit/>
          </a:bodyPr>
          <a:lstStyle/>
          <a:p>
            <a:pPr fontAlgn="auto">
              <a:spcBef>
                <a:spcPts val="0"/>
              </a:spcBef>
              <a:spcAft>
                <a:spcPts val="0"/>
              </a:spcAft>
            </a:pPr>
            <a:r>
              <a:rPr lang="en-US" b="1" i="1" u="sng" dirty="0">
                <a:solidFill>
                  <a:prstClr val="black"/>
                </a:solidFill>
                <a:latin typeface="Calibri" panose="020F0502020204030204"/>
                <a:ea typeface="+mn-ea"/>
                <a:cs typeface="+mn-cs"/>
              </a:rPr>
              <a:t>Answer</a:t>
            </a:r>
            <a:r>
              <a:rPr lang="en-US" b="1" dirty="0">
                <a:solidFill>
                  <a:prstClr val="black"/>
                </a:solidFill>
                <a:latin typeface="Calibri" panose="020F0502020204030204"/>
                <a:ea typeface="+mn-ea"/>
                <a:cs typeface="+mn-cs"/>
              </a:rPr>
              <a:t>: </a:t>
            </a:r>
            <a:r>
              <a:rPr lang="en-US" dirty="0">
                <a:solidFill>
                  <a:prstClr val="black"/>
                </a:solidFill>
                <a:latin typeface="Calibri" panose="020F0502020204030204"/>
                <a:ea typeface="+mn-ea"/>
                <a:cs typeface="+mn-cs"/>
              </a:rPr>
              <a:t>No, the fields are not populated for all records. The FY2015 HIDD contains 796,835 discharge records, 0.01% do not have a principal or admitting diagnosis and 10.6% do not have a discharge diagnosis.  Yes, there are instances when the principal diagnosis field matches the other diagnosis fields with the highest match (87.6%) with the discharge diagnosis.</a:t>
            </a:r>
          </a:p>
        </p:txBody>
      </p:sp>
      <p:sp>
        <p:nvSpPr>
          <p:cNvPr id="17" name="TextBox 16"/>
          <p:cNvSpPr txBox="1"/>
          <p:nvPr/>
        </p:nvSpPr>
        <p:spPr>
          <a:xfrm>
            <a:off x="766354" y="3029468"/>
            <a:ext cx="3272755" cy="307777"/>
          </a:xfrm>
          <a:prstGeom prst="rect">
            <a:avLst/>
          </a:prstGeom>
          <a:noFill/>
        </p:spPr>
        <p:txBody>
          <a:bodyPr wrap="none" rtlCol="0">
            <a:spAutoFit/>
          </a:bodyPr>
          <a:lstStyle/>
          <a:p>
            <a:pPr fontAlgn="auto">
              <a:spcBef>
                <a:spcPts val="0"/>
              </a:spcBef>
              <a:spcAft>
                <a:spcPts val="0"/>
              </a:spcAft>
            </a:pPr>
            <a:r>
              <a:rPr lang="en-US" sz="1400" b="1" u="sng" dirty="0">
                <a:solidFill>
                  <a:srgbClr val="FF0000"/>
                </a:solidFill>
                <a:latin typeface="Calibri" panose="020F0502020204030204"/>
                <a:ea typeface="+mn-ea"/>
                <a:cs typeface="+mn-cs"/>
              </a:rPr>
              <a:t>Percent Completeness of Diagnosis Codes</a:t>
            </a:r>
          </a:p>
        </p:txBody>
      </p:sp>
      <p:sp>
        <p:nvSpPr>
          <p:cNvPr id="19" name="TextBox 18"/>
          <p:cNvSpPr txBox="1"/>
          <p:nvPr/>
        </p:nvSpPr>
        <p:spPr>
          <a:xfrm>
            <a:off x="4432664" y="3005835"/>
            <a:ext cx="4413068" cy="307777"/>
          </a:xfrm>
          <a:prstGeom prst="rect">
            <a:avLst/>
          </a:prstGeom>
          <a:noFill/>
        </p:spPr>
        <p:txBody>
          <a:bodyPr wrap="none" rtlCol="0">
            <a:spAutoFit/>
          </a:bodyPr>
          <a:lstStyle/>
          <a:p>
            <a:pPr fontAlgn="auto">
              <a:spcBef>
                <a:spcPts val="0"/>
              </a:spcBef>
              <a:spcAft>
                <a:spcPts val="0"/>
              </a:spcAft>
            </a:pPr>
            <a:r>
              <a:rPr lang="en-US" sz="1400" b="1" u="sng" dirty="0">
                <a:solidFill>
                  <a:srgbClr val="FF0000"/>
                </a:solidFill>
                <a:latin typeface="Calibri" panose="020F0502020204030204"/>
                <a:ea typeface="+mn-ea"/>
                <a:cs typeface="+mn-cs"/>
              </a:rPr>
              <a:t>Percent Match Between Principal DX and other DX Codes</a:t>
            </a:r>
          </a:p>
        </p:txBody>
      </p:sp>
    </p:spTree>
    <p:extLst>
      <p:ext uri="{BB962C8B-B14F-4D97-AF65-F5344CB8AC3E}">
        <p14:creationId xmlns:p14="http://schemas.microsoft.com/office/powerpoint/2010/main" val="4081587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83662"/>
            <a:ext cx="7245532" cy="679269"/>
          </a:xfrm>
        </p:spPr>
        <p:txBody>
          <a:bodyPr>
            <a:noAutofit/>
          </a:bodyPr>
          <a:lstStyle/>
          <a:p>
            <a:pPr algn="ctr"/>
            <a:r>
              <a:rPr lang="en-US" sz="2000" b="1" u="sng" dirty="0">
                <a:latin typeface="+mn-lt"/>
              </a:rPr>
              <a:t>Question</a:t>
            </a:r>
            <a:r>
              <a:rPr lang="en-US" sz="2000" b="1" dirty="0">
                <a:latin typeface="+mn-lt"/>
              </a:rPr>
              <a:t>:  </a:t>
            </a:r>
            <a:r>
              <a:rPr lang="en-US" sz="2000" dirty="0">
                <a:latin typeface="+mn-lt"/>
              </a:rPr>
              <a:t>With the lifting of the limit on diagnosis codes, </a:t>
            </a:r>
            <a:br>
              <a:rPr lang="en-US" sz="2000" dirty="0">
                <a:latin typeface="+mn-lt"/>
              </a:rPr>
            </a:br>
            <a:r>
              <a:rPr lang="en-US" sz="2000" dirty="0">
                <a:latin typeface="+mn-lt"/>
              </a:rPr>
              <a:t>did E-Code information increase on the types of activities performed while injured?</a:t>
            </a:r>
          </a:p>
        </p:txBody>
      </p:sp>
      <p:graphicFrame>
        <p:nvGraphicFramePr>
          <p:cNvPr id="4" name="Table 3"/>
          <p:cNvGraphicFramePr>
            <a:graphicFrameLocks noGrp="1"/>
          </p:cNvGraphicFramePr>
          <p:nvPr>
            <p:extLst>
              <p:ext uri="{D42A27DB-BD31-4B8C-83A1-F6EECF244321}">
                <p14:modId xmlns:p14="http://schemas.microsoft.com/office/powerpoint/2010/main" val="364096500"/>
              </p:ext>
            </p:extLst>
          </p:nvPr>
        </p:nvGraphicFramePr>
        <p:xfrm>
          <a:off x="287383" y="1680754"/>
          <a:ext cx="8525691" cy="5004438"/>
        </p:xfrm>
        <a:graphic>
          <a:graphicData uri="http://schemas.openxmlformats.org/drawingml/2006/table">
            <a:tbl>
              <a:tblPr firstRow="1" firstCol="1" bandRow="1">
                <a:tableStyleId>{BC89EF96-8CEA-46FF-86C4-4CE0E7609802}</a:tableStyleId>
              </a:tblPr>
              <a:tblGrid>
                <a:gridCol w="2074822">
                  <a:extLst>
                    <a:ext uri="{9D8B030D-6E8A-4147-A177-3AD203B41FA5}">
                      <a16:colId xmlns:a16="http://schemas.microsoft.com/office/drawing/2014/main" xmlns="" val="2892493131"/>
                    </a:ext>
                  </a:extLst>
                </a:gridCol>
                <a:gridCol w="3119292">
                  <a:extLst>
                    <a:ext uri="{9D8B030D-6E8A-4147-A177-3AD203B41FA5}">
                      <a16:colId xmlns:a16="http://schemas.microsoft.com/office/drawing/2014/main" xmlns="" val="357811906"/>
                    </a:ext>
                  </a:extLst>
                </a:gridCol>
                <a:gridCol w="3331577">
                  <a:extLst>
                    <a:ext uri="{9D8B030D-6E8A-4147-A177-3AD203B41FA5}">
                      <a16:colId xmlns:a16="http://schemas.microsoft.com/office/drawing/2014/main" xmlns="" val="1571432244"/>
                    </a:ext>
                  </a:extLst>
                </a:gridCol>
              </a:tblGrid>
              <a:tr h="178778">
                <a:tc>
                  <a:txBody>
                    <a:bodyPr/>
                    <a:lstStyle/>
                    <a:p>
                      <a:pPr marL="0" marR="0">
                        <a:lnSpc>
                          <a:spcPct val="115000"/>
                        </a:lnSpc>
                        <a:spcBef>
                          <a:spcPts val="0"/>
                        </a:spcBef>
                        <a:spcAft>
                          <a:spcPts val="0"/>
                        </a:spcAft>
                      </a:pPr>
                      <a:r>
                        <a:rPr lang="en-US" sz="1050" b="1" dirty="0">
                          <a:effectLst/>
                        </a:rPr>
                        <a:t>American flag or touch football</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Racquet and hand sports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Rough housing and horseplay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1763111037"/>
                  </a:ext>
                </a:extLst>
              </a:tr>
              <a:tr h="178778">
                <a:tc>
                  <a:txBody>
                    <a:bodyPr/>
                    <a:lstStyle/>
                    <a:p>
                      <a:pPr marL="0" marR="0">
                        <a:lnSpc>
                          <a:spcPct val="115000"/>
                        </a:lnSpc>
                        <a:spcBef>
                          <a:spcPts val="0"/>
                        </a:spcBef>
                        <a:spcAft>
                          <a:spcPts val="0"/>
                        </a:spcAft>
                      </a:pPr>
                      <a:r>
                        <a:rPr lang="en-US" sz="1050" b="1" dirty="0">
                          <a:effectLst/>
                        </a:rPr>
                        <a:t>American tackle football</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Rappelling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Spectator at an event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369331257"/>
                  </a:ext>
                </a:extLst>
              </a:tr>
              <a:tr h="178778">
                <a:tc>
                  <a:txBody>
                    <a:bodyPr/>
                    <a:lstStyle/>
                    <a:p>
                      <a:pPr marL="0" marR="0">
                        <a:lnSpc>
                          <a:spcPct val="115000"/>
                        </a:lnSpc>
                        <a:spcBef>
                          <a:spcPts val="0"/>
                        </a:spcBef>
                        <a:spcAft>
                          <a:spcPts val="0"/>
                        </a:spcAft>
                      </a:pPr>
                      <a:r>
                        <a:rPr lang="en-US" sz="1050" b="1" dirty="0">
                          <a:effectLst/>
                        </a:rPr>
                        <a:t>Baseball</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Residential relocation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Civilian activity done for income or pay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3468760876"/>
                  </a:ext>
                </a:extLst>
              </a:tr>
              <a:tr h="178778">
                <a:tc>
                  <a:txBody>
                    <a:bodyPr/>
                    <a:lstStyle/>
                    <a:p>
                      <a:pPr marL="0" marR="0">
                        <a:lnSpc>
                          <a:spcPct val="115000"/>
                        </a:lnSpc>
                        <a:spcBef>
                          <a:spcPts val="0"/>
                        </a:spcBef>
                        <a:spcAft>
                          <a:spcPts val="0"/>
                        </a:spcAft>
                      </a:pPr>
                      <a:r>
                        <a:rPr lang="en-US" sz="1050" b="1" dirty="0">
                          <a:effectLst/>
                        </a:rPr>
                        <a:t>Basketball</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Roller skating (inline) and skateboarding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Military activity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1838165568"/>
                  </a:ext>
                </a:extLst>
              </a:tr>
              <a:tr h="178778">
                <a:tc>
                  <a:txBody>
                    <a:bodyPr/>
                    <a:lstStyle/>
                    <a:p>
                      <a:pPr marL="0" marR="0">
                        <a:lnSpc>
                          <a:spcPct val="115000"/>
                        </a:lnSpc>
                        <a:spcBef>
                          <a:spcPts val="0"/>
                        </a:spcBef>
                        <a:spcAft>
                          <a:spcPts val="0"/>
                        </a:spcAft>
                      </a:pPr>
                      <a:r>
                        <a:rPr lang="en-US" sz="1050" b="1" dirty="0">
                          <a:effectLst/>
                        </a:rPr>
                        <a:t>Bike riding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Rowing, canoeing, kayaking, rafting and tubing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Animal care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3256068103"/>
                  </a:ext>
                </a:extLst>
              </a:tr>
              <a:tr h="178778">
                <a:tc>
                  <a:txBody>
                    <a:bodyPr/>
                    <a:lstStyle/>
                    <a:p>
                      <a:pPr marL="0" marR="0">
                        <a:lnSpc>
                          <a:spcPct val="115000"/>
                        </a:lnSpc>
                        <a:spcBef>
                          <a:spcPts val="0"/>
                        </a:spcBef>
                        <a:spcAft>
                          <a:spcPts val="0"/>
                        </a:spcAft>
                      </a:pPr>
                      <a:r>
                        <a:rPr lang="en-US" sz="1050" b="1" dirty="0">
                          <a:effectLst/>
                        </a:rPr>
                        <a:t>Bowling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Rugby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Climbing, rappelling and jumping off</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3025423040"/>
                  </a:ext>
                </a:extLst>
              </a:tr>
              <a:tr h="178778">
                <a:tc>
                  <a:txBody>
                    <a:bodyPr/>
                    <a:lstStyle/>
                    <a:p>
                      <a:pPr marL="0" marR="0">
                        <a:lnSpc>
                          <a:spcPct val="115000"/>
                        </a:lnSpc>
                        <a:spcBef>
                          <a:spcPts val="0"/>
                        </a:spcBef>
                        <a:spcAft>
                          <a:spcPts val="0"/>
                        </a:spcAft>
                      </a:pPr>
                      <a:r>
                        <a:rPr lang="en-US" sz="1050" b="1" dirty="0">
                          <a:effectLst/>
                        </a:rPr>
                        <a:t>Boxing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Running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Computer technology and electronic devices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2038230256"/>
                  </a:ext>
                </a:extLst>
              </a:tr>
              <a:tr h="168290">
                <a:tc>
                  <a:txBody>
                    <a:bodyPr/>
                    <a:lstStyle/>
                    <a:p>
                      <a:pPr marL="0" marR="0">
                        <a:lnSpc>
                          <a:spcPct val="115000"/>
                        </a:lnSpc>
                        <a:spcBef>
                          <a:spcPts val="0"/>
                        </a:spcBef>
                        <a:spcAft>
                          <a:spcPts val="0"/>
                        </a:spcAft>
                      </a:pPr>
                      <a:r>
                        <a:rPr lang="en-US" sz="1050" b="1" dirty="0">
                          <a:effectLst/>
                        </a:rPr>
                        <a:t>Building and construction</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Snow (alpine) (downhill) skiing, snowboarding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Other  cooking and grilling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2148215054"/>
                  </a:ext>
                </a:extLst>
              </a:tr>
              <a:tr h="178778">
                <a:tc>
                  <a:txBody>
                    <a:bodyPr/>
                    <a:lstStyle/>
                    <a:p>
                      <a:pPr marL="0" marR="0">
                        <a:lnSpc>
                          <a:spcPct val="115000"/>
                        </a:lnSpc>
                        <a:spcBef>
                          <a:spcPts val="0"/>
                        </a:spcBef>
                        <a:spcAft>
                          <a:spcPts val="0"/>
                        </a:spcAft>
                      </a:pPr>
                      <a:r>
                        <a:rPr lang="en-US" sz="1050" b="1" dirty="0">
                          <a:effectLst/>
                        </a:rPr>
                        <a:t>Cheerleading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Soccer</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Dancing and other rhythmic movements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3291920450"/>
                  </a:ext>
                </a:extLst>
              </a:tr>
              <a:tr h="178778">
                <a:tc>
                  <a:txBody>
                    <a:bodyPr/>
                    <a:lstStyle/>
                    <a:p>
                      <a:pPr marL="0" marR="0">
                        <a:lnSpc>
                          <a:spcPct val="115000"/>
                        </a:lnSpc>
                        <a:spcBef>
                          <a:spcPts val="0"/>
                        </a:spcBef>
                        <a:spcAft>
                          <a:spcPts val="0"/>
                        </a:spcAft>
                      </a:pPr>
                      <a:r>
                        <a:rPr lang="en-US" sz="1050" b="1" dirty="0">
                          <a:effectLst/>
                        </a:rPr>
                        <a:t>Climbing base jumping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Surfing, windsurfing and boogie boarding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External motion</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3522399583"/>
                  </a:ext>
                </a:extLst>
              </a:tr>
              <a:tr h="178778">
                <a:tc>
                  <a:txBody>
                    <a:bodyPr/>
                    <a:lstStyle/>
                    <a:p>
                      <a:pPr marL="0" marR="0">
                        <a:lnSpc>
                          <a:spcPct val="115000"/>
                        </a:lnSpc>
                        <a:spcBef>
                          <a:spcPts val="0"/>
                        </a:spcBef>
                        <a:spcAft>
                          <a:spcPts val="0"/>
                        </a:spcAft>
                      </a:pPr>
                      <a:r>
                        <a:rPr lang="en-US" sz="1050" b="1">
                          <a:effectLst/>
                        </a:rPr>
                        <a:t>Cooking and baking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Swimming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Ice and snow</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2729050460"/>
                  </a:ext>
                </a:extLst>
              </a:tr>
              <a:tr h="178778">
                <a:tc>
                  <a:txBody>
                    <a:bodyPr/>
                    <a:lstStyle/>
                    <a:p>
                      <a:pPr marL="0" marR="0">
                        <a:lnSpc>
                          <a:spcPct val="115000"/>
                        </a:lnSpc>
                        <a:spcBef>
                          <a:spcPts val="0"/>
                        </a:spcBef>
                        <a:spcAft>
                          <a:spcPts val="0"/>
                        </a:spcAft>
                      </a:pPr>
                      <a:r>
                        <a:rPr lang="en-US" sz="1050" b="1">
                          <a:effectLst/>
                        </a:rPr>
                        <a:t>Cross country skiing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Trampoline</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Cardiorespiratory exercise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3999438156"/>
                  </a:ext>
                </a:extLst>
              </a:tr>
              <a:tr h="178778">
                <a:tc>
                  <a:txBody>
                    <a:bodyPr/>
                    <a:lstStyle/>
                    <a:p>
                      <a:pPr marL="0" marR="0">
                        <a:lnSpc>
                          <a:spcPct val="115000"/>
                        </a:lnSpc>
                        <a:spcBef>
                          <a:spcPts val="0"/>
                        </a:spcBef>
                        <a:spcAft>
                          <a:spcPts val="0"/>
                        </a:spcAft>
                      </a:pPr>
                      <a:r>
                        <a:rPr lang="en-US" sz="1050" b="1">
                          <a:effectLst/>
                        </a:rPr>
                        <a:t>Digging, shoveling and raking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Underwater diving and snorkeling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Muscle strengthening exercises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2699907087"/>
                  </a:ext>
                </a:extLst>
              </a:tr>
              <a:tr h="178778">
                <a:tc>
                  <a:txBody>
                    <a:bodyPr/>
                    <a:lstStyle/>
                    <a:p>
                      <a:pPr marL="0" marR="0">
                        <a:lnSpc>
                          <a:spcPct val="115000"/>
                        </a:lnSpc>
                        <a:spcBef>
                          <a:spcPts val="0"/>
                        </a:spcBef>
                        <a:spcAft>
                          <a:spcPts val="0"/>
                        </a:spcAft>
                      </a:pPr>
                      <a:r>
                        <a:rPr lang="en-US" sz="1050" b="1">
                          <a:effectLst/>
                        </a:rPr>
                        <a:t>Floor mopping and cleaning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Vacuuming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Sports and athletics played as a team or group</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2105691175"/>
                  </a:ext>
                </a:extLst>
              </a:tr>
              <a:tr h="178778">
                <a:tc>
                  <a:txBody>
                    <a:bodyPr/>
                    <a:lstStyle/>
                    <a:p>
                      <a:pPr marL="0" marR="0">
                        <a:lnSpc>
                          <a:spcPct val="115000"/>
                        </a:lnSpc>
                        <a:spcBef>
                          <a:spcPts val="0"/>
                        </a:spcBef>
                        <a:spcAft>
                          <a:spcPts val="0"/>
                        </a:spcAft>
                      </a:pPr>
                      <a:r>
                        <a:rPr lang="en-US" sz="1050" b="1">
                          <a:effectLst/>
                        </a:rPr>
                        <a:t>Food preparation and clean up</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Walking an animal</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Sports and athletics played individually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4004285760"/>
                  </a:ext>
                </a:extLst>
              </a:tr>
              <a:tr h="178778">
                <a:tc>
                  <a:txBody>
                    <a:bodyPr/>
                    <a:lstStyle/>
                    <a:p>
                      <a:pPr marL="0" marR="0">
                        <a:lnSpc>
                          <a:spcPct val="115000"/>
                        </a:lnSpc>
                        <a:spcBef>
                          <a:spcPts val="0"/>
                        </a:spcBef>
                        <a:spcAft>
                          <a:spcPts val="0"/>
                        </a:spcAft>
                      </a:pPr>
                      <a:r>
                        <a:rPr lang="en-US" sz="1050" b="1">
                          <a:effectLst/>
                        </a:rPr>
                        <a:t>Frisbee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Walking, marching and hiking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Person providing caregiving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399503627"/>
                  </a:ext>
                </a:extLst>
              </a:tr>
              <a:tr h="178778">
                <a:tc>
                  <a:txBody>
                    <a:bodyPr/>
                    <a:lstStyle/>
                    <a:p>
                      <a:pPr marL="0" marR="0">
                        <a:lnSpc>
                          <a:spcPct val="115000"/>
                        </a:lnSpc>
                        <a:spcBef>
                          <a:spcPts val="0"/>
                        </a:spcBef>
                        <a:spcAft>
                          <a:spcPts val="0"/>
                        </a:spcAft>
                      </a:pPr>
                      <a:r>
                        <a:rPr lang="en-US" sz="1050" b="1">
                          <a:effectLst/>
                        </a:rPr>
                        <a:t>Gardening and landscaping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Water skiing and wake boarding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Property/land maintenance</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1607771163"/>
                  </a:ext>
                </a:extLst>
              </a:tr>
              <a:tr h="178778">
                <a:tc>
                  <a:txBody>
                    <a:bodyPr/>
                    <a:lstStyle/>
                    <a:p>
                      <a:pPr marL="0" marR="0">
                        <a:lnSpc>
                          <a:spcPct val="115000"/>
                        </a:lnSpc>
                        <a:spcBef>
                          <a:spcPts val="0"/>
                        </a:spcBef>
                        <a:spcAft>
                          <a:spcPts val="0"/>
                        </a:spcAft>
                      </a:pPr>
                      <a:r>
                        <a:rPr lang="en-US" sz="1050" b="1">
                          <a:effectLst/>
                        </a:rPr>
                        <a:t>Golf</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Water sliding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Water and watercraft</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771944989"/>
                  </a:ext>
                </a:extLst>
              </a:tr>
              <a:tr h="178778">
                <a:tc>
                  <a:txBody>
                    <a:bodyPr/>
                    <a:lstStyle/>
                    <a:p>
                      <a:pPr marL="0" marR="0">
                        <a:lnSpc>
                          <a:spcPct val="115000"/>
                        </a:lnSpc>
                        <a:spcBef>
                          <a:spcPts val="0"/>
                        </a:spcBef>
                        <a:spcAft>
                          <a:spcPts val="0"/>
                        </a:spcAft>
                      </a:pPr>
                      <a:r>
                        <a:rPr lang="en-US" sz="1050" b="1">
                          <a:effectLst/>
                        </a:rPr>
                        <a:t>Grilling and smoking food</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Wrestling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External cause status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788727121"/>
                  </a:ext>
                </a:extLst>
              </a:tr>
              <a:tr h="178778">
                <a:tc>
                  <a:txBody>
                    <a:bodyPr/>
                    <a:lstStyle/>
                    <a:p>
                      <a:pPr marL="0" marR="0">
                        <a:lnSpc>
                          <a:spcPct val="115000"/>
                        </a:lnSpc>
                        <a:spcBef>
                          <a:spcPts val="0"/>
                        </a:spcBef>
                        <a:spcAft>
                          <a:spcPts val="0"/>
                        </a:spcAft>
                      </a:pPr>
                      <a:r>
                        <a:rPr lang="en-US" sz="1050" b="1">
                          <a:effectLst/>
                        </a:rPr>
                        <a:t>Grooming and shearing an animal</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Yoga</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Specified sports and athletics activities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420280572"/>
                  </a:ext>
                </a:extLst>
              </a:tr>
              <a:tr h="178778">
                <a:tc>
                  <a:txBody>
                    <a:bodyPr/>
                    <a:lstStyle/>
                    <a:p>
                      <a:pPr marL="0" marR="0">
                        <a:lnSpc>
                          <a:spcPct val="115000"/>
                        </a:lnSpc>
                        <a:spcBef>
                          <a:spcPts val="0"/>
                        </a:spcBef>
                        <a:spcAft>
                          <a:spcPts val="0"/>
                        </a:spcAft>
                      </a:pPr>
                      <a:r>
                        <a:rPr lang="en-US" sz="1050" b="1">
                          <a:effectLst/>
                        </a:rPr>
                        <a:t>Gymnastics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Aerobic and step exercise</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Free weights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3184224834"/>
                  </a:ext>
                </a:extLst>
              </a:tr>
              <a:tr h="178778">
                <a:tc>
                  <a:txBody>
                    <a:bodyPr/>
                    <a:lstStyle/>
                    <a:p>
                      <a:pPr marL="0" marR="0">
                        <a:lnSpc>
                          <a:spcPct val="115000"/>
                        </a:lnSpc>
                        <a:spcBef>
                          <a:spcPts val="0"/>
                        </a:spcBef>
                        <a:spcAft>
                          <a:spcPts val="0"/>
                        </a:spcAft>
                      </a:pPr>
                      <a:r>
                        <a:rPr lang="en-US" sz="1050" b="1">
                          <a:effectLst/>
                        </a:rPr>
                        <a:t>Horseback riding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Calisthenics</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Other household maintenance</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1683268690"/>
                  </a:ext>
                </a:extLst>
              </a:tr>
              <a:tr h="178778">
                <a:tc>
                  <a:txBody>
                    <a:bodyPr/>
                    <a:lstStyle/>
                    <a:p>
                      <a:pPr marL="0" marR="0">
                        <a:lnSpc>
                          <a:spcPct val="115000"/>
                        </a:lnSpc>
                        <a:spcBef>
                          <a:spcPts val="0"/>
                        </a:spcBef>
                        <a:spcAft>
                          <a:spcPts val="0"/>
                        </a:spcAft>
                      </a:pPr>
                      <a:r>
                        <a:rPr lang="en-US" sz="1050" b="1">
                          <a:effectLst/>
                        </a:rPr>
                        <a:t>Ice hockey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Caregiving involving bathing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Other personal hygiene activity</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3360169911"/>
                  </a:ext>
                </a:extLst>
              </a:tr>
              <a:tr h="178778">
                <a:tc>
                  <a:txBody>
                    <a:bodyPr/>
                    <a:lstStyle/>
                    <a:p>
                      <a:pPr marL="0" marR="0">
                        <a:lnSpc>
                          <a:spcPct val="115000"/>
                        </a:lnSpc>
                        <a:spcBef>
                          <a:spcPts val="0"/>
                        </a:spcBef>
                        <a:spcAft>
                          <a:spcPts val="0"/>
                        </a:spcAft>
                      </a:pPr>
                      <a:r>
                        <a:rPr lang="en-US" sz="1050" b="1">
                          <a:effectLst/>
                        </a:rPr>
                        <a:t>Ice skating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Caregiving involving lifting</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Pilates</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3144583276"/>
                  </a:ext>
                </a:extLst>
              </a:tr>
              <a:tr h="168290">
                <a:tc>
                  <a:txBody>
                    <a:bodyPr/>
                    <a:lstStyle/>
                    <a:p>
                      <a:pPr marL="0" marR="0">
                        <a:lnSpc>
                          <a:spcPct val="115000"/>
                        </a:lnSpc>
                        <a:spcBef>
                          <a:spcPts val="0"/>
                        </a:spcBef>
                        <a:spcAft>
                          <a:spcPts val="0"/>
                        </a:spcAft>
                      </a:pPr>
                      <a:r>
                        <a:rPr lang="en-US" sz="1050" b="1">
                          <a:effectLst/>
                        </a:rPr>
                        <a:t>Lacrosse and field hockey</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Exercise machines for cardiorespiratory conditioning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Push-ups, pull-ups, sit-ups</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2098399872"/>
                  </a:ext>
                </a:extLst>
              </a:tr>
              <a:tr h="279113">
                <a:tc>
                  <a:txBody>
                    <a:bodyPr/>
                    <a:lstStyle/>
                    <a:p>
                      <a:pPr marL="0" marR="0">
                        <a:lnSpc>
                          <a:spcPct val="115000"/>
                        </a:lnSpc>
                        <a:spcBef>
                          <a:spcPts val="0"/>
                        </a:spcBef>
                        <a:spcAft>
                          <a:spcPts val="0"/>
                        </a:spcAft>
                      </a:pPr>
                      <a:r>
                        <a:rPr lang="en-US" sz="1050" b="1" dirty="0">
                          <a:effectLst/>
                        </a:rPr>
                        <a:t>Laundry</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Exercise machines for muscle strengthening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Personal bathing and showering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3003879601"/>
                  </a:ext>
                </a:extLst>
              </a:tr>
              <a:tr h="266975">
                <a:tc>
                  <a:txBody>
                    <a:bodyPr/>
                    <a:lstStyle/>
                    <a:p>
                      <a:pPr marL="0" marR="0">
                        <a:lnSpc>
                          <a:spcPct val="115000"/>
                        </a:lnSpc>
                        <a:spcBef>
                          <a:spcPts val="0"/>
                        </a:spcBef>
                        <a:spcAft>
                          <a:spcPts val="0"/>
                        </a:spcAft>
                      </a:pPr>
                      <a:r>
                        <a:rPr lang="en-US" sz="1050" b="1" dirty="0">
                          <a:effectLst/>
                        </a:rPr>
                        <a:t>Mountain/rock/wall climbing</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a:effectLst/>
                        </a:rPr>
                        <a:t>Martial arts</a:t>
                      </a:r>
                      <a:endParaRPr lang="en-US" sz="1050" b="1">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tc>
                  <a:txBody>
                    <a:bodyPr/>
                    <a:lstStyle/>
                    <a:p>
                      <a:pPr marL="0" marR="0">
                        <a:lnSpc>
                          <a:spcPct val="115000"/>
                        </a:lnSpc>
                        <a:spcBef>
                          <a:spcPts val="0"/>
                        </a:spcBef>
                        <a:spcAft>
                          <a:spcPts val="0"/>
                        </a:spcAft>
                      </a:pPr>
                      <a:r>
                        <a:rPr lang="en-US" sz="1050" b="1" dirty="0">
                          <a:effectLst/>
                        </a:rPr>
                        <a:t>Physical games generally associated with school recess</a:t>
                      </a:r>
                      <a:endParaRPr lang="en-US" sz="1050" b="1" dirty="0">
                        <a:effectLst/>
                        <a:latin typeface="Calibri" panose="020F0502020204030204" pitchFamily="34" charset="0"/>
                        <a:ea typeface="Calibri" panose="020F0502020204030204" pitchFamily="34" charset="0"/>
                        <a:cs typeface="Arial" panose="020B0604020202020204" pitchFamily="34" charset="0"/>
                      </a:endParaRPr>
                    </a:p>
                  </a:txBody>
                  <a:tcPr marL="54076" marR="54076" marT="0" marB="0" anchor="b"/>
                </a:tc>
                <a:extLst>
                  <a:ext uri="{0D108BD9-81ED-4DB2-BD59-A6C34878D82A}">
                    <a16:rowId xmlns:a16="http://schemas.microsoft.com/office/drawing/2014/main" xmlns="" val="2118258110"/>
                  </a:ext>
                </a:extLst>
              </a:tr>
            </a:tbl>
          </a:graphicData>
        </a:graphic>
      </p:graphicFrame>
      <p:sp>
        <p:nvSpPr>
          <p:cNvPr id="5" name="TextBox 4"/>
          <p:cNvSpPr txBox="1"/>
          <p:nvPr/>
        </p:nvSpPr>
        <p:spPr>
          <a:xfrm>
            <a:off x="165464" y="979455"/>
            <a:ext cx="7724501" cy="584775"/>
          </a:xfrm>
          <a:prstGeom prst="rect">
            <a:avLst/>
          </a:prstGeom>
          <a:noFill/>
        </p:spPr>
        <p:txBody>
          <a:bodyPr wrap="square" rtlCol="0">
            <a:spAutoFit/>
          </a:bodyPr>
          <a:lstStyle/>
          <a:p>
            <a:pPr fontAlgn="auto">
              <a:spcBef>
                <a:spcPts val="0"/>
              </a:spcBef>
              <a:spcAft>
                <a:spcPts val="0"/>
              </a:spcAft>
            </a:pPr>
            <a:r>
              <a:rPr lang="en-US" sz="1600" b="1" i="1" u="sng" dirty="0">
                <a:solidFill>
                  <a:prstClr val="black"/>
                </a:solidFill>
                <a:latin typeface="Calibri" panose="020F0502020204030204"/>
                <a:ea typeface="+mn-ea"/>
                <a:cs typeface="+mn-cs"/>
              </a:rPr>
              <a:t>Answer</a:t>
            </a:r>
            <a:r>
              <a:rPr lang="en-US" sz="1600" b="1" i="1" dirty="0">
                <a:solidFill>
                  <a:prstClr val="black"/>
                </a:solidFill>
                <a:latin typeface="Calibri" panose="020F0502020204030204"/>
                <a:ea typeface="+mn-ea"/>
                <a:cs typeface="+mn-cs"/>
              </a:rPr>
              <a:t>: </a:t>
            </a:r>
            <a:r>
              <a:rPr lang="en-US" sz="1600" dirty="0">
                <a:solidFill>
                  <a:prstClr val="black"/>
                </a:solidFill>
                <a:latin typeface="Calibri" panose="020F0502020204030204"/>
                <a:ea typeface="+mn-ea"/>
                <a:cs typeface="+mn-cs"/>
              </a:rPr>
              <a:t>Yes, injuries of 792 different types of activities and mechanisms </a:t>
            </a:r>
          </a:p>
          <a:p>
            <a:pPr fontAlgn="auto">
              <a:spcBef>
                <a:spcPts val="0"/>
              </a:spcBef>
              <a:spcAft>
                <a:spcPts val="0"/>
              </a:spcAft>
            </a:pPr>
            <a:r>
              <a:rPr lang="en-US" sz="1600" dirty="0">
                <a:solidFill>
                  <a:prstClr val="black"/>
                </a:solidFill>
                <a:latin typeface="Calibri" panose="020F0502020204030204"/>
                <a:ea typeface="+mn-ea"/>
                <a:cs typeface="+mn-cs"/>
              </a:rPr>
              <a:t>appear in the FY2015 data. Below is an example of how specific these activities are. </a:t>
            </a:r>
          </a:p>
        </p:txBody>
      </p:sp>
      <p:pic>
        <p:nvPicPr>
          <p:cNvPr id="16386" name="Picture 2" descr="Image result for horseback riding inju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4814" y="24136"/>
            <a:ext cx="1879186" cy="12734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05839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748" y="0"/>
            <a:ext cx="7784837" cy="1325563"/>
          </a:xfrm>
        </p:spPr>
        <p:txBody>
          <a:bodyPr>
            <a:noAutofit/>
          </a:bodyPr>
          <a:lstStyle/>
          <a:p>
            <a:pPr algn="ctr"/>
            <a:r>
              <a:rPr lang="en-US" sz="2000" b="1" dirty="0">
                <a:latin typeface="+mn-lt"/>
              </a:rPr>
              <a:t>Question</a:t>
            </a:r>
            <a:r>
              <a:rPr lang="en-US" sz="2000" dirty="0">
                <a:latin typeface="+mn-lt"/>
              </a:rPr>
              <a:t>: After the Institute of Medicine Report </a:t>
            </a:r>
            <a:r>
              <a:rPr lang="en-US" sz="2000" dirty="0" smtClean="0">
                <a:latin typeface="+mn-lt"/>
              </a:rPr>
              <a:t>on </a:t>
            </a:r>
            <a:r>
              <a:rPr lang="en-US" sz="2000" dirty="0">
                <a:latin typeface="+mn-lt"/>
              </a:rPr>
              <a:t>Dying in America, Medicare proposed paying providers for time spent counseling do-no-resuscitate (DNR) and palliative care patients. In FY2015, was any change seen in data on DNR and comfort care patients?</a:t>
            </a:r>
          </a:p>
        </p:txBody>
      </p:sp>
      <p:pic>
        <p:nvPicPr>
          <p:cNvPr id="15362" name="Picture 2" descr="http://www.acms.org/wp-content/uploads/2011/06/dnrlogo_2colo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4837" y="185217"/>
            <a:ext cx="1243774" cy="133878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hart 5"/>
          <p:cNvGraphicFramePr/>
          <p:nvPr>
            <p:extLst>
              <p:ext uri="{D42A27DB-BD31-4B8C-83A1-F6EECF244321}">
                <p14:modId xmlns:p14="http://schemas.microsoft.com/office/powerpoint/2010/main" val="519736143"/>
              </p:ext>
            </p:extLst>
          </p:nvPr>
        </p:nvGraphicFramePr>
        <p:xfrm>
          <a:off x="300754" y="4682607"/>
          <a:ext cx="2747867" cy="223602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p:nvPr>
            <p:extLst>
              <p:ext uri="{D42A27DB-BD31-4B8C-83A1-F6EECF244321}">
                <p14:modId xmlns:p14="http://schemas.microsoft.com/office/powerpoint/2010/main" val="1583676583"/>
              </p:ext>
            </p:extLst>
          </p:nvPr>
        </p:nvGraphicFramePr>
        <p:xfrm>
          <a:off x="3342838" y="2446579"/>
          <a:ext cx="2747867" cy="223602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p:nvPr>
            <p:extLst>
              <p:ext uri="{D42A27DB-BD31-4B8C-83A1-F6EECF244321}">
                <p14:modId xmlns:p14="http://schemas.microsoft.com/office/powerpoint/2010/main" val="3099361756"/>
              </p:ext>
            </p:extLst>
          </p:nvPr>
        </p:nvGraphicFramePr>
        <p:xfrm>
          <a:off x="300754" y="2446579"/>
          <a:ext cx="2747867" cy="223602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p:cNvGraphicFramePr/>
          <p:nvPr>
            <p:extLst>
              <p:ext uri="{D42A27DB-BD31-4B8C-83A1-F6EECF244321}">
                <p14:modId xmlns:p14="http://schemas.microsoft.com/office/powerpoint/2010/main" val="1084867257"/>
              </p:ext>
            </p:extLst>
          </p:nvPr>
        </p:nvGraphicFramePr>
        <p:xfrm>
          <a:off x="3173336" y="4682607"/>
          <a:ext cx="2760615" cy="2236027"/>
        </p:xfrm>
        <a:graphic>
          <a:graphicData uri="http://schemas.openxmlformats.org/drawingml/2006/chart">
            <c:chart xmlns:c="http://schemas.openxmlformats.org/drawingml/2006/chart" xmlns:r="http://schemas.openxmlformats.org/officeDocument/2006/relationships" r:id="rId6"/>
          </a:graphicData>
        </a:graphic>
      </p:graphicFrame>
      <p:sp>
        <p:nvSpPr>
          <p:cNvPr id="7" name="TextBox 6"/>
          <p:cNvSpPr txBox="1"/>
          <p:nvPr/>
        </p:nvSpPr>
        <p:spPr>
          <a:xfrm>
            <a:off x="113212" y="1385994"/>
            <a:ext cx="8456023" cy="1200329"/>
          </a:xfrm>
          <a:prstGeom prst="rect">
            <a:avLst/>
          </a:prstGeom>
          <a:noFill/>
        </p:spPr>
        <p:txBody>
          <a:bodyPr wrap="square" rtlCol="0">
            <a:spAutoFit/>
          </a:bodyPr>
          <a:lstStyle/>
          <a:p>
            <a:pPr fontAlgn="auto">
              <a:spcBef>
                <a:spcPts val="0"/>
              </a:spcBef>
              <a:spcAft>
                <a:spcPts val="0"/>
              </a:spcAft>
            </a:pPr>
            <a:r>
              <a:rPr lang="en-US" b="1" i="1" dirty="0">
                <a:solidFill>
                  <a:prstClr val="black"/>
                </a:solidFill>
                <a:latin typeface="Calibri" panose="020F0502020204030204"/>
                <a:ea typeface="+mn-ea"/>
                <a:cs typeface="+mn-cs"/>
              </a:rPr>
              <a:t>Answer: </a:t>
            </a:r>
            <a:r>
              <a:rPr lang="en-US" dirty="0">
                <a:solidFill>
                  <a:prstClr val="black"/>
                </a:solidFill>
                <a:latin typeface="Calibri" panose="020F0502020204030204"/>
                <a:ea typeface="+mn-ea"/>
                <a:cs typeface="+mn-cs"/>
              </a:rPr>
              <a:t>Yes, there was an 18.5% increase in use of the </a:t>
            </a:r>
            <a:r>
              <a:rPr lang="en-US" u="sng" dirty="0">
                <a:solidFill>
                  <a:prstClr val="black"/>
                </a:solidFill>
                <a:latin typeface="Calibri" panose="020F0502020204030204"/>
                <a:ea typeface="+mn-ea"/>
                <a:cs typeface="+mn-cs"/>
              </a:rPr>
              <a:t>flag for DNR </a:t>
            </a:r>
            <a:r>
              <a:rPr lang="en-US" dirty="0">
                <a:solidFill>
                  <a:prstClr val="black"/>
                </a:solidFill>
                <a:latin typeface="Calibri" panose="020F0502020204030204"/>
                <a:ea typeface="+mn-ea"/>
                <a:cs typeface="+mn-cs"/>
              </a:rPr>
              <a:t>patients and 15% increase in comfort care patients. </a:t>
            </a:r>
            <a:r>
              <a:rPr lang="en-US" dirty="0">
                <a:solidFill>
                  <a:prstClr val="black"/>
                </a:solidFill>
                <a:latin typeface="Calibri" panose="020F0502020204030204"/>
                <a:ea typeface="+mn-ea"/>
                <a:cs typeface="+mn-cs"/>
              </a:rPr>
              <a:t>Also, the quality </a:t>
            </a:r>
            <a:r>
              <a:rPr lang="en-US" dirty="0" smtClean="0">
                <a:solidFill>
                  <a:prstClr val="black"/>
                </a:solidFill>
                <a:latin typeface="Calibri" panose="020F0502020204030204"/>
                <a:ea typeface="+mn-ea"/>
                <a:cs typeface="+mn-cs"/>
              </a:rPr>
              <a:t>of data </a:t>
            </a:r>
            <a:r>
              <a:rPr lang="en-US" dirty="0">
                <a:solidFill>
                  <a:prstClr val="black"/>
                </a:solidFill>
                <a:latin typeface="Calibri" panose="020F0502020204030204"/>
                <a:ea typeface="+mn-ea"/>
                <a:cs typeface="+mn-cs"/>
              </a:rPr>
              <a:t>improved. </a:t>
            </a:r>
            <a:r>
              <a:rPr lang="en-US" dirty="0">
                <a:solidFill>
                  <a:prstClr val="black"/>
                </a:solidFill>
                <a:latin typeface="Calibri" panose="020F0502020204030204"/>
                <a:ea typeface="+mn-ea"/>
                <a:cs typeface="+mn-cs"/>
              </a:rPr>
              <a:t>Blanks decreased by 8% and confirmation that the patient did not have DNR or comfort care improved by 27%</a:t>
            </a:r>
          </a:p>
        </p:txBody>
      </p:sp>
      <p:sp>
        <p:nvSpPr>
          <p:cNvPr id="13" name="TextBox 12"/>
          <p:cNvSpPr txBox="1"/>
          <p:nvPr/>
        </p:nvSpPr>
        <p:spPr>
          <a:xfrm>
            <a:off x="6228167" y="2578358"/>
            <a:ext cx="2689409" cy="1938992"/>
          </a:xfrm>
          <a:prstGeom prst="rect">
            <a:avLst/>
          </a:prstGeom>
          <a:solidFill>
            <a:srgbClr val="FFFFCC"/>
          </a:solidFill>
          <a:ln>
            <a:solidFill>
              <a:schemeClr val="tx1"/>
            </a:solidFill>
          </a:ln>
        </p:spPr>
        <p:txBody>
          <a:bodyPr wrap="square" rtlCol="0">
            <a:spAutoFit/>
          </a:bodyPr>
          <a:lstStyle/>
          <a:p>
            <a:pPr algn="ctr" fontAlgn="auto">
              <a:spcBef>
                <a:spcPts val="0"/>
              </a:spcBef>
              <a:spcAft>
                <a:spcPts val="0"/>
              </a:spcAft>
            </a:pPr>
            <a:r>
              <a:rPr lang="en-US" sz="1200" b="1" dirty="0">
                <a:solidFill>
                  <a:prstClr val="black"/>
                </a:solidFill>
                <a:latin typeface="Calibri" panose="020F0502020204030204"/>
                <a:ea typeface="+mn-ea"/>
                <a:cs typeface="+mn-cs"/>
              </a:rPr>
              <a:t>Please Take Important Note</a:t>
            </a:r>
          </a:p>
          <a:p>
            <a:pPr fontAlgn="auto">
              <a:spcBef>
                <a:spcPts val="0"/>
              </a:spcBef>
              <a:spcAft>
                <a:spcPts val="0"/>
              </a:spcAft>
            </a:pPr>
            <a:endParaRPr lang="en-US" sz="1200" dirty="0">
              <a:solidFill>
                <a:prstClr val="black"/>
              </a:solidFill>
              <a:latin typeface="Calibri" panose="020F0502020204030204"/>
              <a:ea typeface="+mn-ea"/>
              <a:cs typeface="+mn-cs"/>
            </a:endParaRPr>
          </a:p>
          <a:p>
            <a:pPr fontAlgn="auto">
              <a:spcBef>
                <a:spcPts val="0"/>
              </a:spcBef>
              <a:spcAft>
                <a:spcPts val="0"/>
              </a:spcAft>
            </a:pPr>
            <a:r>
              <a:rPr lang="en-US" sz="1200" dirty="0">
                <a:solidFill>
                  <a:prstClr val="black"/>
                </a:solidFill>
                <a:latin typeface="Calibri" panose="020F0502020204030204"/>
                <a:ea typeface="+mn-ea"/>
                <a:cs typeface="+mn-cs"/>
              </a:rPr>
              <a:t>The Flag fields  (such as DNR status and Homelessness status) should not be used alone when there are also V-Codes to describe conditions and circumstances.  For example, in FY2015, using V4986 you will find 60,387 distinct discharges (mostly Medicare patients) coded as Do Not Resuscitate.</a:t>
            </a:r>
            <a:endParaRPr lang="en-US" dirty="0">
              <a:solidFill>
                <a:prstClr val="black"/>
              </a:solidFill>
              <a:latin typeface="Calibri" panose="020F0502020204030204"/>
              <a:ea typeface="+mn-ea"/>
              <a:cs typeface="+mn-cs"/>
            </a:endParaRPr>
          </a:p>
        </p:txBody>
      </p:sp>
    </p:spTree>
    <p:extLst>
      <p:ext uri="{BB962C8B-B14F-4D97-AF65-F5344CB8AC3E}">
        <p14:creationId xmlns:p14="http://schemas.microsoft.com/office/powerpoint/2010/main" val="134675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748" y="0"/>
            <a:ext cx="5665241" cy="1325563"/>
          </a:xfrm>
        </p:spPr>
        <p:txBody>
          <a:bodyPr>
            <a:noAutofit/>
          </a:bodyPr>
          <a:lstStyle/>
          <a:p>
            <a:pPr algn="ctr"/>
            <a:r>
              <a:rPr lang="en-US" sz="2000" b="1" dirty="0">
                <a:latin typeface="+mn-lt"/>
              </a:rPr>
              <a:t>Question</a:t>
            </a:r>
            <a:r>
              <a:rPr lang="en-US" sz="2000" dirty="0">
                <a:latin typeface="+mn-lt"/>
              </a:rPr>
              <a:t>: Aside from gender, race/ethnicity, and ZIP Code</a:t>
            </a:r>
            <a:r>
              <a:rPr lang="en-US" sz="2000" dirty="0" smtClean="0">
                <a:latin typeface="+mn-lt"/>
              </a:rPr>
              <a:t>, </a:t>
            </a:r>
            <a:r>
              <a:rPr lang="en-US" sz="2000" dirty="0">
                <a:latin typeface="+mn-lt"/>
              </a:rPr>
              <a:t>are there other data in the FY2015 that can be used to analyze the social determinants of health?</a:t>
            </a:r>
          </a:p>
        </p:txBody>
      </p:sp>
      <p:sp>
        <p:nvSpPr>
          <p:cNvPr id="7" name="TextBox 6"/>
          <p:cNvSpPr txBox="1"/>
          <p:nvPr/>
        </p:nvSpPr>
        <p:spPr>
          <a:xfrm>
            <a:off x="12748" y="1743581"/>
            <a:ext cx="9065622" cy="830997"/>
          </a:xfrm>
          <a:prstGeom prst="rect">
            <a:avLst/>
          </a:prstGeom>
          <a:noFill/>
        </p:spPr>
        <p:txBody>
          <a:bodyPr wrap="square" rtlCol="0">
            <a:spAutoFit/>
          </a:bodyPr>
          <a:lstStyle/>
          <a:p>
            <a:pPr fontAlgn="auto">
              <a:spcBef>
                <a:spcPts val="0"/>
              </a:spcBef>
              <a:spcAft>
                <a:spcPts val="0"/>
              </a:spcAft>
            </a:pPr>
            <a:r>
              <a:rPr lang="en-US" sz="1600" b="1" i="1" u="sng" dirty="0">
                <a:solidFill>
                  <a:prstClr val="black"/>
                </a:solidFill>
                <a:latin typeface="Calibri" panose="020F0502020204030204"/>
                <a:ea typeface="+mn-ea"/>
                <a:cs typeface="+mn-cs"/>
              </a:rPr>
              <a:t>Answer </a:t>
            </a:r>
            <a:r>
              <a:rPr lang="en-US" sz="1600" b="1" i="1" dirty="0">
                <a:solidFill>
                  <a:prstClr val="black"/>
                </a:solidFill>
                <a:latin typeface="Calibri" panose="020F0502020204030204"/>
                <a:ea typeface="+mn-ea"/>
                <a:cs typeface="+mn-cs"/>
              </a:rPr>
              <a:t>: </a:t>
            </a:r>
            <a:r>
              <a:rPr lang="en-US" sz="1600" dirty="0">
                <a:solidFill>
                  <a:prstClr val="black"/>
                </a:solidFill>
                <a:latin typeface="Calibri" panose="020F0502020204030204"/>
                <a:ea typeface="+mn-ea"/>
                <a:cs typeface="+mn-cs"/>
              </a:rPr>
              <a:t>The lifting of diagnosis codes increased the availability of V-Codes related to the social determinants of health. Aside from child birth related codes and other medical conditions,  below are some of the top V-Codes from men and women in FY2015 related to the social determinants of health.</a:t>
            </a:r>
          </a:p>
        </p:txBody>
      </p:sp>
      <p:graphicFrame>
        <p:nvGraphicFramePr>
          <p:cNvPr id="5" name="Table 4"/>
          <p:cNvGraphicFramePr>
            <a:graphicFrameLocks noGrp="1"/>
          </p:cNvGraphicFramePr>
          <p:nvPr>
            <p:extLst>
              <p:ext uri="{D42A27DB-BD31-4B8C-83A1-F6EECF244321}">
                <p14:modId xmlns:p14="http://schemas.microsoft.com/office/powerpoint/2010/main" val="3294913734"/>
              </p:ext>
            </p:extLst>
          </p:nvPr>
        </p:nvGraphicFramePr>
        <p:xfrm>
          <a:off x="454478" y="2594562"/>
          <a:ext cx="7886700" cy="3880348"/>
        </p:xfrm>
        <a:graphic>
          <a:graphicData uri="http://schemas.openxmlformats.org/drawingml/2006/table">
            <a:tbl>
              <a:tblPr firstRow="1" firstCol="1" bandRow="1">
                <a:tableStyleId>{5C22544A-7EE6-4342-B048-85BDC9FD1C3A}</a:tableStyleId>
              </a:tblPr>
              <a:tblGrid>
                <a:gridCol w="738034">
                  <a:extLst>
                    <a:ext uri="{9D8B030D-6E8A-4147-A177-3AD203B41FA5}">
                      <a16:colId xmlns:a16="http://schemas.microsoft.com/office/drawing/2014/main" xmlns="" val="193703145"/>
                    </a:ext>
                  </a:extLst>
                </a:gridCol>
                <a:gridCol w="5365042">
                  <a:extLst>
                    <a:ext uri="{9D8B030D-6E8A-4147-A177-3AD203B41FA5}">
                      <a16:colId xmlns:a16="http://schemas.microsoft.com/office/drawing/2014/main" xmlns="" val="193759344"/>
                    </a:ext>
                  </a:extLst>
                </a:gridCol>
                <a:gridCol w="984068">
                  <a:extLst>
                    <a:ext uri="{9D8B030D-6E8A-4147-A177-3AD203B41FA5}">
                      <a16:colId xmlns:a16="http://schemas.microsoft.com/office/drawing/2014/main" xmlns="" val="2097225236"/>
                    </a:ext>
                  </a:extLst>
                </a:gridCol>
                <a:gridCol w="799556">
                  <a:extLst>
                    <a:ext uri="{9D8B030D-6E8A-4147-A177-3AD203B41FA5}">
                      <a16:colId xmlns:a16="http://schemas.microsoft.com/office/drawing/2014/main" xmlns="" val="712088811"/>
                    </a:ext>
                  </a:extLst>
                </a:gridCol>
              </a:tblGrid>
              <a:tr h="250688">
                <a:tc>
                  <a:txBody>
                    <a:bodyPr/>
                    <a:lstStyle/>
                    <a:p>
                      <a:pPr marL="0" marR="0">
                        <a:lnSpc>
                          <a:spcPct val="115000"/>
                        </a:lnSpc>
                        <a:spcBef>
                          <a:spcPts val="0"/>
                        </a:spcBef>
                        <a:spcAft>
                          <a:spcPts val="0"/>
                        </a:spcAft>
                      </a:pPr>
                      <a:r>
                        <a:rPr lang="en-US" sz="1100" dirty="0">
                          <a:effectLst/>
                        </a:rPr>
                        <a:t>V- Code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Description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Females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Males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1460365828"/>
                  </a:ext>
                </a:extLst>
              </a:tr>
              <a:tr h="167464">
                <a:tc>
                  <a:txBody>
                    <a:bodyPr/>
                    <a:lstStyle/>
                    <a:p>
                      <a:pPr marL="0" marR="0">
                        <a:lnSpc>
                          <a:spcPct val="115000"/>
                        </a:lnSpc>
                        <a:spcBef>
                          <a:spcPts val="0"/>
                        </a:spcBef>
                        <a:spcAft>
                          <a:spcPts val="0"/>
                        </a:spcAft>
                      </a:pPr>
                      <a:r>
                        <a:rPr lang="en-US" sz="1100">
                          <a:effectLst/>
                        </a:rPr>
                        <a:t>V1582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Personal history of tobacco use, presenting hazards to health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51234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59067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1149705393"/>
                  </a:ext>
                </a:extLst>
              </a:tr>
              <a:tr h="167464">
                <a:tc>
                  <a:txBody>
                    <a:bodyPr/>
                    <a:lstStyle/>
                    <a:p>
                      <a:pPr marL="0" marR="0">
                        <a:lnSpc>
                          <a:spcPct val="115000"/>
                        </a:lnSpc>
                        <a:spcBef>
                          <a:spcPts val="0"/>
                        </a:spcBef>
                        <a:spcAft>
                          <a:spcPts val="0"/>
                        </a:spcAft>
                      </a:pPr>
                      <a:r>
                        <a:rPr lang="en-US" sz="1100">
                          <a:effectLst/>
                        </a:rPr>
                        <a:t>V4986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Do not resuscitate status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37231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25134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176254346"/>
                  </a:ext>
                </a:extLst>
              </a:tr>
              <a:tr h="167464">
                <a:tc>
                  <a:txBody>
                    <a:bodyPr/>
                    <a:lstStyle/>
                    <a:p>
                      <a:pPr marL="0" marR="0">
                        <a:lnSpc>
                          <a:spcPct val="115000"/>
                        </a:lnSpc>
                        <a:spcBef>
                          <a:spcPts val="0"/>
                        </a:spcBef>
                        <a:spcAft>
                          <a:spcPts val="0"/>
                        </a:spcAft>
                      </a:pPr>
                      <a:r>
                        <a:rPr lang="en-US" sz="1100">
                          <a:effectLst/>
                        </a:rPr>
                        <a:t>V6284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Suicidal ideation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10654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11388</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907535410"/>
                  </a:ext>
                </a:extLst>
              </a:tr>
              <a:tr h="167464">
                <a:tc>
                  <a:txBody>
                    <a:bodyPr/>
                    <a:lstStyle/>
                    <a:p>
                      <a:pPr marL="0" marR="0">
                        <a:lnSpc>
                          <a:spcPct val="115000"/>
                        </a:lnSpc>
                        <a:spcBef>
                          <a:spcPts val="0"/>
                        </a:spcBef>
                        <a:spcAft>
                          <a:spcPts val="0"/>
                        </a:spcAft>
                      </a:pPr>
                      <a:r>
                        <a:rPr lang="en-US" sz="1100">
                          <a:effectLst/>
                        </a:rPr>
                        <a:t>V667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Encounter for palliative care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10283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9582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3242807443"/>
                  </a:ext>
                </a:extLst>
              </a:tr>
              <a:tr h="167464">
                <a:tc>
                  <a:txBody>
                    <a:bodyPr/>
                    <a:lstStyle/>
                    <a:p>
                      <a:pPr marL="0" marR="0">
                        <a:lnSpc>
                          <a:spcPct val="115000"/>
                        </a:lnSpc>
                        <a:spcBef>
                          <a:spcPts val="0"/>
                        </a:spcBef>
                        <a:spcAft>
                          <a:spcPts val="0"/>
                        </a:spcAft>
                      </a:pPr>
                      <a:r>
                        <a:rPr lang="en-US" sz="1100">
                          <a:effectLst/>
                        </a:rPr>
                        <a:t>V8541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Body Mass Index 400-449, adult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10799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5930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3104640488"/>
                  </a:ext>
                </a:extLst>
              </a:tr>
              <a:tr h="167464">
                <a:tc>
                  <a:txBody>
                    <a:bodyPr/>
                    <a:lstStyle/>
                    <a:p>
                      <a:pPr marL="0" marR="0">
                        <a:lnSpc>
                          <a:spcPct val="115000"/>
                        </a:lnSpc>
                        <a:spcBef>
                          <a:spcPts val="0"/>
                        </a:spcBef>
                        <a:spcAft>
                          <a:spcPts val="0"/>
                        </a:spcAft>
                      </a:pPr>
                      <a:r>
                        <a:rPr lang="en-US" sz="1100">
                          <a:effectLst/>
                        </a:rPr>
                        <a:t>V600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Lack of housing</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3587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7846</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3580278822"/>
                  </a:ext>
                </a:extLst>
              </a:tr>
              <a:tr h="167464">
                <a:tc>
                  <a:txBody>
                    <a:bodyPr/>
                    <a:lstStyle/>
                    <a:p>
                      <a:pPr marL="0" marR="0">
                        <a:lnSpc>
                          <a:spcPct val="115000"/>
                        </a:lnSpc>
                        <a:spcBef>
                          <a:spcPts val="0"/>
                        </a:spcBef>
                        <a:spcAft>
                          <a:spcPts val="0"/>
                        </a:spcAft>
                      </a:pPr>
                      <a:r>
                        <a:rPr lang="en-US" sz="1100">
                          <a:effectLst/>
                        </a:rPr>
                        <a:t>V8542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Body Mass Index 450-499, adult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5728</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2641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3318624798"/>
                  </a:ext>
                </a:extLst>
              </a:tr>
              <a:tr h="167464">
                <a:tc>
                  <a:txBody>
                    <a:bodyPr/>
                    <a:lstStyle/>
                    <a:p>
                      <a:pPr marL="0" marR="0">
                        <a:lnSpc>
                          <a:spcPct val="115000"/>
                        </a:lnSpc>
                        <a:spcBef>
                          <a:spcPts val="0"/>
                        </a:spcBef>
                        <a:spcAft>
                          <a:spcPts val="0"/>
                        </a:spcAft>
                      </a:pPr>
                      <a:r>
                        <a:rPr lang="en-US" sz="1100">
                          <a:effectLst/>
                        </a:rPr>
                        <a:t>V620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Unemployment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2570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4157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128831276"/>
                  </a:ext>
                </a:extLst>
              </a:tr>
              <a:tr h="167464">
                <a:tc>
                  <a:txBody>
                    <a:bodyPr/>
                    <a:lstStyle/>
                    <a:p>
                      <a:pPr marL="0" marR="0">
                        <a:lnSpc>
                          <a:spcPct val="115000"/>
                        </a:lnSpc>
                        <a:spcBef>
                          <a:spcPts val="0"/>
                        </a:spcBef>
                        <a:spcAft>
                          <a:spcPts val="0"/>
                        </a:spcAft>
                      </a:pPr>
                      <a:r>
                        <a:rPr lang="en-US" sz="1100">
                          <a:effectLst/>
                        </a:rPr>
                        <a:t>V8543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Body Mass Index 500-599, adult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4288</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2086</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666489680"/>
                  </a:ext>
                </a:extLst>
              </a:tr>
              <a:tr h="167464">
                <a:tc>
                  <a:txBody>
                    <a:bodyPr/>
                    <a:lstStyle/>
                    <a:p>
                      <a:pPr marL="0" marR="0">
                        <a:lnSpc>
                          <a:spcPct val="115000"/>
                        </a:lnSpc>
                        <a:spcBef>
                          <a:spcPts val="0"/>
                        </a:spcBef>
                        <a:spcAft>
                          <a:spcPts val="0"/>
                        </a:spcAft>
                      </a:pPr>
                      <a:r>
                        <a:rPr lang="en-US" sz="1100">
                          <a:effectLst/>
                        </a:rPr>
                        <a:t>V603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Person living alone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3244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2146</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3310128354"/>
                  </a:ext>
                </a:extLst>
              </a:tr>
              <a:tr h="167464">
                <a:tc>
                  <a:txBody>
                    <a:bodyPr/>
                    <a:lstStyle/>
                    <a:p>
                      <a:pPr marL="0" marR="0">
                        <a:lnSpc>
                          <a:spcPct val="115000"/>
                        </a:lnSpc>
                        <a:spcBef>
                          <a:spcPts val="0"/>
                        </a:spcBef>
                        <a:spcAft>
                          <a:spcPts val="0"/>
                        </a:spcAft>
                      </a:pPr>
                      <a:r>
                        <a:rPr lang="en-US" sz="1100">
                          <a:effectLst/>
                        </a:rPr>
                        <a:t>V463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Wheelchair dependence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2544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2163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2255116106"/>
                  </a:ext>
                </a:extLst>
              </a:tr>
              <a:tr h="167464">
                <a:tc>
                  <a:txBody>
                    <a:bodyPr/>
                    <a:lstStyle/>
                    <a:p>
                      <a:pPr marL="0" marR="0">
                        <a:lnSpc>
                          <a:spcPct val="115000"/>
                        </a:lnSpc>
                        <a:spcBef>
                          <a:spcPts val="0"/>
                        </a:spcBef>
                        <a:spcAft>
                          <a:spcPts val="0"/>
                        </a:spcAft>
                      </a:pPr>
                      <a:r>
                        <a:rPr lang="en-US" sz="1100">
                          <a:effectLst/>
                        </a:rPr>
                        <a:t>V8539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Body Mass Index 390-399, adult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1917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1167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512751970"/>
                  </a:ext>
                </a:extLst>
              </a:tr>
              <a:tr h="167464">
                <a:tc>
                  <a:txBody>
                    <a:bodyPr/>
                    <a:lstStyle/>
                    <a:p>
                      <a:pPr marL="0" marR="0">
                        <a:lnSpc>
                          <a:spcPct val="115000"/>
                        </a:lnSpc>
                        <a:spcBef>
                          <a:spcPts val="0"/>
                        </a:spcBef>
                        <a:spcAft>
                          <a:spcPts val="0"/>
                        </a:spcAft>
                      </a:pPr>
                      <a:r>
                        <a:rPr lang="en-US" sz="1100">
                          <a:effectLst/>
                        </a:rPr>
                        <a:t>V8530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Body Mass Index 300-309, adult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1530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1404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734508594"/>
                  </a:ext>
                </a:extLst>
              </a:tr>
              <a:tr h="167464">
                <a:tc>
                  <a:txBody>
                    <a:bodyPr/>
                    <a:lstStyle/>
                    <a:p>
                      <a:pPr marL="0" marR="0">
                        <a:lnSpc>
                          <a:spcPct val="115000"/>
                        </a:lnSpc>
                        <a:spcBef>
                          <a:spcPts val="0"/>
                        </a:spcBef>
                        <a:spcAft>
                          <a:spcPts val="0"/>
                        </a:spcAft>
                      </a:pPr>
                      <a:r>
                        <a:rPr lang="en-US" sz="1100">
                          <a:effectLst/>
                        </a:rPr>
                        <a:t>V8531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Body Mass Index 310-319, adult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1472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1388</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893358802"/>
                  </a:ext>
                </a:extLst>
              </a:tr>
              <a:tr h="167464">
                <a:tc>
                  <a:txBody>
                    <a:bodyPr/>
                    <a:lstStyle/>
                    <a:p>
                      <a:pPr marL="0" marR="0">
                        <a:lnSpc>
                          <a:spcPct val="115000"/>
                        </a:lnSpc>
                        <a:spcBef>
                          <a:spcPts val="0"/>
                        </a:spcBef>
                        <a:spcAft>
                          <a:spcPts val="0"/>
                        </a:spcAft>
                      </a:pPr>
                      <a:r>
                        <a:rPr lang="en-US" sz="1100">
                          <a:effectLst/>
                        </a:rPr>
                        <a:t>V8525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Body Mass Index 290-299, adult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918</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939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3957526885"/>
                  </a:ext>
                </a:extLst>
              </a:tr>
              <a:tr h="167464">
                <a:tc>
                  <a:txBody>
                    <a:bodyPr/>
                    <a:lstStyle/>
                    <a:p>
                      <a:pPr marL="0" marR="0">
                        <a:lnSpc>
                          <a:spcPct val="115000"/>
                        </a:lnSpc>
                        <a:spcBef>
                          <a:spcPts val="0"/>
                        </a:spcBef>
                        <a:spcAft>
                          <a:spcPts val="0"/>
                        </a:spcAft>
                      </a:pPr>
                      <a:r>
                        <a:rPr lang="en-US" sz="1100">
                          <a:effectLst/>
                        </a:rPr>
                        <a:t>V4984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Bed confinement status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941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735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3370320960"/>
                  </a:ext>
                </a:extLst>
              </a:tr>
              <a:tr h="167464">
                <a:tc>
                  <a:txBody>
                    <a:bodyPr/>
                    <a:lstStyle/>
                    <a:p>
                      <a:pPr marL="0" marR="0">
                        <a:lnSpc>
                          <a:spcPct val="115000"/>
                        </a:lnSpc>
                        <a:spcBef>
                          <a:spcPts val="0"/>
                        </a:spcBef>
                        <a:spcAft>
                          <a:spcPts val="0"/>
                        </a:spcAft>
                      </a:pPr>
                      <a:r>
                        <a:rPr lang="en-US" sz="1100">
                          <a:effectLst/>
                        </a:rPr>
                        <a:t>V8544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Body Mass Index 600-699, adult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989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536</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2882266205"/>
                  </a:ext>
                </a:extLst>
              </a:tr>
              <a:tr h="167464">
                <a:tc>
                  <a:txBody>
                    <a:bodyPr/>
                    <a:lstStyle/>
                    <a:p>
                      <a:pPr marL="0" marR="0">
                        <a:lnSpc>
                          <a:spcPct val="115000"/>
                        </a:lnSpc>
                        <a:spcBef>
                          <a:spcPts val="0"/>
                        </a:spcBef>
                        <a:spcAft>
                          <a:spcPts val="0"/>
                        </a:spcAft>
                      </a:pPr>
                      <a:r>
                        <a:rPr lang="en-US" sz="1100">
                          <a:effectLst/>
                        </a:rPr>
                        <a:t>V1584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Personal history of contact with and (suspected) exposure to asbestos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86</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1133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2272170852"/>
                  </a:ext>
                </a:extLst>
              </a:tr>
              <a:tr h="167464">
                <a:tc>
                  <a:txBody>
                    <a:bodyPr/>
                    <a:lstStyle/>
                    <a:p>
                      <a:pPr marL="0" marR="0">
                        <a:lnSpc>
                          <a:spcPct val="115000"/>
                        </a:lnSpc>
                        <a:spcBef>
                          <a:spcPts val="0"/>
                        </a:spcBef>
                        <a:spcAft>
                          <a:spcPts val="0"/>
                        </a:spcAft>
                      </a:pPr>
                      <a:r>
                        <a:rPr lang="en-US" sz="1100">
                          <a:effectLst/>
                        </a:rPr>
                        <a:t>V6285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Homicidal ideation</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361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839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777162916"/>
                  </a:ext>
                </a:extLst>
              </a:tr>
              <a:tr h="167464">
                <a:tc>
                  <a:txBody>
                    <a:bodyPr/>
                    <a:lstStyle/>
                    <a:p>
                      <a:pPr marL="0" marR="0">
                        <a:lnSpc>
                          <a:spcPct val="115000"/>
                        </a:lnSpc>
                        <a:spcBef>
                          <a:spcPts val="0"/>
                        </a:spcBef>
                        <a:spcAft>
                          <a:spcPts val="0"/>
                        </a:spcAft>
                      </a:pPr>
                      <a:r>
                        <a:rPr lang="en-US" sz="1100">
                          <a:effectLst/>
                        </a:rPr>
                        <a:t>V1542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nSpc>
                          <a:spcPct val="115000"/>
                        </a:lnSpc>
                        <a:spcBef>
                          <a:spcPts val="0"/>
                        </a:spcBef>
                        <a:spcAft>
                          <a:spcPts val="0"/>
                        </a:spcAft>
                      </a:pPr>
                      <a:r>
                        <a:rPr lang="en-US" sz="1100">
                          <a:effectLst/>
                        </a:rPr>
                        <a:t>Personal history of emotional abuse, presenting hazards to health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794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tc>
                  <a:txBody>
                    <a:bodyPr/>
                    <a:lstStyle/>
                    <a:p>
                      <a:pPr marL="0" marR="0" algn="ctr">
                        <a:lnSpc>
                          <a:spcPct val="115000"/>
                        </a:lnSpc>
                        <a:spcBef>
                          <a:spcPts val="0"/>
                        </a:spcBef>
                        <a:spcAft>
                          <a:spcPts val="0"/>
                        </a:spcAft>
                      </a:pPr>
                      <a:r>
                        <a:rPr lang="en-US" sz="1100" dirty="0">
                          <a:effectLst/>
                        </a:rPr>
                        <a:t>372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9572" marR="59572" marT="0" marB="0" anchor="b"/>
                </a:tc>
                <a:extLst>
                  <a:ext uri="{0D108BD9-81ED-4DB2-BD59-A6C34878D82A}">
                    <a16:rowId xmlns:a16="http://schemas.microsoft.com/office/drawing/2014/main" xmlns="" val="3502410215"/>
                  </a:ext>
                </a:extLst>
              </a:tr>
            </a:tbl>
          </a:graphicData>
        </a:graphic>
      </p:graphicFrame>
      <p:pic>
        <p:nvPicPr>
          <p:cNvPr id="17416" name="Picture 8" descr="Image result for social determinants of heal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2909" y="196872"/>
            <a:ext cx="2529548" cy="1447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7066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377588" y="717528"/>
            <a:ext cx="7886700" cy="1325563"/>
          </a:xfrm>
        </p:spPr>
        <p:txBody>
          <a:bodyPr>
            <a:normAutofit/>
          </a:bodyPr>
          <a:lstStyle/>
          <a:p>
            <a:pPr algn="ctr"/>
            <a:r>
              <a:rPr lang="en-US" altLang="en-US" sz="1800" b="1" dirty="0">
                <a:latin typeface="+mn-lt"/>
              </a:rPr>
              <a:t>Number of Discharges by Patients' Age Groups Comparison </a:t>
            </a:r>
            <a:br>
              <a:rPr lang="en-US" altLang="en-US" sz="1800" b="1" dirty="0">
                <a:latin typeface="+mn-lt"/>
              </a:rPr>
            </a:br>
            <a:r>
              <a:rPr lang="en-US" altLang="en-US" sz="1800" b="1" dirty="0">
                <a:latin typeface="+mn-lt"/>
              </a:rPr>
              <a:t>for FY 2014 (N=785,485) and FY 2015 (796,835)</a:t>
            </a:r>
            <a:endParaRPr lang="en-US" altLang="en-US" sz="1800" dirty="0">
              <a:latin typeface="+mn-lt"/>
            </a:endParaRPr>
          </a:p>
        </p:txBody>
      </p:sp>
      <p:pic>
        <p:nvPicPr>
          <p:cNvPr id="512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095897"/>
            <a:ext cx="1905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0988" y="1787815"/>
            <a:ext cx="5124450" cy="439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8"/>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a:xfrm>
            <a:off x="762000" y="6046558"/>
            <a:ext cx="7772400" cy="24923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62000" y="191589"/>
            <a:ext cx="8129213" cy="923330"/>
          </a:xfrm>
          <a:prstGeom prst="rect">
            <a:avLst/>
          </a:prstGeom>
          <a:noFill/>
        </p:spPr>
        <p:txBody>
          <a:bodyPr wrap="none" rtlCol="0">
            <a:spAutoFit/>
          </a:bodyPr>
          <a:lstStyle/>
          <a:p>
            <a:pPr fontAlgn="auto">
              <a:spcBef>
                <a:spcPts val="0"/>
              </a:spcBef>
              <a:spcAft>
                <a:spcPts val="0"/>
              </a:spcAft>
            </a:pPr>
            <a:r>
              <a:rPr lang="en-US" b="1" u="sng" dirty="0">
                <a:solidFill>
                  <a:prstClr val="black"/>
                </a:solidFill>
                <a:latin typeface="Calibri" panose="020F0502020204030204"/>
                <a:ea typeface="+mn-ea"/>
                <a:cs typeface="+mn-cs"/>
              </a:rPr>
              <a:t>Question</a:t>
            </a:r>
            <a:r>
              <a:rPr lang="en-US" dirty="0">
                <a:solidFill>
                  <a:prstClr val="black"/>
                </a:solidFill>
                <a:latin typeface="Calibri" panose="020F0502020204030204"/>
                <a:ea typeface="+mn-ea"/>
                <a:cs typeface="+mn-cs"/>
              </a:rPr>
              <a:t>: Was there </a:t>
            </a:r>
            <a:r>
              <a:rPr lang="en-US" dirty="0" smtClean="0">
                <a:solidFill>
                  <a:prstClr val="black"/>
                </a:solidFill>
                <a:latin typeface="Calibri" panose="020F0502020204030204"/>
                <a:ea typeface="+mn-ea"/>
                <a:cs typeface="+mn-cs"/>
              </a:rPr>
              <a:t>a </a:t>
            </a:r>
            <a:r>
              <a:rPr lang="en-US" dirty="0">
                <a:solidFill>
                  <a:prstClr val="black"/>
                </a:solidFill>
                <a:latin typeface="Calibri" panose="020F0502020204030204"/>
                <a:ea typeface="+mn-ea"/>
                <a:cs typeface="+mn-cs"/>
              </a:rPr>
              <a:t>decrease in </a:t>
            </a:r>
            <a:r>
              <a:rPr lang="en-US" dirty="0" smtClean="0">
                <a:solidFill>
                  <a:prstClr val="black"/>
                </a:solidFill>
                <a:latin typeface="Calibri" panose="020F0502020204030204"/>
                <a:ea typeface="+mn-ea"/>
                <a:cs typeface="+mn-cs"/>
              </a:rPr>
              <a:t>inpatient </a:t>
            </a:r>
            <a:r>
              <a:rPr lang="en-US" dirty="0">
                <a:solidFill>
                  <a:prstClr val="black"/>
                </a:solidFill>
                <a:latin typeface="Calibri" panose="020F0502020204030204"/>
                <a:ea typeface="+mn-ea"/>
                <a:cs typeface="+mn-cs"/>
              </a:rPr>
              <a:t>discharges by any specific age group?</a:t>
            </a:r>
          </a:p>
          <a:p>
            <a:pPr fontAlgn="auto">
              <a:spcBef>
                <a:spcPts val="0"/>
              </a:spcBef>
              <a:spcAft>
                <a:spcPts val="0"/>
              </a:spcAft>
            </a:pPr>
            <a:r>
              <a:rPr lang="en-US" b="1" i="1" u="sng" dirty="0">
                <a:solidFill>
                  <a:prstClr val="black"/>
                </a:solidFill>
                <a:latin typeface="Calibri" panose="020F0502020204030204"/>
                <a:ea typeface="+mn-ea"/>
                <a:cs typeface="+mn-cs"/>
              </a:rPr>
              <a:t>Answer</a:t>
            </a:r>
            <a:r>
              <a:rPr lang="en-US" dirty="0">
                <a:solidFill>
                  <a:prstClr val="black"/>
                </a:solidFill>
                <a:latin typeface="Calibri" panose="020F0502020204030204"/>
                <a:ea typeface="+mn-ea"/>
                <a:cs typeface="+mn-cs"/>
              </a:rPr>
              <a:t>: The largest decrease was for the age group 18 years old and </a:t>
            </a:r>
            <a:r>
              <a:rPr lang="en-US" dirty="0" smtClean="0">
                <a:solidFill>
                  <a:prstClr val="black"/>
                </a:solidFill>
                <a:latin typeface="Calibri" panose="020F0502020204030204"/>
                <a:ea typeface="+mn-ea"/>
                <a:cs typeface="+mn-cs"/>
              </a:rPr>
              <a:t>younger.</a:t>
            </a:r>
            <a:endParaRPr lang="en-US" dirty="0">
              <a:solidFill>
                <a:prstClr val="black"/>
              </a:solidFill>
              <a:latin typeface="Calibri" panose="020F0502020204030204"/>
              <a:ea typeface="+mn-ea"/>
              <a:cs typeface="+mn-cs"/>
            </a:endParaRPr>
          </a:p>
          <a:p>
            <a:pPr fontAlgn="auto">
              <a:spcBef>
                <a:spcPts val="0"/>
              </a:spcBef>
              <a:spcAft>
                <a:spcPts val="0"/>
              </a:spcAft>
            </a:pPr>
            <a:endParaRPr lang="en-US" dirty="0">
              <a:solidFill>
                <a:prstClr val="black"/>
              </a:solidFill>
              <a:latin typeface="Calibri" panose="020F0502020204030204"/>
              <a:ea typeface="+mn-ea"/>
              <a:cs typeface="+mn-cs"/>
            </a:endParaRPr>
          </a:p>
        </p:txBody>
      </p:sp>
    </p:spTree>
    <p:extLst>
      <p:ext uri="{BB962C8B-B14F-4D97-AF65-F5344CB8AC3E}">
        <p14:creationId xmlns:p14="http://schemas.microsoft.com/office/powerpoint/2010/main" val="27799307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mn-lt"/>
              </a:rPr>
              <a:t>Questions </a:t>
            </a:r>
            <a:r>
              <a:rPr lang="en-US" sz="3200" dirty="0">
                <a:latin typeface="+mn-lt"/>
              </a:rPr>
              <a:t>related to APCD </a:t>
            </a:r>
            <a:r>
              <a:rPr lang="en-US" sz="3200" dirty="0" smtClean="0">
                <a:latin typeface="+mn-lt"/>
              </a:rPr>
              <a:t>: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a:t>
            </a:r>
            <a:r>
              <a:rPr lang="en-US" sz="3200" dirty="0" smtClean="0">
                <a:latin typeface="+mn-lt"/>
              </a:rPr>
              <a:t>Case Mix</a:t>
            </a:r>
            <a:r>
              <a:rPr lang="en-US" sz="3200" dirty="0">
                <a:latin typeface="+mn-lt"/>
              </a:rPr>
              <a:t>: (</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mn-lt"/>
            </a:endParaRPr>
          </a:p>
          <a:p>
            <a:pPr lvl="0" fontAlgn="auto">
              <a:spcAft>
                <a:spcPts val="0"/>
              </a:spcAft>
            </a:pPr>
            <a:r>
              <a:rPr lang="en-US" sz="3200" u="sng" dirty="0" smtClean="0">
                <a:latin typeface="+mn-lt"/>
              </a:rPr>
              <a:t>REMINDER</a:t>
            </a:r>
            <a:r>
              <a:rPr lang="en-US" sz="3200" dirty="0" smtClean="0">
                <a:latin typeface="+mn-lt"/>
              </a:rPr>
              <a:t>: Please include your </a:t>
            </a:r>
            <a:r>
              <a:rPr lang="en-US" sz="3200" b="1" dirty="0" smtClean="0">
                <a:latin typeface="+mn-lt"/>
              </a:rPr>
              <a:t>IRBNet ID#</a:t>
            </a:r>
            <a:r>
              <a:rPr lang="en-US" sz="3200" dirty="0" smtClean="0">
                <a:latin typeface="+mn-lt"/>
              </a:rPr>
              <a:t>, if you currently have a project using CHIA data</a:t>
            </a:r>
            <a:endParaRPr lang="en-US" sz="3200" dirty="0">
              <a:latin typeface="+mn-lt"/>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Announcements</a:t>
            </a:r>
          </a:p>
          <a:p>
            <a:pPr marL="1028700" lvl="1" indent="-5715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Update on the status of Case Mix FY15 readiness</a:t>
            </a:r>
            <a:endParaRPr lang="en-US" sz="2000" dirty="0" smtClean="0">
              <a:solidFill>
                <a:schemeClr val="tx2"/>
              </a:solidFill>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Application Reminders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CHIA Answers to User Questions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Q&amp;A</a:t>
            </a:r>
            <a:endParaRPr lang="en-US" sz="2800" dirty="0" smtClean="0">
              <a:latin typeface="Arial" panose="020B0604020202020204" pitchFamily="34" charset="0"/>
              <a:cs typeface="Arial" panose="020B0604020202020204" pitchFamily="34" charset="0"/>
            </a:endParaRP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Mix FY15 </a:t>
            </a:r>
            <a:r>
              <a:rPr lang="en-US" dirty="0" smtClean="0"/>
              <a:t>Release Update</a:t>
            </a:r>
            <a:endParaRPr lang="en-US" dirty="0"/>
          </a:p>
        </p:txBody>
      </p:sp>
      <p:sp>
        <p:nvSpPr>
          <p:cNvPr id="3" name="Subtitle 2"/>
          <p:cNvSpPr>
            <a:spLocks noGrp="1"/>
          </p:cNvSpPr>
          <p:nvPr>
            <p:ph type="subTitle" idx="1"/>
          </p:nvPr>
        </p:nvSpPr>
        <p:spPr>
          <a:ln>
            <a:noFill/>
          </a:ln>
        </p:spPr>
        <p:txBody>
          <a:bodyPr/>
          <a:lstStyle/>
          <a:p>
            <a:pPr marL="342900" indent="-342900">
              <a:buFont typeface="Arial" panose="020B0604020202020204" pitchFamily="34" charset="0"/>
              <a:buChar char="•"/>
            </a:pPr>
            <a:r>
              <a:rPr lang="en-US" dirty="0" smtClean="0"/>
              <a:t>We are accepting applications for </a:t>
            </a:r>
            <a:r>
              <a:rPr lang="en-US" dirty="0" smtClean="0"/>
              <a:t>all FY15 </a:t>
            </a:r>
            <a:r>
              <a:rPr lang="en-US" dirty="0" smtClean="0"/>
              <a:t>Case </a:t>
            </a:r>
            <a:r>
              <a:rPr lang="en-US" dirty="0" smtClean="0"/>
              <a:t>Mix files now.</a:t>
            </a:r>
          </a:p>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lvl="1" algn="l"/>
            <a:r>
              <a:rPr lang="en-US" sz="2000" dirty="0" smtClean="0">
                <a:solidFill>
                  <a:schemeClr val="tx2"/>
                </a:solidFill>
                <a:latin typeface="Arial" panose="020B0604020202020204" pitchFamily="34" charset="0"/>
                <a:cs typeface="Arial" panose="020B0604020202020204" pitchFamily="34" charset="0"/>
              </a:rPr>
              <a:t>[Applies to Non-Gov’t Requests Only]</a:t>
            </a:r>
            <a:endParaRPr lang="en-US" sz="2000"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Fixed Inpatient (HIDD)</a:t>
            </a:r>
            <a:r>
              <a:rPr lang="en-US" dirty="0" smtClean="0">
                <a:solidFill>
                  <a:schemeClr val="tx2"/>
                </a:solidFill>
                <a:latin typeface="Arial" panose="020B0604020202020204" pitchFamily="34" charset="0"/>
                <a:cs typeface="Arial" panose="020B0604020202020204" pitchFamily="34" charset="0"/>
              </a:rPr>
              <a:t> </a:t>
            </a:r>
            <a:r>
              <a:rPr lang="en-US" sz="2000" dirty="0" smtClean="0">
                <a:solidFill>
                  <a:schemeClr val="tx2"/>
                </a:solidFill>
                <a:latin typeface="Arial" panose="020B0604020202020204" pitchFamily="34" charset="0"/>
                <a:cs typeface="Arial" panose="020B0604020202020204" pitchFamily="34" charset="0"/>
              </a:rPr>
              <a:t>File with </a:t>
            </a:r>
            <a:r>
              <a:rPr lang="en-US" sz="2000" b="1" dirty="0" smtClean="0">
                <a:solidFill>
                  <a:schemeClr val="tx2"/>
                </a:solidFill>
                <a:latin typeface="Arial" panose="020B0604020202020204" pitchFamily="34" charset="0"/>
                <a:cs typeface="Arial" panose="020B0604020202020204" pitchFamily="34" charset="0"/>
              </a:rPr>
              <a:t>5-digit zip codes for “neighboring states”</a:t>
            </a:r>
            <a:r>
              <a:rPr lang="en-US" sz="2000" b="1" dirty="0" smtClean="0">
                <a:solidFill>
                  <a:schemeClr val="tx2"/>
                </a:solidFill>
                <a:latin typeface="Arial" panose="020B0604020202020204" pitchFamily="34" charset="0"/>
                <a:cs typeface="Arial" panose="020B0604020202020204" pitchFamily="34" charset="0"/>
              </a:rPr>
              <a:t> </a:t>
            </a:r>
          </a:p>
          <a:p>
            <a:pPr lvl="2"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END OF SEPTEMBER</a:t>
            </a:r>
            <a:endParaRPr lang="en-US" sz="2000" b="1" dirty="0" smtClean="0">
              <a:solidFill>
                <a:srgbClr val="00B050"/>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r>
              <a:rPr lang="en-US" sz="2000" dirty="0" smtClean="0">
                <a:solidFill>
                  <a:schemeClr val="tx2"/>
                </a:solidFill>
                <a:latin typeface="Arial" panose="020B0604020202020204" pitchFamily="34" charset="0"/>
                <a:cs typeface="Arial" panose="020B0604020202020204" pitchFamily="34" charset="0"/>
              </a:rPr>
              <a:t>ready </a:t>
            </a:r>
            <a:endParaRPr lang="en-US" sz="2000" dirty="0" smtClean="0">
              <a:solidFill>
                <a:schemeClr val="tx2"/>
              </a:solidFill>
              <a:latin typeface="Arial" panose="020B0604020202020204" pitchFamily="34" charset="0"/>
              <a:cs typeface="Arial" panose="020B0604020202020204" pitchFamily="34" charset="0"/>
            </a:endParaRP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FFC000"/>
                </a:solidFill>
                <a:latin typeface="Arial" panose="020B0604020202020204" pitchFamily="34" charset="0"/>
                <a:cs typeface="Arial" panose="020B0604020202020204" pitchFamily="34" charset="0"/>
              </a:rPr>
              <a:t>END OF OCTOBER</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a:solidFill>
                  <a:schemeClr val="tx2"/>
                </a:solidFill>
                <a:latin typeface="Arial" panose="020B0604020202020204" pitchFamily="34" charset="0"/>
                <a:cs typeface="Arial" panose="020B0604020202020204" pitchFamily="34" charset="0"/>
              </a:rPr>
              <a:t>Outpatient </a:t>
            </a:r>
            <a:r>
              <a:rPr lang="en-US" sz="2000" dirty="0" smtClean="0">
                <a:solidFill>
                  <a:schemeClr val="tx2"/>
                </a:solidFill>
                <a:latin typeface="Arial" panose="020B0604020202020204" pitchFamily="34" charset="0"/>
                <a:cs typeface="Arial" panose="020B0604020202020204" pitchFamily="34" charset="0"/>
              </a:rPr>
              <a:t>Observation (OOD) ready</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FF0000"/>
                </a:solidFill>
                <a:latin typeface="Arial" panose="020B0604020202020204" pitchFamily="34" charset="0"/>
                <a:cs typeface="Arial" panose="020B0604020202020204" pitchFamily="34" charset="0"/>
              </a:rPr>
              <a:t>TBD</a:t>
            </a:r>
            <a:endParaRPr lang="en-US" sz="1600" dirty="0" smtClean="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1707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Mix FY15 </a:t>
            </a:r>
            <a:r>
              <a:rPr lang="en-US" dirty="0" smtClean="0"/>
              <a:t>Release Update</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Apply for all files now and we will fulfill them as they become available.</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FY15 Case Mix data in LDS format</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FY04-FY14 available in old “Levels” format (can request on the same application form)</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FY15 Release Documentation should be posted soon</a:t>
            </a:r>
            <a:endParaRPr lang="en-US"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5955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Revised Application Forms</a:t>
            </a:r>
            <a:endParaRPr lang="en-US" dirty="0"/>
          </a:p>
        </p:txBody>
      </p:sp>
      <p:sp>
        <p:nvSpPr>
          <p:cNvPr id="3" name="Subtitle 2"/>
          <p:cNvSpPr>
            <a:spLocks noGrp="1"/>
          </p:cNvSpPr>
          <p:nvPr>
            <p:ph type="subTitle" idx="1"/>
          </p:nvPr>
        </p:nvSpPr>
        <p:spPr/>
        <p:txBody>
          <a:bodyPr/>
          <a:lstStyle/>
          <a:p>
            <a:r>
              <a:rPr lang="en-US" dirty="0" smtClean="0"/>
              <a:t>Posted here</a:t>
            </a:r>
            <a:r>
              <a:rPr lang="en-US" dirty="0"/>
              <a:t>: </a:t>
            </a:r>
            <a:r>
              <a:rPr lang="en-US" dirty="0">
                <a:hlinkClick r:id="rId3"/>
              </a:rPr>
              <a:t>http://www.chiamass.gov/case-mix-application-documents</a:t>
            </a:r>
            <a:r>
              <a:rPr lang="en-US" dirty="0" smtClean="0">
                <a:hlinkClick r:id="rId3"/>
              </a:rPr>
              <a:t>/</a:t>
            </a:r>
            <a:r>
              <a:rPr lang="en-US" dirty="0" smtClean="0"/>
              <a:t> </a:t>
            </a:r>
          </a:p>
          <a:p>
            <a:endParaRPr lang="en-US" dirty="0"/>
          </a:p>
        </p:txBody>
      </p:sp>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6951" t="7162" r="16886" b="16598"/>
          <a:stretch/>
        </p:blipFill>
        <p:spPr bwMode="auto">
          <a:xfrm>
            <a:off x="937015" y="2615380"/>
            <a:ext cx="6771476" cy="41700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178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5.0</a:t>
            </a:r>
            <a:endParaRPr lang="en-US" dirty="0"/>
          </a:p>
        </p:txBody>
      </p:sp>
      <p:sp>
        <p:nvSpPr>
          <p:cNvPr id="3" name="Subtitle 2"/>
          <p:cNvSpPr>
            <a:spLocks noGrp="1"/>
          </p:cNvSpPr>
          <p:nvPr>
            <p:ph type="subTitle" idx="1"/>
          </p:nvPr>
        </p:nvSpPr>
        <p:spPr/>
        <p:txBody>
          <a:bodyPr/>
          <a:lstStyle/>
          <a:p>
            <a:r>
              <a:rPr lang="en-US" sz="2400" u="sng" dirty="0" smtClean="0">
                <a:solidFill>
                  <a:schemeClr val="tx2"/>
                </a:solidFill>
                <a:latin typeface="Arial" panose="020B0604020202020204" pitchFamily="34" charset="0"/>
                <a:cs typeface="Arial" panose="020B0604020202020204" pitchFamily="34" charset="0"/>
              </a:rPr>
              <a:t>Timeline</a:t>
            </a:r>
            <a:r>
              <a:rPr lang="en-US" sz="2400" dirty="0" smtClean="0">
                <a:solidFill>
                  <a:schemeClr val="tx2"/>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Apply for data NOW – application forms </a:t>
            </a:r>
            <a:r>
              <a:rPr lang="en-US" sz="2400" dirty="0">
                <a:solidFill>
                  <a:schemeClr val="tx2"/>
                </a:solidFill>
                <a:latin typeface="Arial" panose="020B0604020202020204" pitchFamily="34" charset="0"/>
                <a:cs typeface="Arial" panose="020B0604020202020204" pitchFamily="34" charset="0"/>
              </a:rPr>
              <a:t>are posted on the APCD website: </a:t>
            </a:r>
            <a:r>
              <a:rPr lang="en-US" sz="2400" dirty="0">
                <a:solidFill>
                  <a:schemeClr val="tx2"/>
                </a:solidFill>
                <a:latin typeface="Arial" panose="020B0604020202020204" pitchFamily="34" charset="0"/>
                <a:cs typeface="Arial" panose="020B0604020202020204" pitchFamily="34" charset="0"/>
                <a:hlinkClick r:id="rId3"/>
              </a:rPr>
              <a:t>http://</a:t>
            </a:r>
            <a:r>
              <a:rPr lang="en-US" sz="2400" dirty="0" smtClean="0">
                <a:solidFill>
                  <a:schemeClr val="tx2"/>
                </a:solidFill>
                <a:latin typeface="Arial" panose="020B0604020202020204" pitchFamily="34" charset="0"/>
                <a:cs typeface="Arial" panose="020B0604020202020204" pitchFamily="34" charset="0"/>
                <a:hlinkClick r:id="rId3"/>
              </a:rPr>
              <a:t>www.chiamass.gov/application-documents\</a:t>
            </a:r>
            <a:endParaRPr lang="en-US" sz="2400" dirty="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Data is ready for release now</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Release documentation (including full data specifications and release documentation) has been posted </a:t>
            </a:r>
            <a:r>
              <a:rPr lang="en-US" sz="2400" dirty="0">
                <a:solidFill>
                  <a:schemeClr val="tx2"/>
                </a:solidFill>
                <a:latin typeface="Arial" panose="020B0604020202020204" pitchFamily="34" charset="0"/>
                <a:cs typeface="Arial" panose="020B0604020202020204" pitchFamily="34" charset="0"/>
              </a:rPr>
              <a:t>to the APCD website: </a:t>
            </a:r>
            <a:r>
              <a:rPr lang="en-US" sz="2400" dirty="0">
                <a:solidFill>
                  <a:schemeClr val="tx2"/>
                </a:solidFill>
                <a:latin typeface="Arial" panose="020B0604020202020204" pitchFamily="34" charset="0"/>
                <a:cs typeface="Arial" panose="020B0604020202020204" pitchFamily="34" charset="0"/>
                <a:hlinkClick r:id="rId4"/>
              </a:rPr>
              <a:t>http://www.chiamass.gov/ma-apcd</a:t>
            </a:r>
            <a:r>
              <a:rPr lang="en-US" sz="2400" dirty="0" smtClean="0">
                <a:solidFill>
                  <a:schemeClr val="tx2"/>
                </a:solidFill>
                <a:latin typeface="Arial" panose="020B0604020202020204" pitchFamily="34" charset="0"/>
                <a:cs typeface="Arial" panose="020B0604020202020204" pitchFamily="34" charset="0"/>
                <a:hlinkClick r:id="rId4"/>
              </a:rPr>
              <a:t>/</a:t>
            </a:r>
            <a:r>
              <a:rPr lang="en-US" sz="2400" dirty="0" smtClean="0">
                <a:solidFill>
                  <a:schemeClr val="tx2"/>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No change in fees or fee waiver provisions with this release</a:t>
            </a:r>
          </a:p>
        </p:txBody>
      </p:sp>
    </p:spTree>
    <p:extLst>
      <p:ext uri="{BB962C8B-B14F-4D97-AF65-F5344CB8AC3E}">
        <p14:creationId xmlns:p14="http://schemas.microsoft.com/office/powerpoint/2010/main" val="3342501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 Reminders</a:t>
            </a:r>
            <a:endParaRPr lang="en-US" dirty="0"/>
          </a:p>
        </p:txBody>
      </p:sp>
      <p:sp>
        <p:nvSpPr>
          <p:cNvPr id="3" name="Subtitle 2"/>
          <p:cNvSpPr>
            <a:spLocks noGrp="1"/>
          </p:cNvSpPr>
          <p:nvPr>
            <p:ph type="subTitle" idx="1"/>
          </p:nvPr>
        </p:nvSpPr>
        <p:spPr/>
        <p:txBody>
          <a:bodyPr/>
          <a:lstStyle/>
          <a:p>
            <a:pPr marL="457200" indent="-457200">
              <a:buAutoNum type="arabicPeriod"/>
            </a:pPr>
            <a:r>
              <a:rPr lang="en-US" sz="2400" dirty="0" smtClean="0"/>
              <a:t>Don’t forget to upload </a:t>
            </a:r>
            <a:r>
              <a:rPr lang="en-US" sz="2400" u="sng" dirty="0" smtClean="0"/>
              <a:t>CVs/Resumes</a:t>
            </a:r>
            <a:r>
              <a:rPr lang="en-US" sz="2400" dirty="0" smtClean="0"/>
              <a:t> for the “core project team” (even if you’ve previously been approved for data)</a:t>
            </a:r>
          </a:p>
          <a:p>
            <a:pPr marL="457200" indent="-457200">
              <a:buAutoNum type="arabicPeriod"/>
            </a:pPr>
            <a:r>
              <a:rPr lang="en-US" sz="2400" dirty="0" smtClean="0"/>
              <a:t>Don’t forget to upload your </a:t>
            </a:r>
            <a:r>
              <a:rPr lang="en-US" sz="2400" u="sng" dirty="0" smtClean="0"/>
              <a:t>Research Methodology</a:t>
            </a:r>
            <a:endParaRPr lang="en-US" sz="2400" dirty="0" smtClean="0"/>
          </a:p>
          <a:p>
            <a:pPr marL="457200" indent="-457200">
              <a:buAutoNum type="arabicPeriod"/>
            </a:pPr>
            <a:r>
              <a:rPr lang="en-US" sz="2400" dirty="0" smtClean="0"/>
              <a:t>Don’t </a:t>
            </a:r>
            <a:r>
              <a:rPr lang="en-US" sz="2400" dirty="0" smtClean="0"/>
              <a:t>forget to upload </a:t>
            </a:r>
            <a:r>
              <a:rPr lang="en-US" sz="2400" u="sng" dirty="0" smtClean="0"/>
              <a:t>IRB </a:t>
            </a:r>
            <a:r>
              <a:rPr lang="en-US" sz="2400" u="sng" dirty="0" smtClean="0"/>
              <a:t>documentation</a:t>
            </a:r>
            <a:r>
              <a:rPr lang="en-US" sz="2400" dirty="0" smtClean="0"/>
              <a:t> (even </a:t>
            </a:r>
            <a:r>
              <a:rPr lang="en-US" sz="2400" dirty="0" smtClean="0"/>
              <a:t>if it’s been determined that you are not subject to IRB review)</a:t>
            </a:r>
          </a:p>
          <a:p>
            <a:pPr marL="457200" indent="-457200">
              <a:buAutoNum type="arabicPeriod"/>
            </a:pPr>
            <a:r>
              <a:rPr lang="en-US" sz="2400" dirty="0" smtClean="0"/>
              <a:t>If you’re uploading new/revised forms after your initial submission, don’t forget to </a:t>
            </a:r>
            <a:r>
              <a:rPr lang="en-US" sz="2400" u="sng" dirty="0" smtClean="0"/>
              <a:t>re-lock your project </a:t>
            </a:r>
            <a:r>
              <a:rPr lang="en-US" sz="2400" dirty="0" smtClean="0"/>
              <a:t>so we know that new materials are ready for review</a:t>
            </a:r>
            <a:endParaRPr lang="en-US" sz="2400" dirty="0"/>
          </a:p>
        </p:txBody>
      </p:sp>
    </p:spTree>
    <p:extLst>
      <p:ext uri="{BB962C8B-B14F-4D97-AF65-F5344CB8AC3E}">
        <p14:creationId xmlns:p14="http://schemas.microsoft.com/office/powerpoint/2010/main" val="3623010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QUESTIONS?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ln>
            <a:solidFill>
              <a:schemeClr val="tx2"/>
            </a:solidFill>
          </a:ln>
        </p:spPr>
        <p:txBody>
          <a:bodyPr/>
          <a:lstStyle/>
          <a:p>
            <a:r>
              <a:rPr lang="en-US" dirty="0" smtClean="0">
                <a:latin typeface="Arial" panose="020B0604020202020204" pitchFamily="34" charset="0"/>
                <a:cs typeface="Arial" panose="020B0604020202020204" pitchFamily="34" charset="0"/>
              </a:rPr>
              <a:t>QUESTIONS SUBMITTED BY USERS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8100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19283</TotalTime>
  <Words>1524</Words>
  <Application>Microsoft Office PowerPoint</Application>
  <PresentationFormat>On-screen Show (4:3)</PresentationFormat>
  <Paragraphs>273</Paragraphs>
  <Slides>18</Slides>
  <Notes>11</Notes>
  <HiddenSlides>0</HiddenSlides>
  <MMClips>0</MMClips>
  <ScaleCrop>false</ScaleCrop>
  <HeadingPairs>
    <vt:vector size="4" baseType="variant">
      <vt:variant>
        <vt:lpstr>Theme</vt:lpstr>
      </vt:variant>
      <vt:variant>
        <vt:i4>4</vt:i4>
      </vt:variant>
      <vt:variant>
        <vt:lpstr>Slide Titles</vt:lpstr>
      </vt:variant>
      <vt:variant>
        <vt:i4>18</vt:i4>
      </vt:variant>
    </vt:vector>
  </HeadingPairs>
  <TitlesOfParts>
    <vt:vector size="22" baseType="lpstr">
      <vt:lpstr>content option A</vt:lpstr>
      <vt:lpstr>HIT January 2014</vt:lpstr>
      <vt:lpstr>1_content option A</vt:lpstr>
      <vt:lpstr>Office Theme</vt:lpstr>
      <vt:lpstr>MA Center for Health Information &amp; Analysis  Case Mix User Workgroup</vt:lpstr>
      <vt:lpstr>Agenda</vt:lpstr>
      <vt:lpstr>Case Mix FY15 Release Update</vt:lpstr>
      <vt:lpstr>Case Mix FY15 Release Update</vt:lpstr>
      <vt:lpstr>Revised Application Forms</vt:lpstr>
      <vt:lpstr>MA APCD Release 5.0</vt:lpstr>
      <vt:lpstr>Application Reminders</vt:lpstr>
      <vt:lpstr> QUESTIONS?</vt:lpstr>
      <vt:lpstr>QUESTIONS SUBMITTED BY USERS</vt:lpstr>
      <vt:lpstr>Question: Both CHIA and AHRQ HCUP State Inpatient Data Administrators have been asked whether the numeric order of associated diagnosis and procedure codes in Hospital Inpatient Discharge Data (HIDD) ranks medical relevancy?</vt:lpstr>
      <vt:lpstr>PowerPoint Presentation</vt:lpstr>
      <vt:lpstr>Question: FY2015 HIDD contains principal, admitting diagnosis and discharge diagnosis. Are these diagnosis fields populated for all records and are the diagnosis fields ever populated with the same diagnosis codes?</vt:lpstr>
      <vt:lpstr>Question:  With the lifting of the limit on diagnosis codes,  did E-Code information increase on the types of activities performed while injured?</vt:lpstr>
      <vt:lpstr>Question: After the Institute of Medicine Report on Dying in America, Medicare proposed paying providers for time spent counseling do-no-resuscitate (DNR) and palliative care patients. In FY2015, was any change seen in data on DNR and comfort care patients?</vt:lpstr>
      <vt:lpstr>Question: Aside from gender, race/ethnicity, and ZIP Code, are there other data in the FY2015 that can be used to analyze the social determinants of health?</vt:lpstr>
      <vt:lpstr>Number of Discharges by Patients' Age Groups Comparison  for FY 2014 (N=785,485) and FY 2015 (796,835)</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Tapply, Adam</cp:lastModifiedBy>
  <cp:revision>404</cp:revision>
  <cp:lastPrinted>2016-09-27T18:47:44Z</cp:lastPrinted>
  <dcterms:created xsi:type="dcterms:W3CDTF">2014-04-22T00:14:56Z</dcterms:created>
  <dcterms:modified xsi:type="dcterms:W3CDTF">2016-09-28T12:55:06Z</dcterms:modified>
</cp:coreProperties>
</file>