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1.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Lst>
  <p:notesMasterIdLst>
    <p:notesMasterId r:id="rId22"/>
  </p:notesMasterIdLst>
  <p:handoutMasterIdLst>
    <p:handoutMasterId r:id="rId23"/>
  </p:handoutMasterIdLst>
  <p:sldIdLst>
    <p:sldId id="317" r:id="rId5"/>
    <p:sldId id="264" r:id="rId6"/>
    <p:sldId id="618" r:id="rId7"/>
    <p:sldId id="638" r:id="rId8"/>
    <p:sldId id="619" r:id="rId9"/>
    <p:sldId id="639" r:id="rId10"/>
    <p:sldId id="625" r:id="rId11"/>
    <p:sldId id="640" r:id="rId12"/>
    <p:sldId id="574" r:id="rId13"/>
    <p:sldId id="641" r:id="rId14"/>
    <p:sldId id="642" r:id="rId15"/>
    <p:sldId id="643" r:id="rId16"/>
    <p:sldId id="644" r:id="rId17"/>
    <p:sldId id="645" r:id="rId18"/>
    <p:sldId id="296" r:id="rId19"/>
    <p:sldId id="624" r:id="rId20"/>
    <p:sldId id="560" r:id="rId21"/>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80686" autoAdjust="0"/>
  </p:normalViewPr>
  <p:slideViewPr>
    <p:cSldViewPr snapToGrid="0" snapToObjects="1" showGuides="1">
      <p:cViewPr>
        <p:scale>
          <a:sx n="97" d="100"/>
          <a:sy n="97" d="100"/>
        </p:scale>
        <p:origin x="-2034" y="-72"/>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aseline="0"/>
            </a:pPr>
            <a:r>
              <a:rPr lang="en-US" sz="1000" baseline="0" dirty="0" smtClean="0"/>
              <a:t>Table2. Ten Year (FY2007-FY2016) Comparison of Percent of Inpatient Discharges without Procedure Codes </a:t>
            </a:r>
            <a:endParaRPr lang="en-US" sz="1000" baseline="0" dirty="0"/>
          </a:p>
        </c:rich>
      </c:tx>
      <c:layout/>
      <c:overlay val="0"/>
    </c:title>
    <c:autoTitleDeleted val="0"/>
    <c:plotArea>
      <c:layout/>
      <c:barChart>
        <c:barDir val="col"/>
        <c:grouping val="clustered"/>
        <c:varyColors val="0"/>
        <c:ser>
          <c:idx val="0"/>
          <c:order val="0"/>
          <c:tx>
            <c:strRef>
              <c:f>Sheet1!$B$1</c:f>
              <c:strCache>
                <c:ptCount val="1"/>
                <c:pt idx="0">
                  <c:v>Percent of Discharges without Procedure Codes</c:v>
                </c:pt>
              </c:strCache>
            </c:strRef>
          </c:tx>
          <c:invertIfNegative val="0"/>
          <c:dLbls>
            <c:numFmt formatCode="0.0%" sourceLinked="0"/>
            <c:txPr>
              <a:bodyPr/>
              <a:lstStyle/>
              <a:p>
                <a:pPr>
                  <a:defRPr sz="800" baseline="0"/>
                </a:pPr>
                <a:endParaRPr lang="en-US"/>
              </a:p>
            </c:txPr>
            <c:dLblPos val="outEnd"/>
            <c:showLegendKey val="0"/>
            <c:showVal val="1"/>
            <c:showCatName val="0"/>
            <c:showSerName val="0"/>
            <c:showPercent val="0"/>
            <c:showBubbleSize val="0"/>
            <c:showLeaderLines val="0"/>
          </c:dLbls>
          <c:cat>
            <c:strRef>
              <c:f>Sheet1!$A$2:$A$11</c:f>
              <c:strCache>
                <c:ptCount val="10"/>
                <c:pt idx="0">
                  <c:v>FY2007</c:v>
                </c:pt>
                <c:pt idx="1">
                  <c:v>FY2008</c:v>
                </c:pt>
                <c:pt idx="2">
                  <c:v>FY2009</c:v>
                </c:pt>
                <c:pt idx="3">
                  <c:v>FY2010</c:v>
                </c:pt>
                <c:pt idx="4">
                  <c:v>FY2011</c:v>
                </c:pt>
                <c:pt idx="5">
                  <c:v>FY2012</c:v>
                </c:pt>
                <c:pt idx="6">
                  <c:v>FY2013</c:v>
                </c:pt>
                <c:pt idx="7">
                  <c:v>FY2014</c:v>
                </c:pt>
                <c:pt idx="8">
                  <c:v>FY2015</c:v>
                </c:pt>
                <c:pt idx="9">
                  <c:v>FY2016</c:v>
                </c:pt>
              </c:strCache>
            </c:strRef>
          </c:cat>
          <c:val>
            <c:numRef>
              <c:f>Sheet1!$B$2:$B$11</c:f>
              <c:numCache>
                <c:formatCode>0.00%</c:formatCode>
                <c:ptCount val="10"/>
                <c:pt idx="0">
                  <c:v>0.36799999999999999</c:v>
                </c:pt>
                <c:pt idx="1">
                  <c:v>0.372</c:v>
                </c:pt>
                <c:pt idx="2">
                  <c:v>0.376</c:v>
                </c:pt>
                <c:pt idx="3">
                  <c:v>0.379</c:v>
                </c:pt>
                <c:pt idx="4">
                  <c:v>0.379</c:v>
                </c:pt>
                <c:pt idx="5">
                  <c:v>0.375</c:v>
                </c:pt>
                <c:pt idx="6">
                  <c:v>0.36899999999999999</c:v>
                </c:pt>
                <c:pt idx="7">
                  <c:v>0.36199999999999999</c:v>
                </c:pt>
                <c:pt idx="8">
                  <c:v>0.373</c:v>
                </c:pt>
                <c:pt idx="9">
                  <c:v>0.38900000000000001</c:v>
                </c:pt>
              </c:numCache>
            </c:numRef>
          </c:val>
        </c:ser>
        <c:dLbls>
          <c:dLblPos val="outEnd"/>
          <c:showLegendKey val="0"/>
          <c:showVal val="1"/>
          <c:showCatName val="0"/>
          <c:showSerName val="0"/>
          <c:showPercent val="0"/>
          <c:showBubbleSize val="0"/>
        </c:dLbls>
        <c:gapWidth val="75"/>
        <c:overlap val="-25"/>
        <c:axId val="149402624"/>
        <c:axId val="42736384"/>
      </c:barChart>
      <c:catAx>
        <c:axId val="149402624"/>
        <c:scaling>
          <c:orientation val="minMax"/>
        </c:scaling>
        <c:delete val="0"/>
        <c:axPos val="b"/>
        <c:majorTickMark val="none"/>
        <c:minorTickMark val="none"/>
        <c:tickLblPos val="low"/>
        <c:txPr>
          <a:bodyPr/>
          <a:lstStyle/>
          <a:p>
            <a:pPr>
              <a:defRPr sz="900" baseline="0"/>
            </a:pPr>
            <a:endParaRPr lang="en-US"/>
          </a:p>
        </c:txPr>
        <c:crossAx val="42736384"/>
        <c:crosses val="autoZero"/>
        <c:auto val="1"/>
        <c:lblAlgn val="ctr"/>
        <c:lblOffset val="100"/>
        <c:noMultiLvlLbl val="0"/>
      </c:catAx>
      <c:valAx>
        <c:axId val="42736384"/>
        <c:scaling>
          <c:orientation val="minMax"/>
          <c:max val="0.45"/>
          <c:min val="0.1"/>
        </c:scaling>
        <c:delete val="0"/>
        <c:axPos val="l"/>
        <c:majorGridlines/>
        <c:numFmt formatCode="0%" sourceLinked="0"/>
        <c:majorTickMark val="none"/>
        <c:minorTickMark val="none"/>
        <c:tickLblPos val="nextTo"/>
        <c:spPr>
          <a:ln w="9525">
            <a:noFill/>
          </a:ln>
        </c:spPr>
        <c:txPr>
          <a:bodyPr/>
          <a:lstStyle/>
          <a:p>
            <a:pPr>
              <a:defRPr sz="1000" baseline="0"/>
            </a:pPr>
            <a:endParaRPr lang="en-US"/>
          </a:p>
        </c:txPr>
        <c:crossAx val="149402624"/>
        <c:crosses val="autoZero"/>
        <c:crossBetween val="between"/>
      </c:valAx>
    </c:plotArea>
    <c:legend>
      <c:legendPos val="b"/>
      <c:layout/>
      <c:overlay val="0"/>
      <c:txPr>
        <a:bodyPr/>
        <a:lstStyle/>
        <a:p>
          <a:pPr>
            <a:defRPr sz="1000" b="1" i="0" baseline="0">
              <a:solidFill>
                <a:schemeClr val="accent5">
                  <a:lumMod val="75000"/>
                </a:schemeClr>
              </a:solidFill>
            </a:defRPr>
          </a:pPr>
          <a:endParaRPr lang="en-US"/>
        </a:p>
      </c:txPr>
    </c:legend>
    <c:plotVisOnly val="1"/>
    <c:dispBlanksAs val="zero"/>
    <c:showDLblsOverMax val="0"/>
  </c:chart>
  <c:spPr>
    <a:ln>
      <a:solidFill>
        <a:schemeClr val="accent1"/>
      </a:solid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aseline="0"/>
            </a:pPr>
            <a:r>
              <a:rPr lang="en-US" sz="1000" baseline="0" dirty="0" smtClean="0"/>
              <a:t>Table 1. Ten Year (FY2007-FY2016) Comparison of Inpatient Total Discharge Volume and Discharges without Procedure Codes </a:t>
            </a:r>
            <a:endParaRPr lang="en-US" sz="1000" baseline="0" dirty="0"/>
          </a:p>
        </c:rich>
      </c:tx>
      <c:layout/>
      <c:overlay val="0"/>
    </c:title>
    <c:autoTitleDeleted val="0"/>
    <c:plotArea>
      <c:layout/>
      <c:lineChart>
        <c:grouping val="stacked"/>
        <c:varyColors val="0"/>
        <c:ser>
          <c:idx val="0"/>
          <c:order val="0"/>
          <c:tx>
            <c:strRef>
              <c:f>Sheet1!$B$1</c:f>
              <c:strCache>
                <c:ptCount val="1"/>
                <c:pt idx="0">
                  <c:v>Discharges without Procedure Codes</c:v>
                </c:pt>
              </c:strCache>
            </c:strRef>
          </c:tx>
          <c:marker>
            <c:symbol val="none"/>
          </c:marker>
          <c:cat>
            <c:strRef>
              <c:f>Sheet1!$A$2:$A$11</c:f>
              <c:strCache>
                <c:ptCount val="10"/>
                <c:pt idx="0">
                  <c:v>FY2007</c:v>
                </c:pt>
                <c:pt idx="1">
                  <c:v>FY2008</c:v>
                </c:pt>
                <c:pt idx="2">
                  <c:v>FY2009</c:v>
                </c:pt>
                <c:pt idx="3">
                  <c:v>FY2010</c:v>
                </c:pt>
                <c:pt idx="4">
                  <c:v>FY2011</c:v>
                </c:pt>
                <c:pt idx="5">
                  <c:v>FY2012</c:v>
                </c:pt>
                <c:pt idx="6">
                  <c:v>FY2013</c:v>
                </c:pt>
                <c:pt idx="7">
                  <c:v>FY2014</c:v>
                </c:pt>
                <c:pt idx="8">
                  <c:v>FY2015</c:v>
                </c:pt>
                <c:pt idx="9">
                  <c:v>FY2016</c:v>
                </c:pt>
              </c:strCache>
            </c:strRef>
          </c:cat>
          <c:val>
            <c:numRef>
              <c:f>Sheet1!$B$2:$B$11</c:f>
              <c:numCache>
                <c:formatCode>_(* #,##0_);_(* \(#,##0\);_(* "-"??_);_(@_)</c:formatCode>
                <c:ptCount val="10"/>
                <c:pt idx="0">
                  <c:v>312565</c:v>
                </c:pt>
                <c:pt idx="1">
                  <c:v>313994</c:v>
                </c:pt>
                <c:pt idx="2">
                  <c:v>320571</c:v>
                </c:pt>
                <c:pt idx="3">
                  <c:v>322309</c:v>
                </c:pt>
                <c:pt idx="4">
                  <c:v>323034</c:v>
                </c:pt>
                <c:pt idx="5">
                  <c:v>311263</c:v>
                </c:pt>
                <c:pt idx="6">
                  <c:v>297379</c:v>
                </c:pt>
                <c:pt idx="7">
                  <c:v>284463</c:v>
                </c:pt>
                <c:pt idx="8">
                  <c:v>296975</c:v>
                </c:pt>
                <c:pt idx="9">
                  <c:v>311324</c:v>
                </c:pt>
              </c:numCache>
            </c:numRef>
          </c:val>
          <c:smooth val="0"/>
        </c:ser>
        <c:ser>
          <c:idx val="1"/>
          <c:order val="1"/>
          <c:tx>
            <c:strRef>
              <c:f>Sheet1!$C$1</c:f>
              <c:strCache>
                <c:ptCount val="1"/>
                <c:pt idx="0">
                  <c:v>Total Discharges</c:v>
                </c:pt>
              </c:strCache>
            </c:strRef>
          </c:tx>
          <c:marker>
            <c:symbol val="none"/>
          </c:marker>
          <c:cat>
            <c:strRef>
              <c:f>Sheet1!$A$2:$A$11</c:f>
              <c:strCache>
                <c:ptCount val="10"/>
                <c:pt idx="0">
                  <c:v>FY2007</c:v>
                </c:pt>
                <c:pt idx="1">
                  <c:v>FY2008</c:v>
                </c:pt>
                <c:pt idx="2">
                  <c:v>FY2009</c:v>
                </c:pt>
                <c:pt idx="3">
                  <c:v>FY2010</c:v>
                </c:pt>
                <c:pt idx="4">
                  <c:v>FY2011</c:v>
                </c:pt>
                <c:pt idx="5">
                  <c:v>FY2012</c:v>
                </c:pt>
                <c:pt idx="6">
                  <c:v>FY2013</c:v>
                </c:pt>
                <c:pt idx="7">
                  <c:v>FY2014</c:v>
                </c:pt>
                <c:pt idx="8">
                  <c:v>FY2015</c:v>
                </c:pt>
                <c:pt idx="9">
                  <c:v>FY2016</c:v>
                </c:pt>
              </c:strCache>
            </c:strRef>
          </c:cat>
          <c:val>
            <c:numRef>
              <c:f>Sheet1!$C$2:$C$11</c:f>
              <c:numCache>
                <c:formatCode>_(* #,##0_);_(* \(#,##0\);_(* "-"??_);_(@_)</c:formatCode>
                <c:ptCount val="10"/>
                <c:pt idx="0">
                  <c:v>849290</c:v>
                </c:pt>
                <c:pt idx="1">
                  <c:v>843309</c:v>
                </c:pt>
                <c:pt idx="2">
                  <c:v>853447</c:v>
                </c:pt>
                <c:pt idx="3">
                  <c:v>851154</c:v>
                </c:pt>
                <c:pt idx="4">
                  <c:v>853207</c:v>
                </c:pt>
                <c:pt idx="5">
                  <c:v>829868</c:v>
                </c:pt>
                <c:pt idx="6">
                  <c:v>806139</c:v>
                </c:pt>
                <c:pt idx="7">
                  <c:v>785485</c:v>
                </c:pt>
                <c:pt idx="8">
                  <c:v>796835</c:v>
                </c:pt>
                <c:pt idx="9">
                  <c:v>800990</c:v>
                </c:pt>
              </c:numCache>
            </c:numRef>
          </c:val>
          <c:smooth val="0"/>
        </c:ser>
        <c:dLbls>
          <c:showLegendKey val="0"/>
          <c:showVal val="0"/>
          <c:showCatName val="0"/>
          <c:showSerName val="0"/>
          <c:showPercent val="0"/>
          <c:showBubbleSize val="0"/>
        </c:dLbls>
        <c:hiLowLines/>
        <c:marker val="1"/>
        <c:smooth val="0"/>
        <c:axId val="80252928"/>
        <c:axId val="81962112"/>
      </c:lineChart>
      <c:catAx>
        <c:axId val="80252928"/>
        <c:scaling>
          <c:orientation val="minMax"/>
        </c:scaling>
        <c:delete val="0"/>
        <c:axPos val="b"/>
        <c:title>
          <c:tx>
            <c:rich>
              <a:bodyPr/>
              <a:lstStyle/>
              <a:p>
                <a:pPr>
                  <a:defRPr sz="1000" baseline="0"/>
                </a:pPr>
                <a:r>
                  <a:rPr lang="en-US" sz="1000" baseline="0" dirty="0" smtClean="0"/>
                  <a:t>Fiscal Year</a:t>
                </a:r>
                <a:endParaRPr lang="en-US" sz="1000" baseline="0" dirty="0"/>
              </a:p>
            </c:rich>
          </c:tx>
          <c:layout/>
          <c:overlay val="0"/>
        </c:title>
        <c:majorTickMark val="in"/>
        <c:minorTickMark val="none"/>
        <c:tickLblPos val="low"/>
        <c:txPr>
          <a:bodyPr/>
          <a:lstStyle/>
          <a:p>
            <a:pPr>
              <a:defRPr sz="800" baseline="0"/>
            </a:pPr>
            <a:endParaRPr lang="en-US"/>
          </a:p>
        </c:txPr>
        <c:crossAx val="81962112"/>
        <c:crosses val="autoZero"/>
        <c:auto val="1"/>
        <c:lblAlgn val="ctr"/>
        <c:lblOffset val="100"/>
        <c:tickLblSkip val="1"/>
        <c:noMultiLvlLbl val="0"/>
      </c:catAx>
      <c:valAx>
        <c:axId val="81962112"/>
        <c:scaling>
          <c:orientation val="minMax"/>
          <c:min val="100000"/>
        </c:scaling>
        <c:delete val="0"/>
        <c:axPos val="l"/>
        <c:majorGridlines/>
        <c:title>
          <c:tx>
            <c:rich>
              <a:bodyPr/>
              <a:lstStyle/>
              <a:p>
                <a:pPr>
                  <a:defRPr sz="900" baseline="0"/>
                </a:pPr>
                <a:r>
                  <a:rPr lang="en-US" sz="900" baseline="0" dirty="0" smtClean="0"/>
                  <a:t>Discharges</a:t>
                </a:r>
                <a:endParaRPr lang="en-US" sz="900" baseline="0" dirty="0"/>
              </a:p>
            </c:rich>
          </c:tx>
          <c:layout/>
          <c:overlay val="0"/>
        </c:title>
        <c:numFmt formatCode="_(* #,##0_);_(* \(#,##0\);_(* &quot;-&quot;??_);_(@_)" sourceLinked="1"/>
        <c:majorTickMark val="out"/>
        <c:minorTickMark val="none"/>
        <c:tickLblPos val="nextTo"/>
        <c:txPr>
          <a:bodyPr/>
          <a:lstStyle/>
          <a:p>
            <a:pPr>
              <a:defRPr sz="1000" baseline="0"/>
            </a:pPr>
            <a:endParaRPr lang="en-US"/>
          </a:p>
        </c:txPr>
        <c:crossAx val="80252928"/>
        <c:crosses val="autoZero"/>
        <c:crossBetween val="between"/>
        <c:majorUnit val="150000"/>
        <c:minorUnit val="10000"/>
      </c:valAx>
    </c:plotArea>
    <c:legend>
      <c:legendPos val="t"/>
      <c:layout/>
      <c:overlay val="0"/>
      <c:txPr>
        <a:bodyPr/>
        <a:lstStyle/>
        <a:p>
          <a:pPr>
            <a:defRPr sz="1000" b="1" i="0" baseline="0">
              <a:solidFill>
                <a:schemeClr val="accent5">
                  <a:lumMod val="75000"/>
                </a:schemeClr>
              </a:solidFill>
            </a:defRPr>
          </a:pPr>
          <a:endParaRPr lang="en-US"/>
        </a:p>
      </c:txPr>
    </c:legend>
    <c:plotVisOnly val="1"/>
    <c:dispBlanksAs val="zero"/>
    <c:showDLblsOverMax val="0"/>
  </c:chart>
  <c:spPr>
    <a:ln>
      <a:solidFill>
        <a:schemeClr val="accent1"/>
      </a:solidFill>
    </a:ln>
  </c:spPr>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dirty="0" smtClean="0">
                <a:solidFill>
                  <a:srgbClr val="0070C0"/>
                </a:solidFill>
              </a:rPr>
              <a:t>January</a:t>
            </a:r>
            <a:r>
              <a:rPr lang="en-US" sz="1800" baseline="0" dirty="0" smtClean="0">
                <a:solidFill>
                  <a:srgbClr val="0070C0"/>
                </a:solidFill>
              </a:rPr>
              <a:t> 2014 to September 2016 Comparison by Month and Year of Outpatient Emergency Department Visits by Massachusetts Residents (All Ages) </a:t>
            </a:r>
            <a:endParaRPr lang="en-US" sz="1800" dirty="0">
              <a:solidFill>
                <a:srgbClr val="0070C0"/>
              </a:solidFill>
            </a:endParaRPr>
          </a:p>
        </c:rich>
      </c:tx>
      <c:layout>
        <c:manualLayout>
          <c:xMode val="edge"/>
          <c:yMode val="edge"/>
          <c:x val="9.633333333333334E-2"/>
          <c:y val="1.6393442622950821E-2"/>
        </c:manualLayout>
      </c:layout>
      <c:overlay val="0"/>
    </c:title>
    <c:autoTitleDeleted val="0"/>
    <c:plotArea>
      <c:layout/>
      <c:barChart>
        <c:barDir val="col"/>
        <c:grouping val="clustered"/>
        <c:varyColors val="0"/>
        <c:ser>
          <c:idx val="0"/>
          <c:order val="0"/>
          <c:tx>
            <c:strRef>
              <c:f>Sheet1!$B$1</c:f>
              <c:strCache>
                <c:ptCount val="1"/>
                <c:pt idx="0">
                  <c:v>FY2014</c:v>
                </c:pt>
              </c:strCache>
            </c:strRef>
          </c:tx>
          <c:invertIfNegative val="0"/>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Sheet1!$B$2:$B$13</c:f>
              <c:numCache>
                <c:formatCode>#,##0</c:formatCode>
                <c:ptCount val="12"/>
                <c:pt idx="0">
                  <c:v>5863</c:v>
                </c:pt>
                <c:pt idx="1">
                  <c:v>4854</c:v>
                </c:pt>
                <c:pt idx="2">
                  <c:v>5613</c:v>
                </c:pt>
                <c:pt idx="3">
                  <c:v>5697</c:v>
                </c:pt>
                <c:pt idx="4">
                  <c:v>6170</c:v>
                </c:pt>
                <c:pt idx="5">
                  <c:v>5031</c:v>
                </c:pt>
                <c:pt idx="6">
                  <c:v>4146</c:v>
                </c:pt>
                <c:pt idx="7">
                  <c:v>4413</c:v>
                </c:pt>
                <c:pt idx="8">
                  <c:v>7128</c:v>
                </c:pt>
                <c:pt idx="9">
                  <c:v>5976</c:v>
                </c:pt>
                <c:pt idx="10">
                  <c:v>5158</c:v>
                </c:pt>
                <c:pt idx="11">
                  <c:v>5651</c:v>
                </c:pt>
              </c:numCache>
            </c:numRef>
          </c:val>
        </c:ser>
        <c:ser>
          <c:idx val="1"/>
          <c:order val="1"/>
          <c:tx>
            <c:strRef>
              <c:f>Sheet1!$C$1</c:f>
              <c:strCache>
                <c:ptCount val="1"/>
                <c:pt idx="0">
                  <c:v>FY2015</c:v>
                </c:pt>
              </c:strCache>
            </c:strRef>
          </c:tx>
          <c:invertIfNegative val="0"/>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Sheet1!$C$2:$C$13</c:f>
              <c:numCache>
                <c:formatCode>#,##0</c:formatCode>
                <c:ptCount val="12"/>
                <c:pt idx="0">
                  <c:v>6131</c:v>
                </c:pt>
                <c:pt idx="1">
                  <c:v>4388</c:v>
                </c:pt>
                <c:pt idx="2">
                  <c:v>5812</c:v>
                </c:pt>
                <c:pt idx="3">
                  <c:v>5382</c:v>
                </c:pt>
                <c:pt idx="4">
                  <c:v>6226</c:v>
                </c:pt>
                <c:pt idx="5">
                  <c:v>4645</c:v>
                </c:pt>
                <c:pt idx="6">
                  <c:v>4162</c:v>
                </c:pt>
                <c:pt idx="7">
                  <c:v>4258</c:v>
                </c:pt>
                <c:pt idx="8">
                  <c:v>5521</c:v>
                </c:pt>
                <c:pt idx="9">
                  <c:v>6480</c:v>
                </c:pt>
                <c:pt idx="10">
                  <c:v>5805</c:v>
                </c:pt>
                <c:pt idx="11">
                  <c:v>6108</c:v>
                </c:pt>
              </c:numCache>
            </c:numRef>
          </c:val>
        </c:ser>
        <c:ser>
          <c:idx val="2"/>
          <c:order val="2"/>
          <c:tx>
            <c:strRef>
              <c:f>Sheet1!$D$1</c:f>
              <c:strCache>
                <c:ptCount val="1"/>
                <c:pt idx="0">
                  <c:v>FY2016</c:v>
                </c:pt>
              </c:strCache>
            </c:strRef>
          </c:tx>
          <c:invertIfNegative val="0"/>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Sheet1!$D$2:$D$13</c:f>
              <c:numCache>
                <c:formatCode>#,##0</c:formatCode>
                <c:ptCount val="12"/>
                <c:pt idx="0">
                  <c:v>6480</c:v>
                </c:pt>
                <c:pt idx="1">
                  <c:v>5677</c:v>
                </c:pt>
                <c:pt idx="2">
                  <c:v>6501</c:v>
                </c:pt>
                <c:pt idx="3">
                  <c:v>5659</c:v>
                </c:pt>
                <c:pt idx="4">
                  <c:v>6496</c:v>
                </c:pt>
                <c:pt idx="5">
                  <c:v>5242</c:v>
                </c:pt>
                <c:pt idx="6">
                  <c:v>4915</c:v>
                </c:pt>
                <c:pt idx="7">
                  <c:v>4921</c:v>
                </c:pt>
                <c:pt idx="8">
                  <c:v>5879</c:v>
                </c:pt>
              </c:numCache>
            </c:numRef>
          </c:val>
        </c:ser>
        <c:dLbls>
          <c:showLegendKey val="0"/>
          <c:showVal val="0"/>
          <c:showCatName val="0"/>
          <c:showSerName val="0"/>
          <c:showPercent val="0"/>
          <c:showBubbleSize val="0"/>
        </c:dLbls>
        <c:gapWidth val="75"/>
        <c:overlap val="-25"/>
        <c:axId val="151486464"/>
        <c:axId val="81974336"/>
      </c:barChart>
      <c:catAx>
        <c:axId val="151486464"/>
        <c:scaling>
          <c:orientation val="minMax"/>
        </c:scaling>
        <c:delete val="0"/>
        <c:axPos val="b"/>
        <c:majorTickMark val="none"/>
        <c:minorTickMark val="none"/>
        <c:tickLblPos val="nextTo"/>
        <c:txPr>
          <a:bodyPr/>
          <a:lstStyle/>
          <a:p>
            <a:pPr>
              <a:defRPr sz="1200" baseline="0">
                <a:latin typeface="Arial" panose="020B0604020202020204" pitchFamily="34" charset="0"/>
              </a:defRPr>
            </a:pPr>
            <a:endParaRPr lang="en-US"/>
          </a:p>
        </c:txPr>
        <c:crossAx val="81974336"/>
        <c:crosses val="autoZero"/>
        <c:auto val="1"/>
        <c:lblAlgn val="ctr"/>
        <c:lblOffset val="100"/>
        <c:noMultiLvlLbl val="0"/>
      </c:catAx>
      <c:valAx>
        <c:axId val="81974336"/>
        <c:scaling>
          <c:orientation val="minMax"/>
        </c:scaling>
        <c:delete val="0"/>
        <c:axPos val="l"/>
        <c:majorGridlines/>
        <c:numFmt formatCode="#,##0" sourceLinked="1"/>
        <c:majorTickMark val="none"/>
        <c:minorTickMark val="none"/>
        <c:tickLblPos val="nextTo"/>
        <c:spPr>
          <a:ln w="9525">
            <a:noFill/>
          </a:ln>
        </c:spPr>
        <c:txPr>
          <a:bodyPr/>
          <a:lstStyle/>
          <a:p>
            <a:pPr>
              <a:defRPr sz="1200" baseline="0"/>
            </a:pPr>
            <a:endParaRPr lang="en-US"/>
          </a:p>
        </c:txPr>
        <c:crossAx val="151486464"/>
        <c:crosses val="autoZero"/>
        <c:crossBetween val="between"/>
      </c:valAx>
    </c:plotArea>
    <c:legend>
      <c:legendPos val="b"/>
      <c:layout/>
      <c:overlay val="0"/>
    </c:legend>
    <c:plotVisOnly val="1"/>
    <c:dispBlanksAs val="gap"/>
    <c:showDLblsOverMax val="0"/>
  </c:chart>
  <c:spPr>
    <a:ln>
      <a:solidFill>
        <a:srgbClr val="0070C0"/>
      </a:solidFill>
    </a:ln>
  </c:spPr>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u="sng" baseline="0">
                <a:solidFill>
                  <a:srgbClr val="FF0000"/>
                </a:solidFill>
              </a:defRPr>
            </a:pPr>
            <a:r>
              <a:rPr lang="en-US" sz="1800" u="sng" baseline="0" dirty="0" smtClean="0">
                <a:solidFill>
                  <a:srgbClr val="FF0000"/>
                </a:solidFill>
              </a:rPr>
              <a:t>18,821 </a:t>
            </a:r>
            <a:r>
              <a:rPr lang="en-US" sz="1800" u="sng" baseline="0" dirty="0">
                <a:solidFill>
                  <a:srgbClr val="FF0000"/>
                </a:solidFill>
              </a:rPr>
              <a:t>ICD-9-CM Codes</a:t>
            </a:r>
          </a:p>
        </c:rich>
      </c:tx>
      <c:layout>
        <c:manualLayout>
          <c:xMode val="edge"/>
          <c:yMode val="edge"/>
          <c:x val="0.19931096982137303"/>
          <c:y val="2.5171626225795433E-2"/>
        </c:manualLayout>
      </c:layout>
      <c:overlay val="0"/>
    </c:title>
    <c:autoTitleDeleted val="0"/>
    <c:plotArea>
      <c:layout>
        <c:manualLayout>
          <c:layoutTarget val="inner"/>
          <c:xMode val="edge"/>
          <c:yMode val="edge"/>
          <c:x val="0.49671798936907996"/>
          <c:y val="7.9657791411124015E-2"/>
          <c:w val="0.25401297608781631"/>
          <c:h val="0.88887767580663168"/>
        </c:manualLayout>
      </c:layout>
      <c:barChart>
        <c:barDir val="bar"/>
        <c:grouping val="clustered"/>
        <c:varyColors val="0"/>
        <c:ser>
          <c:idx val="0"/>
          <c:order val="0"/>
          <c:tx>
            <c:strRef>
              <c:f>Sheet1!$B$1</c:f>
              <c:strCache>
                <c:ptCount val="1"/>
                <c:pt idx="0">
                  <c:v>Number of ICD-9-CM Codes</c:v>
                </c:pt>
              </c:strCache>
            </c:strRef>
          </c:tx>
          <c:invertIfNegative val="0"/>
          <c:dLbls>
            <c:dLbl>
              <c:idx val="6"/>
              <c:delete val="1"/>
            </c:dLbl>
            <c:dLbl>
              <c:idx val="7"/>
              <c:delete val="1"/>
            </c:dLbl>
            <c:txPr>
              <a:bodyPr/>
              <a:lstStyle/>
              <a:p>
                <a:pPr>
                  <a:defRPr sz="1000" baseline="0"/>
                </a:pPr>
                <a:endParaRPr lang="en-US"/>
              </a:p>
            </c:txPr>
            <c:showLegendKey val="0"/>
            <c:showVal val="1"/>
            <c:showCatName val="0"/>
            <c:showSerName val="0"/>
            <c:showPercent val="0"/>
            <c:showBubbleSize val="0"/>
            <c:showLeaderLines val="0"/>
          </c:dLbls>
          <c:cat>
            <c:strRef>
              <c:f>Sheet1!$A$2:$A$22</c:f>
              <c:strCache>
                <c:ptCount val="21"/>
                <c:pt idx="0">
                  <c:v>Infectious and parasitic diseases  (001-139)</c:v>
                </c:pt>
                <c:pt idx="1">
                  <c:v>Neoplasms (140-239)</c:v>
                </c:pt>
                <c:pt idx="2">
                  <c:v>Endocrine, nutrional and metabolic diseases, and immunity disorders (240-279)</c:v>
                </c:pt>
                <c:pt idx="3">
                  <c:v>Diseases of the blood and blood-forming organs  (280-289)</c:v>
                </c:pt>
                <c:pt idx="4">
                  <c:v>Mental disorders (290-319)</c:v>
                </c:pt>
                <c:pt idx="5">
                  <c:v>Diseases of the nervous system and sense organs (320-389)</c:v>
                </c:pt>
                <c:pt idx="6">
                  <c:v>Diseases of the eye and adnexa</c:v>
                </c:pt>
                <c:pt idx="7">
                  <c:v>Diseases of the ear and mastoid process</c:v>
                </c:pt>
                <c:pt idx="8">
                  <c:v>Diseases of the circulatory system (390-459)</c:v>
                </c:pt>
                <c:pt idx="9">
                  <c:v>Diseases of the respiratory system (460-519)</c:v>
                </c:pt>
                <c:pt idx="10">
                  <c:v>Diseases of the digestive system (520-579)</c:v>
                </c:pt>
                <c:pt idx="11">
                  <c:v>Diseases of the skin and subcutaneous tissue (680-709)</c:v>
                </c:pt>
                <c:pt idx="12">
                  <c:v>Diseases of the musculoskeletal system and connective tissue (710-739)</c:v>
                </c:pt>
                <c:pt idx="13">
                  <c:v>Diseases of the genitourinary system (580-629)</c:v>
                </c:pt>
                <c:pt idx="14">
                  <c:v>Complications of pregnancy, childbirth, and the puerperium (630-679)</c:v>
                </c:pt>
                <c:pt idx="15">
                  <c:v>Certain conditions originating in the perinatal period (760-779)</c:v>
                </c:pt>
                <c:pt idx="16">
                  <c:v>Congenital anomalies (740-759)</c:v>
                </c:pt>
                <c:pt idx="17">
                  <c:v>Symptoms, signs, and ill-defined conditions (780-799)</c:v>
                </c:pt>
                <c:pt idx="18">
                  <c:v>Injury and poisoning (800-999)</c:v>
                </c:pt>
                <c:pt idx="19">
                  <c:v>Supplementary classification of external causes of injury and poisoning (E800-E999)</c:v>
                </c:pt>
                <c:pt idx="20">
                  <c:v>Supplementary classification of factors influencing health status and contact with health services (V01-V89)</c:v>
                </c:pt>
              </c:strCache>
            </c:strRef>
          </c:cat>
          <c:val>
            <c:numRef>
              <c:f>Sheet1!$B$2:$B$22</c:f>
              <c:numCache>
                <c:formatCode>#,##0</c:formatCode>
                <c:ptCount val="21"/>
                <c:pt idx="0">
                  <c:v>1638</c:v>
                </c:pt>
                <c:pt idx="1">
                  <c:v>1219</c:v>
                </c:pt>
                <c:pt idx="2" formatCode="General">
                  <c:v>432</c:v>
                </c:pt>
                <c:pt idx="3" formatCode="General">
                  <c:v>148</c:v>
                </c:pt>
                <c:pt idx="4" formatCode="General">
                  <c:v>609</c:v>
                </c:pt>
                <c:pt idx="5">
                  <c:v>1776</c:v>
                </c:pt>
                <c:pt idx="6" formatCode="General">
                  <c:v>0</c:v>
                </c:pt>
                <c:pt idx="7" formatCode="General">
                  <c:v>0</c:v>
                </c:pt>
                <c:pt idx="8" formatCode="General">
                  <c:v>711</c:v>
                </c:pt>
                <c:pt idx="9" formatCode="General">
                  <c:v>452</c:v>
                </c:pt>
                <c:pt idx="10" formatCode="General">
                  <c:v>840</c:v>
                </c:pt>
                <c:pt idx="11" formatCode="General">
                  <c:v>280</c:v>
                </c:pt>
                <c:pt idx="12">
                  <c:v>1037</c:v>
                </c:pt>
                <c:pt idx="13" formatCode="General">
                  <c:v>495</c:v>
                </c:pt>
                <c:pt idx="14">
                  <c:v>1480</c:v>
                </c:pt>
                <c:pt idx="15" formatCode="General">
                  <c:v>351</c:v>
                </c:pt>
                <c:pt idx="16" formatCode="General">
                  <c:v>501</c:v>
                </c:pt>
                <c:pt idx="17" formatCode="General">
                  <c:v>472</c:v>
                </c:pt>
                <c:pt idx="18">
                  <c:v>3557</c:v>
                </c:pt>
                <c:pt idx="19">
                  <c:v>1465</c:v>
                </c:pt>
                <c:pt idx="20">
                  <c:v>1358</c:v>
                </c:pt>
              </c:numCache>
            </c:numRef>
          </c:val>
        </c:ser>
        <c:dLbls>
          <c:showLegendKey val="0"/>
          <c:showVal val="1"/>
          <c:showCatName val="0"/>
          <c:showSerName val="0"/>
          <c:showPercent val="0"/>
          <c:showBubbleSize val="0"/>
        </c:dLbls>
        <c:gapWidth val="150"/>
        <c:overlap val="-25"/>
        <c:axId val="156363776"/>
        <c:axId val="82994304"/>
      </c:barChart>
      <c:catAx>
        <c:axId val="156363776"/>
        <c:scaling>
          <c:orientation val="minMax"/>
        </c:scaling>
        <c:delete val="0"/>
        <c:axPos val="l"/>
        <c:majorTickMark val="none"/>
        <c:minorTickMark val="none"/>
        <c:tickLblPos val="nextTo"/>
        <c:txPr>
          <a:bodyPr/>
          <a:lstStyle/>
          <a:p>
            <a:pPr>
              <a:defRPr sz="900" baseline="0">
                <a:latin typeface="Arial" panose="020B0604020202020204" pitchFamily="34" charset="0"/>
              </a:defRPr>
            </a:pPr>
            <a:endParaRPr lang="en-US"/>
          </a:p>
        </c:txPr>
        <c:crossAx val="82994304"/>
        <c:crosses val="autoZero"/>
        <c:auto val="1"/>
        <c:lblAlgn val="ctr"/>
        <c:lblOffset val="100"/>
        <c:noMultiLvlLbl val="0"/>
      </c:catAx>
      <c:valAx>
        <c:axId val="82994304"/>
        <c:scaling>
          <c:orientation val="minMax"/>
        </c:scaling>
        <c:delete val="1"/>
        <c:axPos val="b"/>
        <c:numFmt formatCode="#,##0" sourceLinked="1"/>
        <c:majorTickMark val="none"/>
        <c:minorTickMark val="none"/>
        <c:tickLblPos val="nextTo"/>
        <c:crossAx val="1563637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lang="en-US" sz="1800" b="1" i="0" u="sng" strike="noStrike" kern="1200" baseline="0" dirty="0">
                <a:solidFill>
                  <a:srgbClr val="FF0000"/>
                </a:solidFill>
                <a:latin typeface="+mn-lt"/>
                <a:ea typeface="+mn-ea"/>
                <a:cs typeface="+mn-cs"/>
              </a:defRPr>
            </a:pPr>
            <a:r>
              <a:rPr lang="en-US" sz="1800" b="1" i="0" u="sng" strike="noStrike" kern="1200" baseline="0" dirty="0" smtClean="0">
                <a:solidFill>
                  <a:srgbClr val="FF0000"/>
                </a:solidFill>
                <a:latin typeface="+mn-lt"/>
                <a:ea typeface="+mn-ea"/>
                <a:cs typeface="+mn-cs"/>
              </a:rPr>
              <a:t>94,042 </a:t>
            </a:r>
            <a:r>
              <a:rPr lang="en-US" sz="1800" b="1" i="0" u="sng" strike="noStrike" kern="1200" baseline="0" dirty="0">
                <a:solidFill>
                  <a:srgbClr val="FF0000"/>
                </a:solidFill>
                <a:latin typeface="+mn-lt"/>
                <a:ea typeface="+mn-ea"/>
                <a:cs typeface="+mn-cs"/>
              </a:rPr>
              <a:t>ICD-10-CM Codes</a:t>
            </a:r>
          </a:p>
        </c:rich>
      </c:tx>
      <c:layout>
        <c:manualLayout>
          <c:xMode val="edge"/>
          <c:yMode val="edge"/>
          <c:x val="0.20376107297186341"/>
          <c:y val="2.933824366695665E-2"/>
        </c:manualLayout>
      </c:layout>
      <c:overlay val="0"/>
    </c:title>
    <c:autoTitleDeleted val="0"/>
    <c:plotArea>
      <c:layout>
        <c:manualLayout>
          <c:layoutTarget val="inner"/>
          <c:xMode val="edge"/>
          <c:yMode val="edge"/>
          <c:x val="0.48415296461790486"/>
          <c:y val="8.8048333486389158E-2"/>
          <c:w val="0.47294880216606561"/>
          <c:h val="0.88887767580663168"/>
        </c:manualLayout>
      </c:layout>
      <c:barChart>
        <c:barDir val="bar"/>
        <c:grouping val="clustered"/>
        <c:varyColors val="0"/>
        <c:ser>
          <c:idx val="0"/>
          <c:order val="0"/>
          <c:tx>
            <c:strRef>
              <c:f>Sheet1!$B$1</c:f>
              <c:strCache>
                <c:ptCount val="1"/>
                <c:pt idx="0">
                  <c:v>Number of ICD-10-CM Codes</c:v>
                </c:pt>
              </c:strCache>
            </c:strRef>
          </c:tx>
          <c:invertIfNegative val="0"/>
          <c:dLbls>
            <c:dLbl>
              <c:idx val="18"/>
              <c:layout>
                <c:manualLayout>
                  <c:x val="-8.5427696133684856E-5"/>
                  <c:y val="0"/>
                </c:manualLayout>
              </c:layout>
              <c:tx>
                <c:rich>
                  <a:bodyPr/>
                  <a:lstStyle/>
                  <a:p>
                    <a:r>
                      <a:rPr lang="en-US" dirty="0" smtClean="0"/>
                      <a:t>  53,659</a:t>
                    </a:r>
                    <a:endParaRPr lang="en-US" dirty="0"/>
                  </a:p>
                </c:rich>
              </c:tx>
              <c:showLegendKey val="0"/>
              <c:showVal val="1"/>
              <c:showCatName val="0"/>
              <c:showSerName val="0"/>
              <c:showPercent val="0"/>
              <c:showBubbleSize val="0"/>
            </c:dLbl>
            <c:txPr>
              <a:bodyPr/>
              <a:lstStyle/>
              <a:p>
                <a:pPr>
                  <a:defRPr sz="1000" baseline="0"/>
                </a:pPr>
                <a:endParaRPr lang="en-US"/>
              </a:p>
            </c:txPr>
            <c:showLegendKey val="0"/>
            <c:showVal val="1"/>
            <c:showCatName val="0"/>
            <c:showSerName val="0"/>
            <c:showPercent val="0"/>
            <c:showBubbleSize val="0"/>
            <c:showLeaderLines val="0"/>
          </c:dLbls>
          <c:cat>
            <c:strRef>
              <c:f>Sheet1!$A$2:$A$22</c:f>
              <c:strCache>
                <c:ptCount val="21"/>
                <c:pt idx="0">
                  <c:v>Certain infectious and parasitic diseases (A00-B99)</c:v>
                </c:pt>
                <c:pt idx="1">
                  <c:v>Neoplasms (C00-D49)</c:v>
                </c:pt>
                <c:pt idx="2">
                  <c:v>Endocrine, nutritional and metabolic diseases (E00-E89)</c:v>
                </c:pt>
                <c:pt idx="3">
                  <c:v>Diseases of the blood and blood-forming organs and certain disorders involving the immune mechanism (D50-D89)</c:v>
                </c:pt>
                <c:pt idx="4">
                  <c:v>Mental, Behavioral and Neurodevelopmental disorders (F01-F99)</c:v>
                </c:pt>
                <c:pt idx="5">
                  <c:v>Diseases of the nervous system (G00-G99)</c:v>
                </c:pt>
                <c:pt idx="6">
                  <c:v>Diseases of the eye and adnexa (H00-H59)</c:v>
                </c:pt>
                <c:pt idx="7">
                  <c:v>Diseases of the ear and mastoid process (H60-H95)</c:v>
                </c:pt>
                <c:pt idx="8">
                  <c:v>Diseases of the circulatory system (I00-I99)</c:v>
                </c:pt>
                <c:pt idx="9">
                  <c:v>Diseases of the respiratory system (J00-J99)</c:v>
                </c:pt>
                <c:pt idx="10">
                  <c:v>Diseases of the digestive system (K00-K95)</c:v>
                </c:pt>
                <c:pt idx="11">
                  <c:v>Diseases of the skin and subcutaneous tissue (L00-L99)</c:v>
                </c:pt>
                <c:pt idx="12">
                  <c:v>Diseases of the musculoskeletal system and connective tissue (M00-M99)</c:v>
                </c:pt>
                <c:pt idx="13">
                  <c:v>Diseases of the genitourinary system (N00-N99)</c:v>
                </c:pt>
                <c:pt idx="14">
                  <c:v>Pregnancy, childbirth and the puerperium (O00-O9A)</c:v>
                </c:pt>
                <c:pt idx="15">
                  <c:v>Certain conditions originating in the perinatal period (P00-P96)</c:v>
                </c:pt>
                <c:pt idx="16">
                  <c:v>Congenital malformations, deformations and chromosomal abnormalities (Q00-Q99)</c:v>
                </c:pt>
                <c:pt idx="17">
                  <c:v>Symptoms, signs and abnormal clinical and laboratory findings, not elsewhere classified (R00-R99)</c:v>
                </c:pt>
                <c:pt idx="18">
                  <c:v>Injury, poisoning and certain other consequences of external causes (S00-T88)</c:v>
                </c:pt>
                <c:pt idx="19">
                  <c:v>External causes of morbidity (V00-Y99)</c:v>
                </c:pt>
                <c:pt idx="20">
                  <c:v>Factors influencing health status and contact with health services (Z00-Z99)</c:v>
                </c:pt>
              </c:strCache>
            </c:strRef>
          </c:cat>
          <c:val>
            <c:numRef>
              <c:f>Sheet1!$B$2:$B$22</c:f>
              <c:numCache>
                <c:formatCode>#,##0</c:formatCode>
                <c:ptCount val="21"/>
                <c:pt idx="0">
                  <c:v>1293</c:v>
                </c:pt>
                <c:pt idx="1">
                  <c:v>2039</c:v>
                </c:pt>
                <c:pt idx="2">
                  <c:v>1171</c:v>
                </c:pt>
                <c:pt idx="3">
                  <c:v>309</c:v>
                </c:pt>
                <c:pt idx="4">
                  <c:v>940</c:v>
                </c:pt>
                <c:pt idx="5">
                  <c:v>815</c:v>
                </c:pt>
                <c:pt idx="6">
                  <c:v>3252</c:v>
                </c:pt>
                <c:pt idx="7">
                  <c:v>875</c:v>
                </c:pt>
                <c:pt idx="8">
                  <c:v>1674</c:v>
                </c:pt>
                <c:pt idx="9">
                  <c:v>443</c:v>
                </c:pt>
                <c:pt idx="10">
                  <c:v>990</c:v>
                </c:pt>
                <c:pt idx="11">
                  <c:v>957</c:v>
                </c:pt>
                <c:pt idx="12">
                  <c:v>8450</c:v>
                </c:pt>
                <c:pt idx="13">
                  <c:v>792</c:v>
                </c:pt>
                <c:pt idx="14">
                  <c:v>2759</c:v>
                </c:pt>
                <c:pt idx="15">
                  <c:v>506</c:v>
                </c:pt>
                <c:pt idx="16">
                  <c:v>966</c:v>
                </c:pt>
                <c:pt idx="17">
                  <c:v>878</c:v>
                </c:pt>
                <c:pt idx="18">
                  <c:v>53659</c:v>
                </c:pt>
                <c:pt idx="19">
                  <c:v>9677</c:v>
                </c:pt>
                <c:pt idx="20">
                  <c:v>1597</c:v>
                </c:pt>
              </c:numCache>
            </c:numRef>
          </c:val>
        </c:ser>
        <c:dLbls>
          <c:showLegendKey val="0"/>
          <c:showVal val="1"/>
          <c:showCatName val="0"/>
          <c:showSerName val="0"/>
          <c:showPercent val="0"/>
          <c:showBubbleSize val="0"/>
        </c:dLbls>
        <c:gapWidth val="150"/>
        <c:overlap val="-25"/>
        <c:axId val="156363264"/>
        <c:axId val="82996032"/>
      </c:barChart>
      <c:catAx>
        <c:axId val="156363264"/>
        <c:scaling>
          <c:orientation val="minMax"/>
        </c:scaling>
        <c:delete val="0"/>
        <c:axPos val="l"/>
        <c:majorTickMark val="none"/>
        <c:minorTickMark val="none"/>
        <c:tickLblPos val="nextTo"/>
        <c:txPr>
          <a:bodyPr/>
          <a:lstStyle/>
          <a:p>
            <a:pPr>
              <a:defRPr sz="900" baseline="0">
                <a:latin typeface="Arial" panose="020B0604020202020204" pitchFamily="34" charset="0"/>
              </a:defRPr>
            </a:pPr>
            <a:endParaRPr lang="en-US"/>
          </a:p>
        </c:txPr>
        <c:crossAx val="82996032"/>
        <c:crosses val="autoZero"/>
        <c:auto val="1"/>
        <c:lblAlgn val="ctr"/>
        <c:lblOffset val="100"/>
        <c:noMultiLvlLbl val="0"/>
      </c:catAx>
      <c:valAx>
        <c:axId val="82996032"/>
        <c:scaling>
          <c:orientation val="minMax"/>
        </c:scaling>
        <c:delete val="1"/>
        <c:axPos val="b"/>
        <c:numFmt formatCode="#,##0" sourceLinked="1"/>
        <c:majorTickMark val="none"/>
        <c:minorTickMark val="none"/>
        <c:tickLblPos val="nextTo"/>
        <c:crossAx val="15636326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0.775</cdr:x>
      <cdr:y>0.88125</cdr:y>
    </cdr:from>
    <cdr:to>
      <cdr:x>0.9875</cdr:x>
      <cdr:y>0.975</cdr:y>
    </cdr:to>
    <cdr:sp macro="" textlink="">
      <cdr:nvSpPr>
        <cdr:cNvPr id="2" name="TextBox 1"/>
        <cdr:cNvSpPr txBox="1"/>
      </cdr:nvSpPr>
      <cdr:spPr>
        <a:xfrm xmlns:a="http://schemas.openxmlformats.org/drawingml/2006/main">
          <a:off x="4724400" y="3581400"/>
          <a:ext cx="1295400" cy="381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800" i="1" dirty="0" smtClean="0">
              <a:solidFill>
                <a:srgbClr val="FF0000"/>
              </a:solidFill>
            </a:rPr>
            <a:t>Note:  Oct,  Nov, Dec   2016 </a:t>
          </a:r>
        </a:p>
        <a:p xmlns:a="http://schemas.openxmlformats.org/drawingml/2006/main">
          <a:r>
            <a:rPr lang="en-US" sz="800" i="1" dirty="0" smtClean="0">
              <a:solidFill>
                <a:srgbClr val="FF0000"/>
              </a:solidFill>
            </a:rPr>
            <a:t>Data not available  yet</a:t>
          </a:r>
          <a:endParaRPr lang="en-US" sz="800" i="1" dirty="0">
            <a:solidFill>
              <a:srgbClr val="FF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9/26/2017</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9/26/2017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a:p>
        </p:txBody>
      </p:sp>
    </p:spTree>
    <p:extLst>
      <p:ext uri="{BB962C8B-B14F-4D97-AF65-F5344CB8AC3E}">
        <p14:creationId xmlns:p14="http://schemas.microsoft.com/office/powerpoint/2010/main" val="3207132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2617009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12</a:t>
            </a:fld>
            <a:endParaRPr lang="en-US"/>
          </a:p>
        </p:txBody>
      </p:sp>
    </p:spTree>
    <p:extLst>
      <p:ext uri="{BB962C8B-B14F-4D97-AF65-F5344CB8AC3E}">
        <p14:creationId xmlns:p14="http://schemas.microsoft.com/office/powerpoint/2010/main" val="2143508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13</a:t>
            </a:fld>
            <a:endParaRPr lang="en-US"/>
          </a:p>
        </p:txBody>
      </p:sp>
    </p:spTree>
    <p:extLst>
      <p:ext uri="{BB962C8B-B14F-4D97-AF65-F5344CB8AC3E}">
        <p14:creationId xmlns:p14="http://schemas.microsoft.com/office/powerpoint/2010/main" val="383083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17</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3139274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4079895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515518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2446907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9</a:t>
            </a:fld>
            <a:endParaRPr lang="en-US"/>
          </a:p>
        </p:txBody>
      </p:sp>
    </p:spTree>
    <p:extLst>
      <p:ext uri="{BB962C8B-B14F-4D97-AF65-F5344CB8AC3E}">
        <p14:creationId xmlns:p14="http://schemas.microsoft.com/office/powerpoint/2010/main" val="1202816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B960AD-0E55-4220-88B6-B3B66BF6BC08}" type="datetimeFigureOut">
              <a:rPr lang="en-US" smtClean="0">
                <a:solidFill>
                  <a:prstClr val="black">
                    <a:tint val="75000"/>
                  </a:prstClr>
                </a:solidFill>
              </a:rPr>
              <a:pPr/>
              <a:t>9/26/2017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F0667EB-C44C-47DF-9213-434591C33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8700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B960AD-0E55-4220-88B6-B3B66BF6BC08}" type="datetimeFigureOut">
              <a:rPr lang="en-US" smtClean="0">
                <a:solidFill>
                  <a:prstClr val="black">
                    <a:tint val="75000"/>
                  </a:prstClr>
                </a:solidFill>
              </a:rPr>
              <a:pPr/>
              <a:t>9/26/2017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F0667EB-C44C-47DF-9213-434591C33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661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B960AD-0E55-4220-88B6-B3B66BF6BC08}" type="datetimeFigureOut">
              <a:rPr lang="en-US" smtClean="0">
                <a:solidFill>
                  <a:prstClr val="black">
                    <a:tint val="75000"/>
                  </a:prstClr>
                </a:solidFill>
              </a:rPr>
              <a:pPr/>
              <a:t>9/26/2017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F0667EB-C44C-47DF-9213-434591C33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1396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B960AD-0E55-4220-88B6-B3B66BF6BC08}" type="datetimeFigureOut">
              <a:rPr lang="en-US" smtClean="0">
                <a:solidFill>
                  <a:prstClr val="black">
                    <a:tint val="75000"/>
                  </a:prstClr>
                </a:solidFill>
              </a:rPr>
              <a:pPr/>
              <a:t>9/26/2017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F0667EB-C44C-47DF-9213-434591C33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72420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B960AD-0E55-4220-88B6-B3B66BF6BC08}" type="datetimeFigureOut">
              <a:rPr lang="en-US" smtClean="0">
                <a:solidFill>
                  <a:prstClr val="black">
                    <a:tint val="75000"/>
                  </a:prstClr>
                </a:solidFill>
              </a:rPr>
              <a:pPr/>
              <a:t>9/26/2017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F0667EB-C44C-47DF-9213-434591C33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13658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B960AD-0E55-4220-88B6-B3B66BF6BC08}" type="datetimeFigureOut">
              <a:rPr lang="en-US" smtClean="0">
                <a:solidFill>
                  <a:prstClr val="black">
                    <a:tint val="75000"/>
                  </a:prstClr>
                </a:solidFill>
              </a:rPr>
              <a:pPr/>
              <a:t>9/26/2017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F0667EB-C44C-47DF-9213-434591C33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0776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Content Slide Text NO LINE">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dirty="0"/>
          </a:p>
        </p:txBody>
      </p:sp>
    </p:spTree>
    <p:extLst>
      <p:ext uri="{BB962C8B-B14F-4D97-AF65-F5344CB8AC3E}">
        <p14:creationId xmlns:p14="http://schemas.microsoft.com/office/powerpoint/2010/main" val="396782908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B960AD-0E55-4220-88B6-B3B66BF6BC08}" type="datetimeFigureOut">
              <a:rPr lang="en-US" smtClean="0">
                <a:solidFill>
                  <a:prstClr val="black">
                    <a:tint val="75000"/>
                  </a:prstClr>
                </a:solidFill>
              </a:rPr>
              <a:pPr/>
              <a:t>9/26/2017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F0667EB-C44C-47DF-9213-434591C33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731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B960AD-0E55-4220-88B6-B3B66BF6BC08}" type="datetimeFigureOut">
              <a:rPr lang="en-US" smtClean="0">
                <a:solidFill>
                  <a:prstClr val="black">
                    <a:tint val="75000"/>
                  </a:prstClr>
                </a:solidFill>
              </a:rPr>
              <a:pPr/>
              <a:t>9/26/2017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F0667EB-C44C-47DF-9213-434591C33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18071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B960AD-0E55-4220-88B6-B3B66BF6BC08}" type="datetimeFigureOut">
              <a:rPr lang="en-US" smtClean="0">
                <a:solidFill>
                  <a:prstClr val="black">
                    <a:tint val="75000"/>
                  </a:prstClr>
                </a:solidFill>
              </a:rPr>
              <a:pPr/>
              <a:t>9/26/2017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F0667EB-C44C-47DF-9213-434591C33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17685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B960AD-0E55-4220-88B6-B3B66BF6BC08}" type="datetimeFigureOut">
              <a:rPr lang="en-US" smtClean="0">
                <a:solidFill>
                  <a:prstClr val="black">
                    <a:tint val="75000"/>
                  </a:prstClr>
                </a:solidFill>
              </a:rPr>
              <a:pPr/>
              <a:t>9/26/2017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F0667EB-C44C-47DF-9213-434591C33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8662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B960AD-0E55-4220-88B6-B3B66BF6BC08}" type="datetimeFigureOut">
              <a:rPr lang="en-US" smtClean="0">
                <a:solidFill>
                  <a:prstClr val="black">
                    <a:tint val="75000"/>
                  </a:prstClr>
                </a:solidFill>
              </a:rPr>
              <a:pPr/>
              <a:t>9/26/2017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F0667EB-C44C-47DF-9213-434591C33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78181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heme" Target="../theme/theme4.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EEB960AD-0E55-4220-88B6-B3B66BF6BC08}" type="datetimeFigureOut">
              <a:rPr lang="en-US" smtClean="0">
                <a:solidFill>
                  <a:prstClr val="black">
                    <a:tint val="75000"/>
                  </a:prstClr>
                </a:solidFill>
                <a:latin typeface="Calibri"/>
                <a:ea typeface="+mn-ea"/>
                <a:cs typeface="+mn-cs"/>
              </a:rPr>
              <a:pPr defTabSz="914400" fontAlgn="auto">
                <a:spcBef>
                  <a:spcPts val="0"/>
                </a:spcBef>
                <a:spcAft>
                  <a:spcPts val="0"/>
                </a:spcAft>
              </a:pPr>
              <a:t>9/26/2017</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6F0667EB-C44C-47DF-9213-434591C33E59}"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30328086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13" Type="http://schemas.openxmlformats.org/officeDocument/2006/relationships/hyperlink" Target="http://www.icd10data.com/ICD10CM/Codes/S00-T88/T07-T07" TargetMode="External"/><Relationship Id="rId18" Type="http://schemas.openxmlformats.org/officeDocument/2006/relationships/hyperlink" Target="http://www.icd10data.com/ICD10CM/Codes/S00-T88/T30-T32" TargetMode="External"/><Relationship Id="rId26" Type="http://schemas.openxmlformats.org/officeDocument/2006/relationships/hyperlink" Target="http://www.icd10data.com/ICD10CM/Codes/V00-Y99/V10-V19" TargetMode="External"/><Relationship Id="rId39" Type="http://schemas.openxmlformats.org/officeDocument/2006/relationships/hyperlink" Target="http://www.icd10data.com/ICD10CM/Codes/V00-Y99/W50-W64" TargetMode="External"/><Relationship Id="rId21" Type="http://schemas.openxmlformats.org/officeDocument/2006/relationships/hyperlink" Target="http://www.icd10data.com/ICD10CM/Codes/S00-T88/T51-T65" TargetMode="External"/><Relationship Id="rId34" Type="http://schemas.openxmlformats.org/officeDocument/2006/relationships/hyperlink" Target="http://www.icd10data.com/ICD10CM/Codes/V00-Y99/V90-V94" TargetMode="External"/><Relationship Id="rId42" Type="http://schemas.openxmlformats.org/officeDocument/2006/relationships/hyperlink" Target="http://www.icd10data.com/ICD10CM/Codes/V00-Y99/X00-X08" TargetMode="External"/><Relationship Id="rId47" Type="http://schemas.openxmlformats.org/officeDocument/2006/relationships/hyperlink" Target="http://www.icd10data.com/ICD10CM/Codes/V00-Y99/X71-X83" TargetMode="External"/><Relationship Id="rId50" Type="http://schemas.openxmlformats.org/officeDocument/2006/relationships/hyperlink" Target="http://www.icd10data.com/ICD10CM/Codes/V00-Y99/Y35-Y38" TargetMode="External"/><Relationship Id="rId7" Type="http://schemas.openxmlformats.org/officeDocument/2006/relationships/hyperlink" Target="http://www.icd10data.com/ICD10CM/Codes/S00-T88/S40-S49" TargetMode="External"/><Relationship Id="rId2" Type="http://schemas.openxmlformats.org/officeDocument/2006/relationships/notesSlide" Target="../notesSlides/notesSlide12.xml"/><Relationship Id="rId16" Type="http://schemas.openxmlformats.org/officeDocument/2006/relationships/hyperlink" Target="http://www.icd10data.com/ICD10CM/Codes/S00-T88/T20-T25" TargetMode="External"/><Relationship Id="rId29" Type="http://schemas.openxmlformats.org/officeDocument/2006/relationships/hyperlink" Target="http://www.icd10data.com/ICD10CM/Codes/V00-Y99/V40-V49" TargetMode="External"/><Relationship Id="rId11" Type="http://schemas.openxmlformats.org/officeDocument/2006/relationships/hyperlink" Target="http://www.icd10data.com/ICD10CM/Codes/S00-T88/S80-S89" TargetMode="External"/><Relationship Id="rId24" Type="http://schemas.openxmlformats.org/officeDocument/2006/relationships/hyperlink" Target="http://www.icd10data.com/ICD10CM/Codes/S00-T88/T80-T88" TargetMode="External"/><Relationship Id="rId32" Type="http://schemas.openxmlformats.org/officeDocument/2006/relationships/hyperlink" Target="http://www.icd10data.com/ICD10CM/Codes/V00-Y99/V70-V79" TargetMode="External"/><Relationship Id="rId37" Type="http://schemas.openxmlformats.org/officeDocument/2006/relationships/hyperlink" Target="http://www.icd10data.com/ICD10CM/Codes/V00-Y99/W00-W19" TargetMode="External"/><Relationship Id="rId40" Type="http://schemas.openxmlformats.org/officeDocument/2006/relationships/hyperlink" Target="http://www.icd10data.com/ICD10CM/Codes/V00-Y99/W65-W74" TargetMode="External"/><Relationship Id="rId45" Type="http://schemas.openxmlformats.org/officeDocument/2006/relationships/hyperlink" Target="http://www.icd10data.com/ICD10CM/Codes/V00-Y99/X50-X50" TargetMode="External"/><Relationship Id="rId53" Type="http://schemas.openxmlformats.org/officeDocument/2006/relationships/hyperlink" Target="http://www.icd10data.com/ICD10CM/Codes/V00-Y99/Y83-Y84" TargetMode="External"/><Relationship Id="rId5" Type="http://schemas.openxmlformats.org/officeDocument/2006/relationships/hyperlink" Target="http://www.icd10data.com/ICD10CM/Codes/S00-T88/S20-S29" TargetMode="External"/><Relationship Id="rId10" Type="http://schemas.openxmlformats.org/officeDocument/2006/relationships/hyperlink" Target="http://www.icd10data.com/ICD10CM/Codes/S00-T88/S70-S79" TargetMode="External"/><Relationship Id="rId19" Type="http://schemas.openxmlformats.org/officeDocument/2006/relationships/hyperlink" Target="http://www.icd10data.com/ICD10CM/Codes/S00-T88/T33-T34" TargetMode="External"/><Relationship Id="rId31" Type="http://schemas.openxmlformats.org/officeDocument/2006/relationships/hyperlink" Target="http://www.icd10data.com/ICD10CM/Codes/V00-Y99/V60-V69" TargetMode="External"/><Relationship Id="rId44" Type="http://schemas.openxmlformats.org/officeDocument/2006/relationships/hyperlink" Target="http://www.icd10data.com/ICD10CM/Codes/V00-Y99/X30-X39" TargetMode="External"/><Relationship Id="rId52" Type="http://schemas.openxmlformats.org/officeDocument/2006/relationships/hyperlink" Target="http://www.icd10data.com/ICD10CM/Codes/V00-Y99/Y70-Y82" TargetMode="External"/><Relationship Id="rId4" Type="http://schemas.openxmlformats.org/officeDocument/2006/relationships/hyperlink" Target="http://www.icd10data.com/ICD10CM/Codes/S00-T88/S10-S19" TargetMode="External"/><Relationship Id="rId9" Type="http://schemas.openxmlformats.org/officeDocument/2006/relationships/hyperlink" Target="http://www.icd10data.com/ICD10CM/Codes/S00-T88/S60-S69" TargetMode="External"/><Relationship Id="rId14" Type="http://schemas.openxmlformats.org/officeDocument/2006/relationships/hyperlink" Target="http://www.icd10data.com/ICD10CM/Codes/S00-T88/T14-T14" TargetMode="External"/><Relationship Id="rId22" Type="http://schemas.openxmlformats.org/officeDocument/2006/relationships/hyperlink" Target="http://www.icd10data.com/ICD10CM/Codes/S00-T88/T66-T78" TargetMode="External"/><Relationship Id="rId27" Type="http://schemas.openxmlformats.org/officeDocument/2006/relationships/hyperlink" Target="http://www.icd10data.com/ICD10CM/Codes/V00-Y99/V20-V29" TargetMode="External"/><Relationship Id="rId30" Type="http://schemas.openxmlformats.org/officeDocument/2006/relationships/hyperlink" Target="http://www.icd10data.com/ICD10CM/Codes/V00-Y99/V50-V59" TargetMode="External"/><Relationship Id="rId35" Type="http://schemas.openxmlformats.org/officeDocument/2006/relationships/hyperlink" Target="http://www.icd10data.com/ICD10CM/Codes/V00-Y99/V95-V97" TargetMode="External"/><Relationship Id="rId43" Type="http://schemas.openxmlformats.org/officeDocument/2006/relationships/hyperlink" Target="http://www.icd10data.com/ICD10CM/Codes/V00-Y99/X10-X19" TargetMode="External"/><Relationship Id="rId48" Type="http://schemas.openxmlformats.org/officeDocument/2006/relationships/hyperlink" Target="http://www.icd10data.com/ICD10CM/Codes/V00-Y99/X92-Y09" TargetMode="External"/><Relationship Id="rId8" Type="http://schemas.openxmlformats.org/officeDocument/2006/relationships/hyperlink" Target="http://www.icd10data.com/ICD10CM/Codes/S00-T88/S50-S59" TargetMode="External"/><Relationship Id="rId51" Type="http://schemas.openxmlformats.org/officeDocument/2006/relationships/hyperlink" Target="http://www.icd10data.com/ICD10CM/Codes/V00-Y99/Y62-Y69" TargetMode="External"/><Relationship Id="rId3" Type="http://schemas.openxmlformats.org/officeDocument/2006/relationships/hyperlink" Target="http://www.icd10data.com/ICD10CM/Codes/S00-T88/S00-S09" TargetMode="External"/><Relationship Id="rId12" Type="http://schemas.openxmlformats.org/officeDocument/2006/relationships/hyperlink" Target="http://www.icd10data.com/ICD10CM/Codes/S00-T88/S90-S99" TargetMode="External"/><Relationship Id="rId17" Type="http://schemas.openxmlformats.org/officeDocument/2006/relationships/hyperlink" Target="http://www.icd10data.com/ICD10CM/Codes/S00-T88/T26-T28" TargetMode="External"/><Relationship Id="rId25" Type="http://schemas.openxmlformats.org/officeDocument/2006/relationships/hyperlink" Target="http://www.icd10data.com/ICD10CM/Codes/V00-Y99/V00-V09" TargetMode="External"/><Relationship Id="rId33" Type="http://schemas.openxmlformats.org/officeDocument/2006/relationships/hyperlink" Target="http://www.icd10data.com/ICD10CM/Codes/V00-Y99/V80-V89" TargetMode="External"/><Relationship Id="rId38" Type="http://schemas.openxmlformats.org/officeDocument/2006/relationships/hyperlink" Target="http://www.icd10data.com/ICD10CM/Codes/V00-Y99/W20-W49" TargetMode="External"/><Relationship Id="rId46" Type="http://schemas.openxmlformats.org/officeDocument/2006/relationships/hyperlink" Target="http://www.icd10data.com/ICD10CM/Codes/V00-Y99/X52-X58" TargetMode="External"/><Relationship Id="rId20" Type="http://schemas.openxmlformats.org/officeDocument/2006/relationships/hyperlink" Target="http://www.icd10data.com/ICD10CM/Codes/S00-T88/T36-T50" TargetMode="External"/><Relationship Id="rId41" Type="http://schemas.openxmlformats.org/officeDocument/2006/relationships/hyperlink" Target="http://www.icd10data.com/ICD10CM/Codes/V00-Y99/W85-W99" TargetMode="External"/><Relationship Id="rId54" Type="http://schemas.openxmlformats.org/officeDocument/2006/relationships/hyperlink" Target="http://www.icd10data.com/ICD10CM/Codes/V00-Y99/Y90-Y99" TargetMode="External"/><Relationship Id="rId1" Type="http://schemas.openxmlformats.org/officeDocument/2006/relationships/slideLayout" Target="../slideLayouts/slideLayout6.xml"/><Relationship Id="rId6" Type="http://schemas.openxmlformats.org/officeDocument/2006/relationships/hyperlink" Target="http://www.icd10data.com/ICD10CM/Codes/S00-T88/S30-S39" TargetMode="External"/><Relationship Id="rId15" Type="http://schemas.openxmlformats.org/officeDocument/2006/relationships/hyperlink" Target="http://www.icd10data.com/ICD10CM/Codes/S00-T88/T15-T19" TargetMode="External"/><Relationship Id="rId23" Type="http://schemas.openxmlformats.org/officeDocument/2006/relationships/hyperlink" Target="http://www.icd10data.com/ICD10CM/Codes/S00-T88/T79-T79" TargetMode="External"/><Relationship Id="rId28" Type="http://schemas.openxmlformats.org/officeDocument/2006/relationships/hyperlink" Target="http://www.icd10data.com/ICD10CM/Codes/V00-Y99/V30-V39" TargetMode="External"/><Relationship Id="rId36" Type="http://schemas.openxmlformats.org/officeDocument/2006/relationships/hyperlink" Target="http://www.icd10data.com/ICD10CM/Codes/V00-Y99/V98-V99" TargetMode="External"/><Relationship Id="rId49" Type="http://schemas.openxmlformats.org/officeDocument/2006/relationships/hyperlink" Target="http://www.icd10data.com/ICD10CM/Codes/V00-Y99/Y21-Y33" TargetMode="Externa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16.xml"/><Relationship Id="rId5" Type="http://schemas.openxmlformats.org/officeDocument/2006/relationships/image" Target="../media/image4.png"/><Relationship Id="rId4" Type="http://schemas.openxmlformats.org/officeDocument/2006/relationships/chart" Target="../charts/chart5.xml"/></Relationships>
</file>

<file path=ppt/slides/_rels/slide14.xml.rels><?xml version="1.0" encoding="UTF-8" standalone="yes"?>
<Relationships xmlns="http://schemas.openxmlformats.org/package/2006/relationships"><Relationship Id="rId2" Type="http://schemas.openxmlformats.org/officeDocument/2006/relationships/hyperlink" Target="https://www.cms.gov/Medicare/Coding/ICD10/2015-ICD-10-CM-and-GEMs.html" TargetMode="Externa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chiamass.gov/ma-apcd-and-case-mix-user-workgroup-information/"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visitor.r20.constantcontact.com/d.jsp?llr=efmhfytab&amp;p=oi&amp;m=1120723513508&amp;sit=xcruu7sjb&amp;f=e1fbb9c6-ba86-47fe-a9d7-0cec812f8ea3"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c="http://schemas.openxmlformats.org/markup-compatibility/2006" xmlns:mv="urn:schemas-microsoft-com:mac:vml" xmlns="" xmlns:ma14="http://schemas.microsoft.com/office/mac/drawingml/2011/main"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Case Mix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September</a:t>
            </a:r>
            <a:r>
              <a:rPr lang="en-US" sz="2400" dirty="0" smtClean="0">
                <a:latin typeface="Arial" panose="020B0604020202020204" pitchFamily="34" charset="0"/>
                <a:cs typeface="Arial" panose="020B0604020202020204" pitchFamily="34" charset="0"/>
              </a:rPr>
              <a:t> 26, </a:t>
            </a:r>
            <a:r>
              <a:rPr lang="en-US" sz="2400" dirty="0" smtClean="0">
                <a:latin typeface="Arial" panose="020B0604020202020204" pitchFamily="34" charset="0"/>
                <a:cs typeface="Arial" panose="020B0604020202020204" pitchFamily="34" charset="0"/>
              </a:rPr>
              <a:t>2017</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2656347885"/>
              </p:ext>
            </p:extLst>
          </p:nvPr>
        </p:nvGraphicFramePr>
        <p:xfrm>
          <a:off x="4690217" y="2971800"/>
          <a:ext cx="4419600" cy="3378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extLst>
              <p:ext uri="{D42A27DB-BD31-4B8C-83A1-F6EECF244321}">
                <p14:modId xmlns:p14="http://schemas.microsoft.com/office/powerpoint/2010/main" val="1196859317"/>
              </p:ext>
            </p:extLst>
          </p:nvPr>
        </p:nvGraphicFramePr>
        <p:xfrm>
          <a:off x="194417" y="2971800"/>
          <a:ext cx="4419600" cy="3378200"/>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76200" y="228600"/>
            <a:ext cx="7315200" cy="2739211"/>
          </a:xfrm>
          <a:prstGeom prst="rect">
            <a:avLst/>
          </a:prstGeom>
          <a:noFill/>
        </p:spPr>
        <p:txBody>
          <a:bodyPr wrap="square" rtlCol="0">
            <a:spAutoFit/>
          </a:bodyPr>
          <a:lstStyle/>
          <a:p>
            <a:pPr defTabSz="914400" fontAlgn="auto">
              <a:spcBef>
                <a:spcPts val="0"/>
              </a:spcBef>
              <a:spcAft>
                <a:spcPts val="0"/>
              </a:spcAft>
            </a:pPr>
            <a:r>
              <a:rPr lang="en-US" sz="1400" b="1" i="1" u="sng" dirty="0" smtClean="0">
                <a:solidFill>
                  <a:schemeClr val="tx2"/>
                </a:solidFill>
                <a:latin typeface="Arial" panose="020B0604020202020204" pitchFamily="34" charset="0"/>
                <a:ea typeface="+mn-ea"/>
                <a:cs typeface="Arial" panose="020B0604020202020204" pitchFamily="34" charset="0"/>
              </a:rPr>
              <a:t>Question</a:t>
            </a:r>
            <a:r>
              <a:rPr lang="en-US" sz="1400" b="1" i="1" dirty="0" smtClean="0">
                <a:solidFill>
                  <a:schemeClr val="tx2"/>
                </a:solidFill>
                <a:latin typeface="Arial" panose="020B0604020202020204" pitchFamily="34" charset="0"/>
                <a:ea typeface="+mn-ea"/>
                <a:cs typeface="Arial" panose="020B0604020202020204" pitchFamily="34" charset="0"/>
              </a:rPr>
              <a:t>: In FY2016, why are close to 38% of the Hospital Inpatient Discharges missing procedure codes? How is it possible to have dollar amount charges without procedures codes?</a:t>
            </a:r>
          </a:p>
          <a:p>
            <a:pPr defTabSz="914400" fontAlgn="auto">
              <a:spcBef>
                <a:spcPts val="0"/>
              </a:spcBef>
              <a:spcAft>
                <a:spcPts val="0"/>
              </a:spcAft>
            </a:pPr>
            <a:endParaRPr lang="en-US" sz="1300" dirty="0" smtClean="0">
              <a:solidFill>
                <a:schemeClr val="tx2"/>
              </a:solidFill>
              <a:latin typeface="Arial" panose="020B0604020202020204" pitchFamily="34" charset="0"/>
              <a:ea typeface="+mn-ea"/>
              <a:cs typeface="Arial" panose="020B0604020202020204" pitchFamily="34" charset="0"/>
            </a:endParaRPr>
          </a:p>
          <a:p>
            <a:pPr defTabSz="914400" fontAlgn="auto">
              <a:spcBef>
                <a:spcPts val="0"/>
              </a:spcBef>
              <a:spcAft>
                <a:spcPts val="0"/>
              </a:spcAft>
            </a:pPr>
            <a:r>
              <a:rPr lang="en-US" sz="1300" b="1" u="sng" dirty="0" smtClean="0">
                <a:solidFill>
                  <a:schemeClr val="tx2"/>
                </a:solidFill>
                <a:latin typeface="Arial" panose="020B0604020202020204" pitchFamily="34" charset="0"/>
                <a:ea typeface="+mn-ea"/>
                <a:cs typeface="Arial" panose="020B0604020202020204" pitchFamily="34" charset="0"/>
              </a:rPr>
              <a:t>Answer</a:t>
            </a:r>
            <a:r>
              <a:rPr lang="en-US" sz="1300" dirty="0" smtClean="0">
                <a:solidFill>
                  <a:schemeClr val="tx2"/>
                </a:solidFill>
                <a:latin typeface="Arial" panose="020B0604020202020204" pitchFamily="34" charset="0"/>
                <a:ea typeface="+mn-ea"/>
                <a:cs typeface="Arial" panose="020B0604020202020204" pitchFamily="34" charset="0"/>
              </a:rPr>
              <a:t>: Over the past 10 years, there has not been notable variation the number of discharges without procedure codes (</a:t>
            </a:r>
            <a:r>
              <a:rPr lang="en-US" sz="1300" b="1" dirty="0" smtClean="0">
                <a:solidFill>
                  <a:schemeClr val="tx2"/>
                </a:solidFill>
                <a:latin typeface="Arial" panose="020B0604020202020204" pitchFamily="34" charset="0"/>
                <a:ea typeface="+mn-ea"/>
                <a:cs typeface="Arial" panose="020B0604020202020204" pitchFamily="34" charset="0"/>
              </a:rPr>
              <a:t>see Table 1 below</a:t>
            </a:r>
            <a:r>
              <a:rPr lang="en-US" sz="1300" dirty="0" smtClean="0">
                <a:solidFill>
                  <a:schemeClr val="tx2"/>
                </a:solidFill>
                <a:latin typeface="Arial" panose="020B0604020202020204" pitchFamily="34" charset="0"/>
                <a:ea typeface="+mn-ea"/>
                <a:cs typeface="Arial" panose="020B0604020202020204" pitchFamily="34" charset="0"/>
              </a:rPr>
              <a:t>). The 10-year percent mean for missing procedure codes is 37.4% (</a:t>
            </a:r>
            <a:r>
              <a:rPr lang="en-US" sz="1300" b="1" dirty="0" smtClean="0">
                <a:solidFill>
                  <a:schemeClr val="tx2"/>
                </a:solidFill>
                <a:latin typeface="Arial" panose="020B0604020202020204" pitchFamily="34" charset="0"/>
                <a:ea typeface="+mn-ea"/>
                <a:cs typeface="Arial" panose="020B0604020202020204" pitchFamily="34" charset="0"/>
              </a:rPr>
              <a:t>see Table 2 below</a:t>
            </a:r>
            <a:r>
              <a:rPr lang="en-US" sz="1300" dirty="0" smtClean="0">
                <a:solidFill>
                  <a:schemeClr val="tx2"/>
                </a:solidFill>
                <a:latin typeface="Arial" panose="020B0604020202020204" pitchFamily="34" charset="0"/>
                <a:ea typeface="+mn-ea"/>
                <a:cs typeface="Arial" panose="020B0604020202020204" pitchFamily="34" charset="0"/>
              </a:rPr>
              <a:t>).  You will not see procedure code for certain patients hospitalized for only psychiatric services, physical therapy, occupational therapy, respiratory services, testing (EKG/ECG, CAT Scan, respiratory </a:t>
            </a:r>
            <a:r>
              <a:rPr lang="en-US" sz="1300" dirty="0">
                <a:solidFill>
                  <a:schemeClr val="tx2"/>
                </a:solidFill>
                <a:latin typeface="Arial" panose="020B0604020202020204" pitchFamily="34" charset="0"/>
                <a:ea typeface="+mn-ea"/>
                <a:cs typeface="Arial" panose="020B0604020202020204" pitchFamily="34" charset="0"/>
              </a:rPr>
              <a:t>s</a:t>
            </a:r>
            <a:r>
              <a:rPr lang="en-US" sz="1300" dirty="0" smtClean="0">
                <a:solidFill>
                  <a:schemeClr val="tx2"/>
                </a:solidFill>
                <a:latin typeface="Arial" panose="020B0604020202020204" pitchFamily="34" charset="0"/>
                <a:ea typeface="+mn-ea"/>
                <a:cs typeface="Arial" panose="020B0604020202020204" pitchFamily="34" charset="0"/>
              </a:rPr>
              <a:t>ervices, IV Therapy, diagnostic radiology), and various pharmaceutical services. Instead you will find the services associated with their charges in the revenue codes.  The years where you do see slight increases in the percent of missing procedures is influenced by the age of the case mix.  For example, the CMS.GOV site reports that the Medicare Inpatient public use file is missing 47% of procedure codes.</a:t>
            </a:r>
            <a:endParaRPr lang="en-US" sz="1300" dirty="0">
              <a:solidFill>
                <a:schemeClr val="tx2"/>
              </a:solidFill>
              <a:latin typeface="Arial" panose="020B0604020202020204" pitchFamily="34" charset="0"/>
              <a:ea typeface="+mn-ea"/>
              <a:cs typeface="Arial" panose="020B0604020202020204" pitchFamily="34" charset="0"/>
            </a:endParaRPr>
          </a:p>
        </p:txBody>
      </p:sp>
      <p:cxnSp>
        <p:nvCxnSpPr>
          <p:cNvPr id="10" name="Straight Connector 9"/>
          <p:cNvCxnSpPr/>
          <p:nvPr/>
        </p:nvCxnSpPr>
        <p:spPr>
          <a:xfrm>
            <a:off x="5181600" y="4038600"/>
            <a:ext cx="38862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724400" y="3886200"/>
            <a:ext cx="428322" cy="215444"/>
          </a:xfrm>
          <a:prstGeom prst="rect">
            <a:avLst/>
          </a:prstGeom>
          <a:noFill/>
        </p:spPr>
        <p:txBody>
          <a:bodyPr wrap="none" rtlCol="0">
            <a:spAutoFit/>
          </a:bodyPr>
          <a:lstStyle/>
          <a:p>
            <a:pPr defTabSz="914400" fontAlgn="auto">
              <a:spcBef>
                <a:spcPts val="0"/>
              </a:spcBef>
              <a:spcAft>
                <a:spcPts val="0"/>
              </a:spcAft>
            </a:pPr>
            <a:r>
              <a:rPr lang="en-US" sz="800" dirty="0" smtClean="0">
                <a:solidFill>
                  <a:srgbClr val="FF0000"/>
                </a:solidFill>
                <a:latin typeface="Calibri"/>
                <a:ea typeface="+mn-ea"/>
                <a:cs typeface="+mn-cs"/>
              </a:rPr>
              <a:t>Mean</a:t>
            </a:r>
            <a:endParaRPr lang="en-US" sz="800" dirty="0">
              <a:solidFill>
                <a:srgbClr val="FF0000"/>
              </a:solidFill>
              <a:latin typeface="Calibri"/>
              <a:ea typeface="+mn-ea"/>
              <a:cs typeface="+mn-cs"/>
            </a:endParaRPr>
          </a:p>
        </p:txBody>
      </p:sp>
      <p:sp>
        <p:nvSpPr>
          <p:cNvPr id="13" name="Rectangle 12"/>
          <p:cNvSpPr/>
          <p:nvPr/>
        </p:nvSpPr>
        <p:spPr>
          <a:xfrm>
            <a:off x="7315200" y="304800"/>
            <a:ext cx="1709603" cy="1323439"/>
          </a:xfrm>
          <a:prstGeom prst="rect">
            <a:avLst/>
          </a:prstGeom>
          <a:noFill/>
          <a:ln>
            <a:solidFill>
              <a:srgbClr val="FF0000"/>
            </a:solidFill>
          </a:ln>
        </p:spPr>
        <p:txBody>
          <a:bodyPr wrap="square" lIns="91440" tIns="45720" rIns="91440" bIns="45720">
            <a:spAutoFit/>
          </a:bodyPr>
          <a:lstStyle/>
          <a:p>
            <a:pPr algn="ctr" defTabSz="914400" fontAlgn="auto">
              <a:spcBef>
                <a:spcPts val="0"/>
              </a:spcBef>
              <a:spcAft>
                <a:spcPts val="0"/>
              </a:spcAft>
            </a:pPr>
            <a:r>
              <a:rPr lang="en-US" sz="2000" b="1" spc="300" dirty="0" smtClean="0">
                <a:ln w="11430" cmpd="sng">
                  <a:solidFill>
                    <a:srgbClr val="4F81BD">
                      <a:tint val="10000"/>
                    </a:srgbClr>
                  </a:solidFill>
                  <a:prstDash val="solid"/>
                  <a:miter lim="800000"/>
                </a:ln>
                <a:gradFill>
                  <a:gsLst>
                    <a:gs pos="10000">
                      <a:srgbClr val="4F81BD">
                        <a:tint val="83000"/>
                        <a:shade val="100000"/>
                        <a:satMod val="200000"/>
                      </a:srgbClr>
                    </a:gs>
                    <a:gs pos="75000">
                      <a:srgbClr val="4F81BD">
                        <a:tint val="100000"/>
                        <a:shade val="50000"/>
                        <a:satMod val="150000"/>
                      </a:srgbClr>
                    </a:gs>
                  </a:gsLst>
                  <a:lin ang="5400000"/>
                </a:gradFill>
                <a:effectLst>
                  <a:glow rad="45500">
                    <a:srgbClr val="4F81BD">
                      <a:satMod val="220000"/>
                      <a:alpha val="35000"/>
                    </a:srgbClr>
                  </a:glow>
                </a:effectLst>
                <a:latin typeface="Calibri"/>
                <a:ea typeface="+mn-ea"/>
                <a:cs typeface="+mn-cs"/>
              </a:rPr>
              <a:t>Procedure Codes &amp; Revenue Codes</a:t>
            </a:r>
            <a:endParaRPr lang="en-US" sz="2000" b="1" spc="300" dirty="0">
              <a:ln w="11430" cmpd="sng">
                <a:solidFill>
                  <a:srgbClr val="4F81BD">
                    <a:tint val="10000"/>
                  </a:srgbClr>
                </a:solidFill>
                <a:prstDash val="solid"/>
                <a:miter lim="800000"/>
              </a:ln>
              <a:gradFill>
                <a:gsLst>
                  <a:gs pos="10000">
                    <a:srgbClr val="4F81BD">
                      <a:tint val="83000"/>
                      <a:shade val="100000"/>
                      <a:satMod val="200000"/>
                    </a:srgbClr>
                  </a:gs>
                  <a:gs pos="75000">
                    <a:srgbClr val="4F81BD">
                      <a:tint val="100000"/>
                      <a:shade val="50000"/>
                      <a:satMod val="150000"/>
                    </a:srgbClr>
                  </a:gs>
                </a:gsLst>
                <a:lin ang="5400000"/>
              </a:gradFill>
              <a:effectLst>
                <a:glow rad="45500">
                  <a:srgbClr val="4F81BD">
                    <a:satMod val="220000"/>
                    <a:alpha val="35000"/>
                  </a:srgbClr>
                </a:glow>
              </a:effectLst>
              <a:latin typeface="Calibri"/>
              <a:ea typeface="+mn-ea"/>
              <a:cs typeface="+mn-cs"/>
            </a:endParaRPr>
          </a:p>
        </p:txBody>
      </p:sp>
    </p:spTree>
    <p:extLst>
      <p:ext uri="{BB962C8B-B14F-4D97-AF65-F5344CB8AC3E}">
        <p14:creationId xmlns:p14="http://schemas.microsoft.com/office/powerpoint/2010/main" val="13618883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546"/>
            <a:ext cx="7575756" cy="1143000"/>
          </a:xfrm>
        </p:spPr>
        <p:txBody>
          <a:bodyPr>
            <a:noAutofit/>
          </a:bodyPr>
          <a:lstStyle/>
          <a:p>
            <a:pPr algn="l"/>
            <a:r>
              <a:rPr lang="en-US" sz="1500" b="1" i="1" u="sng" dirty="0">
                <a:solidFill>
                  <a:schemeClr val="tx2"/>
                </a:solidFill>
                <a:latin typeface="Arial" panose="020B0604020202020204" pitchFamily="34" charset="0"/>
                <a:ea typeface="+mn-ea"/>
                <a:cs typeface="Arial" panose="020B0604020202020204" pitchFamily="34" charset="0"/>
              </a:rPr>
              <a:t>Question</a:t>
            </a:r>
            <a:r>
              <a:rPr lang="en-US" sz="1500" b="1" i="1" dirty="0">
                <a:solidFill>
                  <a:schemeClr val="tx2"/>
                </a:solidFill>
                <a:latin typeface="Arial" panose="020B0604020202020204" pitchFamily="34" charset="0"/>
                <a:ea typeface="+mn-ea"/>
                <a:cs typeface="Arial" panose="020B0604020202020204" pitchFamily="34" charset="0"/>
              </a:rPr>
              <a:t>: We are using the </a:t>
            </a:r>
            <a:r>
              <a:rPr lang="en-US" sz="1500" b="1" i="1" dirty="0" smtClean="0">
                <a:solidFill>
                  <a:schemeClr val="tx2"/>
                </a:solidFill>
                <a:latin typeface="Arial" panose="020B0604020202020204" pitchFamily="34" charset="0"/>
                <a:ea typeface="+mn-ea"/>
                <a:cs typeface="Arial" panose="020B0604020202020204" pitchFamily="34" charset="0"/>
              </a:rPr>
              <a:t>A</a:t>
            </a:r>
            <a:r>
              <a:rPr lang="en-US" sz="1500" b="1" i="1" dirty="0" smtClean="0">
                <a:solidFill>
                  <a:schemeClr val="tx2"/>
                </a:solidFill>
                <a:latin typeface="Arial" panose="020B0604020202020204" pitchFamily="34" charset="0"/>
                <a:ea typeface="+mn-ea"/>
                <a:cs typeface="Arial" panose="020B0604020202020204" pitchFamily="34" charset="0"/>
              </a:rPr>
              <a:t>ll-Payer </a:t>
            </a:r>
            <a:r>
              <a:rPr lang="en-US" sz="1500" b="1" i="1" dirty="0">
                <a:solidFill>
                  <a:schemeClr val="tx2"/>
                </a:solidFill>
                <a:latin typeface="Arial" panose="020B0604020202020204" pitchFamily="34" charset="0"/>
                <a:ea typeface="+mn-ea"/>
                <a:cs typeface="Arial" panose="020B0604020202020204" pitchFamily="34" charset="0"/>
              </a:rPr>
              <a:t>C</a:t>
            </a:r>
            <a:r>
              <a:rPr lang="en-US" sz="1500" b="1" i="1" dirty="0" smtClean="0">
                <a:solidFill>
                  <a:schemeClr val="tx2"/>
                </a:solidFill>
                <a:latin typeface="Arial" panose="020B0604020202020204" pitchFamily="34" charset="0"/>
                <a:ea typeface="+mn-ea"/>
                <a:cs typeface="Arial" panose="020B0604020202020204" pitchFamily="34" charset="0"/>
              </a:rPr>
              <a:t>laims </a:t>
            </a:r>
            <a:r>
              <a:rPr lang="en-US" sz="1500" b="1" i="1" dirty="0">
                <a:solidFill>
                  <a:schemeClr val="tx2"/>
                </a:solidFill>
                <a:latin typeface="Arial" panose="020B0604020202020204" pitchFamily="34" charset="0"/>
                <a:ea typeface="+mn-ea"/>
                <a:cs typeface="Arial" panose="020B0604020202020204" pitchFamily="34" charset="0"/>
              </a:rPr>
              <a:t>D</a:t>
            </a:r>
            <a:r>
              <a:rPr lang="en-US" sz="1500" b="1" i="1" dirty="0" smtClean="0">
                <a:solidFill>
                  <a:schemeClr val="tx2"/>
                </a:solidFill>
                <a:latin typeface="Arial" panose="020B0604020202020204" pitchFamily="34" charset="0"/>
                <a:ea typeface="+mn-ea"/>
                <a:cs typeface="Arial" panose="020B0604020202020204" pitchFamily="34" charset="0"/>
              </a:rPr>
              <a:t>ata </a:t>
            </a:r>
            <a:r>
              <a:rPr lang="en-US" sz="1500" b="1" i="1" dirty="0" smtClean="0">
                <a:solidFill>
                  <a:schemeClr val="tx2"/>
                </a:solidFill>
                <a:latin typeface="Arial" panose="020B0604020202020204" pitchFamily="34" charset="0"/>
                <a:ea typeface="+mn-ea"/>
                <a:cs typeface="Arial" panose="020B0604020202020204" pitchFamily="34" charset="0"/>
              </a:rPr>
              <a:t>(APCD) and </a:t>
            </a:r>
            <a:r>
              <a:rPr lang="en-US" sz="1500" b="1" i="1" dirty="0">
                <a:solidFill>
                  <a:schemeClr val="tx2"/>
                </a:solidFill>
                <a:latin typeface="Arial" panose="020B0604020202020204" pitchFamily="34" charset="0"/>
                <a:ea typeface="+mn-ea"/>
                <a:cs typeface="Arial" panose="020B0604020202020204" pitchFamily="34" charset="0"/>
              </a:rPr>
              <a:t>noticed an increase in asthma cases seen the in </a:t>
            </a:r>
            <a:r>
              <a:rPr lang="en-US" sz="1500" b="1" i="1" dirty="0" smtClean="0">
                <a:solidFill>
                  <a:schemeClr val="tx2"/>
                </a:solidFill>
                <a:latin typeface="Arial" panose="020B0604020202020204" pitchFamily="34" charset="0"/>
                <a:ea typeface="+mn-ea"/>
                <a:cs typeface="Arial" panose="020B0604020202020204" pitchFamily="34" charset="0"/>
              </a:rPr>
              <a:t>APCD </a:t>
            </a:r>
            <a:r>
              <a:rPr lang="en-US" sz="1500" b="1" i="1" dirty="0" smtClean="0">
                <a:solidFill>
                  <a:schemeClr val="tx2"/>
                </a:solidFill>
                <a:latin typeface="Arial" panose="020B0604020202020204" pitchFamily="34" charset="0"/>
                <a:ea typeface="+mn-ea"/>
                <a:cs typeface="Arial" panose="020B0604020202020204" pitchFamily="34" charset="0"/>
              </a:rPr>
              <a:t>Emergency </a:t>
            </a:r>
            <a:r>
              <a:rPr lang="en-US" sz="1500" b="1" i="1" dirty="0">
                <a:solidFill>
                  <a:schemeClr val="tx2"/>
                </a:solidFill>
                <a:latin typeface="Arial" panose="020B0604020202020204" pitchFamily="34" charset="0"/>
                <a:ea typeface="+mn-ea"/>
                <a:cs typeface="Arial" panose="020B0604020202020204" pitchFamily="34" charset="0"/>
              </a:rPr>
              <a:t>D</a:t>
            </a:r>
            <a:r>
              <a:rPr lang="en-US" sz="1500" b="1" i="1" dirty="0" smtClean="0">
                <a:solidFill>
                  <a:schemeClr val="tx2"/>
                </a:solidFill>
                <a:latin typeface="Arial" panose="020B0604020202020204" pitchFamily="34" charset="0"/>
                <a:ea typeface="+mn-ea"/>
                <a:cs typeface="Arial" panose="020B0604020202020204" pitchFamily="34" charset="0"/>
              </a:rPr>
              <a:t>epartment </a:t>
            </a:r>
            <a:r>
              <a:rPr lang="en-US" sz="1500" b="1" i="1" dirty="0" smtClean="0">
                <a:solidFill>
                  <a:schemeClr val="tx2"/>
                </a:solidFill>
                <a:latin typeface="Arial" panose="020B0604020202020204" pitchFamily="34" charset="0"/>
                <a:ea typeface="+mn-ea"/>
                <a:cs typeface="Arial" panose="020B0604020202020204" pitchFamily="34" charset="0"/>
              </a:rPr>
              <a:t>data in </a:t>
            </a:r>
            <a:r>
              <a:rPr lang="en-US" sz="1500" b="1" i="1" dirty="0">
                <a:solidFill>
                  <a:schemeClr val="tx2"/>
                </a:solidFill>
                <a:latin typeface="Arial" panose="020B0604020202020204" pitchFamily="34" charset="0"/>
                <a:ea typeface="+mn-ea"/>
                <a:cs typeface="Arial" panose="020B0604020202020204" pitchFamily="34" charset="0"/>
              </a:rPr>
              <a:t>September 2014 and decreases during the summer months and </a:t>
            </a:r>
            <a:r>
              <a:rPr lang="en-US" sz="1500" b="1" i="1" dirty="0" smtClean="0">
                <a:solidFill>
                  <a:schemeClr val="tx2"/>
                </a:solidFill>
                <a:latin typeface="Arial" panose="020B0604020202020204" pitchFamily="34" charset="0"/>
                <a:ea typeface="+mn-ea"/>
                <a:cs typeface="Arial" panose="020B0604020202020204" pitchFamily="34" charset="0"/>
              </a:rPr>
              <a:t>wanted </a:t>
            </a:r>
            <a:r>
              <a:rPr lang="en-US" sz="1500" b="1" i="1" dirty="0">
                <a:solidFill>
                  <a:schemeClr val="tx2"/>
                </a:solidFill>
                <a:latin typeface="Arial" panose="020B0604020202020204" pitchFamily="34" charset="0"/>
                <a:ea typeface="+mn-ea"/>
                <a:cs typeface="Arial" panose="020B0604020202020204" pitchFamily="34" charset="0"/>
              </a:rPr>
              <a:t>to know whether this pattern is also seen in the </a:t>
            </a:r>
            <a:r>
              <a:rPr lang="en-US" sz="1500" b="1" i="1" dirty="0" smtClean="0">
                <a:solidFill>
                  <a:schemeClr val="tx2"/>
                </a:solidFill>
                <a:latin typeface="Arial" panose="020B0604020202020204" pitchFamily="34" charset="0"/>
                <a:ea typeface="+mn-ea"/>
                <a:cs typeface="Arial" panose="020B0604020202020204" pitchFamily="34" charset="0"/>
              </a:rPr>
              <a:t>Case Mix </a:t>
            </a:r>
            <a:r>
              <a:rPr lang="en-US" sz="1500" b="1" i="1" dirty="0" smtClean="0">
                <a:solidFill>
                  <a:schemeClr val="tx2"/>
                </a:solidFill>
                <a:latin typeface="Arial" panose="020B0604020202020204" pitchFamily="34" charset="0"/>
                <a:ea typeface="+mn-ea"/>
                <a:cs typeface="Arial" panose="020B0604020202020204" pitchFamily="34" charset="0"/>
              </a:rPr>
              <a:t>data </a:t>
            </a:r>
            <a:r>
              <a:rPr lang="en-US" sz="1500" b="1" i="1" dirty="0" smtClean="0">
                <a:solidFill>
                  <a:schemeClr val="tx2"/>
                </a:solidFill>
                <a:latin typeface="Arial" panose="020B0604020202020204" pitchFamily="34" charset="0"/>
                <a:ea typeface="+mn-ea"/>
                <a:cs typeface="Arial" panose="020B0604020202020204" pitchFamily="34" charset="0"/>
              </a:rPr>
              <a:t>Outpatient </a:t>
            </a:r>
            <a:r>
              <a:rPr lang="en-US" sz="1500" b="1" i="1" dirty="0">
                <a:solidFill>
                  <a:schemeClr val="tx2"/>
                </a:solidFill>
                <a:latin typeface="Arial" panose="020B0604020202020204" pitchFamily="34" charset="0"/>
                <a:ea typeface="+mn-ea"/>
                <a:cs typeface="Arial" panose="020B0604020202020204" pitchFamily="34" charset="0"/>
              </a:rPr>
              <a:t>E</a:t>
            </a:r>
            <a:r>
              <a:rPr lang="en-US" sz="1500" b="1" i="1" dirty="0" smtClean="0">
                <a:solidFill>
                  <a:schemeClr val="tx2"/>
                </a:solidFill>
                <a:latin typeface="Arial" panose="020B0604020202020204" pitchFamily="34" charset="0"/>
                <a:ea typeface="+mn-ea"/>
                <a:cs typeface="Arial" panose="020B0604020202020204" pitchFamily="34" charset="0"/>
              </a:rPr>
              <a:t>mergency </a:t>
            </a:r>
            <a:r>
              <a:rPr lang="en-US" sz="1500" b="1" i="1" dirty="0">
                <a:solidFill>
                  <a:schemeClr val="tx2"/>
                </a:solidFill>
                <a:latin typeface="Arial" panose="020B0604020202020204" pitchFamily="34" charset="0"/>
                <a:ea typeface="+mn-ea"/>
                <a:cs typeface="Arial" panose="020B0604020202020204" pitchFamily="34" charset="0"/>
              </a:rPr>
              <a:t>D</a:t>
            </a:r>
            <a:r>
              <a:rPr lang="en-US" sz="1500" b="1" i="1" dirty="0" smtClean="0">
                <a:solidFill>
                  <a:schemeClr val="tx2"/>
                </a:solidFill>
                <a:latin typeface="Arial" panose="020B0604020202020204" pitchFamily="34" charset="0"/>
                <a:ea typeface="+mn-ea"/>
                <a:cs typeface="Arial" panose="020B0604020202020204" pitchFamily="34" charset="0"/>
              </a:rPr>
              <a:t>epartment </a:t>
            </a:r>
            <a:r>
              <a:rPr lang="en-US" sz="1500" b="1" i="1" dirty="0" smtClean="0">
                <a:solidFill>
                  <a:schemeClr val="tx2"/>
                </a:solidFill>
                <a:latin typeface="Arial" panose="020B0604020202020204" pitchFamily="34" charset="0"/>
                <a:ea typeface="+mn-ea"/>
                <a:cs typeface="Arial" panose="020B0604020202020204" pitchFamily="34" charset="0"/>
              </a:rPr>
              <a:t>data?</a:t>
            </a:r>
            <a:endParaRPr lang="en-US" sz="1500" b="1" i="1" dirty="0">
              <a:solidFill>
                <a:schemeClr val="tx2"/>
              </a:solidFill>
              <a:latin typeface="Arial" panose="020B0604020202020204" pitchFamily="34" charset="0"/>
              <a:ea typeface="+mn-ea"/>
              <a:cs typeface="Arial" panose="020B0604020202020204" pitchFamily="34" charset="0"/>
            </a:endParaRPr>
          </a:p>
        </p:txBody>
      </p:sp>
      <p:sp>
        <p:nvSpPr>
          <p:cNvPr id="4" name="AutoShape 2" descr="Image result for emergency depart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914400" fontAlgn="auto">
              <a:spcBef>
                <a:spcPts val="0"/>
              </a:spcBef>
              <a:spcAft>
                <a:spcPts val="0"/>
              </a:spcAft>
            </a:pPr>
            <a:endParaRPr lang="en-US">
              <a:solidFill>
                <a:prstClr val="black"/>
              </a:solidFill>
              <a:latin typeface="Calibri"/>
              <a:ea typeface="+mn-ea"/>
              <a:cs typeface="+mn-cs"/>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4276" y="152400"/>
            <a:ext cx="1524000" cy="762000"/>
          </a:xfrm>
          <a:prstGeom prst="rect">
            <a:avLst/>
          </a:prstGeom>
        </p:spPr>
      </p:pic>
      <p:graphicFrame>
        <p:nvGraphicFramePr>
          <p:cNvPr id="9" name="Chart 8"/>
          <p:cNvGraphicFramePr/>
          <p:nvPr>
            <p:extLst>
              <p:ext uri="{D42A27DB-BD31-4B8C-83A1-F6EECF244321}">
                <p14:modId xmlns:p14="http://schemas.microsoft.com/office/powerpoint/2010/main" val="2881976400"/>
              </p:ext>
            </p:extLst>
          </p:nvPr>
        </p:nvGraphicFramePr>
        <p:xfrm>
          <a:off x="685800" y="1905000"/>
          <a:ext cx="7239000" cy="4648200"/>
        </p:xfrm>
        <a:graphic>
          <a:graphicData uri="http://schemas.openxmlformats.org/drawingml/2006/chart">
            <c:chart xmlns:c="http://schemas.openxmlformats.org/drawingml/2006/chart" xmlns:r="http://schemas.openxmlformats.org/officeDocument/2006/relationships" r:id="rId4"/>
          </a:graphicData>
        </a:graphic>
      </p:graphicFrame>
      <p:sp>
        <p:nvSpPr>
          <p:cNvPr id="10" name="Title 1"/>
          <p:cNvSpPr txBox="1">
            <a:spLocks/>
          </p:cNvSpPr>
          <p:nvPr/>
        </p:nvSpPr>
        <p:spPr>
          <a:xfrm>
            <a:off x="152400" y="862781"/>
            <a:ext cx="8610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pPr>
            <a:r>
              <a:rPr lang="en-US" sz="1600" b="1" i="1" dirty="0" smtClean="0">
                <a:solidFill>
                  <a:schemeClr val="tx2"/>
                </a:solidFill>
                <a:latin typeface="Arial" panose="020B0604020202020204" pitchFamily="34" charset="0"/>
                <a:cs typeface="Arial" panose="020B0604020202020204" pitchFamily="34" charset="0"/>
              </a:rPr>
              <a:t/>
            </a:r>
            <a:br>
              <a:rPr lang="en-US" sz="1600" b="1" i="1" dirty="0" smtClean="0">
                <a:solidFill>
                  <a:schemeClr val="tx2"/>
                </a:solidFill>
                <a:latin typeface="Arial" panose="020B0604020202020204" pitchFamily="34" charset="0"/>
                <a:cs typeface="Arial" panose="020B0604020202020204" pitchFamily="34" charset="0"/>
              </a:rPr>
            </a:br>
            <a:r>
              <a:rPr lang="en-US" sz="1600" b="1" i="1" dirty="0" smtClean="0">
                <a:solidFill>
                  <a:schemeClr val="tx2"/>
                </a:solidFill>
                <a:latin typeface="Arial" panose="020B0604020202020204" pitchFamily="34" charset="0"/>
                <a:cs typeface="Arial" panose="020B0604020202020204" pitchFamily="34" charset="0"/>
              </a:rPr>
              <a:t/>
            </a:r>
            <a:br>
              <a:rPr lang="en-US" sz="1600" b="1" i="1" dirty="0" smtClean="0">
                <a:solidFill>
                  <a:schemeClr val="tx2"/>
                </a:solidFill>
                <a:latin typeface="Arial" panose="020B0604020202020204" pitchFamily="34" charset="0"/>
                <a:cs typeface="Arial" panose="020B0604020202020204" pitchFamily="34" charset="0"/>
              </a:rPr>
            </a:br>
            <a:r>
              <a:rPr lang="en-US" sz="1600" b="1" u="sng" dirty="0" smtClean="0">
                <a:solidFill>
                  <a:schemeClr val="tx2"/>
                </a:solidFill>
                <a:latin typeface="Arial" panose="020B0604020202020204" pitchFamily="34" charset="0"/>
                <a:cs typeface="Arial" panose="020B0604020202020204" pitchFamily="34" charset="0"/>
              </a:rPr>
              <a:t>Answer</a:t>
            </a:r>
            <a:r>
              <a:rPr lang="en-US" sz="1600" dirty="0" smtClean="0">
                <a:solidFill>
                  <a:schemeClr val="tx2"/>
                </a:solidFill>
                <a:latin typeface="Arial" panose="020B0604020202020204" pitchFamily="34" charset="0"/>
                <a:cs typeface="Arial" panose="020B0604020202020204" pitchFamily="34" charset="0"/>
              </a:rPr>
              <a:t>: Yes, you will see that same pattern mirrored in the outpatient emergency department  case mix data (see table below).  September increases have been associated intensity of ragweed season and increased testing of students returning to school. </a:t>
            </a:r>
            <a:r>
              <a:rPr lang="en-US" sz="1600" b="1" i="1" dirty="0" smtClean="0">
                <a:solidFill>
                  <a:schemeClr val="tx2"/>
                </a:solidFill>
                <a:latin typeface="Arial" panose="020B0604020202020204" pitchFamily="34" charset="0"/>
                <a:cs typeface="Arial" panose="020B0604020202020204" pitchFamily="34" charset="0"/>
              </a:rPr>
              <a:t/>
            </a:r>
            <a:br>
              <a:rPr lang="en-US" sz="1600" b="1" i="1" dirty="0" smtClean="0">
                <a:solidFill>
                  <a:schemeClr val="tx2"/>
                </a:solidFill>
                <a:latin typeface="Arial" panose="020B0604020202020204" pitchFamily="34" charset="0"/>
                <a:cs typeface="Arial" panose="020B0604020202020204" pitchFamily="34" charset="0"/>
              </a:rPr>
            </a:br>
            <a:endParaRPr lang="en-US" sz="1600" b="1" i="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94422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35272"/>
            <a:ext cx="9220200" cy="1278194"/>
          </a:xfrm>
        </p:spPr>
        <p:txBody>
          <a:bodyPr>
            <a:noAutofit/>
          </a:bodyPr>
          <a:lstStyle/>
          <a:p>
            <a:pPr algn="l"/>
            <a:r>
              <a:rPr lang="en-US" sz="1600" b="1" i="1" u="sng" dirty="0">
                <a:solidFill>
                  <a:schemeClr val="tx2"/>
                </a:solidFill>
                <a:latin typeface="Arial" panose="020B0604020202020204" pitchFamily="34" charset="0"/>
                <a:ea typeface="+mn-ea"/>
                <a:cs typeface="Arial" panose="020B0604020202020204" pitchFamily="34" charset="0"/>
              </a:rPr>
              <a:t>Question</a:t>
            </a:r>
            <a:r>
              <a:rPr lang="en-US" sz="1600" b="1" i="1" dirty="0">
                <a:solidFill>
                  <a:schemeClr val="tx2"/>
                </a:solidFill>
                <a:latin typeface="Arial" panose="020B0604020202020204" pitchFamily="34" charset="0"/>
                <a:ea typeface="+mn-ea"/>
                <a:cs typeface="Arial" panose="020B0604020202020204" pitchFamily="34" charset="0"/>
              </a:rPr>
              <a:t>: ICD-9-CM External Cause of Injury Codes (E-Codes) are no longer used. What ICD-10-CM codes have replaced them</a:t>
            </a:r>
            <a:r>
              <a:rPr lang="en-US" sz="1600" b="1" i="1" dirty="0" smtClean="0">
                <a:solidFill>
                  <a:schemeClr val="tx2"/>
                </a:solidFill>
                <a:latin typeface="Arial" panose="020B0604020202020204" pitchFamily="34" charset="0"/>
                <a:ea typeface="+mn-ea"/>
                <a:cs typeface="Arial" panose="020B0604020202020204" pitchFamily="34" charset="0"/>
              </a:rPr>
              <a:t>? </a:t>
            </a:r>
            <a:br>
              <a:rPr lang="en-US" sz="1600" b="1" i="1" dirty="0" smtClean="0">
                <a:solidFill>
                  <a:schemeClr val="tx2"/>
                </a:solidFill>
                <a:latin typeface="Arial" panose="020B0604020202020204" pitchFamily="34" charset="0"/>
                <a:ea typeface="+mn-ea"/>
                <a:cs typeface="Arial" panose="020B0604020202020204" pitchFamily="34" charset="0"/>
              </a:rPr>
            </a:br>
            <a:r>
              <a:rPr lang="en-US" sz="1600" b="1" i="1" dirty="0" smtClean="0">
                <a:solidFill>
                  <a:schemeClr val="tx2"/>
                </a:solidFill>
                <a:latin typeface="Arial" panose="020B0604020202020204" pitchFamily="34" charset="0"/>
                <a:ea typeface="+mn-ea"/>
                <a:cs typeface="Arial" panose="020B0604020202020204" pitchFamily="34" charset="0"/>
              </a:rPr>
              <a:t/>
            </a:r>
            <a:br>
              <a:rPr lang="en-US" sz="1600" b="1" i="1" dirty="0" smtClean="0">
                <a:solidFill>
                  <a:schemeClr val="tx2"/>
                </a:solidFill>
                <a:latin typeface="Arial" panose="020B0604020202020204" pitchFamily="34" charset="0"/>
                <a:ea typeface="+mn-ea"/>
                <a:cs typeface="Arial" panose="020B0604020202020204" pitchFamily="34" charset="0"/>
              </a:rPr>
            </a:br>
            <a:r>
              <a:rPr lang="en-US" sz="1600" b="1" i="1" u="sng" dirty="0" smtClean="0">
                <a:solidFill>
                  <a:schemeClr val="tx2"/>
                </a:solidFill>
                <a:latin typeface="Arial" panose="020B0604020202020204" pitchFamily="34" charset="0"/>
                <a:cs typeface="Arial" panose="020B0604020202020204" pitchFamily="34" charset="0"/>
              </a:rPr>
              <a:t>Answer</a:t>
            </a:r>
            <a:r>
              <a:rPr lang="en-US" sz="1600" i="1" dirty="0">
                <a:solidFill>
                  <a:schemeClr val="tx2"/>
                </a:solidFill>
                <a:latin typeface="Arial" panose="020B0604020202020204" pitchFamily="34" charset="0"/>
                <a:cs typeface="Arial" panose="020B0604020202020204" pitchFamily="34" charset="0"/>
              </a:rPr>
              <a:t>: </a:t>
            </a:r>
            <a:r>
              <a:rPr lang="en-US" sz="1600" dirty="0">
                <a:solidFill>
                  <a:schemeClr val="tx2"/>
                </a:solidFill>
                <a:latin typeface="Arial" panose="020B0604020202020204" pitchFamily="34" charset="0"/>
                <a:cs typeface="Arial" panose="020B0604020202020204" pitchFamily="34" charset="0"/>
              </a:rPr>
              <a:t>Previously, if a patient had an ICD-9-CM Injury code </a:t>
            </a:r>
            <a:r>
              <a:rPr lang="en-US" sz="1600" i="1" dirty="0">
                <a:solidFill>
                  <a:schemeClr val="tx2"/>
                </a:solidFill>
                <a:latin typeface="Arial" panose="020B0604020202020204" pitchFamily="34" charset="0"/>
                <a:cs typeface="Arial" panose="020B0604020202020204" pitchFamily="34" charset="0"/>
              </a:rPr>
              <a:t>(</a:t>
            </a:r>
            <a:r>
              <a:rPr lang="en-US" sz="1600" dirty="0" smtClean="0">
                <a:solidFill>
                  <a:schemeClr val="tx2"/>
                </a:solidFill>
                <a:latin typeface="Arial" panose="020B0604020202020204" pitchFamily="34" charset="0"/>
                <a:cs typeface="Arial" panose="020B0604020202020204" pitchFamily="34" charset="0"/>
              </a:rPr>
              <a:t>800- 904.9 or 910-995.89 EXCEPT 995.60-995.69) an E-Code would be used to describe the cause, intent and activity associated with the injury or poisoning. In ICD-10-CM, </a:t>
            </a:r>
            <a:r>
              <a:rPr lang="en-US" sz="1600" dirty="0" smtClean="0">
                <a:solidFill>
                  <a:schemeClr val="tx2"/>
                </a:solidFill>
                <a:latin typeface="Arial" panose="020B0604020202020204" pitchFamily="34" charset="0"/>
                <a:cs typeface="Arial" panose="020B0604020202020204" pitchFamily="34" charset="0"/>
              </a:rPr>
              <a:t>the </a:t>
            </a:r>
            <a:r>
              <a:rPr lang="en-US" sz="1600" dirty="0" smtClean="0">
                <a:solidFill>
                  <a:schemeClr val="tx2"/>
                </a:solidFill>
                <a:latin typeface="Arial" panose="020B0604020202020204" pitchFamily="34" charset="0"/>
                <a:cs typeface="Arial" panose="020B0604020202020204" pitchFamily="34" charset="0"/>
              </a:rPr>
              <a:t>S-Codes and T-Codes are used for coding injuries and poisonings and V-Codes, W-Codes, X-Codes and Y-Codes are used for cause.</a:t>
            </a:r>
            <a:r>
              <a:rPr lang="en-US" sz="2000" b="1" i="1" dirty="0" smtClean="0">
                <a:latin typeface="+mn-lt"/>
                <a:ea typeface="+mn-ea"/>
                <a:cs typeface="+mn-cs"/>
              </a:rPr>
              <a:t/>
            </a:r>
            <a:br>
              <a:rPr lang="en-US" sz="2000" b="1" i="1" dirty="0" smtClean="0">
                <a:latin typeface="+mn-lt"/>
                <a:ea typeface="+mn-ea"/>
                <a:cs typeface="+mn-cs"/>
              </a:rPr>
            </a:br>
            <a:r>
              <a:rPr lang="en-US" sz="2000" b="1" i="1" dirty="0">
                <a:latin typeface="+mn-lt"/>
                <a:ea typeface="+mn-ea"/>
                <a:cs typeface="+mn-cs"/>
              </a:rPr>
              <a:t/>
            </a:r>
            <a:br>
              <a:rPr lang="en-US" sz="2000" b="1" i="1" dirty="0">
                <a:latin typeface="+mn-lt"/>
                <a:ea typeface="+mn-ea"/>
                <a:cs typeface="+mn-cs"/>
              </a:rPr>
            </a:br>
            <a:r>
              <a:rPr lang="en-US" sz="2000" dirty="0" smtClean="0"/>
              <a:t/>
            </a:r>
            <a:br>
              <a:rPr lang="en-US" sz="2000" dirty="0" smtClean="0"/>
            </a:br>
            <a:endParaRPr lang="en-US" sz="2000" b="1" i="1" dirty="0">
              <a:latin typeface="+mn-lt"/>
              <a:ea typeface="+mn-ea"/>
              <a:cs typeface="+mn-cs"/>
            </a:endParaRPr>
          </a:p>
        </p:txBody>
      </p:sp>
      <p:sp>
        <p:nvSpPr>
          <p:cNvPr id="28" name="Rectangle 1"/>
          <p:cNvSpPr>
            <a:spLocks noChangeArrowheads="1"/>
          </p:cNvSpPr>
          <p:nvPr/>
        </p:nvSpPr>
        <p:spPr bwMode="auto">
          <a:xfrm>
            <a:off x="152400" y="2133600"/>
            <a:ext cx="3657600" cy="3890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61" tIns="6348" rIns="4761" bIns="6348" numCol="1" anchor="ctr" anchorCtr="0" compatLnSpc="1">
            <a:prstTxWarp prst="textNoShape">
              <a:avLst/>
            </a:prstTxWarp>
            <a:spAutoFit/>
          </a:bodyPr>
          <a:lstStyle/>
          <a:p>
            <a:pPr defTabSz="914400" fontAlgn="ctr">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3"/>
              </a:rPr>
              <a:t>S00-S09</a:t>
            </a:r>
            <a:r>
              <a:rPr lang="en-US" altLang="en-US" sz="900" dirty="0" smtClean="0">
                <a:solidFill>
                  <a:prstClr val="black"/>
                </a:solidFill>
                <a:latin typeface="Arial" pitchFamily="34" charset="0"/>
                <a:ea typeface="+mn-ea"/>
                <a:cs typeface="Arial" pitchFamily="34" charset="0"/>
              </a:rPr>
              <a:t>      Injuries to the head</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4"/>
              </a:rPr>
              <a:t>S10-S19</a:t>
            </a:r>
            <a:r>
              <a:rPr lang="en-US" altLang="en-US" sz="900" dirty="0" smtClean="0">
                <a:solidFill>
                  <a:prstClr val="black"/>
                </a:solidFill>
                <a:latin typeface="Arial" pitchFamily="34" charset="0"/>
                <a:ea typeface="+mn-ea"/>
                <a:cs typeface="Arial" pitchFamily="34" charset="0"/>
              </a:rPr>
              <a:t>      Injuries to the neck</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5"/>
              </a:rPr>
              <a:t>S20-S29</a:t>
            </a:r>
            <a:r>
              <a:rPr lang="en-US" altLang="en-US" sz="900" dirty="0" smtClean="0">
                <a:solidFill>
                  <a:prstClr val="black"/>
                </a:solidFill>
                <a:latin typeface="Arial" pitchFamily="34" charset="0"/>
                <a:ea typeface="+mn-ea"/>
                <a:cs typeface="Arial" pitchFamily="34" charset="0"/>
              </a:rPr>
              <a:t>      Injuries to the thorax</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6"/>
              </a:rPr>
              <a:t>S30-S39</a:t>
            </a:r>
            <a:r>
              <a:rPr lang="en-US" altLang="en-US" sz="900" dirty="0" smtClean="0">
                <a:solidFill>
                  <a:prstClr val="black"/>
                </a:solidFill>
                <a:latin typeface="Arial" pitchFamily="34" charset="0"/>
                <a:ea typeface="+mn-ea"/>
                <a:cs typeface="Arial" pitchFamily="34" charset="0"/>
              </a:rPr>
              <a:t>      Injuries to the abdomen, lower back, lumbar spine, pelvis and external genitals</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7"/>
              </a:rPr>
              <a:t>S40-S49</a:t>
            </a:r>
            <a:r>
              <a:rPr lang="en-US" altLang="en-US" sz="900" dirty="0" smtClean="0">
                <a:solidFill>
                  <a:prstClr val="black"/>
                </a:solidFill>
                <a:latin typeface="Arial" pitchFamily="34" charset="0"/>
                <a:ea typeface="+mn-ea"/>
                <a:cs typeface="Arial" pitchFamily="34" charset="0"/>
              </a:rPr>
              <a:t>      Injuries to the shoulder and upper arm</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8"/>
              </a:rPr>
              <a:t>S50-S59</a:t>
            </a:r>
            <a:r>
              <a:rPr lang="en-US" altLang="en-US" sz="900" dirty="0" smtClean="0">
                <a:solidFill>
                  <a:prstClr val="black"/>
                </a:solidFill>
                <a:latin typeface="Arial" pitchFamily="34" charset="0"/>
                <a:ea typeface="+mn-ea"/>
                <a:cs typeface="Arial" pitchFamily="34" charset="0"/>
              </a:rPr>
              <a:t>      Injuries to the elbow and forearm</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9"/>
              </a:rPr>
              <a:t>S60-S69</a:t>
            </a:r>
            <a:r>
              <a:rPr lang="en-US" altLang="en-US" sz="900" dirty="0" smtClean="0">
                <a:solidFill>
                  <a:prstClr val="black"/>
                </a:solidFill>
                <a:latin typeface="Arial" pitchFamily="34" charset="0"/>
                <a:ea typeface="+mn-ea"/>
                <a:cs typeface="Arial" pitchFamily="34" charset="0"/>
              </a:rPr>
              <a:t>      Injuries to the wrist, hand and fingers</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10"/>
              </a:rPr>
              <a:t>S70-S79</a:t>
            </a:r>
            <a:r>
              <a:rPr lang="en-US" altLang="en-US" sz="900" dirty="0" smtClean="0">
                <a:solidFill>
                  <a:prstClr val="black"/>
                </a:solidFill>
                <a:latin typeface="Arial" pitchFamily="34" charset="0"/>
                <a:ea typeface="+mn-ea"/>
                <a:cs typeface="Arial" pitchFamily="34" charset="0"/>
              </a:rPr>
              <a:t>      Injuries to the hip and thigh</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11"/>
              </a:rPr>
              <a:t>S80-S89</a:t>
            </a:r>
            <a:r>
              <a:rPr lang="en-US" altLang="en-US" sz="900" dirty="0" smtClean="0">
                <a:solidFill>
                  <a:prstClr val="black"/>
                </a:solidFill>
                <a:latin typeface="Arial" pitchFamily="34" charset="0"/>
                <a:ea typeface="+mn-ea"/>
                <a:cs typeface="Arial" pitchFamily="34" charset="0"/>
              </a:rPr>
              <a:t>      Injuries to the knee and lower leg</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12"/>
              </a:rPr>
              <a:t>S90-S99</a:t>
            </a:r>
            <a:r>
              <a:rPr lang="en-US" altLang="en-US" sz="900" dirty="0" smtClean="0">
                <a:solidFill>
                  <a:prstClr val="black"/>
                </a:solidFill>
                <a:latin typeface="Arial" pitchFamily="34" charset="0"/>
                <a:ea typeface="+mn-ea"/>
                <a:cs typeface="Arial" pitchFamily="34" charset="0"/>
              </a:rPr>
              <a:t>      Injuries to the ankle and foot</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13"/>
              </a:rPr>
              <a:t>T07-T07</a:t>
            </a:r>
            <a:r>
              <a:rPr lang="en-US" altLang="en-US" sz="900" dirty="0" smtClean="0">
                <a:solidFill>
                  <a:prstClr val="black"/>
                </a:solidFill>
                <a:latin typeface="Arial" pitchFamily="34" charset="0"/>
                <a:ea typeface="+mn-ea"/>
                <a:cs typeface="Arial" pitchFamily="34" charset="0"/>
              </a:rPr>
              <a:t>      Injuries involving multiple body regions</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14"/>
              </a:rPr>
              <a:t>T14-T14</a:t>
            </a:r>
            <a:r>
              <a:rPr lang="en-US" altLang="en-US" sz="900" dirty="0" smtClean="0">
                <a:solidFill>
                  <a:prstClr val="black"/>
                </a:solidFill>
                <a:latin typeface="Arial" pitchFamily="34" charset="0"/>
                <a:ea typeface="+mn-ea"/>
                <a:cs typeface="Arial" pitchFamily="34" charset="0"/>
              </a:rPr>
              <a:t>      Injury of unspecified body region</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15"/>
              </a:rPr>
              <a:t>T15-T19</a:t>
            </a:r>
            <a:r>
              <a:rPr lang="en-US" altLang="en-US" sz="900" dirty="0" smtClean="0">
                <a:solidFill>
                  <a:prstClr val="black"/>
                </a:solidFill>
                <a:latin typeface="Arial" pitchFamily="34" charset="0"/>
                <a:ea typeface="+mn-ea"/>
                <a:cs typeface="Arial" pitchFamily="34" charset="0"/>
              </a:rPr>
              <a:t>      Effects of foreign body entering through natural orifice</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16"/>
              </a:rPr>
              <a:t>T20-T25</a:t>
            </a:r>
            <a:r>
              <a:rPr lang="en-US" altLang="en-US" sz="900" dirty="0" smtClean="0">
                <a:solidFill>
                  <a:prstClr val="black"/>
                </a:solidFill>
                <a:latin typeface="Arial" pitchFamily="34" charset="0"/>
                <a:ea typeface="+mn-ea"/>
                <a:cs typeface="Arial" pitchFamily="34" charset="0"/>
              </a:rPr>
              <a:t>      Burns and corrosions of external body surface, specified by site</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17"/>
              </a:rPr>
              <a:t>T26-T28</a:t>
            </a:r>
            <a:r>
              <a:rPr lang="en-US" altLang="en-US" sz="900" dirty="0" smtClean="0">
                <a:solidFill>
                  <a:prstClr val="black"/>
                </a:solidFill>
                <a:latin typeface="Arial" pitchFamily="34" charset="0"/>
                <a:ea typeface="+mn-ea"/>
                <a:cs typeface="Arial" pitchFamily="34" charset="0"/>
              </a:rPr>
              <a:t>      Burns and corrosions confined to eye and internal organs</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18"/>
              </a:rPr>
              <a:t>T30-T32</a:t>
            </a:r>
            <a:r>
              <a:rPr lang="en-US" altLang="en-US" sz="900" dirty="0" smtClean="0">
                <a:solidFill>
                  <a:prstClr val="black"/>
                </a:solidFill>
                <a:latin typeface="Arial" pitchFamily="34" charset="0"/>
                <a:ea typeface="+mn-ea"/>
                <a:cs typeface="Arial" pitchFamily="34" charset="0"/>
              </a:rPr>
              <a:t>      Burns and corrosions of multiple and unspecified body regions</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19"/>
              </a:rPr>
              <a:t>T33-T34</a:t>
            </a:r>
            <a:r>
              <a:rPr lang="en-US" altLang="en-US" sz="900" dirty="0" smtClean="0">
                <a:solidFill>
                  <a:prstClr val="black"/>
                </a:solidFill>
                <a:latin typeface="Arial" pitchFamily="34" charset="0"/>
                <a:ea typeface="+mn-ea"/>
                <a:cs typeface="Arial" pitchFamily="34" charset="0"/>
              </a:rPr>
              <a:t>      Frostbite</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20"/>
              </a:rPr>
              <a:t>T36-T50</a:t>
            </a:r>
            <a:r>
              <a:rPr lang="en-US" altLang="en-US" sz="900" dirty="0" smtClean="0">
                <a:solidFill>
                  <a:prstClr val="black"/>
                </a:solidFill>
                <a:latin typeface="Arial" pitchFamily="34" charset="0"/>
                <a:ea typeface="+mn-ea"/>
                <a:cs typeface="Arial" pitchFamily="34" charset="0"/>
              </a:rPr>
              <a:t>      Poisoning by, adverse effect of and underdosing of drugs, medicaments and biological substances</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21"/>
              </a:rPr>
              <a:t>T51-T65</a:t>
            </a:r>
            <a:r>
              <a:rPr lang="en-US" altLang="en-US" sz="900" dirty="0" smtClean="0">
                <a:solidFill>
                  <a:prstClr val="black"/>
                </a:solidFill>
                <a:latin typeface="Arial" pitchFamily="34" charset="0"/>
                <a:ea typeface="+mn-ea"/>
                <a:cs typeface="Arial" pitchFamily="34" charset="0"/>
              </a:rPr>
              <a:t>      Toxic effects of substances chiefly nonmedicinal as to source</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22"/>
              </a:rPr>
              <a:t>T66-T78</a:t>
            </a:r>
            <a:r>
              <a:rPr lang="en-US" altLang="en-US" sz="900" dirty="0" smtClean="0">
                <a:solidFill>
                  <a:prstClr val="black"/>
                </a:solidFill>
                <a:latin typeface="Arial" pitchFamily="34" charset="0"/>
                <a:ea typeface="+mn-ea"/>
                <a:cs typeface="Arial" pitchFamily="34" charset="0"/>
              </a:rPr>
              <a:t>      Other and unspecified effects of external causes</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23"/>
              </a:rPr>
              <a:t>T79-T79</a:t>
            </a:r>
            <a:r>
              <a:rPr lang="en-US" altLang="en-US" sz="900" dirty="0" smtClean="0">
                <a:solidFill>
                  <a:prstClr val="black"/>
                </a:solidFill>
                <a:latin typeface="Arial" pitchFamily="34" charset="0"/>
                <a:ea typeface="+mn-ea"/>
                <a:cs typeface="Arial" pitchFamily="34" charset="0"/>
              </a:rPr>
              <a:t>      Certain early complications of trauma</a:t>
            </a:r>
          </a:p>
          <a:p>
            <a:pPr defTabSz="914400" eaLnBrk="0" fontAlgn="ctr" hangingPunct="0">
              <a:buFontTx/>
              <a:buChar char="•"/>
            </a:pPr>
            <a:r>
              <a:rPr lang="en-US" altLang="en-US" sz="900" dirty="0" smtClean="0">
                <a:solidFill>
                  <a:srgbClr val="000000"/>
                </a:solidFill>
                <a:latin typeface="Arial" panose="020B0604020202020204" pitchFamily="34" charset="0"/>
                <a:ea typeface="+mn-ea"/>
                <a:cs typeface="Arial" panose="020B0604020202020204" pitchFamily="34" charset="0"/>
                <a:hlinkClick r:id="rId24"/>
              </a:rPr>
              <a:t>T80-T88</a:t>
            </a:r>
            <a:r>
              <a:rPr lang="en-US" altLang="en-US" sz="900" dirty="0" smtClean="0">
                <a:solidFill>
                  <a:prstClr val="black"/>
                </a:solidFill>
                <a:latin typeface="Arial" pitchFamily="34" charset="0"/>
                <a:ea typeface="+mn-ea"/>
                <a:cs typeface="Arial" pitchFamily="34" charset="0"/>
              </a:rPr>
              <a:t>      Complications of surgical and medical care, not elsewhere classified</a:t>
            </a:r>
          </a:p>
        </p:txBody>
      </p:sp>
      <p:sp>
        <p:nvSpPr>
          <p:cNvPr id="29" name="Rectangle 24"/>
          <p:cNvSpPr>
            <a:spLocks noChangeArrowheads="1"/>
          </p:cNvSpPr>
          <p:nvPr/>
        </p:nvSpPr>
        <p:spPr bwMode="auto">
          <a:xfrm>
            <a:off x="4114800" y="2133600"/>
            <a:ext cx="4800600" cy="4583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61" tIns="6348" rIns="4761" bIns="6348" numCol="1" anchor="ctr" anchorCtr="0" compatLnSpc="1">
            <a:prstTxWarp prst="textNoShape">
              <a:avLst/>
            </a:prstTxWarp>
            <a:spAutoFit/>
          </a:bodyPr>
          <a:lstStyle/>
          <a:p>
            <a:pPr defTabSz="914400" fontAlgn="ctr">
              <a:buFontTx/>
              <a:buChar char="•"/>
            </a:pPr>
            <a:r>
              <a:rPr lang="en-US" altLang="en-US" sz="900" dirty="0" smtClean="0">
                <a:solidFill>
                  <a:srgbClr val="000000"/>
                </a:solidFill>
                <a:latin typeface="Consolas" pitchFamily="49" charset="0"/>
                <a:ea typeface="+mn-ea"/>
                <a:cs typeface="Consolas" pitchFamily="49" charset="0"/>
                <a:hlinkClick r:id="rId25"/>
              </a:rPr>
              <a:t>V00-V09</a:t>
            </a:r>
            <a:r>
              <a:rPr lang="en-US" altLang="en-US" sz="900" dirty="0" smtClean="0">
                <a:solidFill>
                  <a:prstClr val="black"/>
                </a:solidFill>
                <a:latin typeface="Arial" pitchFamily="34" charset="0"/>
                <a:ea typeface="+mn-ea"/>
                <a:cs typeface="Arial" pitchFamily="34" charset="0"/>
              </a:rPr>
              <a:t>      Pedestrian injured in transport accident</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26"/>
              </a:rPr>
              <a:t>V10-V19</a:t>
            </a:r>
            <a:r>
              <a:rPr lang="en-US" altLang="en-US" sz="900" dirty="0" smtClean="0">
                <a:solidFill>
                  <a:prstClr val="black"/>
                </a:solidFill>
                <a:latin typeface="Arial" pitchFamily="34" charset="0"/>
                <a:ea typeface="+mn-ea"/>
                <a:cs typeface="Arial" pitchFamily="34" charset="0"/>
              </a:rPr>
              <a:t>      Pedal cycle rider injured in transport accident</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27"/>
              </a:rPr>
              <a:t>V20-V29</a:t>
            </a:r>
            <a:r>
              <a:rPr lang="en-US" altLang="en-US" sz="900" dirty="0" smtClean="0">
                <a:solidFill>
                  <a:prstClr val="black"/>
                </a:solidFill>
                <a:latin typeface="Arial" pitchFamily="34" charset="0"/>
                <a:ea typeface="+mn-ea"/>
                <a:cs typeface="Arial" pitchFamily="34" charset="0"/>
              </a:rPr>
              <a:t>      Motorcycle rider injured in transport accident</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28"/>
              </a:rPr>
              <a:t>V30-V39</a:t>
            </a:r>
            <a:r>
              <a:rPr lang="en-US" altLang="en-US" sz="900" dirty="0" smtClean="0">
                <a:solidFill>
                  <a:prstClr val="black"/>
                </a:solidFill>
                <a:latin typeface="Arial" pitchFamily="34" charset="0"/>
                <a:ea typeface="+mn-ea"/>
                <a:cs typeface="Arial" pitchFamily="34" charset="0"/>
              </a:rPr>
              <a:t>      Occupant of three-wheeled motor vehicle injured in transport accident</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29"/>
              </a:rPr>
              <a:t>V40-V49</a:t>
            </a:r>
            <a:r>
              <a:rPr lang="en-US" altLang="en-US" sz="900" dirty="0" smtClean="0">
                <a:solidFill>
                  <a:prstClr val="black"/>
                </a:solidFill>
                <a:latin typeface="Arial" pitchFamily="34" charset="0"/>
                <a:ea typeface="+mn-ea"/>
                <a:cs typeface="Arial" pitchFamily="34" charset="0"/>
              </a:rPr>
              <a:t>      Car occupant injured in transport accident</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30"/>
              </a:rPr>
              <a:t>V50-V59</a:t>
            </a:r>
            <a:r>
              <a:rPr lang="en-US" altLang="en-US" sz="900" dirty="0" smtClean="0">
                <a:solidFill>
                  <a:prstClr val="black"/>
                </a:solidFill>
                <a:latin typeface="Arial" pitchFamily="34" charset="0"/>
                <a:ea typeface="+mn-ea"/>
                <a:cs typeface="Arial" pitchFamily="34" charset="0"/>
              </a:rPr>
              <a:t>      Occupant of pick-up truck or van injured in transport accident</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31"/>
              </a:rPr>
              <a:t>V60-V69</a:t>
            </a:r>
            <a:r>
              <a:rPr lang="en-US" altLang="en-US" sz="900" dirty="0" smtClean="0">
                <a:solidFill>
                  <a:prstClr val="black"/>
                </a:solidFill>
                <a:latin typeface="Arial" pitchFamily="34" charset="0"/>
                <a:ea typeface="+mn-ea"/>
                <a:cs typeface="Arial" pitchFamily="34" charset="0"/>
              </a:rPr>
              <a:t>      Occupant of heavy transport vehicle injured in transport accident</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32"/>
              </a:rPr>
              <a:t>V70-V79</a:t>
            </a:r>
            <a:r>
              <a:rPr lang="en-US" altLang="en-US" sz="900" dirty="0" smtClean="0">
                <a:solidFill>
                  <a:prstClr val="black"/>
                </a:solidFill>
                <a:latin typeface="Arial" pitchFamily="34" charset="0"/>
                <a:ea typeface="+mn-ea"/>
                <a:cs typeface="Arial" pitchFamily="34" charset="0"/>
              </a:rPr>
              <a:t>      Bus occupant injured in transport accident</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33"/>
              </a:rPr>
              <a:t>V80-V89</a:t>
            </a:r>
            <a:r>
              <a:rPr lang="en-US" altLang="en-US" sz="900" dirty="0" smtClean="0">
                <a:solidFill>
                  <a:prstClr val="black"/>
                </a:solidFill>
                <a:latin typeface="Arial" pitchFamily="34" charset="0"/>
                <a:ea typeface="+mn-ea"/>
                <a:cs typeface="Arial" pitchFamily="34" charset="0"/>
              </a:rPr>
              <a:t>      Other land transport accidents</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34"/>
              </a:rPr>
              <a:t>V90-V94</a:t>
            </a:r>
            <a:r>
              <a:rPr lang="en-US" altLang="en-US" sz="900" dirty="0" smtClean="0">
                <a:solidFill>
                  <a:prstClr val="black"/>
                </a:solidFill>
                <a:latin typeface="Arial" pitchFamily="34" charset="0"/>
                <a:ea typeface="+mn-ea"/>
                <a:cs typeface="Arial" pitchFamily="34" charset="0"/>
              </a:rPr>
              <a:t>      Water transport accidents</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35"/>
              </a:rPr>
              <a:t>V95-V97</a:t>
            </a:r>
            <a:r>
              <a:rPr lang="en-US" altLang="en-US" sz="900" dirty="0" smtClean="0">
                <a:solidFill>
                  <a:prstClr val="black"/>
                </a:solidFill>
                <a:latin typeface="Arial" pitchFamily="34" charset="0"/>
                <a:ea typeface="+mn-ea"/>
                <a:cs typeface="Arial" pitchFamily="34" charset="0"/>
              </a:rPr>
              <a:t>      Air and space transport accidents</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36"/>
              </a:rPr>
              <a:t>V98-V99</a:t>
            </a:r>
            <a:r>
              <a:rPr lang="en-US" altLang="en-US" sz="900" dirty="0" smtClean="0">
                <a:solidFill>
                  <a:prstClr val="black"/>
                </a:solidFill>
                <a:latin typeface="Arial" pitchFamily="34" charset="0"/>
                <a:ea typeface="+mn-ea"/>
                <a:cs typeface="Arial" pitchFamily="34" charset="0"/>
              </a:rPr>
              <a:t>      Other and unspecified transport accidents</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37"/>
              </a:rPr>
              <a:t>W00-W19</a:t>
            </a:r>
            <a:r>
              <a:rPr lang="en-US" altLang="en-US" sz="900" dirty="0" smtClean="0">
                <a:solidFill>
                  <a:prstClr val="black"/>
                </a:solidFill>
                <a:latin typeface="Arial" pitchFamily="34" charset="0"/>
                <a:ea typeface="+mn-ea"/>
                <a:cs typeface="Arial" pitchFamily="34" charset="0"/>
              </a:rPr>
              <a:t>      Slipping, tripping, stumbling and falls</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38"/>
              </a:rPr>
              <a:t>W20-W49</a:t>
            </a:r>
            <a:r>
              <a:rPr lang="en-US" altLang="en-US" sz="900" dirty="0" smtClean="0">
                <a:solidFill>
                  <a:prstClr val="black"/>
                </a:solidFill>
                <a:latin typeface="Arial" pitchFamily="34" charset="0"/>
                <a:ea typeface="+mn-ea"/>
                <a:cs typeface="Arial" pitchFamily="34" charset="0"/>
              </a:rPr>
              <a:t>      Exposure to inanimate mechanical forces</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39"/>
              </a:rPr>
              <a:t>W50-W64</a:t>
            </a:r>
            <a:r>
              <a:rPr lang="en-US" altLang="en-US" sz="900" dirty="0" smtClean="0">
                <a:solidFill>
                  <a:prstClr val="black"/>
                </a:solidFill>
                <a:latin typeface="Arial" pitchFamily="34" charset="0"/>
                <a:ea typeface="+mn-ea"/>
                <a:cs typeface="Arial" pitchFamily="34" charset="0"/>
              </a:rPr>
              <a:t>      Exposure to animate mechanical forces</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40"/>
              </a:rPr>
              <a:t>W65-W74</a:t>
            </a:r>
            <a:r>
              <a:rPr lang="en-US" altLang="en-US" sz="900" dirty="0" smtClean="0">
                <a:solidFill>
                  <a:prstClr val="black"/>
                </a:solidFill>
                <a:latin typeface="Arial" pitchFamily="34" charset="0"/>
                <a:ea typeface="+mn-ea"/>
                <a:cs typeface="Arial" pitchFamily="34" charset="0"/>
              </a:rPr>
              <a:t>      Accidental non-transport drowning and submersion</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41"/>
              </a:rPr>
              <a:t>W85-W99</a:t>
            </a:r>
            <a:r>
              <a:rPr lang="en-US" altLang="en-US" sz="900" dirty="0" smtClean="0">
                <a:solidFill>
                  <a:prstClr val="black"/>
                </a:solidFill>
                <a:latin typeface="Arial" pitchFamily="34" charset="0"/>
                <a:ea typeface="+mn-ea"/>
                <a:cs typeface="Arial" pitchFamily="34" charset="0"/>
              </a:rPr>
              <a:t>      Exposure to electric current, radiation and extreme ambient air temperature and pressure</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42"/>
              </a:rPr>
              <a:t>X00-X08</a:t>
            </a:r>
            <a:r>
              <a:rPr lang="en-US" altLang="en-US" sz="900" dirty="0" smtClean="0">
                <a:solidFill>
                  <a:prstClr val="black"/>
                </a:solidFill>
                <a:latin typeface="Arial" pitchFamily="34" charset="0"/>
                <a:ea typeface="+mn-ea"/>
                <a:cs typeface="Arial" pitchFamily="34" charset="0"/>
              </a:rPr>
              <a:t>      Exposure to smoke, fire and flames</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43"/>
              </a:rPr>
              <a:t>X10-X19</a:t>
            </a:r>
            <a:r>
              <a:rPr lang="en-US" altLang="en-US" sz="900" dirty="0" smtClean="0">
                <a:solidFill>
                  <a:prstClr val="black"/>
                </a:solidFill>
                <a:latin typeface="Arial" pitchFamily="34" charset="0"/>
                <a:ea typeface="+mn-ea"/>
                <a:cs typeface="Arial" pitchFamily="34" charset="0"/>
              </a:rPr>
              <a:t>      Contact with heat and hot substances</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44"/>
              </a:rPr>
              <a:t>X30-X39</a:t>
            </a:r>
            <a:r>
              <a:rPr lang="en-US" altLang="en-US" sz="900" dirty="0" smtClean="0">
                <a:solidFill>
                  <a:prstClr val="black"/>
                </a:solidFill>
                <a:latin typeface="Arial" pitchFamily="34" charset="0"/>
                <a:ea typeface="+mn-ea"/>
                <a:cs typeface="Arial" pitchFamily="34" charset="0"/>
              </a:rPr>
              <a:t>      Exposure to forces of nature</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45"/>
              </a:rPr>
              <a:t>X50-X50</a:t>
            </a:r>
            <a:r>
              <a:rPr lang="en-US" altLang="en-US" sz="900" dirty="0" smtClean="0">
                <a:solidFill>
                  <a:prstClr val="black"/>
                </a:solidFill>
                <a:latin typeface="Arial" pitchFamily="34" charset="0"/>
                <a:ea typeface="+mn-ea"/>
                <a:cs typeface="Arial" pitchFamily="34" charset="0"/>
              </a:rPr>
              <a:t>      Overexertion and strenuous or repetitive movements</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46"/>
              </a:rPr>
              <a:t>X52-X58</a:t>
            </a:r>
            <a:r>
              <a:rPr lang="en-US" altLang="en-US" sz="900" dirty="0" smtClean="0">
                <a:solidFill>
                  <a:prstClr val="black"/>
                </a:solidFill>
                <a:latin typeface="Arial" pitchFamily="34" charset="0"/>
                <a:ea typeface="+mn-ea"/>
                <a:cs typeface="Arial" pitchFamily="34" charset="0"/>
              </a:rPr>
              <a:t>      Accidental exposure to other specified factors</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47"/>
              </a:rPr>
              <a:t>X71-X83</a:t>
            </a:r>
            <a:r>
              <a:rPr lang="en-US" altLang="en-US" sz="900" dirty="0" smtClean="0">
                <a:solidFill>
                  <a:prstClr val="black"/>
                </a:solidFill>
                <a:latin typeface="Arial" pitchFamily="34" charset="0"/>
                <a:ea typeface="+mn-ea"/>
                <a:cs typeface="Arial" pitchFamily="34" charset="0"/>
              </a:rPr>
              <a:t>      Intentional self-harm</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48"/>
              </a:rPr>
              <a:t>X92-Y09</a:t>
            </a:r>
            <a:r>
              <a:rPr lang="en-US" altLang="en-US" sz="900" dirty="0" smtClean="0">
                <a:solidFill>
                  <a:prstClr val="black"/>
                </a:solidFill>
                <a:latin typeface="Arial" pitchFamily="34" charset="0"/>
                <a:ea typeface="+mn-ea"/>
                <a:cs typeface="Arial" pitchFamily="34" charset="0"/>
              </a:rPr>
              <a:t>      Assault</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49"/>
              </a:rPr>
              <a:t>Y21-Y33</a:t>
            </a:r>
            <a:r>
              <a:rPr lang="en-US" altLang="en-US" sz="900" dirty="0" smtClean="0">
                <a:solidFill>
                  <a:prstClr val="black"/>
                </a:solidFill>
                <a:latin typeface="Arial" pitchFamily="34" charset="0"/>
                <a:ea typeface="+mn-ea"/>
                <a:cs typeface="Arial" pitchFamily="34" charset="0"/>
              </a:rPr>
              <a:t>      Event of undetermined intent</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50"/>
              </a:rPr>
              <a:t>Y35-Y38</a:t>
            </a:r>
            <a:r>
              <a:rPr lang="en-US" altLang="en-US" sz="900" dirty="0" smtClean="0">
                <a:solidFill>
                  <a:prstClr val="black"/>
                </a:solidFill>
                <a:latin typeface="Arial" pitchFamily="34" charset="0"/>
                <a:ea typeface="+mn-ea"/>
                <a:cs typeface="Arial" pitchFamily="34" charset="0"/>
              </a:rPr>
              <a:t>      Legal intervention, operations of war, military operations, and terrorism</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51"/>
              </a:rPr>
              <a:t>Y62-Y69</a:t>
            </a:r>
            <a:r>
              <a:rPr lang="en-US" altLang="en-US" sz="900" dirty="0" smtClean="0">
                <a:solidFill>
                  <a:prstClr val="black"/>
                </a:solidFill>
                <a:latin typeface="Arial" pitchFamily="34" charset="0"/>
                <a:ea typeface="+mn-ea"/>
                <a:cs typeface="Arial" pitchFamily="34" charset="0"/>
              </a:rPr>
              <a:t>      Misadventures to patients during surgical and medical care</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52"/>
              </a:rPr>
              <a:t>Y70-Y82</a:t>
            </a:r>
            <a:r>
              <a:rPr lang="en-US" altLang="en-US" sz="900" dirty="0" smtClean="0">
                <a:solidFill>
                  <a:prstClr val="black"/>
                </a:solidFill>
                <a:latin typeface="Arial" pitchFamily="34" charset="0"/>
                <a:ea typeface="+mn-ea"/>
                <a:cs typeface="Arial" pitchFamily="34" charset="0"/>
              </a:rPr>
              <a:t>      Medical devices associated with adverse incidents in diagnostic and therapeutic use</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53"/>
              </a:rPr>
              <a:t>Y83-Y84</a:t>
            </a:r>
            <a:r>
              <a:rPr lang="en-US" altLang="en-US" sz="900" dirty="0" smtClean="0">
                <a:solidFill>
                  <a:prstClr val="black"/>
                </a:solidFill>
                <a:latin typeface="Arial" pitchFamily="34" charset="0"/>
                <a:ea typeface="+mn-ea"/>
                <a:cs typeface="Arial" pitchFamily="34" charset="0"/>
              </a:rPr>
              <a:t>      Surgical and other medical procedures as the cause of abnormal reaction of the patient, or of later complication, without mention of misadventure at the time of the procedure</a:t>
            </a:r>
          </a:p>
          <a:p>
            <a:pPr defTabSz="914400" eaLnBrk="0" fontAlgn="ctr" hangingPunct="0">
              <a:buFontTx/>
              <a:buChar char="•"/>
            </a:pPr>
            <a:r>
              <a:rPr lang="en-US" altLang="en-US" sz="900" dirty="0" smtClean="0">
                <a:solidFill>
                  <a:srgbClr val="000000"/>
                </a:solidFill>
                <a:latin typeface="Consolas" pitchFamily="49" charset="0"/>
                <a:ea typeface="+mn-ea"/>
                <a:cs typeface="Consolas" pitchFamily="49" charset="0"/>
                <a:hlinkClick r:id="rId54"/>
              </a:rPr>
              <a:t>Y90-Y99</a:t>
            </a:r>
            <a:r>
              <a:rPr lang="en-US" altLang="en-US" sz="900" dirty="0" smtClean="0">
                <a:solidFill>
                  <a:prstClr val="black"/>
                </a:solidFill>
                <a:latin typeface="Arial" pitchFamily="34" charset="0"/>
                <a:ea typeface="+mn-ea"/>
                <a:cs typeface="Arial" pitchFamily="34" charset="0"/>
              </a:rPr>
              <a:t>      Supplementary factors related to causes of morbidity classified elsewhere</a:t>
            </a:r>
          </a:p>
        </p:txBody>
      </p:sp>
      <p:sp>
        <p:nvSpPr>
          <p:cNvPr id="6" name="TextBox 5"/>
          <p:cNvSpPr txBox="1"/>
          <p:nvPr/>
        </p:nvSpPr>
        <p:spPr>
          <a:xfrm>
            <a:off x="152400" y="1828800"/>
            <a:ext cx="3844835" cy="369332"/>
          </a:xfrm>
          <a:prstGeom prst="rect">
            <a:avLst/>
          </a:prstGeom>
          <a:noFill/>
        </p:spPr>
        <p:txBody>
          <a:bodyPr wrap="none" rtlCol="0">
            <a:spAutoFit/>
          </a:bodyPr>
          <a:lstStyle/>
          <a:p>
            <a:pPr defTabSz="914400" fontAlgn="auto">
              <a:spcBef>
                <a:spcPts val="0"/>
              </a:spcBef>
              <a:spcAft>
                <a:spcPts val="0"/>
              </a:spcAft>
            </a:pPr>
            <a:r>
              <a:rPr lang="en-US" b="1" u="sng" dirty="0" smtClean="0">
                <a:solidFill>
                  <a:srgbClr val="0070C0"/>
                </a:solidFill>
                <a:latin typeface="Calibri"/>
                <a:ea typeface="+mn-ea"/>
                <a:cs typeface="+mn-cs"/>
              </a:rPr>
              <a:t>ICD-10-CM Injury and Poisoning Codes</a:t>
            </a:r>
            <a:endParaRPr lang="en-US" b="1" u="sng" dirty="0">
              <a:solidFill>
                <a:srgbClr val="0070C0"/>
              </a:solidFill>
              <a:latin typeface="Calibri"/>
              <a:ea typeface="+mn-ea"/>
              <a:cs typeface="+mn-cs"/>
            </a:endParaRPr>
          </a:p>
        </p:txBody>
      </p:sp>
      <p:sp>
        <p:nvSpPr>
          <p:cNvPr id="31" name="TextBox 30"/>
          <p:cNvSpPr txBox="1"/>
          <p:nvPr/>
        </p:nvSpPr>
        <p:spPr>
          <a:xfrm>
            <a:off x="4191000" y="1828800"/>
            <a:ext cx="3321166" cy="369332"/>
          </a:xfrm>
          <a:prstGeom prst="rect">
            <a:avLst/>
          </a:prstGeom>
          <a:noFill/>
        </p:spPr>
        <p:txBody>
          <a:bodyPr wrap="none" rtlCol="0">
            <a:spAutoFit/>
          </a:bodyPr>
          <a:lstStyle/>
          <a:p>
            <a:pPr defTabSz="914400" fontAlgn="auto">
              <a:spcBef>
                <a:spcPts val="0"/>
              </a:spcBef>
              <a:spcAft>
                <a:spcPts val="0"/>
              </a:spcAft>
            </a:pPr>
            <a:r>
              <a:rPr lang="en-US" b="1" u="sng" dirty="0" smtClean="0">
                <a:solidFill>
                  <a:srgbClr val="0070C0"/>
                </a:solidFill>
                <a:latin typeface="Calibri"/>
                <a:ea typeface="+mn-ea"/>
                <a:cs typeface="+mn-cs"/>
              </a:rPr>
              <a:t>ICD-10-CM Cause of Injury Codes</a:t>
            </a:r>
            <a:endParaRPr lang="en-US" b="1" u="sng" dirty="0">
              <a:solidFill>
                <a:srgbClr val="0070C0"/>
              </a:solidFill>
              <a:latin typeface="Calibri"/>
              <a:ea typeface="+mn-ea"/>
              <a:cs typeface="+mn-cs"/>
            </a:endParaRPr>
          </a:p>
        </p:txBody>
      </p:sp>
    </p:spTree>
    <p:extLst>
      <p:ext uri="{BB962C8B-B14F-4D97-AF65-F5344CB8AC3E}">
        <p14:creationId xmlns:p14="http://schemas.microsoft.com/office/powerpoint/2010/main" val="4915820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1" name="Chart 10"/>
          <p:cNvGraphicFramePr/>
          <p:nvPr>
            <p:extLst>
              <p:ext uri="{D42A27DB-BD31-4B8C-83A1-F6EECF244321}">
                <p14:modId xmlns:p14="http://schemas.microsoft.com/office/powerpoint/2010/main" val="3260783393"/>
              </p:ext>
            </p:extLst>
          </p:nvPr>
        </p:nvGraphicFramePr>
        <p:xfrm>
          <a:off x="0" y="803564"/>
          <a:ext cx="4738254" cy="60544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p:nvPr>
            <p:extLst>
              <p:ext uri="{D42A27DB-BD31-4B8C-83A1-F6EECF244321}">
                <p14:modId xmlns:p14="http://schemas.microsoft.com/office/powerpoint/2010/main" val="2989190632"/>
              </p:ext>
            </p:extLst>
          </p:nvPr>
        </p:nvGraphicFramePr>
        <p:xfrm>
          <a:off x="3519055" y="789709"/>
          <a:ext cx="5624945" cy="6068291"/>
        </p:xfrm>
        <a:graphic>
          <a:graphicData uri="http://schemas.openxmlformats.org/drawingml/2006/chart">
            <c:chart xmlns:c="http://schemas.openxmlformats.org/drawingml/2006/chart" xmlns:r="http://schemas.openxmlformats.org/officeDocument/2006/relationships" r:id="rId4"/>
          </a:graphicData>
        </a:graphic>
      </p:graphicFrame>
      <p:sp>
        <p:nvSpPr>
          <p:cNvPr id="13" name="Rectangle 12"/>
          <p:cNvSpPr/>
          <p:nvPr/>
        </p:nvSpPr>
        <p:spPr>
          <a:xfrm>
            <a:off x="3629891" y="1787237"/>
            <a:ext cx="5514109" cy="290945"/>
          </a:xfrm>
          <a:prstGeom prst="rect">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914400" fontAlgn="auto">
              <a:spcBef>
                <a:spcPts val="0"/>
              </a:spcBef>
              <a:spcAft>
                <a:spcPts val="0"/>
              </a:spcAft>
            </a:pPr>
            <a:endParaRPr lang="en-US">
              <a:solidFill>
                <a:prstClr val="white"/>
              </a:solidFill>
            </a:endParaRPr>
          </a:p>
        </p:txBody>
      </p:sp>
      <p:pic>
        <p:nvPicPr>
          <p:cNvPr id="1026" name="Picture 2" descr="Image result for diagnosis cod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72994" y="5463540"/>
            <a:ext cx="2171006" cy="1085503"/>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3643746" y="4599708"/>
            <a:ext cx="5361709" cy="540328"/>
          </a:xfrm>
          <a:prstGeom prst="rect">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914400" fontAlgn="auto">
              <a:spcBef>
                <a:spcPts val="0"/>
              </a:spcBef>
              <a:spcAft>
                <a:spcPts val="0"/>
              </a:spcAft>
            </a:pPr>
            <a:endParaRPr lang="en-US">
              <a:solidFill>
                <a:prstClr val="white"/>
              </a:solidFill>
            </a:endParaRPr>
          </a:p>
        </p:txBody>
      </p:sp>
      <p:sp>
        <p:nvSpPr>
          <p:cNvPr id="16" name="TextBox 15"/>
          <p:cNvSpPr txBox="1"/>
          <p:nvPr/>
        </p:nvSpPr>
        <p:spPr>
          <a:xfrm>
            <a:off x="6756299" y="4724402"/>
            <a:ext cx="2207592" cy="276999"/>
          </a:xfrm>
          <a:prstGeom prst="rect">
            <a:avLst/>
          </a:prstGeom>
          <a:noFill/>
        </p:spPr>
        <p:txBody>
          <a:bodyPr wrap="none" rtlCol="0">
            <a:spAutoFit/>
          </a:bodyPr>
          <a:lstStyle/>
          <a:p>
            <a:pPr defTabSz="914400" fontAlgn="auto">
              <a:spcBef>
                <a:spcPts val="0"/>
              </a:spcBef>
              <a:spcAft>
                <a:spcPts val="0"/>
              </a:spcAft>
            </a:pPr>
            <a:r>
              <a:rPr lang="en-US" sz="1200" dirty="0" smtClean="0">
                <a:solidFill>
                  <a:srgbClr val="FF0000"/>
                </a:solidFill>
                <a:latin typeface="Calibri"/>
                <a:ea typeface="+mn-ea"/>
                <a:cs typeface="+mn-cs"/>
              </a:rPr>
              <a:t>New Major Diagnosis Categories</a:t>
            </a:r>
            <a:endParaRPr lang="en-US" sz="1200" dirty="0">
              <a:solidFill>
                <a:srgbClr val="FF0000"/>
              </a:solidFill>
              <a:latin typeface="Calibri"/>
              <a:ea typeface="+mn-ea"/>
              <a:cs typeface="+mn-cs"/>
            </a:endParaRPr>
          </a:p>
        </p:txBody>
      </p:sp>
      <p:sp>
        <p:nvSpPr>
          <p:cNvPr id="19" name="Title 18"/>
          <p:cNvSpPr>
            <a:spLocks noGrp="1"/>
          </p:cNvSpPr>
          <p:nvPr>
            <p:ph type="title"/>
          </p:nvPr>
        </p:nvSpPr>
        <p:spPr>
          <a:xfrm>
            <a:off x="0" y="167640"/>
            <a:ext cx="9144000" cy="641350"/>
          </a:xfrm>
        </p:spPr>
        <p:txBody>
          <a:bodyPr>
            <a:normAutofit fontScale="90000"/>
          </a:bodyPr>
          <a:lstStyle/>
          <a:p>
            <a:pPr algn="ctr"/>
            <a:r>
              <a:rPr lang="en-US" sz="2400" b="1" dirty="0">
                <a:solidFill>
                  <a:schemeClr val="tx2"/>
                </a:solidFill>
                <a:latin typeface="Arial" panose="020B0604020202020204" pitchFamily="34" charset="0"/>
                <a:cs typeface="Arial" panose="020B0604020202020204" pitchFamily="34" charset="0"/>
              </a:rPr>
              <a:t>Comparison of ICD-9-CM to ICD-10-CM Increase in Diagnosis Codes by ICD-10-CM Major Diagnosis Chapters</a:t>
            </a:r>
          </a:p>
        </p:txBody>
      </p:sp>
      <p:sp>
        <p:nvSpPr>
          <p:cNvPr id="2" name="Up Arrow 1"/>
          <p:cNvSpPr/>
          <p:nvPr/>
        </p:nvSpPr>
        <p:spPr>
          <a:xfrm>
            <a:off x="7284720" y="2072640"/>
            <a:ext cx="1859280" cy="1737360"/>
          </a:xfrm>
          <a:prstGeom prst="upArrow">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defTabSz="914400" fontAlgn="auto">
              <a:spcBef>
                <a:spcPts val="0"/>
              </a:spcBef>
              <a:spcAft>
                <a:spcPts val="0"/>
              </a:spcAft>
            </a:pPr>
            <a:r>
              <a:rPr lang="en-US" sz="1600" b="1" dirty="0" smtClean="0">
                <a:solidFill>
                  <a:srgbClr val="FF0000"/>
                </a:solidFill>
              </a:rPr>
              <a:t>59% </a:t>
            </a:r>
            <a:r>
              <a:rPr lang="en-US" sz="1200" dirty="0" smtClean="0">
                <a:solidFill>
                  <a:prstClr val="black"/>
                </a:solidFill>
              </a:rPr>
              <a:t>of ICD-10-CM codes are in the Injury/ poisoning chapter</a:t>
            </a:r>
            <a:endParaRPr lang="en-US" sz="1200" dirty="0">
              <a:solidFill>
                <a:prstClr val="black"/>
              </a:solidFill>
            </a:endParaRPr>
          </a:p>
        </p:txBody>
      </p:sp>
    </p:spTree>
    <p:extLst>
      <p:ext uri="{BB962C8B-B14F-4D97-AF65-F5344CB8AC3E}">
        <p14:creationId xmlns:p14="http://schemas.microsoft.com/office/powerpoint/2010/main" val="679531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263" y="776748"/>
            <a:ext cx="7278892" cy="938680"/>
          </a:xfrm>
        </p:spPr>
        <p:txBody>
          <a:bodyPr>
            <a:normAutofit fontScale="90000"/>
          </a:bodyPr>
          <a:lstStyle/>
          <a:p>
            <a:r>
              <a:rPr lang="en-US" dirty="0" smtClean="0"/>
              <a:t>Link to the CMS ICD-9 to ICD-10 equivalency documentation.</a:t>
            </a:r>
            <a:endParaRPr lang="en-US" dirty="0"/>
          </a:p>
        </p:txBody>
      </p:sp>
      <p:sp>
        <p:nvSpPr>
          <p:cNvPr id="3" name="Content Placeholder 2"/>
          <p:cNvSpPr>
            <a:spLocks noGrp="1"/>
          </p:cNvSpPr>
          <p:nvPr>
            <p:ph idx="1"/>
          </p:nvPr>
        </p:nvSpPr>
        <p:spPr>
          <a:xfrm>
            <a:off x="449263" y="2721135"/>
            <a:ext cx="8039100" cy="3579812"/>
          </a:xfrm>
        </p:spPr>
        <p:txBody>
          <a:bodyPr/>
          <a:lstStyle/>
          <a:p>
            <a:r>
              <a:rPr lang="en-US" dirty="0">
                <a:hlinkClick r:id="rId2"/>
              </a:rPr>
              <a:t>https://</a:t>
            </a:r>
            <a:r>
              <a:rPr lang="en-US" dirty="0" smtClean="0">
                <a:hlinkClick r:id="rId2"/>
              </a:rPr>
              <a:t>www.cms.gov/Medicare/Coding/ICD10/2015-ICD-10-CM-and-GEMs.html</a:t>
            </a:r>
            <a:r>
              <a:rPr lang="en-US" dirty="0" smtClean="0"/>
              <a:t> </a:t>
            </a:r>
            <a:endParaRPr lang="en-US" dirty="0"/>
          </a:p>
        </p:txBody>
      </p:sp>
    </p:spTree>
    <p:extLst>
      <p:ext uri="{BB962C8B-B14F-4D97-AF65-F5344CB8AC3E}">
        <p14:creationId xmlns:p14="http://schemas.microsoft.com/office/powerpoint/2010/main" val="2979129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mn-lt"/>
              </a:rPr>
              <a:t>Questions </a:t>
            </a:r>
            <a:r>
              <a:rPr lang="en-US" sz="3200" dirty="0">
                <a:latin typeface="+mn-lt"/>
              </a:rPr>
              <a:t>related to APCD </a:t>
            </a:r>
            <a:r>
              <a:rPr lang="en-US" sz="3200" dirty="0" smtClean="0">
                <a:latin typeface="+mn-lt"/>
              </a:rPr>
              <a:t>: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a:t>
            </a:r>
            <a:r>
              <a:rPr lang="en-US" sz="3200" dirty="0" smtClean="0">
                <a:latin typeface="+mn-lt"/>
              </a:rPr>
              <a:t>Case Mix</a:t>
            </a:r>
            <a:r>
              <a:rPr lang="en-US" sz="3200" dirty="0">
                <a:latin typeface="+mn-lt"/>
              </a:rPr>
              <a:t>: (</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mn-lt"/>
            </a:endParaRPr>
          </a:p>
          <a:p>
            <a:pPr lvl="0" fontAlgn="auto">
              <a:spcAft>
                <a:spcPts val="0"/>
              </a:spcAft>
            </a:pPr>
            <a:r>
              <a:rPr lang="en-US" sz="3200" u="sng" dirty="0" smtClean="0">
                <a:latin typeface="+mn-lt"/>
              </a:rPr>
              <a:t>REMINDER</a:t>
            </a:r>
            <a:r>
              <a:rPr lang="en-US" sz="3200" dirty="0" smtClean="0">
                <a:latin typeface="+mn-lt"/>
              </a:rPr>
              <a:t>: Please include your </a:t>
            </a:r>
            <a:r>
              <a:rPr lang="en-US" sz="3200" b="1" dirty="0" smtClean="0">
                <a:latin typeface="+mn-lt"/>
              </a:rPr>
              <a:t>IRBNet ID#</a:t>
            </a:r>
            <a:r>
              <a:rPr lang="en-US" sz="3200" dirty="0" smtClean="0">
                <a:latin typeface="+mn-lt"/>
              </a:rPr>
              <a:t>, if you currently have a project using CHIA data</a:t>
            </a:r>
            <a:endParaRPr lang="en-US" sz="3200" dirty="0">
              <a:latin typeface="+mn-lt"/>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Where can I find old User </a:t>
            </a:r>
            <a:r>
              <a:rPr lang="en-US" sz="2800" smtClean="0"/>
              <a:t>Workgroup presentations</a:t>
            </a:r>
            <a:r>
              <a:rPr lang="en-US" sz="2800" dirty="0" smtClean="0"/>
              <a:t>?</a:t>
            </a:r>
            <a:endParaRPr lang="en-US" sz="2800" dirty="0"/>
          </a:p>
        </p:txBody>
      </p:sp>
      <p:sp>
        <p:nvSpPr>
          <p:cNvPr id="3" name="Subtitle 2"/>
          <p:cNvSpPr>
            <a:spLocks noGrp="1"/>
          </p:cNvSpPr>
          <p:nvPr>
            <p:ph type="subTitle" idx="1"/>
          </p:nvPr>
        </p:nvSpPr>
        <p:spPr/>
        <p:txBody>
          <a:bodyPr/>
          <a:lstStyle/>
          <a:p>
            <a:r>
              <a:rPr lang="en-US" sz="1600" dirty="0">
                <a:hlinkClick r:id="rId3"/>
              </a:rPr>
              <a:t>http://www.chiamass.gov/ma-apcd-and-case-mix-user-workgroup-information</a:t>
            </a:r>
            <a:r>
              <a:rPr lang="en-US" sz="1600" dirty="0" smtClean="0">
                <a:hlinkClick r:id="rId3"/>
              </a:rPr>
              <a:t>/</a:t>
            </a:r>
            <a:r>
              <a:rPr lang="en-US" sz="1600" dirty="0" smtClean="0"/>
              <a:t> </a:t>
            </a:r>
            <a:endParaRPr lang="en-US" sz="16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3225" y="2336224"/>
            <a:ext cx="6711745" cy="4439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664812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Announcements</a:t>
            </a:r>
          </a:p>
          <a:p>
            <a:pPr marL="1028700" lvl="1" indent="-5715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Update on the status of Case Mix </a:t>
            </a:r>
            <a:r>
              <a:rPr lang="en-US" sz="2000" dirty="0" smtClean="0">
                <a:solidFill>
                  <a:schemeClr val="tx2"/>
                </a:solidFill>
                <a:latin typeface="Arial" panose="020B0604020202020204" pitchFamily="34" charset="0"/>
                <a:cs typeface="Arial" panose="020B0604020202020204" pitchFamily="34" charset="0"/>
              </a:rPr>
              <a:t>FY16 fulfillment</a:t>
            </a:r>
          </a:p>
          <a:p>
            <a:pPr marL="1028700" lvl="1" indent="-5715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Expected timeframes for FY17</a:t>
            </a:r>
            <a:endParaRPr lang="en-US" sz="28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800" dirty="0" smtClean="0"/>
              <a:t>User Poll: Which groupers do you use?</a:t>
            </a:r>
            <a:endParaRPr lang="en-US" sz="28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User Questions</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Q&amp;A</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Case Mix FY16 Release Calendar</a:t>
            </a:r>
            <a:endParaRPr lang="en-US" sz="3200"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(HIDD)</a:t>
            </a:r>
            <a:r>
              <a:rPr lang="en-US" dirty="0" smtClean="0">
                <a:solidFill>
                  <a:schemeClr val="tx2"/>
                </a:solidFill>
                <a:latin typeface="Arial" panose="020B0604020202020204" pitchFamily="34" charset="0"/>
                <a:cs typeface="Arial" panose="020B0604020202020204" pitchFamily="34" charset="0"/>
              </a:rPr>
              <a:t> </a:t>
            </a:r>
          </a:p>
          <a:p>
            <a:pPr lvl="1"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READY NOW</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READY NOW</a:t>
            </a:r>
            <a:endParaRPr lang="en-US" sz="1600" b="1" dirty="0" smtClean="0">
              <a:solidFill>
                <a:schemeClr val="tx2"/>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Outpatient 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92D050"/>
                </a:solidFill>
                <a:latin typeface="Arial" panose="020B0604020202020204" pitchFamily="34" charset="0"/>
                <a:cs typeface="Arial" panose="020B0604020202020204" pitchFamily="34" charset="0"/>
              </a:rPr>
              <a:t>END OF SEPTEMBER – FIRST WEEK OF OCT</a:t>
            </a:r>
            <a:endParaRPr lang="en-US" sz="1600" b="1" dirty="0" smtClean="0">
              <a:solidFill>
                <a:srgbClr val="92D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93712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Case Mix </a:t>
            </a:r>
            <a:r>
              <a:rPr lang="en-US" sz="3200" dirty="0" smtClean="0"/>
              <a:t>FY17 </a:t>
            </a:r>
            <a:r>
              <a:rPr lang="en-US" sz="3200" dirty="0" smtClean="0"/>
              <a:t>Release Calendar</a:t>
            </a:r>
            <a:endParaRPr lang="en-US" sz="3200"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(HIDD)</a:t>
            </a:r>
            <a:r>
              <a:rPr lang="en-US" dirty="0" smtClean="0">
                <a:solidFill>
                  <a:schemeClr val="tx2"/>
                </a:solidFill>
                <a:latin typeface="Arial" panose="020B0604020202020204" pitchFamily="34" charset="0"/>
                <a:cs typeface="Arial" panose="020B0604020202020204" pitchFamily="34" charset="0"/>
              </a:rPr>
              <a:t> </a:t>
            </a:r>
          </a:p>
          <a:p>
            <a:pPr lvl="1"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JUNE</a:t>
            </a:r>
            <a:endParaRPr lang="en-US" sz="2000" b="1" dirty="0" smtClean="0">
              <a:solidFill>
                <a:srgbClr val="00B050"/>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AUGUST</a:t>
            </a:r>
            <a:endParaRPr lang="en-US" sz="1600" b="1" dirty="0" smtClean="0">
              <a:solidFill>
                <a:schemeClr val="tx2"/>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Outpatient 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SEPTEMBER</a:t>
            </a:r>
            <a:endParaRPr lang="en-US" sz="1600" b="1" dirty="0" smtClean="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6513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Mix Application Process	</a:t>
            </a:r>
            <a:endParaRPr lang="en-US" dirty="0"/>
          </a:p>
        </p:txBody>
      </p:sp>
      <p:sp>
        <p:nvSpPr>
          <p:cNvPr id="3" name="Subtitle 2"/>
          <p:cNvSpPr>
            <a:spLocks noGrp="1"/>
          </p:cNvSpPr>
          <p:nvPr>
            <p:ph type="subTitle" idx="1"/>
          </p:nvPr>
        </p:nvSpPr>
        <p:spPr/>
        <p:txBody>
          <a:bodyPr/>
          <a:lstStyle/>
          <a:p>
            <a:r>
              <a:rPr lang="en-US" u="sng" dirty="0" smtClean="0"/>
              <a:t>Recap of Changes for 2017</a:t>
            </a:r>
            <a:r>
              <a:rPr lang="en-US" dirty="0" smtClean="0"/>
              <a:t>:</a:t>
            </a:r>
          </a:p>
          <a:p>
            <a:pPr marL="342900" indent="-342900">
              <a:buFont typeface="Arial" panose="020B0604020202020204" pitchFamily="34" charset="0"/>
              <a:buChar char="•"/>
            </a:pPr>
            <a:r>
              <a:rPr lang="en-US" dirty="0" smtClean="0"/>
              <a:t>Now charge </a:t>
            </a:r>
            <a:r>
              <a:rPr lang="en-US" b="1" dirty="0" smtClean="0"/>
              <a:t>per year </a:t>
            </a:r>
            <a:r>
              <a:rPr lang="en-US" dirty="0" smtClean="0"/>
              <a:t>of data requested</a:t>
            </a:r>
          </a:p>
          <a:p>
            <a:pPr marL="342900" indent="-342900">
              <a:buFont typeface="Arial" panose="020B0604020202020204" pitchFamily="34" charset="0"/>
              <a:buChar char="•"/>
            </a:pPr>
            <a:r>
              <a:rPr lang="en-US" dirty="0" smtClean="0"/>
              <a:t>Can now request </a:t>
            </a:r>
            <a:r>
              <a:rPr lang="en-US" b="1" dirty="0" smtClean="0"/>
              <a:t>future years of data</a:t>
            </a:r>
          </a:p>
          <a:p>
            <a:pPr marL="800100" lvl="1" indent="-342900" algn="l">
              <a:buFont typeface="Wingdings" panose="05000000000000000000" pitchFamily="2" charset="2"/>
              <a:buChar char="§"/>
            </a:pPr>
            <a:r>
              <a:rPr lang="en-US" sz="1800" dirty="0" smtClean="0">
                <a:solidFill>
                  <a:schemeClr val="tx2"/>
                </a:solidFill>
              </a:rPr>
              <a:t>Future years require no DRC review, absent major changes to the project or data being requested</a:t>
            </a:r>
          </a:p>
          <a:p>
            <a:pPr marL="342900" indent="-342900">
              <a:buFont typeface="Arial" panose="020B0604020202020204" pitchFamily="34" charset="0"/>
              <a:buChar char="•"/>
            </a:pPr>
            <a:r>
              <a:rPr lang="en-US" dirty="0" smtClean="0"/>
              <a:t>Can request to use data for one project for a </a:t>
            </a:r>
            <a:r>
              <a:rPr lang="en-US" b="1" dirty="0" smtClean="0"/>
              <a:t>subsequent project</a:t>
            </a:r>
          </a:p>
          <a:p>
            <a:pPr marL="342900" indent="-342900">
              <a:buFont typeface="Arial" panose="020B0604020202020204" pitchFamily="34" charset="0"/>
              <a:buChar char="•"/>
            </a:pPr>
            <a:r>
              <a:rPr lang="en-US" dirty="0" smtClean="0"/>
              <a:t>Comprehensive DUAs for each organization (will cover all projects instead of multiple DUAs for each specific project</a:t>
            </a:r>
            <a:r>
              <a:rPr lang="en-US" dirty="0" smtClean="0"/>
              <a:t>)</a:t>
            </a:r>
          </a:p>
          <a:p>
            <a:pPr marL="342900" indent="-342900">
              <a:buFont typeface="Arial" panose="020B0604020202020204" pitchFamily="34" charset="0"/>
              <a:buChar char="•"/>
            </a:pPr>
            <a:r>
              <a:rPr lang="en-US" dirty="0" smtClean="0"/>
              <a:t>Not expecting any major changes in 2018</a:t>
            </a:r>
            <a:endParaRPr lang="en-US" dirty="0" smtClean="0"/>
          </a:p>
          <a:p>
            <a:endParaRPr lang="en-US" dirty="0"/>
          </a:p>
        </p:txBody>
      </p:sp>
    </p:spTree>
    <p:extLst>
      <p:ext uri="{BB962C8B-B14F-4D97-AF65-F5344CB8AC3E}">
        <p14:creationId xmlns:p14="http://schemas.microsoft.com/office/powerpoint/2010/main" val="2414463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6.0</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Target release timeframe is </a:t>
            </a:r>
            <a:r>
              <a:rPr lang="en-US" sz="2400" dirty="0" smtClean="0">
                <a:solidFill>
                  <a:schemeClr val="tx2"/>
                </a:solidFill>
                <a:latin typeface="Arial" panose="020B0604020202020204" pitchFamily="34" charset="0"/>
                <a:cs typeface="Arial" panose="020B0604020202020204" pitchFamily="34" charset="0"/>
              </a:rPr>
              <a:t>Late Fall </a:t>
            </a:r>
            <a:r>
              <a:rPr lang="en-US" sz="2400" dirty="0" smtClean="0">
                <a:solidFill>
                  <a:schemeClr val="tx2"/>
                </a:solidFill>
                <a:latin typeface="Arial" panose="020B0604020202020204" pitchFamily="34" charset="0"/>
                <a:cs typeface="Arial" panose="020B0604020202020204" pitchFamily="34" charset="0"/>
              </a:rPr>
              <a:t>2017</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More information on the Release will be announced at the APCD User Workgroup as we get closer to release</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Make </a:t>
            </a:r>
            <a:r>
              <a:rPr lang="en-US" sz="2400" dirty="0" smtClean="0">
                <a:solidFill>
                  <a:schemeClr val="tx2"/>
                </a:solidFill>
                <a:latin typeface="Arial" panose="020B0604020202020204" pitchFamily="34" charset="0"/>
                <a:cs typeface="Arial" panose="020B0604020202020204" pitchFamily="34" charset="0"/>
              </a:rPr>
              <a:t>sure you’re signed up for CHIA’s email list to receive important announcements:</a:t>
            </a:r>
          </a:p>
          <a:p>
            <a:r>
              <a:rPr lang="en-US" sz="2400" dirty="0" smtClean="0">
                <a:solidFill>
                  <a:schemeClr val="tx2"/>
                </a:solidFill>
                <a:latin typeface="Arial" panose="020B0604020202020204" pitchFamily="34" charset="0"/>
                <a:cs typeface="Arial" panose="020B0604020202020204" pitchFamily="34" charset="0"/>
              </a:rPr>
              <a:t> 	</a:t>
            </a:r>
            <a:r>
              <a:rPr lang="en-US" sz="2800" dirty="0" smtClean="0">
                <a:solidFill>
                  <a:schemeClr val="tx2"/>
                </a:solidFill>
                <a:latin typeface="Arial" panose="020B0604020202020204" pitchFamily="34" charset="0"/>
                <a:cs typeface="Arial" panose="020B0604020202020204" pitchFamily="34" charset="0"/>
                <a:hlinkClick r:id="rId3"/>
              </a:rPr>
              <a:t>Sign Up Here</a:t>
            </a:r>
            <a:endParaRPr lang="en-US" sz="2800" dirty="0" smtClean="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7325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Application Reminders</a:t>
            </a:r>
            <a:endParaRPr lang="en-US" dirty="0"/>
          </a:p>
        </p:txBody>
      </p:sp>
      <p:sp>
        <p:nvSpPr>
          <p:cNvPr id="3" name="Subtitle 2"/>
          <p:cNvSpPr>
            <a:spLocks noGrp="1"/>
          </p:cNvSpPr>
          <p:nvPr>
            <p:ph type="subTitle" idx="1"/>
          </p:nvPr>
        </p:nvSpPr>
        <p:spPr/>
        <p:txBody>
          <a:bodyPr/>
          <a:lstStyle/>
          <a:p>
            <a:pPr marL="457200" indent="-457200">
              <a:buFont typeface="Arial" panose="020B0604020202020204" pitchFamily="34" charset="0"/>
              <a:buChar char="•"/>
            </a:pPr>
            <a:r>
              <a:rPr lang="en-US" sz="2400" dirty="0" smtClean="0"/>
              <a:t>Please remember to send in your $300 application fee.  We won’t review an application until the application fee has been received.</a:t>
            </a:r>
          </a:p>
          <a:p>
            <a:r>
              <a:rPr lang="en-US" sz="2400" dirty="0" smtClean="0"/>
              <a:t>	[doesn’t apply to Government applicants]</a:t>
            </a:r>
          </a:p>
          <a:p>
            <a:pPr marL="342900" indent="-342900">
              <a:buFont typeface="Arial" panose="020B0604020202020204" pitchFamily="34" charset="0"/>
              <a:buChar char="•"/>
            </a:pPr>
            <a:r>
              <a:rPr lang="en-US" sz="2400" dirty="0" smtClean="0"/>
              <a:t>Financial Hardship Fee Waiver Requests – We expect applicants to have made an attempt to find some kind of institutional or grant funding.  100% fee waiver requests are </a:t>
            </a:r>
            <a:r>
              <a:rPr lang="en-US" sz="2400" i="1" dirty="0" smtClean="0"/>
              <a:t>extremely</a:t>
            </a:r>
            <a:r>
              <a:rPr lang="en-US" sz="2400" dirty="0" smtClean="0"/>
              <a:t> unlikely to be granted.</a:t>
            </a:r>
            <a:endParaRPr lang="en-US" sz="2400" dirty="0" smtClean="0"/>
          </a:p>
        </p:txBody>
      </p:sp>
    </p:spTree>
    <p:extLst>
      <p:ext uri="{BB962C8B-B14F-4D97-AF65-F5344CB8AC3E}">
        <p14:creationId xmlns:p14="http://schemas.microsoft.com/office/powerpoint/2010/main" val="3361440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User Poll</a:t>
            </a:r>
            <a:endParaRPr lang="en-US" dirty="0"/>
          </a:p>
        </p:txBody>
      </p:sp>
      <p:sp>
        <p:nvSpPr>
          <p:cNvPr id="3" name="Subtitle 2"/>
          <p:cNvSpPr>
            <a:spLocks noGrp="1"/>
          </p:cNvSpPr>
          <p:nvPr>
            <p:ph type="subTitle" idx="1"/>
          </p:nvPr>
        </p:nvSpPr>
        <p:spPr>
          <a:xfrm>
            <a:off x="485415" y="1905331"/>
            <a:ext cx="7761815" cy="4118804"/>
          </a:xfrm>
        </p:spPr>
        <p:txBody>
          <a:bodyPr/>
          <a:lstStyle/>
          <a:p>
            <a:r>
              <a:rPr lang="en-US" sz="3200" b="1" dirty="0" smtClean="0"/>
              <a:t>Which DRGs (groupers) do you use?</a:t>
            </a:r>
          </a:p>
          <a:p>
            <a:endParaRPr lang="en-US" sz="2400" dirty="0" smtClean="0"/>
          </a:p>
          <a:p>
            <a:r>
              <a:rPr lang="en-US" sz="2400" dirty="0" smtClean="0"/>
              <a:t>We currently provide:</a:t>
            </a:r>
          </a:p>
          <a:p>
            <a:r>
              <a:rPr lang="en-US" sz="2400" dirty="0"/>
              <a:t>	</a:t>
            </a:r>
            <a:r>
              <a:rPr lang="en-US" sz="2400" dirty="0" smtClean="0"/>
              <a:t>APR – 20.0, 26.1, 30.0, 34.0</a:t>
            </a:r>
          </a:p>
          <a:p>
            <a:r>
              <a:rPr lang="en-US" sz="2400" dirty="0"/>
              <a:t>	</a:t>
            </a:r>
            <a:r>
              <a:rPr lang="en-US" sz="2400" dirty="0" smtClean="0"/>
              <a:t>CMS – 34.0</a:t>
            </a:r>
          </a:p>
          <a:p>
            <a:endParaRPr lang="en-US" sz="2400" dirty="0"/>
          </a:p>
          <a:p>
            <a:r>
              <a:rPr lang="en-US" sz="2400" dirty="0" smtClean="0"/>
              <a:t>[Click all that apply in the poll pop-up]</a:t>
            </a:r>
            <a:endParaRPr lang="en-US" dirty="0"/>
          </a:p>
        </p:txBody>
      </p:sp>
    </p:spTree>
    <p:extLst>
      <p:ext uri="{BB962C8B-B14F-4D97-AF65-F5344CB8AC3E}">
        <p14:creationId xmlns:p14="http://schemas.microsoft.com/office/powerpoint/2010/main" val="1495277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QUESTIONS?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20973</TotalTime>
  <Words>756</Words>
  <Application>Microsoft Office PowerPoint</Application>
  <PresentationFormat>On-screen Show (4:3)</PresentationFormat>
  <Paragraphs>159</Paragraphs>
  <Slides>17</Slides>
  <Notes>16</Notes>
  <HiddenSlides>0</HiddenSlides>
  <MMClips>0</MMClips>
  <ScaleCrop>false</ScaleCrop>
  <HeadingPairs>
    <vt:vector size="4" baseType="variant">
      <vt:variant>
        <vt:lpstr>Theme</vt:lpstr>
      </vt:variant>
      <vt:variant>
        <vt:i4>4</vt:i4>
      </vt:variant>
      <vt:variant>
        <vt:lpstr>Slide Titles</vt:lpstr>
      </vt:variant>
      <vt:variant>
        <vt:i4>17</vt:i4>
      </vt:variant>
    </vt:vector>
  </HeadingPairs>
  <TitlesOfParts>
    <vt:vector size="21" baseType="lpstr">
      <vt:lpstr>content option A</vt:lpstr>
      <vt:lpstr>HIT January 2014</vt:lpstr>
      <vt:lpstr>1_content option A</vt:lpstr>
      <vt:lpstr>Office Theme</vt:lpstr>
      <vt:lpstr>MA Center for Health Information &amp; Analysis  Case Mix User Workgroup</vt:lpstr>
      <vt:lpstr>Agenda</vt:lpstr>
      <vt:lpstr>Case Mix FY16 Release Calendar</vt:lpstr>
      <vt:lpstr>Case Mix FY17 Release Calendar</vt:lpstr>
      <vt:lpstr>Case Mix Application Process </vt:lpstr>
      <vt:lpstr>MA APCD Release 6.0</vt:lpstr>
      <vt:lpstr>Application Reminders</vt:lpstr>
      <vt:lpstr>User Poll</vt:lpstr>
      <vt:lpstr> QUESTIONS?</vt:lpstr>
      <vt:lpstr>PowerPoint Presentation</vt:lpstr>
      <vt:lpstr>Question: We are using the All-Payer Claims Data (APCD) and noticed an increase in asthma cases seen the in APCD Emergency Department data in September 2014 and decreases during the summer months and wanted to know whether this pattern is also seen in the Case Mix data Outpatient Emergency Department data?</vt:lpstr>
      <vt:lpstr>Question: ICD-9-CM External Cause of Injury Codes (E-Codes) are no longer used. What ICD-10-CM codes have replaced them?   Answer: Previously, if a patient had an ICD-9-CM Injury code (800- 904.9 or 910-995.89 EXCEPT 995.60-995.69) an E-Code would be used to describe the cause, intent and activity associated with the injury or poisoning. In ICD-10-CM, the S-Codes and T-Codes are used for coding injuries and poisonings and V-Codes, W-Codes, X-Codes and Y-Codes are used for cause.   </vt:lpstr>
      <vt:lpstr>Comparison of ICD-9-CM to ICD-10-CM Increase in Diagnosis Codes by ICD-10-CM Major Diagnosis Chapters</vt:lpstr>
      <vt:lpstr>Link to the CMS ICD-9 to ICD-10 equivalency documentation.</vt:lpstr>
      <vt:lpstr>Questions?</vt:lpstr>
      <vt:lpstr>Where can I find old User Workgroup presentations?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Adam Tapply</cp:lastModifiedBy>
  <cp:revision>437</cp:revision>
  <cp:lastPrinted>2017-09-26T18:47:00Z</cp:lastPrinted>
  <dcterms:created xsi:type="dcterms:W3CDTF">2014-04-22T00:14:56Z</dcterms:created>
  <dcterms:modified xsi:type="dcterms:W3CDTF">2017-09-26T19:36:44Z</dcterms:modified>
</cp:coreProperties>
</file>