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handoutMasterIdLst>
    <p:handoutMasterId r:id="rId20"/>
  </p:handoutMasterIdLst>
  <p:sldIdLst>
    <p:sldId id="259" r:id="rId2"/>
    <p:sldId id="274" r:id="rId3"/>
    <p:sldId id="343" r:id="rId4"/>
    <p:sldId id="351" r:id="rId5"/>
    <p:sldId id="352" r:id="rId6"/>
    <p:sldId id="336" r:id="rId7"/>
    <p:sldId id="402" r:id="rId8"/>
    <p:sldId id="403" r:id="rId9"/>
    <p:sldId id="405" r:id="rId10"/>
    <p:sldId id="406" r:id="rId11"/>
    <p:sldId id="407" r:id="rId12"/>
    <p:sldId id="409" r:id="rId13"/>
    <p:sldId id="410" r:id="rId14"/>
    <p:sldId id="306" r:id="rId15"/>
    <p:sldId id="358" r:id="rId16"/>
    <p:sldId id="366" r:id="rId17"/>
    <p:sldId id="32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1829" autoAdjust="0"/>
  </p:normalViewPr>
  <p:slideViewPr>
    <p:cSldViewPr snapToGrid="0" snapToObjects="1" showGuides="1">
      <p:cViewPr varScale="1">
        <p:scale>
          <a:sx n="61" d="100"/>
          <a:sy n="61" d="100"/>
        </p:scale>
        <p:origin x="139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 DNR order or comfort measures orders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Sheet1!$B$2:$B$5</c:f>
              <c:numCache>
                <c:formatCode>0.00%</c:formatCode>
                <c:ptCount val="4"/>
                <c:pt idx="0">
                  <c:v>0.60550000000000004</c:v>
                </c:pt>
                <c:pt idx="1">
                  <c:v>0.57379999999999998</c:v>
                </c:pt>
                <c:pt idx="2">
                  <c:v>0.54390000000000005</c:v>
                </c:pt>
                <c:pt idx="3">
                  <c:v>0.58079999999999998</c:v>
                </c:pt>
              </c:numCache>
            </c:numRef>
          </c:val>
          <c:extLst>
            <c:ext xmlns:c16="http://schemas.microsoft.com/office/drawing/2014/chart" uri="{C3380CC4-5D6E-409C-BE32-E72D297353CC}">
              <c16:uniqueId val="{00000000-2628-4D7F-86CD-EC3E55C52FAA}"/>
            </c:ext>
          </c:extLst>
        </c:ser>
        <c:ser>
          <c:idx val="1"/>
          <c:order val="1"/>
          <c:tx>
            <c:strRef>
              <c:f>Sheet1!$C$1</c:f>
              <c:strCache>
                <c:ptCount val="1"/>
                <c:pt idx="0">
                  <c:v>Blank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Sheet1!$C$2:$C$5</c:f>
              <c:numCache>
                <c:formatCode>0.00%</c:formatCode>
                <c:ptCount val="4"/>
                <c:pt idx="0">
                  <c:v>0.34179999999999999</c:v>
                </c:pt>
                <c:pt idx="1">
                  <c:v>0.38569999999999999</c:v>
                </c:pt>
                <c:pt idx="2">
                  <c:v>0.41389999999999999</c:v>
                </c:pt>
                <c:pt idx="3">
                  <c:v>0.37859999999999999</c:v>
                </c:pt>
              </c:numCache>
            </c:numRef>
          </c:val>
          <c:extLst>
            <c:ext xmlns:c16="http://schemas.microsoft.com/office/drawing/2014/chart" uri="{C3380CC4-5D6E-409C-BE32-E72D297353CC}">
              <c16:uniqueId val="{00000001-2628-4D7F-86CD-EC3E55C52FAA}"/>
            </c:ext>
          </c:extLst>
        </c:ser>
        <c:ser>
          <c:idx val="2"/>
          <c:order val="2"/>
          <c:tx>
            <c:strRef>
              <c:f>Sheet1!$D$1</c:f>
              <c:strCache>
                <c:ptCount val="1"/>
                <c:pt idx="0">
                  <c:v>DNR Order Written</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Sheet1!$D$2:$D$5</c:f>
              <c:numCache>
                <c:formatCode>0.00%</c:formatCode>
                <c:ptCount val="4"/>
                <c:pt idx="0">
                  <c:v>4.5100000000000001E-2</c:v>
                </c:pt>
                <c:pt idx="1">
                  <c:v>3.3700000000000001E-2</c:v>
                </c:pt>
                <c:pt idx="2">
                  <c:v>3.4099999999999998E-2</c:v>
                </c:pt>
                <c:pt idx="3">
                  <c:v>3.2399999999999998E-2</c:v>
                </c:pt>
              </c:numCache>
            </c:numRef>
          </c:val>
          <c:extLst>
            <c:ext xmlns:c16="http://schemas.microsoft.com/office/drawing/2014/chart" uri="{C3380CC4-5D6E-409C-BE32-E72D297353CC}">
              <c16:uniqueId val="{00000002-2628-4D7F-86CD-EC3E55C52FAA}"/>
            </c:ext>
          </c:extLst>
        </c:ser>
        <c:ser>
          <c:idx val="3"/>
          <c:order val="3"/>
          <c:tx>
            <c:strRef>
              <c:f>Sheet1!$E$1</c:f>
              <c:strCache>
                <c:ptCount val="1"/>
                <c:pt idx="0">
                  <c:v>Comfort Measures Only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Sheet1!$E$2:$E$5</c:f>
              <c:numCache>
                <c:formatCode>0.00%</c:formatCode>
                <c:ptCount val="4"/>
                <c:pt idx="0">
                  <c:v>7.6E-3</c:v>
                </c:pt>
                <c:pt idx="1">
                  <c:v>6.7999999999999996E-3</c:v>
                </c:pt>
                <c:pt idx="2">
                  <c:v>8.2000000000000007E-3</c:v>
                </c:pt>
                <c:pt idx="3">
                  <c:v>8.2000000000000007E-3</c:v>
                </c:pt>
              </c:numCache>
            </c:numRef>
          </c:val>
          <c:extLst>
            <c:ext xmlns:c16="http://schemas.microsoft.com/office/drawing/2014/chart" uri="{C3380CC4-5D6E-409C-BE32-E72D297353CC}">
              <c16:uniqueId val="{00000003-2628-4D7F-86CD-EC3E55C52FAA}"/>
            </c:ext>
          </c:extLst>
        </c:ser>
        <c:dLbls>
          <c:dLblPos val="outEnd"/>
          <c:showLegendKey val="0"/>
          <c:showVal val="1"/>
          <c:showCatName val="0"/>
          <c:showSerName val="0"/>
          <c:showPercent val="0"/>
          <c:showBubbleSize val="0"/>
        </c:dLbls>
        <c:gapWidth val="100"/>
        <c:overlap val="-24"/>
        <c:axId val="658200943"/>
        <c:axId val="658188463"/>
      </c:barChart>
      <c:catAx>
        <c:axId val="6582009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188463"/>
        <c:crosses val="autoZero"/>
        <c:auto val="1"/>
        <c:lblAlgn val="ctr"/>
        <c:lblOffset val="100"/>
        <c:noMultiLvlLbl val="0"/>
      </c:catAx>
      <c:valAx>
        <c:axId val="658188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0094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Sheet1!$B$2</c:f>
              <c:numCache>
                <c:formatCode>_(* #,##0_);_(* \(#,##0\);_(* "-"??_);_(@_)</c:formatCode>
                <c:ptCount val="1"/>
                <c:pt idx="0">
                  <c:v>10071</c:v>
                </c:pt>
              </c:numCache>
            </c:numRef>
          </c:val>
          <c:extLst>
            <c:ext xmlns:c16="http://schemas.microsoft.com/office/drawing/2014/chart" uri="{C3380CC4-5D6E-409C-BE32-E72D297353CC}">
              <c16:uniqueId val="{00000000-D5F5-4F70-8F32-633EF811CA18}"/>
            </c:ext>
          </c:extLst>
        </c:ser>
        <c:ser>
          <c:idx val="1"/>
          <c:order val="1"/>
          <c:tx>
            <c:strRef>
              <c:f>Sheet1!$C$1</c:f>
              <c:strCache>
                <c:ptCount val="1"/>
                <c:pt idx="0">
                  <c:v>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Sheet1!$C$2</c:f>
              <c:numCache>
                <c:formatCode>_(* #,##0_);_(* \(#,##0\);_(* "-"??_);_(@_)</c:formatCode>
                <c:ptCount val="1"/>
                <c:pt idx="0">
                  <c:v>11320</c:v>
                </c:pt>
              </c:numCache>
            </c:numRef>
          </c:val>
          <c:extLst>
            <c:ext xmlns:c16="http://schemas.microsoft.com/office/drawing/2014/chart" uri="{C3380CC4-5D6E-409C-BE32-E72D297353CC}">
              <c16:uniqueId val="{00000001-D5F5-4F70-8F32-633EF811CA18}"/>
            </c:ext>
          </c:extLst>
        </c:ser>
        <c:ser>
          <c:idx val="2"/>
          <c:order val="2"/>
          <c:tx>
            <c:strRef>
              <c:f>Sheet1!$D$1</c:f>
              <c:strCache>
                <c:ptCount val="1"/>
                <c:pt idx="0">
                  <c:v>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Sheet1!$D$2</c:f>
              <c:numCache>
                <c:formatCode>_(* #,##0_);_(* \(#,##0\);_(* "-"??_);_(@_)</c:formatCode>
                <c:ptCount val="1"/>
                <c:pt idx="0">
                  <c:v>13410</c:v>
                </c:pt>
              </c:numCache>
            </c:numRef>
          </c:val>
          <c:extLst>
            <c:ext xmlns:c16="http://schemas.microsoft.com/office/drawing/2014/chart" uri="{C3380CC4-5D6E-409C-BE32-E72D297353CC}">
              <c16:uniqueId val="{00000002-D5F5-4F70-8F32-633EF811CA18}"/>
            </c:ext>
          </c:extLst>
        </c:ser>
        <c:ser>
          <c:idx val="3"/>
          <c:order val="3"/>
          <c:tx>
            <c:strRef>
              <c:f>Sheet1!$E$1</c:f>
              <c:strCache>
                <c:ptCount val="1"/>
                <c:pt idx="0">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Sheet1!$E$2</c:f>
              <c:numCache>
                <c:formatCode>_(* #,##0_);_(* \(#,##0\);_(* "-"??_);_(@_)</c:formatCode>
                <c:ptCount val="1"/>
                <c:pt idx="0">
                  <c:v>13235</c:v>
                </c:pt>
              </c:numCache>
            </c:numRef>
          </c:val>
          <c:extLst>
            <c:ext xmlns:c16="http://schemas.microsoft.com/office/drawing/2014/chart" uri="{C3380CC4-5D6E-409C-BE32-E72D297353CC}">
              <c16:uniqueId val="{00000003-D5F5-4F70-8F32-633EF811CA18}"/>
            </c:ext>
          </c:extLst>
        </c:ser>
        <c:dLbls>
          <c:showLegendKey val="0"/>
          <c:showVal val="0"/>
          <c:showCatName val="0"/>
          <c:showSerName val="0"/>
          <c:showPercent val="0"/>
          <c:showBubbleSize val="0"/>
        </c:dLbls>
        <c:gapWidth val="100"/>
        <c:overlap val="-24"/>
        <c:axId val="800211103"/>
        <c:axId val="800225247"/>
      </c:barChart>
      <c:catAx>
        <c:axId val="800211103"/>
        <c:scaling>
          <c:orientation val="minMax"/>
        </c:scaling>
        <c:delete val="1"/>
        <c:axPos val="b"/>
        <c:numFmt formatCode="General" sourceLinked="1"/>
        <c:majorTickMark val="none"/>
        <c:minorTickMark val="none"/>
        <c:tickLblPos val="nextTo"/>
        <c:crossAx val="800225247"/>
        <c:crosses val="autoZero"/>
        <c:auto val="1"/>
        <c:lblAlgn val="ctr"/>
        <c:lblOffset val="100"/>
        <c:noMultiLvlLbl val="0"/>
      </c:catAx>
      <c:valAx>
        <c:axId val="800225247"/>
        <c:scaling>
          <c:orientation val="minMax"/>
          <c:min val="9000"/>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8002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200" dirty="0"/>
              <a:t>Code 1:</a:t>
            </a:r>
            <a:r>
              <a:rPr lang="en-US" sz="1200" baseline="0" dirty="0"/>
              <a:t> </a:t>
            </a:r>
            <a:r>
              <a:rPr lang="en-US" sz="1200" dirty="0"/>
              <a:t>DNR Order Written</a:t>
            </a:r>
          </a:p>
        </c:rich>
      </c:tx>
      <c:layout>
        <c:manualLayout>
          <c:xMode val="edge"/>
          <c:yMode val="edge"/>
          <c:x val="0.14196572416586659"/>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DNR Order Written</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0.00%</c:formatCode>
                <c:ptCount val="4"/>
                <c:pt idx="0">
                  <c:v>4.5100000000000001E-2</c:v>
                </c:pt>
                <c:pt idx="1">
                  <c:v>3.3700000000000001E-2</c:v>
                </c:pt>
                <c:pt idx="2">
                  <c:v>3.4099999999999998E-2</c:v>
                </c:pt>
                <c:pt idx="3">
                  <c:v>3.2399999999999998E-2</c:v>
                </c:pt>
              </c:numCache>
            </c:numRef>
          </c:val>
          <c:extLst>
            <c:ext xmlns:c16="http://schemas.microsoft.com/office/drawing/2014/chart" uri="{C3380CC4-5D6E-409C-BE32-E72D297353CC}">
              <c16:uniqueId val="{00000000-5698-4E56-AB9C-B6C07E92C5A3}"/>
            </c:ext>
          </c:extLst>
        </c:ser>
        <c:dLbls>
          <c:dLblPos val="outEnd"/>
          <c:showLegendKey val="0"/>
          <c:showVal val="1"/>
          <c:showCatName val="0"/>
          <c:showSerName val="0"/>
          <c:showPercent val="0"/>
          <c:showBubbleSize val="0"/>
        </c:dLbls>
        <c:gapWidth val="100"/>
        <c:overlap val="-24"/>
        <c:axId val="82056799"/>
        <c:axId val="82058047"/>
      </c:barChart>
      <c:catAx>
        <c:axId val="820567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2058047"/>
        <c:crosses val="autoZero"/>
        <c:auto val="1"/>
        <c:lblAlgn val="ctr"/>
        <c:lblOffset val="100"/>
        <c:noMultiLvlLbl val="0"/>
      </c:catAx>
      <c:valAx>
        <c:axId val="8205804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56799"/>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00" baseline="0" dirty="0"/>
              <a:t>Fig 1a. Frequency of DNR using ‘Z66’ DX Code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Frequency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0.0%</c:formatCode>
                <c:ptCount val="4"/>
                <c:pt idx="0">
                  <c:v>8.5000000000000006E-2</c:v>
                </c:pt>
                <c:pt idx="1">
                  <c:v>8.6999999999999994E-2</c:v>
                </c:pt>
                <c:pt idx="2">
                  <c:v>9.2999999999999999E-2</c:v>
                </c:pt>
                <c:pt idx="3">
                  <c:v>9.1999999999999998E-2</c:v>
                </c:pt>
              </c:numCache>
            </c:numRef>
          </c:val>
          <c:extLst>
            <c:ext xmlns:c16="http://schemas.microsoft.com/office/drawing/2014/chart" uri="{C3380CC4-5D6E-409C-BE32-E72D297353CC}">
              <c16:uniqueId val="{00000000-7915-44CB-850F-C1FCF15A4F60}"/>
            </c:ext>
          </c:extLst>
        </c:ser>
        <c:dLbls>
          <c:dLblPos val="outEnd"/>
          <c:showLegendKey val="0"/>
          <c:showVal val="1"/>
          <c:showCatName val="0"/>
          <c:showSerName val="0"/>
          <c:showPercent val="0"/>
          <c:showBubbleSize val="0"/>
        </c:dLbls>
        <c:gapWidth val="219"/>
        <c:overlap val="-27"/>
        <c:axId val="658273743"/>
        <c:axId val="658272079"/>
      </c:barChart>
      <c:catAx>
        <c:axId val="65827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2079"/>
        <c:crosses val="autoZero"/>
        <c:auto val="1"/>
        <c:lblAlgn val="ctr"/>
        <c:lblOffset val="100"/>
        <c:noMultiLvlLbl val="0"/>
      </c:catAx>
      <c:valAx>
        <c:axId val="658272079"/>
        <c:scaling>
          <c:orientation val="minMax"/>
          <c:min val="3.0000000000000006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0000"/>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00" baseline="0" dirty="0"/>
              <a:t>Fig 2a. Frequency of DNR  using Status Code 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Frequency</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0.00%</c:formatCode>
                <c:ptCount val="4"/>
                <c:pt idx="0">
                  <c:v>4.5100000000000001E-2</c:v>
                </c:pt>
                <c:pt idx="1">
                  <c:v>3.3700000000000001E-2</c:v>
                </c:pt>
                <c:pt idx="2">
                  <c:v>3.4099999999999998E-2</c:v>
                </c:pt>
                <c:pt idx="3">
                  <c:v>3.2399999999999998E-2</c:v>
                </c:pt>
              </c:numCache>
            </c:numRef>
          </c:val>
          <c:extLst>
            <c:ext xmlns:c16="http://schemas.microsoft.com/office/drawing/2014/chart" uri="{C3380CC4-5D6E-409C-BE32-E72D297353CC}">
              <c16:uniqueId val="{00000000-4518-4556-8713-A6EA7729C353}"/>
            </c:ext>
          </c:extLst>
        </c:ser>
        <c:dLbls>
          <c:dLblPos val="outEnd"/>
          <c:showLegendKey val="0"/>
          <c:showVal val="1"/>
          <c:showCatName val="0"/>
          <c:showSerName val="0"/>
          <c:showPercent val="0"/>
          <c:showBubbleSize val="0"/>
        </c:dLbls>
        <c:gapWidth val="219"/>
        <c:overlap val="-27"/>
        <c:axId val="658273743"/>
        <c:axId val="658272079"/>
      </c:barChart>
      <c:catAx>
        <c:axId val="65827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2079"/>
        <c:crosses val="autoZero"/>
        <c:auto val="1"/>
        <c:lblAlgn val="ctr"/>
        <c:lblOffset val="100"/>
        <c:noMultiLvlLbl val="0"/>
      </c:catAx>
      <c:valAx>
        <c:axId val="658272079"/>
        <c:scaling>
          <c:orientation val="minMax"/>
          <c:max val="5.000000000000001E-2"/>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3743"/>
        <c:crosses val="autoZero"/>
        <c:crossBetween val="between"/>
        <c:minorUnit val="3.0000000000000009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0000"/>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00" baseline="0" dirty="0"/>
              <a:t>Fig 1b. Volume of Patients with DNR ‘Z66’ DX Code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Frequency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_(* #,##0_);_(* \(#,##0\);_(* "-"??_);_(@_)</c:formatCode>
                <c:ptCount val="4"/>
                <c:pt idx="0">
                  <c:v>71465</c:v>
                </c:pt>
                <c:pt idx="1">
                  <c:v>74187</c:v>
                </c:pt>
                <c:pt idx="2">
                  <c:v>74073</c:v>
                </c:pt>
                <c:pt idx="3">
                  <c:v>72578</c:v>
                </c:pt>
              </c:numCache>
            </c:numRef>
          </c:val>
          <c:extLst>
            <c:ext xmlns:c16="http://schemas.microsoft.com/office/drawing/2014/chart" uri="{C3380CC4-5D6E-409C-BE32-E72D297353CC}">
              <c16:uniqueId val="{00000000-21A6-4698-9040-2E937B31F1E8}"/>
            </c:ext>
          </c:extLst>
        </c:ser>
        <c:dLbls>
          <c:dLblPos val="outEnd"/>
          <c:showLegendKey val="0"/>
          <c:showVal val="1"/>
          <c:showCatName val="0"/>
          <c:showSerName val="0"/>
          <c:showPercent val="0"/>
          <c:showBubbleSize val="0"/>
        </c:dLbls>
        <c:gapWidth val="219"/>
        <c:overlap val="-27"/>
        <c:axId val="658273743"/>
        <c:axId val="658272079"/>
      </c:barChart>
      <c:catAx>
        <c:axId val="65827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2079"/>
        <c:crosses val="autoZero"/>
        <c:auto val="1"/>
        <c:lblAlgn val="ctr"/>
        <c:lblOffset val="100"/>
        <c:noMultiLvlLbl val="0"/>
      </c:catAx>
      <c:valAx>
        <c:axId val="658272079"/>
        <c:scaling>
          <c:orientation val="minMax"/>
          <c:max val="80000"/>
          <c:min val="6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3743"/>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0000"/>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00" baseline="0" dirty="0"/>
              <a:t>Fig 2b. Volume of Patients with DNR Status Code 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Frequency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_(* #,##0_);_(* \(#,##0\);_(* "-"??_);_(@_)</c:formatCode>
                <c:ptCount val="4"/>
                <c:pt idx="0">
                  <c:v>36465</c:v>
                </c:pt>
                <c:pt idx="1">
                  <c:v>27268</c:v>
                </c:pt>
                <c:pt idx="2">
                  <c:v>25538</c:v>
                </c:pt>
                <c:pt idx="3">
                  <c:v>24158</c:v>
                </c:pt>
              </c:numCache>
            </c:numRef>
          </c:val>
          <c:extLst>
            <c:ext xmlns:c16="http://schemas.microsoft.com/office/drawing/2014/chart" uri="{C3380CC4-5D6E-409C-BE32-E72D297353CC}">
              <c16:uniqueId val="{00000000-3084-42D5-8F6D-0CDDFBC658D3}"/>
            </c:ext>
          </c:extLst>
        </c:ser>
        <c:dLbls>
          <c:dLblPos val="outEnd"/>
          <c:showLegendKey val="0"/>
          <c:showVal val="1"/>
          <c:showCatName val="0"/>
          <c:showSerName val="0"/>
          <c:showPercent val="0"/>
          <c:showBubbleSize val="0"/>
        </c:dLbls>
        <c:gapWidth val="219"/>
        <c:overlap val="-27"/>
        <c:axId val="658273743"/>
        <c:axId val="658272079"/>
      </c:barChart>
      <c:catAx>
        <c:axId val="65827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2079"/>
        <c:crosses val="autoZero"/>
        <c:auto val="1"/>
        <c:lblAlgn val="ctr"/>
        <c:lblOffset val="100"/>
        <c:noMultiLvlLbl val="0"/>
      </c:catAx>
      <c:valAx>
        <c:axId val="658272079"/>
        <c:scaling>
          <c:orientation val="minMax"/>
          <c:max val="40000"/>
          <c:min val="2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8273743"/>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0000"/>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Blank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Sheet1!$B$2:$B$5</c:f>
              <c:numCache>
                <c:formatCode>0.0%</c:formatCode>
                <c:ptCount val="4"/>
                <c:pt idx="0">
                  <c:v>0.27799622192681733</c:v>
                </c:pt>
                <c:pt idx="1">
                  <c:v>0.31899119791877284</c:v>
                </c:pt>
                <c:pt idx="2">
                  <c:v>0.31724109999594996</c:v>
                </c:pt>
                <c:pt idx="3">
                  <c:v>0.27107634473989717</c:v>
                </c:pt>
              </c:numCache>
            </c:numRef>
          </c:val>
          <c:extLst>
            <c:ext xmlns:c16="http://schemas.microsoft.com/office/drawing/2014/chart" uri="{C3380CC4-5D6E-409C-BE32-E72D297353CC}">
              <c16:uniqueId val="{00000000-5340-4892-A552-7E3495DAB7BA}"/>
            </c:ext>
          </c:extLst>
        </c:ser>
        <c:ser>
          <c:idx val="1"/>
          <c:order val="1"/>
          <c:tx>
            <c:strRef>
              <c:f>Sheet1!$C$1</c:f>
              <c:strCache>
                <c:ptCount val="1"/>
                <c:pt idx="0">
                  <c:v>DNR Order Written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Sheet1!$C$2:$C$5</c:f>
              <c:numCache>
                <c:formatCode>0.0%</c:formatCode>
                <c:ptCount val="4"/>
                <c:pt idx="0">
                  <c:v>0.42760791996081998</c:v>
                </c:pt>
                <c:pt idx="1">
                  <c:v>0.31311415746694166</c:v>
                </c:pt>
                <c:pt idx="2">
                  <c:v>0.29663980127711853</c:v>
                </c:pt>
                <c:pt idx="3">
                  <c:v>0.28326607330421805</c:v>
                </c:pt>
              </c:numCache>
            </c:numRef>
          </c:val>
          <c:extLst>
            <c:ext xmlns:c16="http://schemas.microsoft.com/office/drawing/2014/chart" uri="{C3380CC4-5D6E-409C-BE32-E72D297353CC}">
              <c16:uniqueId val="{00000001-5340-4892-A552-7E3495DAB7BA}"/>
            </c:ext>
          </c:extLst>
        </c:ser>
        <c:ser>
          <c:idx val="2"/>
          <c:order val="2"/>
          <c:tx>
            <c:strRef>
              <c:f>Sheet1!$D$1</c:f>
              <c:strCache>
                <c:ptCount val="1"/>
                <c:pt idx="0">
                  <c:v>Comfort Measures Only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Sheet1!$D$2:$D$5</c:f>
              <c:numCache>
                <c:formatCode>0.0%</c:formatCode>
                <c:ptCount val="4"/>
                <c:pt idx="0">
                  <c:v>6.9642482334009659E-2</c:v>
                </c:pt>
                <c:pt idx="1">
                  <c:v>6.5294458597867547E-2</c:v>
                </c:pt>
                <c:pt idx="2">
                  <c:v>7.7855628906619151E-2</c:v>
                </c:pt>
                <c:pt idx="3">
                  <c:v>7.9703134501630829E-2</c:v>
                </c:pt>
              </c:numCache>
            </c:numRef>
          </c:val>
          <c:extLst>
            <c:ext xmlns:c16="http://schemas.microsoft.com/office/drawing/2014/chart" uri="{C3380CC4-5D6E-409C-BE32-E72D297353CC}">
              <c16:uniqueId val="{00000002-5340-4892-A552-7E3495DAB7BA}"/>
            </c:ext>
          </c:extLst>
        </c:ser>
        <c:ser>
          <c:idx val="3"/>
          <c:order val="3"/>
          <c:tx>
            <c:strRef>
              <c:f>Sheet1!$E$1</c:f>
              <c:strCache>
                <c:ptCount val="1"/>
                <c:pt idx="0">
                  <c:v>No DNR order of comfort measures orders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Sheet1!$A$2:$A$5</c:f>
              <c:numCache>
                <c:formatCode>General</c:formatCode>
                <c:ptCount val="4"/>
                <c:pt idx="0">
                  <c:v>2018</c:v>
                </c:pt>
                <c:pt idx="1">
                  <c:v>2019</c:v>
                </c:pt>
                <c:pt idx="2">
                  <c:v>2020</c:v>
                </c:pt>
                <c:pt idx="3">
                  <c:v>2021</c:v>
                </c:pt>
              </c:numCache>
            </c:numRef>
          </c:cat>
          <c:val>
            <c:numRef>
              <c:f>Sheet1!$E$2:$E$5</c:f>
              <c:numCache>
                <c:formatCode>0.0%</c:formatCode>
                <c:ptCount val="4"/>
                <c:pt idx="0">
                  <c:v>0.22475337577835303</c:v>
                </c:pt>
                <c:pt idx="1">
                  <c:v>0.30260018601641797</c:v>
                </c:pt>
                <c:pt idx="2">
                  <c:v>0.30826346982031239</c:v>
                </c:pt>
                <c:pt idx="3">
                  <c:v>0.36595444745425398</c:v>
                </c:pt>
              </c:numCache>
            </c:numRef>
          </c:val>
          <c:extLst>
            <c:ext xmlns:c16="http://schemas.microsoft.com/office/drawing/2014/chart" uri="{C3380CC4-5D6E-409C-BE32-E72D297353CC}">
              <c16:uniqueId val="{00000003-5340-4892-A552-7E3495DAB7BA}"/>
            </c:ext>
          </c:extLst>
        </c:ser>
        <c:dLbls>
          <c:dLblPos val="outEnd"/>
          <c:showLegendKey val="0"/>
          <c:showVal val="1"/>
          <c:showCatName val="0"/>
          <c:showSerName val="0"/>
          <c:showPercent val="0"/>
          <c:showBubbleSize val="0"/>
        </c:dLbls>
        <c:gapWidth val="100"/>
        <c:overlap val="-24"/>
        <c:axId val="12228191"/>
        <c:axId val="12227359"/>
      </c:barChart>
      <c:catAx>
        <c:axId val="122281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27359"/>
        <c:crosses val="autoZero"/>
        <c:auto val="1"/>
        <c:lblAlgn val="ctr"/>
        <c:lblOffset val="100"/>
        <c:noMultiLvlLbl val="0"/>
      </c:catAx>
      <c:valAx>
        <c:axId val="122273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2281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200" dirty="0"/>
              <a:t>DNR DX ‘Z66’ with Code 1:</a:t>
            </a:r>
            <a:r>
              <a:rPr lang="en-US" sz="1200" baseline="0" dirty="0"/>
              <a:t> </a:t>
            </a:r>
            <a:r>
              <a:rPr lang="en-US" sz="1200" dirty="0"/>
              <a:t>DNR Order Written</a:t>
            </a:r>
          </a:p>
        </c:rich>
      </c:tx>
      <c:layout>
        <c:manualLayout>
          <c:xMode val="edge"/>
          <c:yMode val="edge"/>
          <c:x val="0.14196572416586659"/>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DNR Order Written</c:v>
                </c:pt>
              </c:strCache>
            </c:strRef>
          </c:tx>
          <c:spPr>
            <a:solidFill>
              <a:schemeClr val="accent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0.0%</c:formatCode>
                <c:ptCount val="4"/>
                <c:pt idx="0">
                  <c:v>0.42799999999999999</c:v>
                </c:pt>
                <c:pt idx="1">
                  <c:v>0.313</c:v>
                </c:pt>
                <c:pt idx="2">
                  <c:v>0.29699999999999999</c:v>
                </c:pt>
                <c:pt idx="3">
                  <c:v>0.28299999999999997</c:v>
                </c:pt>
              </c:numCache>
            </c:numRef>
          </c:val>
          <c:extLst>
            <c:ext xmlns:c16="http://schemas.microsoft.com/office/drawing/2014/chart" uri="{C3380CC4-5D6E-409C-BE32-E72D297353CC}">
              <c16:uniqueId val="{00000000-05A7-4BBD-ACAF-509DFCCEE023}"/>
            </c:ext>
          </c:extLst>
        </c:ser>
        <c:dLbls>
          <c:dLblPos val="outEnd"/>
          <c:showLegendKey val="0"/>
          <c:showVal val="1"/>
          <c:showCatName val="0"/>
          <c:showSerName val="0"/>
          <c:showPercent val="0"/>
          <c:showBubbleSize val="0"/>
        </c:dLbls>
        <c:gapWidth val="100"/>
        <c:overlap val="-24"/>
        <c:axId val="82056799"/>
        <c:axId val="82058047"/>
      </c:barChart>
      <c:catAx>
        <c:axId val="8205679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2058047"/>
        <c:crosses val="autoZero"/>
        <c:auto val="1"/>
        <c:lblAlgn val="ctr"/>
        <c:lblOffset val="100"/>
        <c:noMultiLvlLbl val="0"/>
      </c:catAx>
      <c:valAx>
        <c:axId val="820580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56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Sheet1!$B$2</c:f>
              <c:numCache>
                <c:formatCode>_(* #,##0_);_(* \(#,##0\);_(* "-"??_);_(@_)</c:formatCode>
                <c:ptCount val="1"/>
                <c:pt idx="0">
                  <c:v>2786</c:v>
                </c:pt>
              </c:numCache>
            </c:numRef>
          </c:val>
          <c:extLst>
            <c:ext xmlns:c16="http://schemas.microsoft.com/office/drawing/2014/chart" uri="{C3380CC4-5D6E-409C-BE32-E72D297353CC}">
              <c16:uniqueId val="{00000000-E466-45A3-991A-748150300470}"/>
            </c:ext>
          </c:extLst>
        </c:ser>
        <c:ser>
          <c:idx val="1"/>
          <c:order val="1"/>
          <c:tx>
            <c:strRef>
              <c:f>Sheet1!$C$1</c:f>
              <c:strCache>
                <c:ptCount val="1"/>
                <c:pt idx="0">
                  <c:v>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Sheet1!$C$2</c:f>
              <c:numCache>
                <c:formatCode>_(* #,##0_);_(* \(#,##0\);_(* "-"??_);_(@_)</c:formatCode>
                <c:ptCount val="1"/>
                <c:pt idx="0">
                  <c:v>1661</c:v>
                </c:pt>
              </c:numCache>
            </c:numRef>
          </c:val>
          <c:extLst>
            <c:ext xmlns:c16="http://schemas.microsoft.com/office/drawing/2014/chart" uri="{C3380CC4-5D6E-409C-BE32-E72D297353CC}">
              <c16:uniqueId val="{00000001-E466-45A3-991A-748150300470}"/>
            </c:ext>
          </c:extLst>
        </c:ser>
        <c:ser>
          <c:idx val="2"/>
          <c:order val="2"/>
          <c:tx>
            <c:strRef>
              <c:f>Sheet1!$D$1</c:f>
              <c:strCache>
                <c:ptCount val="1"/>
                <c:pt idx="0">
                  <c:v>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Sheet1!$D$2</c:f>
              <c:numCache>
                <c:formatCode>_(* #,##0_);_(* \(#,##0\);_(* "-"??_);_(@_)</c:formatCode>
                <c:ptCount val="1"/>
                <c:pt idx="0">
                  <c:v>1539</c:v>
                </c:pt>
              </c:numCache>
            </c:numRef>
          </c:val>
          <c:extLst>
            <c:ext xmlns:c16="http://schemas.microsoft.com/office/drawing/2014/chart" uri="{C3380CC4-5D6E-409C-BE32-E72D297353CC}">
              <c16:uniqueId val="{00000002-E466-45A3-991A-748150300470}"/>
            </c:ext>
          </c:extLst>
        </c:ser>
        <c:ser>
          <c:idx val="3"/>
          <c:order val="3"/>
          <c:tx>
            <c:strRef>
              <c:f>Sheet1!$E$1</c:f>
              <c:strCache>
                <c:ptCount val="1"/>
                <c:pt idx="0">
                  <c:v>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c:f>
              <c:strCache>
                <c:ptCount val="1"/>
                <c:pt idx="0">
                  <c:v>Deaths</c:v>
                </c:pt>
              </c:strCache>
            </c:strRef>
          </c:cat>
          <c:val>
            <c:numRef>
              <c:f>Sheet1!$E$2</c:f>
              <c:numCache>
                <c:formatCode>_(* #,##0_);_(* \(#,##0\);_(* "-"??_);_(@_)</c:formatCode>
                <c:ptCount val="1"/>
                <c:pt idx="0">
                  <c:v>1457</c:v>
                </c:pt>
              </c:numCache>
            </c:numRef>
          </c:val>
          <c:extLst>
            <c:ext xmlns:c16="http://schemas.microsoft.com/office/drawing/2014/chart" uri="{C3380CC4-5D6E-409C-BE32-E72D297353CC}">
              <c16:uniqueId val="{00000003-E466-45A3-991A-748150300470}"/>
            </c:ext>
          </c:extLst>
        </c:ser>
        <c:dLbls>
          <c:showLegendKey val="0"/>
          <c:showVal val="0"/>
          <c:showCatName val="0"/>
          <c:showSerName val="0"/>
          <c:showPercent val="0"/>
          <c:showBubbleSize val="0"/>
        </c:dLbls>
        <c:gapWidth val="100"/>
        <c:overlap val="-24"/>
        <c:axId val="800211103"/>
        <c:axId val="800225247"/>
      </c:barChart>
      <c:catAx>
        <c:axId val="800211103"/>
        <c:scaling>
          <c:orientation val="minMax"/>
        </c:scaling>
        <c:delete val="1"/>
        <c:axPos val="b"/>
        <c:numFmt formatCode="General" sourceLinked="1"/>
        <c:majorTickMark val="none"/>
        <c:minorTickMark val="none"/>
        <c:tickLblPos val="nextTo"/>
        <c:crossAx val="800225247"/>
        <c:crosses val="autoZero"/>
        <c:auto val="1"/>
        <c:lblAlgn val="ctr"/>
        <c:lblOffset val="100"/>
        <c:noMultiLvlLbl val="0"/>
      </c:catAx>
      <c:valAx>
        <c:axId val="800225247"/>
        <c:scaling>
          <c:orientation val="minMax"/>
          <c:min val="1000"/>
        </c:scaling>
        <c:delete val="0"/>
        <c:axPos val="l"/>
        <c:majorGridlines>
          <c:spPr>
            <a:ln w="9525" cap="flat" cmpd="sng" algn="ctr">
              <a:solidFill>
                <a:schemeClr val="lt1">
                  <a:lumMod val="95000"/>
                  <a:alpha val="10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8002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11/28/2022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11/28/2022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43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6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539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50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8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19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46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48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01A65-34FF-4624-A5E9-3E638541810D}" type="datetimeFigureOut">
              <a:rPr lang="en-US" smtClean="0">
                <a:solidFill>
                  <a:prstClr val="black">
                    <a:tint val="75000"/>
                  </a:prstClr>
                </a:solidFill>
              </a:rPr>
              <a:pPr/>
              <a:t>11/28/2022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30F4A9-C1E7-4F0E-ABE5-F714C882C8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4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201A65-34FF-4624-A5E9-3E638541810D}" type="datetimeFigureOut">
              <a:rPr lang="en-US" smtClean="0">
                <a:solidFill>
                  <a:prstClr val="black">
                    <a:tint val="75000"/>
                  </a:prstClr>
                </a:solidFill>
              </a:rPr>
              <a:pPr defTabSz="914400"/>
              <a:t>11/28/2022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130F4A9-C1E7-4F0E-ABE5-F714C882C8A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41447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ensus.gov/library/visualizations/interactive/race-and-ethnicity-in-the-united-state-2010-and-2020-census.html"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solidFill>
                  <a:schemeClr val="accent5"/>
                </a:solidFill>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spc="20" dirty="0">
                <a:solidFill>
                  <a:schemeClr val="bg2">
                    <a:lumMod val="50000"/>
                  </a:schemeClr>
                </a:solidFill>
                <a:latin typeface="Arial Narrow" panose="020B0606020202030204" pitchFamily="34" charset="0"/>
                <a:cs typeface="Arial"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40000"/>
              </a:lnSpc>
            </a:pPr>
            <a:r>
              <a:rPr lang="en-US" sz="1800" b="0" cap="none" spc="20" dirty="0">
                <a:solidFill>
                  <a:schemeClr val="bg2">
                    <a:lumMod val="50000"/>
                  </a:schemeClr>
                </a:solidFill>
                <a:latin typeface="Arial" charset="0"/>
                <a:cs typeface="Arial" charset="0"/>
              </a:rPr>
              <a:t>Don Kirkwood (Manager of Data Release and Procurement)</a:t>
            </a:r>
          </a:p>
          <a:p>
            <a:pPr>
              <a:lnSpc>
                <a:spcPct val="140000"/>
              </a:lnSpc>
            </a:pPr>
            <a:r>
              <a:rPr lang="en-US" sz="1800" b="0" cap="none" spc="20" dirty="0">
                <a:solidFill>
                  <a:schemeClr val="bg2">
                    <a:lumMod val="50000"/>
                  </a:schemeClr>
                </a:solidFill>
                <a:latin typeface="Arial" charset="0"/>
                <a:cs typeface="Arial" charset="0"/>
              </a:rPr>
              <a:t>Sylvia Hobbs (Manager of User Support)</a:t>
            </a:r>
          </a:p>
          <a:p>
            <a:pPr>
              <a:lnSpc>
                <a:spcPct val="140000"/>
              </a:lnSpc>
            </a:pPr>
            <a:r>
              <a:rPr lang="en-US" sz="1800" b="0" cap="none" spc="20" dirty="0">
                <a:solidFill>
                  <a:schemeClr val="bg2">
                    <a:lumMod val="50000"/>
                  </a:schemeClr>
                </a:solidFill>
                <a:latin typeface="Arial" charset="0"/>
                <a:cs typeface="Arial" charset="0"/>
              </a:rPr>
              <a:t>Scott Curley (Manager Privacy &amp; Compliance)</a:t>
            </a:r>
          </a:p>
          <a:p>
            <a:pPr>
              <a:lnSpc>
                <a:spcPct val="130000"/>
              </a:lnSpc>
            </a:pPr>
            <a:r>
              <a:rPr lang="en-US" sz="1800" b="0" cap="none" spc="20" dirty="0">
                <a:solidFill>
                  <a:schemeClr val="bg2">
                    <a:lumMod val="50000"/>
                  </a:schemeClr>
                </a:solidFill>
                <a:latin typeface="Arial" charset="0"/>
                <a:ea typeface="Arial" charset="0"/>
                <a:cs typeface="Arial" charset="0"/>
              </a:rPr>
              <a:t>November 22, 2022</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CCB590-F25D-C397-B4C0-815FD0B58A68}"/>
              </a:ext>
            </a:extLst>
          </p:cNvPr>
          <p:cNvSpPr/>
          <p:nvPr/>
        </p:nvSpPr>
        <p:spPr>
          <a:xfrm>
            <a:off x="7866043" y="159591"/>
            <a:ext cx="1165689" cy="161882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7A5B5-BC6A-7592-BBA7-A056DB094122}"/>
              </a:ext>
            </a:extLst>
          </p:cNvPr>
          <p:cNvSpPr txBox="1"/>
          <p:nvPr/>
        </p:nvSpPr>
        <p:spPr>
          <a:xfrm>
            <a:off x="123600" y="159591"/>
            <a:ext cx="7741417" cy="1600438"/>
          </a:xfrm>
          <a:prstGeom prst="rect">
            <a:avLst/>
          </a:prstGeom>
          <a:noFill/>
        </p:spPr>
        <p:txBody>
          <a:bodyPr wrap="square" rtlCol="0">
            <a:spAutoFit/>
          </a:bodyPr>
          <a:lstStyle/>
          <a:p>
            <a:r>
              <a:rPr lang="en-US" sz="1400" b="1" i="1" u="sng" dirty="0"/>
              <a:t>Answer</a:t>
            </a:r>
            <a:r>
              <a:rPr lang="en-US" sz="1400" i="1" dirty="0"/>
              <a:t> (continued):  When comparing ICD-10-CM diagnosis code for DNR ‘Z66’ by DNR status code frequency for HIDD FY2018 through FY2021, although FY2018 had 42% of records where both a diagnosis code for DNR and the DNR status code aligned, the percent of both fields being aligned decreased to 28% in FY2021. See below. In a future webinar, more information will be obtained from hospitals to determine the reason for the conflict; for example, whether the status code is based being interpreted as DNR status at time of admission and after the admission, a DNR order is requested and recorded in the discharge diagnosis. </a:t>
            </a:r>
          </a:p>
        </p:txBody>
      </p:sp>
      <p:grpSp>
        <p:nvGrpSpPr>
          <p:cNvPr id="3" name="Group 2">
            <a:extLst>
              <a:ext uri="{FF2B5EF4-FFF2-40B4-BE49-F238E27FC236}">
                <a16:creationId xmlns:a16="http://schemas.microsoft.com/office/drawing/2014/main" id="{3F2F3B0D-1204-E288-BDF6-9AF212AB3279}"/>
              </a:ext>
            </a:extLst>
          </p:cNvPr>
          <p:cNvGrpSpPr/>
          <p:nvPr/>
        </p:nvGrpSpPr>
        <p:grpSpPr>
          <a:xfrm>
            <a:off x="7970464" y="49177"/>
            <a:ext cx="944489" cy="1579880"/>
            <a:chOff x="7970464" y="-33051"/>
            <a:chExt cx="944489" cy="1579880"/>
          </a:xfrm>
        </p:grpSpPr>
        <p:sp>
          <p:nvSpPr>
            <p:cNvPr id="7" name="TextBox 6">
              <a:extLst>
                <a:ext uri="{FF2B5EF4-FFF2-40B4-BE49-F238E27FC236}">
                  <a16:creationId xmlns:a16="http://schemas.microsoft.com/office/drawing/2014/main" id="{7D33870A-7524-9BA9-3BEF-D0533946E700}"/>
                </a:ext>
              </a:extLst>
            </p:cNvPr>
            <p:cNvSpPr txBox="1"/>
            <p:nvPr/>
          </p:nvSpPr>
          <p:spPr>
            <a:xfrm>
              <a:off x="7970464" y="-33051"/>
              <a:ext cx="944489" cy="584775"/>
            </a:xfrm>
            <a:prstGeom prst="rect">
              <a:avLst/>
            </a:prstGeom>
            <a:noFill/>
          </p:spPr>
          <p:txBody>
            <a:bodyPr wrap="none" rtlCol="0">
              <a:spAutoFit/>
            </a:bodyPr>
            <a:lstStyle/>
            <a:p>
              <a:r>
                <a:rPr lang="en-US" sz="3200" b="1" dirty="0">
                  <a:ln w="9525">
                    <a:solidFill>
                      <a:schemeClr val="bg1"/>
                    </a:solidFill>
                    <a:prstDash val="solid"/>
                  </a:ln>
                  <a:effectLst>
                    <a:outerShdw blurRad="12700" dist="38100" dir="2700000" algn="tl" rotWithShape="0">
                      <a:schemeClr val="bg1">
                        <a:lumMod val="50000"/>
                      </a:schemeClr>
                    </a:outerShdw>
                  </a:effectLst>
                </a:rPr>
                <a:t>DNR</a:t>
              </a:r>
            </a:p>
          </p:txBody>
        </p:sp>
        <p:pic>
          <p:nvPicPr>
            <p:cNvPr id="1026" name="Picture 2" descr="Do Not Sign Pack 100 - Free Printable Signs">
              <a:extLst>
                <a:ext uri="{FF2B5EF4-FFF2-40B4-BE49-F238E27FC236}">
                  <a16:creationId xmlns:a16="http://schemas.microsoft.com/office/drawing/2014/main" id="{2063848C-B252-E6B0-B85D-0AA8CAD3D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1" t="5426" r="5991" b="6845"/>
            <a:stretch/>
          </p:blipFill>
          <p:spPr bwMode="auto">
            <a:xfrm>
              <a:off x="8076937" y="522260"/>
              <a:ext cx="797736" cy="10245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hart 11">
            <a:extLst>
              <a:ext uri="{FF2B5EF4-FFF2-40B4-BE49-F238E27FC236}">
                <a16:creationId xmlns:a16="http://schemas.microsoft.com/office/drawing/2014/main" id="{2F520458-9251-5A25-9C8E-63331679D41C}"/>
              </a:ext>
            </a:extLst>
          </p:cNvPr>
          <p:cNvGraphicFramePr/>
          <p:nvPr>
            <p:extLst>
              <p:ext uri="{D42A27DB-BD31-4B8C-83A1-F6EECF244321}">
                <p14:modId xmlns:p14="http://schemas.microsoft.com/office/powerpoint/2010/main" val="895177932"/>
              </p:ext>
            </p:extLst>
          </p:nvPr>
        </p:nvGraphicFramePr>
        <p:xfrm>
          <a:off x="352541" y="2009996"/>
          <a:ext cx="8522132" cy="443487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25B13E1E-E3DB-C9CA-49F0-36AEFE6DEFB3}"/>
              </a:ext>
            </a:extLst>
          </p:cNvPr>
          <p:cNvSpPr/>
          <p:nvPr/>
        </p:nvSpPr>
        <p:spPr>
          <a:xfrm>
            <a:off x="422996" y="5651653"/>
            <a:ext cx="8298008" cy="270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7B1DEC-55C1-327E-577B-D810EB628AD6}"/>
              </a:ext>
            </a:extLst>
          </p:cNvPr>
          <p:cNvSpPr txBox="1"/>
          <p:nvPr/>
        </p:nvSpPr>
        <p:spPr>
          <a:xfrm>
            <a:off x="306068" y="1749741"/>
            <a:ext cx="8837932" cy="369332"/>
          </a:xfrm>
          <a:prstGeom prst="rect">
            <a:avLst/>
          </a:prstGeom>
          <a:noFill/>
        </p:spPr>
        <p:txBody>
          <a:bodyPr wrap="none" rtlCol="0">
            <a:spAutoFit/>
          </a:bodyPr>
          <a:lstStyle/>
          <a:p>
            <a:r>
              <a:rPr lang="en-US" b="1" dirty="0">
                <a:solidFill>
                  <a:srgbClr val="FF0000"/>
                </a:solidFill>
              </a:rPr>
              <a:t>FY2018 through FY2021 HIDD DNR Diagnosis Code ‘Z66’ by Frequency of DNR Status Code  </a:t>
            </a:r>
          </a:p>
        </p:txBody>
      </p:sp>
      <p:graphicFrame>
        <p:nvGraphicFramePr>
          <p:cNvPr id="6" name="Content Placeholder 5">
            <a:extLst>
              <a:ext uri="{FF2B5EF4-FFF2-40B4-BE49-F238E27FC236}">
                <a16:creationId xmlns:a16="http://schemas.microsoft.com/office/drawing/2014/main" id="{C883FD42-0DB9-552B-8C20-4E014D37DEDB}"/>
              </a:ext>
            </a:extLst>
          </p:cNvPr>
          <p:cNvGraphicFramePr>
            <a:graphicFrameLocks/>
          </p:cNvGraphicFramePr>
          <p:nvPr>
            <p:extLst>
              <p:ext uri="{D42A27DB-BD31-4B8C-83A1-F6EECF244321}">
                <p14:modId xmlns:p14="http://schemas.microsoft.com/office/powerpoint/2010/main" val="1277686211"/>
              </p:ext>
            </p:extLst>
          </p:nvPr>
        </p:nvGraphicFramePr>
        <p:xfrm>
          <a:off x="264405" y="2228149"/>
          <a:ext cx="2500829" cy="29714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629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CCB590-F25D-C397-B4C0-815FD0B58A68}"/>
              </a:ext>
            </a:extLst>
          </p:cNvPr>
          <p:cNvSpPr/>
          <p:nvPr/>
        </p:nvSpPr>
        <p:spPr>
          <a:xfrm>
            <a:off x="7866043" y="159591"/>
            <a:ext cx="1165689" cy="161882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7A5B5-BC6A-7592-BBA7-A056DB094122}"/>
              </a:ext>
            </a:extLst>
          </p:cNvPr>
          <p:cNvSpPr txBox="1"/>
          <p:nvPr/>
        </p:nvSpPr>
        <p:spPr>
          <a:xfrm>
            <a:off x="123600" y="159591"/>
            <a:ext cx="7741417" cy="1169551"/>
          </a:xfrm>
          <a:prstGeom prst="rect">
            <a:avLst/>
          </a:prstGeom>
          <a:noFill/>
        </p:spPr>
        <p:txBody>
          <a:bodyPr wrap="square" rtlCol="0">
            <a:spAutoFit/>
          </a:bodyPr>
          <a:lstStyle/>
          <a:p>
            <a:r>
              <a:rPr lang="en-US" sz="1400" b="1" i="1" u="sng" dirty="0"/>
              <a:t>Answer</a:t>
            </a:r>
            <a:r>
              <a:rPr lang="en-US" sz="1400" i="1" dirty="0"/>
              <a:t> (continued):  When comparing discharge status for patients with a DNR status Code 1 for DNR Order Written to ICD-10-CM diagnosis code ‘Z66’ for DNR, both the status code and diagnosis code patients had discharged/transferred to a skilled nursing facility as the highest frequency. However, the volume of patients who expired was significantly less and trending downward for patients who had DNR code 1 compared to diagnosis code which was higher and trending upward. See Tables 1 and 2 below.</a:t>
            </a:r>
          </a:p>
        </p:txBody>
      </p:sp>
      <p:grpSp>
        <p:nvGrpSpPr>
          <p:cNvPr id="3" name="Group 2">
            <a:extLst>
              <a:ext uri="{FF2B5EF4-FFF2-40B4-BE49-F238E27FC236}">
                <a16:creationId xmlns:a16="http://schemas.microsoft.com/office/drawing/2014/main" id="{3F2F3B0D-1204-E288-BDF6-9AF212AB3279}"/>
              </a:ext>
            </a:extLst>
          </p:cNvPr>
          <p:cNvGrpSpPr/>
          <p:nvPr/>
        </p:nvGrpSpPr>
        <p:grpSpPr>
          <a:xfrm>
            <a:off x="7970464" y="49177"/>
            <a:ext cx="944489" cy="1579880"/>
            <a:chOff x="7970464" y="-33051"/>
            <a:chExt cx="944489" cy="1579880"/>
          </a:xfrm>
        </p:grpSpPr>
        <p:sp>
          <p:nvSpPr>
            <p:cNvPr id="7" name="TextBox 6">
              <a:extLst>
                <a:ext uri="{FF2B5EF4-FFF2-40B4-BE49-F238E27FC236}">
                  <a16:creationId xmlns:a16="http://schemas.microsoft.com/office/drawing/2014/main" id="{7D33870A-7524-9BA9-3BEF-D0533946E700}"/>
                </a:ext>
              </a:extLst>
            </p:cNvPr>
            <p:cNvSpPr txBox="1"/>
            <p:nvPr/>
          </p:nvSpPr>
          <p:spPr>
            <a:xfrm>
              <a:off x="7970464" y="-33051"/>
              <a:ext cx="944489" cy="584775"/>
            </a:xfrm>
            <a:prstGeom prst="rect">
              <a:avLst/>
            </a:prstGeom>
            <a:noFill/>
          </p:spPr>
          <p:txBody>
            <a:bodyPr wrap="none" rtlCol="0">
              <a:spAutoFit/>
            </a:bodyPr>
            <a:lstStyle/>
            <a:p>
              <a:r>
                <a:rPr lang="en-US" sz="3200" b="1" dirty="0">
                  <a:ln w="9525">
                    <a:solidFill>
                      <a:schemeClr val="bg1"/>
                    </a:solidFill>
                    <a:prstDash val="solid"/>
                  </a:ln>
                  <a:effectLst>
                    <a:outerShdw blurRad="12700" dist="38100" dir="2700000" algn="tl" rotWithShape="0">
                      <a:schemeClr val="bg1">
                        <a:lumMod val="50000"/>
                      </a:schemeClr>
                    </a:outerShdw>
                  </a:effectLst>
                </a:rPr>
                <a:t>DNR</a:t>
              </a:r>
            </a:p>
          </p:txBody>
        </p:sp>
        <p:pic>
          <p:nvPicPr>
            <p:cNvPr id="1026" name="Picture 2" descr="Do Not Sign Pack 100 - Free Printable Signs">
              <a:extLst>
                <a:ext uri="{FF2B5EF4-FFF2-40B4-BE49-F238E27FC236}">
                  <a16:creationId xmlns:a16="http://schemas.microsoft.com/office/drawing/2014/main" id="{2063848C-B252-E6B0-B85D-0AA8CAD3D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1" t="5426" r="5991" b="6845"/>
            <a:stretch/>
          </p:blipFill>
          <p:spPr bwMode="auto">
            <a:xfrm>
              <a:off x="8076937" y="522260"/>
              <a:ext cx="797736" cy="10245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e 9">
            <a:extLst>
              <a:ext uri="{FF2B5EF4-FFF2-40B4-BE49-F238E27FC236}">
                <a16:creationId xmlns:a16="http://schemas.microsoft.com/office/drawing/2014/main" id="{7675A820-785B-A715-7013-5C6D997B1E0D}"/>
              </a:ext>
            </a:extLst>
          </p:cNvPr>
          <p:cNvGraphicFramePr>
            <a:graphicFrameLocks noGrp="1"/>
          </p:cNvGraphicFramePr>
          <p:nvPr>
            <p:extLst>
              <p:ext uri="{D42A27DB-BD31-4B8C-83A1-F6EECF244321}">
                <p14:modId xmlns:p14="http://schemas.microsoft.com/office/powerpoint/2010/main" val="58108985"/>
              </p:ext>
            </p:extLst>
          </p:nvPr>
        </p:nvGraphicFramePr>
        <p:xfrm>
          <a:off x="256627" y="1625662"/>
          <a:ext cx="7150100" cy="2390775"/>
        </p:xfrm>
        <a:graphic>
          <a:graphicData uri="http://schemas.openxmlformats.org/drawingml/2006/table">
            <a:tbl>
              <a:tblPr/>
              <a:tblGrid>
                <a:gridCol w="5067300">
                  <a:extLst>
                    <a:ext uri="{9D8B030D-6E8A-4147-A177-3AD203B41FA5}">
                      <a16:colId xmlns:a16="http://schemas.microsoft.com/office/drawing/2014/main" val="2502180935"/>
                    </a:ext>
                  </a:extLst>
                </a:gridCol>
                <a:gridCol w="520700">
                  <a:extLst>
                    <a:ext uri="{9D8B030D-6E8A-4147-A177-3AD203B41FA5}">
                      <a16:colId xmlns:a16="http://schemas.microsoft.com/office/drawing/2014/main" val="2793004915"/>
                    </a:ext>
                  </a:extLst>
                </a:gridCol>
                <a:gridCol w="520700">
                  <a:extLst>
                    <a:ext uri="{9D8B030D-6E8A-4147-A177-3AD203B41FA5}">
                      <a16:colId xmlns:a16="http://schemas.microsoft.com/office/drawing/2014/main" val="1549413841"/>
                    </a:ext>
                  </a:extLst>
                </a:gridCol>
                <a:gridCol w="520700">
                  <a:extLst>
                    <a:ext uri="{9D8B030D-6E8A-4147-A177-3AD203B41FA5}">
                      <a16:colId xmlns:a16="http://schemas.microsoft.com/office/drawing/2014/main" val="1647490843"/>
                    </a:ext>
                  </a:extLst>
                </a:gridCol>
                <a:gridCol w="520700">
                  <a:extLst>
                    <a:ext uri="{9D8B030D-6E8A-4147-A177-3AD203B41FA5}">
                      <a16:colId xmlns:a16="http://schemas.microsoft.com/office/drawing/2014/main" val="3141633772"/>
                    </a:ext>
                  </a:extLst>
                </a:gridCol>
              </a:tblGrid>
              <a:tr h="190500">
                <a:tc>
                  <a:txBody>
                    <a:bodyPr/>
                    <a:lstStyle/>
                    <a:p>
                      <a:pPr algn="ctr" fontAlgn="b"/>
                      <a:r>
                        <a:rPr lang="en-US" sz="1100" b="0" i="0" u="none" strike="noStrike">
                          <a:solidFill>
                            <a:srgbClr val="000000"/>
                          </a:solidFill>
                          <a:effectLst/>
                          <a:latin typeface="Calibri" panose="020F0502020204030204" pitchFamily="34" charset="0"/>
                        </a:rPr>
                        <a:t>Patient Discharge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337813397"/>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skilled nursing facility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035252"/>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home care of organized home health service organization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423485"/>
                  </a:ext>
                </a:extLst>
              </a:tr>
              <a:tr h="200025">
                <a:tc>
                  <a:txBody>
                    <a:bodyPr/>
                    <a:lstStyle/>
                    <a:p>
                      <a:pPr algn="l" fontAlgn="b"/>
                      <a:r>
                        <a:rPr lang="en-US" sz="1100" b="0" i="0" u="none" strike="noStrike">
                          <a:solidFill>
                            <a:srgbClr val="000000"/>
                          </a:solidFill>
                          <a:effectLst/>
                          <a:latin typeface="Calibri" panose="020F0502020204030204" pitchFamily="34" charset="0"/>
                        </a:rPr>
                        <a:t>Discharged to home/self-care (routine charge)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991774"/>
                  </a:ext>
                </a:extLst>
              </a:tr>
              <a:tr h="200025">
                <a:tc>
                  <a:txBody>
                    <a:bodyPr/>
                    <a:lstStyle/>
                    <a:p>
                      <a:pPr algn="l" fontAlgn="b"/>
                      <a:r>
                        <a:rPr lang="en-US" sz="1100" b="1" i="0" u="none" strike="noStrike">
                          <a:solidFill>
                            <a:srgbClr val="FF0000"/>
                          </a:solidFill>
                          <a:effectLst/>
                          <a:latin typeface="Calibri" panose="020F0502020204030204" pitchFamily="34" charset="0"/>
                        </a:rPr>
                        <a:t>Expired (patient did not recover)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73761862"/>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a Hospice home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14994"/>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an inpatient rehabilitation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54894"/>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a Hospice medical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1919738"/>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a long-term care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713259"/>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other short term general hospital for inpatient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769364"/>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intermediate care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749295"/>
                  </a:ext>
                </a:extLst>
              </a:tr>
              <a:tr h="200025">
                <a:tc>
                  <a:txBody>
                    <a:bodyPr/>
                    <a:lstStyle/>
                    <a:p>
                      <a:pPr algn="l" fontAlgn="b"/>
                      <a:r>
                        <a:rPr lang="en-US" sz="1100" b="0" i="0" u="none" strike="noStrike">
                          <a:solidFill>
                            <a:srgbClr val="000000"/>
                          </a:solidFill>
                          <a:effectLst/>
                          <a:latin typeface="Calibri" panose="020F0502020204030204" pitchFamily="34" charset="0"/>
                        </a:rPr>
                        <a:t>All other discharge status codes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889609"/>
                  </a:ext>
                </a:extLst>
              </a:tr>
            </a:tbl>
          </a:graphicData>
        </a:graphic>
      </p:graphicFrame>
      <p:graphicFrame>
        <p:nvGraphicFramePr>
          <p:cNvPr id="2" name="Table 1">
            <a:extLst>
              <a:ext uri="{FF2B5EF4-FFF2-40B4-BE49-F238E27FC236}">
                <a16:creationId xmlns:a16="http://schemas.microsoft.com/office/drawing/2014/main" id="{C0285749-6821-DD4D-C308-A06EBA81C2B3}"/>
              </a:ext>
            </a:extLst>
          </p:cNvPr>
          <p:cNvGraphicFramePr>
            <a:graphicFrameLocks noGrp="1"/>
          </p:cNvGraphicFramePr>
          <p:nvPr>
            <p:extLst>
              <p:ext uri="{D42A27DB-BD31-4B8C-83A1-F6EECF244321}">
                <p14:modId xmlns:p14="http://schemas.microsoft.com/office/powerpoint/2010/main" val="1261592056"/>
              </p:ext>
            </p:extLst>
          </p:nvPr>
        </p:nvGraphicFramePr>
        <p:xfrm>
          <a:off x="256627" y="4383020"/>
          <a:ext cx="7162800" cy="2295525"/>
        </p:xfrm>
        <a:graphic>
          <a:graphicData uri="http://schemas.openxmlformats.org/drawingml/2006/table">
            <a:tbl>
              <a:tblPr/>
              <a:tblGrid>
                <a:gridCol w="5080000">
                  <a:extLst>
                    <a:ext uri="{9D8B030D-6E8A-4147-A177-3AD203B41FA5}">
                      <a16:colId xmlns:a16="http://schemas.microsoft.com/office/drawing/2014/main" val="4132718624"/>
                    </a:ext>
                  </a:extLst>
                </a:gridCol>
                <a:gridCol w="520700">
                  <a:extLst>
                    <a:ext uri="{9D8B030D-6E8A-4147-A177-3AD203B41FA5}">
                      <a16:colId xmlns:a16="http://schemas.microsoft.com/office/drawing/2014/main" val="1169113"/>
                    </a:ext>
                  </a:extLst>
                </a:gridCol>
                <a:gridCol w="520700">
                  <a:extLst>
                    <a:ext uri="{9D8B030D-6E8A-4147-A177-3AD203B41FA5}">
                      <a16:colId xmlns:a16="http://schemas.microsoft.com/office/drawing/2014/main" val="1899153878"/>
                    </a:ext>
                  </a:extLst>
                </a:gridCol>
                <a:gridCol w="520700">
                  <a:extLst>
                    <a:ext uri="{9D8B030D-6E8A-4147-A177-3AD203B41FA5}">
                      <a16:colId xmlns:a16="http://schemas.microsoft.com/office/drawing/2014/main" val="1058106767"/>
                    </a:ext>
                  </a:extLst>
                </a:gridCol>
                <a:gridCol w="520700">
                  <a:extLst>
                    <a:ext uri="{9D8B030D-6E8A-4147-A177-3AD203B41FA5}">
                      <a16:colId xmlns:a16="http://schemas.microsoft.com/office/drawing/2014/main" val="3107846879"/>
                    </a:ext>
                  </a:extLst>
                </a:gridCol>
              </a:tblGrid>
              <a:tr h="190500">
                <a:tc>
                  <a:txBody>
                    <a:bodyPr/>
                    <a:lstStyle/>
                    <a:p>
                      <a:pPr algn="ctr" fontAlgn="b"/>
                      <a:r>
                        <a:rPr lang="en-US" sz="1100" b="0" i="0" u="none" strike="noStrike">
                          <a:solidFill>
                            <a:srgbClr val="000000"/>
                          </a:solidFill>
                          <a:effectLst/>
                          <a:latin typeface="Calibri" panose="020F0502020204030204" pitchFamily="34" charset="0"/>
                        </a:rPr>
                        <a:t>Patient Discharge Status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043360275"/>
                  </a:ext>
                </a:extLst>
              </a:tr>
              <a:tr h="190500">
                <a:tc>
                  <a:txBody>
                    <a:bodyPr/>
                    <a:lstStyle/>
                    <a:p>
                      <a:pPr algn="l" fontAlgn="b"/>
                      <a:r>
                        <a:rPr lang="en-US" sz="1100" b="0" i="0" u="none" strike="noStrike">
                          <a:solidFill>
                            <a:srgbClr val="000000"/>
                          </a:solidFill>
                          <a:effectLst/>
                          <a:latin typeface="Calibri" panose="020F0502020204030204" pitchFamily="34" charset="0"/>
                        </a:rPr>
                        <a:t>Discharged/transferred to skilled nursing facility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667566"/>
                  </a:ext>
                </a:extLst>
              </a:tr>
              <a:tr h="200025">
                <a:tc>
                  <a:txBody>
                    <a:bodyPr/>
                    <a:lstStyle/>
                    <a:p>
                      <a:pPr algn="l" fontAlgn="b"/>
                      <a:r>
                        <a:rPr lang="en-US" sz="1100" b="0" i="0" u="none" strike="noStrike">
                          <a:solidFill>
                            <a:srgbClr val="000000"/>
                          </a:solidFill>
                          <a:effectLst/>
                          <a:latin typeface="Calibri" panose="020F0502020204030204" pitchFamily="34" charset="0"/>
                        </a:rPr>
                        <a:t>Discharged/transferred to home care of organized home health service organization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742122"/>
                  </a:ext>
                </a:extLst>
              </a:tr>
              <a:tr h="190500">
                <a:tc>
                  <a:txBody>
                    <a:bodyPr/>
                    <a:lstStyle/>
                    <a:p>
                      <a:pPr algn="l" fontAlgn="b"/>
                      <a:r>
                        <a:rPr lang="en-US" sz="1100" b="1" i="0" u="none" strike="noStrike">
                          <a:solidFill>
                            <a:srgbClr val="FF0000"/>
                          </a:solidFill>
                          <a:effectLst/>
                          <a:latin typeface="Calibri" panose="020F0502020204030204" pitchFamily="34" charset="0"/>
                        </a:rPr>
                        <a:t>Expired (patient did not recover)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solidFill>
                            <a:srgbClr val="FF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72769796"/>
                  </a:ext>
                </a:extLst>
              </a:tr>
              <a:tr h="190500">
                <a:tc>
                  <a:txBody>
                    <a:bodyPr/>
                    <a:lstStyle/>
                    <a:p>
                      <a:pPr algn="l" fontAlgn="b"/>
                      <a:r>
                        <a:rPr lang="en-US" sz="1100" b="0" i="0" u="none" strike="noStrike">
                          <a:solidFill>
                            <a:srgbClr val="000000"/>
                          </a:solidFill>
                          <a:effectLst/>
                          <a:latin typeface="Calibri" panose="020F0502020204030204" pitchFamily="34" charset="0"/>
                        </a:rPr>
                        <a:t>Discharged to home/self-care (routine charge)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536417"/>
                  </a:ext>
                </a:extLst>
              </a:tr>
              <a:tr h="190500">
                <a:tc>
                  <a:txBody>
                    <a:bodyPr/>
                    <a:lstStyle/>
                    <a:p>
                      <a:pPr algn="l" fontAlgn="b"/>
                      <a:r>
                        <a:rPr lang="en-US" sz="1100" b="0" i="0" u="none" strike="noStrike">
                          <a:solidFill>
                            <a:srgbClr val="000000"/>
                          </a:solidFill>
                          <a:effectLst/>
                          <a:latin typeface="Calibri" panose="020F0502020204030204" pitchFamily="34" charset="0"/>
                        </a:rPr>
                        <a:t>Discharged/transferred to a Hospice home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469956"/>
                  </a:ext>
                </a:extLst>
              </a:tr>
              <a:tr h="190500">
                <a:tc>
                  <a:txBody>
                    <a:bodyPr/>
                    <a:lstStyle/>
                    <a:p>
                      <a:pPr algn="l" fontAlgn="b"/>
                      <a:r>
                        <a:rPr lang="en-US" sz="1100" b="0" i="0" u="none" strike="noStrike">
                          <a:solidFill>
                            <a:srgbClr val="000000"/>
                          </a:solidFill>
                          <a:effectLst/>
                          <a:latin typeface="Calibri" panose="020F0502020204030204" pitchFamily="34" charset="0"/>
                        </a:rPr>
                        <a:t>Discharged/transferred to a Hospice medical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466578"/>
                  </a:ext>
                </a:extLst>
              </a:tr>
              <a:tr h="190500">
                <a:tc>
                  <a:txBody>
                    <a:bodyPr/>
                    <a:lstStyle/>
                    <a:p>
                      <a:pPr algn="l" fontAlgn="b"/>
                      <a:r>
                        <a:rPr lang="en-US" sz="1100" b="0" i="0" u="none" strike="noStrike">
                          <a:solidFill>
                            <a:srgbClr val="000000"/>
                          </a:solidFill>
                          <a:effectLst/>
                          <a:latin typeface="Calibri" panose="020F0502020204030204" pitchFamily="34" charset="0"/>
                        </a:rPr>
                        <a:t>Discharged/transferred to an inpatient rehabilitation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791507"/>
                  </a:ext>
                </a:extLst>
              </a:tr>
              <a:tr h="190500">
                <a:tc>
                  <a:txBody>
                    <a:bodyPr/>
                    <a:lstStyle/>
                    <a:p>
                      <a:pPr algn="l" fontAlgn="b"/>
                      <a:r>
                        <a:rPr lang="en-US" sz="1100" b="0" i="0" u="none" strike="noStrike">
                          <a:solidFill>
                            <a:srgbClr val="000000"/>
                          </a:solidFill>
                          <a:effectLst/>
                          <a:latin typeface="Calibri" panose="020F0502020204030204" pitchFamily="34" charset="0"/>
                        </a:rPr>
                        <a:t>Discharged/transferred to other short term general hospital for inpatient 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450279"/>
                  </a:ext>
                </a:extLst>
              </a:tr>
              <a:tr h="190500">
                <a:tc>
                  <a:txBody>
                    <a:bodyPr/>
                    <a:lstStyle/>
                    <a:p>
                      <a:pPr algn="l" fontAlgn="b"/>
                      <a:r>
                        <a:rPr lang="en-US" sz="1100" b="0" i="0" u="none" strike="noStrike">
                          <a:solidFill>
                            <a:srgbClr val="000000"/>
                          </a:solidFill>
                          <a:effectLst/>
                          <a:latin typeface="Calibri" panose="020F0502020204030204" pitchFamily="34" charset="0"/>
                        </a:rPr>
                        <a:t>Discharged/transferred to a long-term care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361709"/>
                  </a:ext>
                </a:extLst>
              </a:tr>
              <a:tr h="190500">
                <a:tc>
                  <a:txBody>
                    <a:bodyPr/>
                    <a:lstStyle/>
                    <a:p>
                      <a:pPr algn="l" fontAlgn="b"/>
                      <a:r>
                        <a:rPr lang="en-US" sz="1100" b="0" i="0" u="none" strike="noStrike">
                          <a:solidFill>
                            <a:srgbClr val="000000"/>
                          </a:solidFill>
                          <a:effectLst/>
                          <a:latin typeface="Calibri" panose="020F0502020204030204" pitchFamily="34" charset="0"/>
                        </a:rPr>
                        <a:t>Discharged/transferred to intermediate care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624615"/>
                  </a:ext>
                </a:extLst>
              </a:tr>
              <a:tr h="190500">
                <a:tc>
                  <a:txBody>
                    <a:bodyPr/>
                    <a:lstStyle/>
                    <a:p>
                      <a:pPr algn="l" fontAlgn="b"/>
                      <a:r>
                        <a:rPr lang="en-US" sz="1100" b="0" i="0" u="none" strike="noStrike">
                          <a:solidFill>
                            <a:srgbClr val="000000"/>
                          </a:solidFill>
                          <a:effectLst/>
                          <a:latin typeface="Calibri" panose="020F0502020204030204" pitchFamily="34" charset="0"/>
                        </a:rPr>
                        <a:t>All other discharge status codes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767479"/>
                  </a:ext>
                </a:extLst>
              </a:tr>
            </a:tbl>
          </a:graphicData>
        </a:graphic>
      </p:graphicFrame>
      <p:sp>
        <p:nvSpPr>
          <p:cNvPr id="4" name="TextBox 3">
            <a:extLst>
              <a:ext uri="{FF2B5EF4-FFF2-40B4-BE49-F238E27FC236}">
                <a16:creationId xmlns:a16="http://schemas.microsoft.com/office/drawing/2014/main" id="{CE2CC427-1FDC-0AA1-B7FA-B6F39A6CA13B}"/>
              </a:ext>
            </a:extLst>
          </p:cNvPr>
          <p:cNvSpPr txBox="1"/>
          <p:nvPr/>
        </p:nvSpPr>
        <p:spPr>
          <a:xfrm>
            <a:off x="112268" y="1321280"/>
            <a:ext cx="7821628" cy="307777"/>
          </a:xfrm>
          <a:prstGeom prst="rect">
            <a:avLst/>
          </a:prstGeom>
          <a:noFill/>
        </p:spPr>
        <p:txBody>
          <a:bodyPr wrap="none" rtlCol="0">
            <a:spAutoFit/>
          </a:bodyPr>
          <a:lstStyle/>
          <a:p>
            <a:r>
              <a:rPr lang="en-US" sz="1400" b="1" dirty="0">
                <a:solidFill>
                  <a:srgbClr val="FF0000"/>
                </a:solidFill>
              </a:rPr>
              <a:t>Table 1. FY2018 through FY2021 HIDD DNR Status Order Written Frequency by Patient Discharge Status</a:t>
            </a:r>
          </a:p>
        </p:txBody>
      </p:sp>
      <p:sp>
        <p:nvSpPr>
          <p:cNvPr id="6" name="TextBox 5">
            <a:extLst>
              <a:ext uri="{FF2B5EF4-FFF2-40B4-BE49-F238E27FC236}">
                <a16:creationId xmlns:a16="http://schemas.microsoft.com/office/drawing/2014/main" id="{BBC516C2-EFF1-1F0A-5C8E-628325B7F794}"/>
              </a:ext>
            </a:extLst>
          </p:cNvPr>
          <p:cNvSpPr txBox="1"/>
          <p:nvPr/>
        </p:nvSpPr>
        <p:spPr>
          <a:xfrm>
            <a:off x="123600" y="4061467"/>
            <a:ext cx="8098051" cy="307777"/>
          </a:xfrm>
          <a:prstGeom prst="rect">
            <a:avLst/>
          </a:prstGeom>
          <a:noFill/>
        </p:spPr>
        <p:txBody>
          <a:bodyPr wrap="none" rtlCol="0">
            <a:spAutoFit/>
          </a:bodyPr>
          <a:lstStyle/>
          <a:p>
            <a:r>
              <a:rPr lang="en-US" sz="1400" b="1" dirty="0">
                <a:solidFill>
                  <a:srgbClr val="FF0000"/>
                </a:solidFill>
              </a:rPr>
              <a:t>Table 2. FY2018 through FY2021 HIDD ICD-10-CM DNR DX Code ‘Z66’ Frequency by Patient Discharge Status</a:t>
            </a:r>
          </a:p>
        </p:txBody>
      </p:sp>
      <p:graphicFrame>
        <p:nvGraphicFramePr>
          <p:cNvPr id="12" name="Chart 11">
            <a:extLst>
              <a:ext uri="{FF2B5EF4-FFF2-40B4-BE49-F238E27FC236}">
                <a16:creationId xmlns:a16="http://schemas.microsoft.com/office/drawing/2014/main" id="{FDB05FD3-AFEE-B2C7-1D3E-365B91E905D7}"/>
              </a:ext>
            </a:extLst>
          </p:cNvPr>
          <p:cNvGraphicFramePr/>
          <p:nvPr>
            <p:extLst>
              <p:ext uri="{D42A27DB-BD31-4B8C-83A1-F6EECF244321}">
                <p14:modId xmlns:p14="http://schemas.microsoft.com/office/powerpoint/2010/main" val="2635338244"/>
              </p:ext>
            </p:extLst>
          </p:nvPr>
        </p:nvGraphicFramePr>
        <p:xfrm>
          <a:off x="7551086" y="2260039"/>
          <a:ext cx="1461084" cy="175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793E9DFE-7CD2-F17F-C95B-FB2CE2C7CC8E}"/>
              </a:ext>
            </a:extLst>
          </p:cNvPr>
          <p:cNvGraphicFramePr/>
          <p:nvPr>
            <p:extLst>
              <p:ext uri="{D42A27DB-BD31-4B8C-83A1-F6EECF244321}">
                <p14:modId xmlns:p14="http://schemas.microsoft.com/office/powerpoint/2010/main" val="3557235761"/>
              </p:ext>
            </p:extLst>
          </p:nvPr>
        </p:nvGraphicFramePr>
        <p:xfrm>
          <a:off x="7570648" y="4922147"/>
          <a:ext cx="1461084" cy="175639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3EBF52B3-B35C-F00A-CE10-BDFA523A9DBD}"/>
              </a:ext>
            </a:extLst>
          </p:cNvPr>
          <p:cNvSpPr txBox="1"/>
          <p:nvPr/>
        </p:nvSpPr>
        <p:spPr>
          <a:xfrm>
            <a:off x="7526191" y="1862622"/>
            <a:ext cx="1503937" cy="400110"/>
          </a:xfrm>
          <a:prstGeom prst="rect">
            <a:avLst/>
          </a:prstGeom>
          <a:noFill/>
        </p:spPr>
        <p:txBody>
          <a:bodyPr wrap="none" rtlCol="0">
            <a:spAutoFit/>
          </a:bodyPr>
          <a:lstStyle/>
          <a:p>
            <a:pPr algn="ctr"/>
            <a:r>
              <a:rPr lang="en-US" sz="1000" b="1" dirty="0">
                <a:solidFill>
                  <a:srgbClr val="FF0000"/>
                </a:solidFill>
              </a:rPr>
              <a:t>DNR Code Order Written</a:t>
            </a:r>
          </a:p>
          <a:p>
            <a:pPr algn="ctr"/>
            <a:r>
              <a:rPr lang="en-US" sz="1000" b="1" dirty="0">
                <a:solidFill>
                  <a:srgbClr val="FF0000"/>
                </a:solidFill>
              </a:rPr>
              <a:t>Death Volume</a:t>
            </a:r>
          </a:p>
        </p:txBody>
      </p:sp>
      <p:sp>
        <p:nvSpPr>
          <p:cNvPr id="15" name="TextBox 14">
            <a:extLst>
              <a:ext uri="{FF2B5EF4-FFF2-40B4-BE49-F238E27FC236}">
                <a16:creationId xmlns:a16="http://schemas.microsoft.com/office/drawing/2014/main" id="{05B6B13D-A191-B7EF-9479-6E84F53C01FB}"/>
              </a:ext>
            </a:extLst>
          </p:cNvPr>
          <p:cNvSpPr txBox="1"/>
          <p:nvPr/>
        </p:nvSpPr>
        <p:spPr>
          <a:xfrm>
            <a:off x="7685691" y="4571990"/>
            <a:ext cx="1184940" cy="400110"/>
          </a:xfrm>
          <a:prstGeom prst="rect">
            <a:avLst/>
          </a:prstGeom>
          <a:noFill/>
        </p:spPr>
        <p:txBody>
          <a:bodyPr wrap="none" rtlCol="0">
            <a:spAutoFit/>
          </a:bodyPr>
          <a:lstStyle/>
          <a:p>
            <a:pPr algn="ctr"/>
            <a:r>
              <a:rPr lang="en-US" sz="1000" b="1" dirty="0">
                <a:solidFill>
                  <a:srgbClr val="FF0000"/>
                </a:solidFill>
              </a:rPr>
              <a:t>DNR DX Code ‘Z66’</a:t>
            </a:r>
          </a:p>
          <a:p>
            <a:pPr algn="ctr"/>
            <a:r>
              <a:rPr lang="en-US" sz="1000" b="1" dirty="0">
                <a:solidFill>
                  <a:srgbClr val="FF0000"/>
                </a:solidFill>
              </a:rPr>
              <a:t>Death Volume</a:t>
            </a:r>
          </a:p>
        </p:txBody>
      </p:sp>
    </p:spTree>
    <p:extLst>
      <p:ext uri="{BB962C8B-B14F-4D97-AF65-F5344CB8AC3E}">
        <p14:creationId xmlns:p14="http://schemas.microsoft.com/office/powerpoint/2010/main" val="41849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20812" y="164108"/>
            <a:ext cx="6883038" cy="830997"/>
          </a:xfrm>
          <a:prstGeom prst="rect">
            <a:avLst/>
          </a:prstGeom>
        </p:spPr>
        <p:txBody>
          <a:bodyPr wrap="square">
            <a:spAutoFit/>
          </a:bodyPr>
          <a:lstStyle/>
          <a:p>
            <a:r>
              <a:rPr lang="en-US" sz="1600" b="1" u="sng" dirty="0">
                <a:solidFill>
                  <a:schemeClr val="accent5"/>
                </a:solidFill>
                <a:latin typeface="Calibri Light" panose="020F0302020204030204"/>
              </a:rPr>
              <a:t>Question</a:t>
            </a:r>
            <a:r>
              <a:rPr lang="en-US" sz="1600" b="1" dirty="0">
                <a:solidFill>
                  <a:schemeClr val="accent5"/>
                </a:solidFill>
                <a:latin typeface="Calibri Light" panose="020F0302020204030204"/>
              </a:rPr>
              <a:t>:  The Hispanic Indicator is not always populated even if the record  has an ethnicity recorded as Hispanic. In such instances, I impute a ‘Yes’ to the Hispanic Indicator field. Is there a way of determining whether imputation is accurate?</a:t>
            </a:r>
          </a:p>
        </p:txBody>
      </p:sp>
      <p:sp>
        <p:nvSpPr>
          <p:cNvPr id="9" name="TextBox 8">
            <a:extLst>
              <a:ext uri="{FF2B5EF4-FFF2-40B4-BE49-F238E27FC236}">
                <a16:creationId xmlns:a16="http://schemas.microsoft.com/office/drawing/2014/main" id="{B477A5B5-BC6A-7592-BBA7-A056DB094122}"/>
              </a:ext>
            </a:extLst>
          </p:cNvPr>
          <p:cNvSpPr txBox="1"/>
          <p:nvPr/>
        </p:nvSpPr>
        <p:spPr>
          <a:xfrm>
            <a:off x="112267" y="995105"/>
            <a:ext cx="8802685" cy="2677656"/>
          </a:xfrm>
          <a:prstGeom prst="rect">
            <a:avLst/>
          </a:prstGeom>
          <a:noFill/>
        </p:spPr>
        <p:txBody>
          <a:bodyPr wrap="square" rtlCol="0">
            <a:spAutoFit/>
          </a:bodyPr>
          <a:lstStyle/>
          <a:p>
            <a:r>
              <a:rPr lang="en-US" sz="1400" b="1" i="1" u="sng" dirty="0"/>
              <a:t>Answer</a:t>
            </a:r>
            <a:r>
              <a:rPr lang="en-US" sz="1400" i="1" dirty="0"/>
              <a:t>:  A ‘yes’ in the Hispanic Indicator field is recorded if the patient is Hispanic/Latino/Spanish. You are correct, there are instances when the field is left blank, but a Hispanic ethnicity is recorded in one of the ethnicity fields.  Data users do commonly impute the indicator if a Hispanic ethnicity is recorded in an ethnicity field. The United States Census Bureau 2020 Data Summary Files have been aggregated into an interactive mapping tool which enables checking how close your imputation is to the census population. This tool is available online the following web link: </a:t>
            </a:r>
            <a:r>
              <a:rPr lang="en-US" sz="1400" i="1" dirty="0">
                <a:hlinkClick r:id="rId2"/>
              </a:rPr>
              <a:t>https://www.census.gov/library/visualizations/interactive/race-and-ethnicity-in-the-united-state-2010-and-2020-census.html</a:t>
            </a:r>
            <a:r>
              <a:rPr lang="en-US" sz="1400" i="1" dirty="0"/>
              <a:t> . As an example, the Census Bureau 2020 data indicates 4.2% of the Massachusetts population in the decennial 2020 census is Black Hispanic, see Figure 1 below. The FY2020 outpatient ED Visit data indicates the 5.9% of the of the Massachusetts population who visited the ED were Black Hispanics. Another example, the Census Bureau 2020 indicates 45.6% of the Massachusetts population is Other race Hispanic and the FY2020 ED visit data indicates 53.3% of ED Visits were Other race Hispanics. These types of comparisons are useful when comparing submitted data and imputations.</a:t>
            </a:r>
          </a:p>
        </p:txBody>
      </p:sp>
      <p:sp>
        <p:nvSpPr>
          <p:cNvPr id="6" name="Rectangle 5">
            <a:extLst>
              <a:ext uri="{FF2B5EF4-FFF2-40B4-BE49-F238E27FC236}">
                <a16:creationId xmlns:a16="http://schemas.microsoft.com/office/drawing/2014/main" id="{067C8BE6-0070-FA27-808D-D453262B9A20}"/>
              </a:ext>
            </a:extLst>
          </p:cNvPr>
          <p:cNvSpPr/>
          <p:nvPr/>
        </p:nvSpPr>
        <p:spPr>
          <a:xfrm>
            <a:off x="7305216" y="164108"/>
            <a:ext cx="1308370" cy="830997"/>
          </a:xfrm>
          <a:prstGeom prst="rect">
            <a:avLst/>
          </a:prstGeom>
          <a:noFill/>
        </p:spPr>
        <p:txBody>
          <a:bodyPr wrap="none" lIns="91440" tIns="45720" rIns="91440" bIns="45720">
            <a:spAutoFit/>
          </a:bodyPr>
          <a:lstStyle/>
          <a:p>
            <a:pPr algn="ctr"/>
            <a:r>
              <a:rPr lang="en-US" sz="2400" dirty="0">
                <a:ln w="0"/>
                <a:effectLst>
                  <a:glow rad="228600">
                    <a:schemeClr val="accent2">
                      <a:satMod val="175000"/>
                      <a:alpha val="40000"/>
                    </a:schemeClr>
                  </a:glow>
                  <a:outerShdw blurRad="38100" dist="19050" dir="2700000" algn="tl" rotWithShape="0">
                    <a:schemeClr val="dk1">
                      <a:alpha val="40000"/>
                    </a:schemeClr>
                  </a:outerShdw>
                </a:effectLst>
              </a:rPr>
              <a:t>Hispanic </a:t>
            </a:r>
          </a:p>
          <a:p>
            <a:pPr algn="ctr"/>
            <a:r>
              <a:rPr lang="en-US" sz="2400" dirty="0">
                <a:ln w="0"/>
                <a:effectLst>
                  <a:glow rad="228600">
                    <a:schemeClr val="accent2">
                      <a:satMod val="175000"/>
                      <a:alpha val="40000"/>
                    </a:schemeClr>
                  </a:glow>
                  <a:outerShdw blurRad="38100" dist="19050" dir="2700000" algn="tl" rotWithShape="0">
                    <a:schemeClr val="dk1">
                      <a:alpha val="40000"/>
                    </a:schemeClr>
                  </a:outerShdw>
                </a:effectLst>
              </a:rPr>
              <a:t>Indicator</a:t>
            </a:r>
          </a:p>
        </p:txBody>
      </p:sp>
      <p:sp>
        <p:nvSpPr>
          <p:cNvPr id="8" name="Rectangle: Diagonal Corners Snipped 7">
            <a:extLst>
              <a:ext uri="{FF2B5EF4-FFF2-40B4-BE49-F238E27FC236}">
                <a16:creationId xmlns:a16="http://schemas.microsoft.com/office/drawing/2014/main" id="{785A0EA7-9475-F391-6A5F-57C46CAC4D48}"/>
              </a:ext>
            </a:extLst>
          </p:cNvPr>
          <p:cNvSpPr/>
          <p:nvPr/>
        </p:nvSpPr>
        <p:spPr>
          <a:xfrm>
            <a:off x="7140369" y="164107"/>
            <a:ext cx="1774583" cy="830998"/>
          </a:xfrm>
          <a:prstGeom prst="snip2Diag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01044B8-B7F2-07A5-840A-C2937CEBAE3A}"/>
              </a:ext>
            </a:extLst>
          </p:cNvPr>
          <p:cNvGrpSpPr/>
          <p:nvPr/>
        </p:nvGrpSpPr>
        <p:grpSpPr>
          <a:xfrm>
            <a:off x="211956" y="3888735"/>
            <a:ext cx="8702996" cy="2765234"/>
            <a:chOff x="220503" y="3580482"/>
            <a:chExt cx="8702996" cy="2765234"/>
          </a:xfrm>
        </p:grpSpPr>
        <p:grpSp>
          <p:nvGrpSpPr>
            <p:cNvPr id="20" name="Group 19">
              <a:extLst>
                <a:ext uri="{FF2B5EF4-FFF2-40B4-BE49-F238E27FC236}">
                  <a16:creationId xmlns:a16="http://schemas.microsoft.com/office/drawing/2014/main" id="{D82C2D7D-E43F-BC0A-FC6A-F5F29172ABEA}"/>
                </a:ext>
              </a:extLst>
            </p:cNvPr>
            <p:cNvGrpSpPr/>
            <p:nvPr/>
          </p:nvGrpSpPr>
          <p:grpSpPr>
            <a:xfrm>
              <a:off x="220503" y="3580482"/>
              <a:ext cx="4186244" cy="2765234"/>
              <a:chOff x="120812" y="3269976"/>
              <a:chExt cx="5486414" cy="3263026"/>
            </a:xfrm>
          </p:grpSpPr>
          <p:pic>
            <p:nvPicPr>
              <p:cNvPr id="18" name="Picture 17">
                <a:extLst>
                  <a:ext uri="{FF2B5EF4-FFF2-40B4-BE49-F238E27FC236}">
                    <a16:creationId xmlns:a16="http://schemas.microsoft.com/office/drawing/2014/main" id="{BC1FB086-E042-174D-6A59-FDEFB05515E7}"/>
                  </a:ext>
                </a:extLst>
              </p:cNvPr>
              <p:cNvPicPr>
                <a:picLocks noChangeAspect="1"/>
              </p:cNvPicPr>
              <p:nvPr/>
            </p:nvPicPr>
            <p:blipFill rotWithShape="1">
              <a:blip r:embed="rId3"/>
              <a:srcRect l="8072" t="11929" r="20109" b="15784"/>
              <a:stretch/>
            </p:blipFill>
            <p:spPr>
              <a:xfrm>
                <a:off x="120812" y="3269976"/>
                <a:ext cx="5486414" cy="3263026"/>
              </a:xfrm>
              <a:prstGeom prst="rect">
                <a:avLst/>
              </a:prstGeom>
              <a:ln w="15875">
                <a:solidFill>
                  <a:schemeClr val="tx1">
                    <a:lumMod val="85000"/>
                    <a:lumOff val="15000"/>
                  </a:schemeClr>
                </a:solidFill>
              </a:ln>
            </p:spPr>
          </p:pic>
          <p:sp>
            <p:nvSpPr>
              <p:cNvPr id="19" name="Rectangle 18">
                <a:extLst>
                  <a:ext uri="{FF2B5EF4-FFF2-40B4-BE49-F238E27FC236}">
                    <a16:creationId xmlns:a16="http://schemas.microsoft.com/office/drawing/2014/main" id="{DB272541-C716-58DB-D8A7-029335F80EA3}"/>
                  </a:ext>
                </a:extLst>
              </p:cNvPr>
              <p:cNvSpPr/>
              <p:nvPr/>
            </p:nvSpPr>
            <p:spPr>
              <a:xfrm>
                <a:off x="4417764" y="3269976"/>
                <a:ext cx="1189462" cy="1511344"/>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1D45D249-FF9B-30D1-54B4-73A23F03BBE2}"/>
                </a:ext>
              </a:extLst>
            </p:cNvPr>
            <p:cNvPicPr>
              <a:picLocks noChangeAspect="1"/>
            </p:cNvPicPr>
            <p:nvPr/>
          </p:nvPicPr>
          <p:blipFill rotWithShape="1">
            <a:blip r:embed="rId4"/>
            <a:srcRect l="8314" t="11929" r="20109" b="15783"/>
            <a:stretch/>
          </p:blipFill>
          <p:spPr>
            <a:xfrm>
              <a:off x="4737255" y="3580482"/>
              <a:ext cx="4186244" cy="2765234"/>
            </a:xfrm>
            <a:prstGeom prst="rect">
              <a:avLst/>
            </a:prstGeom>
            <a:ln w="15875">
              <a:solidFill>
                <a:schemeClr val="tx1"/>
              </a:solidFill>
            </a:ln>
          </p:spPr>
        </p:pic>
        <p:sp>
          <p:nvSpPr>
            <p:cNvPr id="23" name="Rectangle 22">
              <a:extLst>
                <a:ext uri="{FF2B5EF4-FFF2-40B4-BE49-F238E27FC236}">
                  <a16:creationId xmlns:a16="http://schemas.microsoft.com/office/drawing/2014/main" id="{9559B29E-1F2F-4B7D-A262-2B0CA27CF9C1}"/>
                </a:ext>
              </a:extLst>
            </p:cNvPr>
            <p:cNvSpPr/>
            <p:nvPr/>
          </p:nvSpPr>
          <p:spPr>
            <a:xfrm>
              <a:off x="8119431" y="3580482"/>
              <a:ext cx="795521" cy="138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0421062-7040-5570-A117-89A9E090184C}"/>
              </a:ext>
            </a:extLst>
          </p:cNvPr>
          <p:cNvSpPr txBox="1"/>
          <p:nvPr/>
        </p:nvSpPr>
        <p:spPr>
          <a:xfrm>
            <a:off x="112267" y="3596082"/>
            <a:ext cx="8739508" cy="307777"/>
          </a:xfrm>
          <a:prstGeom prst="rect">
            <a:avLst/>
          </a:prstGeom>
          <a:noFill/>
        </p:spPr>
        <p:txBody>
          <a:bodyPr wrap="none" rtlCol="0">
            <a:spAutoFit/>
          </a:bodyPr>
          <a:lstStyle/>
          <a:p>
            <a:r>
              <a:rPr lang="en-US" sz="1400" b="1" dirty="0"/>
              <a:t>Fig 1. Census Bureau 2020 MA Black Hispanic                              Fig 2. Census Bureau 2020 MA Other Race Hispanic </a:t>
            </a:r>
          </a:p>
        </p:txBody>
      </p:sp>
    </p:spTree>
    <p:extLst>
      <p:ext uri="{BB962C8B-B14F-4D97-AF65-F5344CB8AC3E}">
        <p14:creationId xmlns:p14="http://schemas.microsoft.com/office/powerpoint/2010/main" val="361746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F4FAA-F647-E8B6-B3F7-83E26223C674}"/>
              </a:ext>
            </a:extLst>
          </p:cNvPr>
          <p:cNvSpPr txBox="1"/>
          <p:nvPr/>
        </p:nvSpPr>
        <p:spPr>
          <a:xfrm>
            <a:off x="402115" y="840708"/>
            <a:ext cx="3519889" cy="5909310"/>
          </a:xfrm>
          <a:prstGeom prst="rect">
            <a:avLst/>
          </a:prstGeom>
          <a:noFill/>
        </p:spPr>
        <p:txBody>
          <a:bodyPr wrap="square">
            <a:spAutoFit/>
          </a:bodyPr>
          <a:lstStyle/>
          <a:p>
            <a:r>
              <a:rPr lang="en-US" sz="1400" b="1" u="sng" dirty="0"/>
              <a:t>Medical Claims Currency fields</a:t>
            </a:r>
          </a:p>
          <a:p>
            <a:endParaRPr lang="en-US" sz="1400" dirty="0"/>
          </a:p>
          <a:p>
            <a:r>
              <a:rPr lang="en-US" sz="1400" dirty="0"/>
              <a:t>Charge Amount</a:t>
            </a:r>
          </a:p>
          <a:p>
            <a:r>
              <a:rPr lang="en-US" sz="1400" dirty="0"/>
              <a:t>Paid Amount</a:t>
            </a:r>
          </a:p>
          <a:p>
            <a:r>
              <a:rPr lang="en-US" sz="1400" dirty="0"/>
              <a:t>Prepaid Amount</a:t>
            </a:r>
          </a:p>
          <a:p>
            <a:r>
              <a:rPr lang="en-US" sz="1400" dirty="0"/>
              <a:t>Copay Amount</a:t>
            </a:r>
          </a:p>
          <a:p>
            <a:r>
              <a:rPr lang="en-US" sz="1400" dirty="0"/>
              <a:t>Coinsurance Amount</a:t>
            </a:r>
          </a:p>
          <a:p>
            <a:r>
              <a:rPr lang="en-US" sz="1400" dirty="0"/>
              <a:t>Deductible Amount</a:t>
            </a:r>
          </a:p>
          <a:p>
            <a:r>
              <a:rPr lang="en-US" sz="1400" dirty="0"/>
              <a:t>Coordination of Benefits/TPL Liability Amount</a:t>
            </a:r>
          </a:p>
          <a:p>
            <a:r>
              <a:rPr lang="en-US" sz="1400" dirty="0"/>
              <a:t>Other Insurance Paid Amount</a:t>
            </a:r>
          </a:p>
          <a:p>
            <a:r>
              <a:rPr lang="en-US" sz="1400" dirty="0"/>
              <a:t>Medicare Paid Amount</a:t>
            </a:r>
          </a:p>
          <a:p>
            <a:r>
              <a:rPr lang="en-US" sz="1400" dirty="0"/>
              <a:t>Allowed amount</a:t>
            </a:r>
          </a:p>
          <a:p>
            <a:r>
              <a:rPr lang="en-US" sz="1400" dirty="0"/>
              <a:t>Non-Covered Amount</a:t>
            </a:r>
          </a:p>
          <a:p>
            <a:r>
              <a:rPr lang="en-US" sz="1400" dirty="0"/>
              <a:t>Withhold Amount</a:t>
            </a:r>
          </a:p>
          <a:p>
            <a:r>
              <a:rPr lang="en-US" sz="1400" dirty="0"/>
              <a:t>Value Amount - 1</a:t>
            </a:r>
          </a:p>
          <a:p>
            <a:r>
              <a:rPr lang="en-US" sz="1400" dirty="0"/>
              <a:t>Value Amount - 2</a:t>
            </a:r>
          </a:p>
          <a:p>
            <a:r>
              <a:rPr lang="en-US" sz="1400" dirty="0"/>
              <a:t>Value Amount - 3</a:t>
            </a:r>
          </a:p>
          <a:p>
            <a:r>
              <a:rPr lang="en-US" sz="1400" dirty="0"/>
              <a:t>Value Amount - 4</a:t>
            </a:r>
          </a:p>
          <a:p>
            <a:r>
              <a:rPr lang="en-US" sz="1400" dirty="0"/>
              <a:t>Value Amount - 5</a:t>
            </a:r>
          </a:p>
          <a:p>
            <a:r>
              <a:rPr lang="en-US" sz="1400" dirty="0"/>
              <a:t>Value Amount - 6</a:t>
            </a:r>
          </a:p>
          <a:p>
            <a:r>
              <a:rPr lang="en-US" sz="1400" dirty="0"/>
              <a:t>Value Amount - 7</a:t>
            </a:r>
          </a:p>
          <a:p>
            <a:r>
              <a:rPr lang="en-US" sz="1400" dirty="0"/>
              <a:t>Value Amount - 8</a:t>
            </a:r>
          </a:p>
          <a:p>
            <a:r>
              <a:rPr lang="en-US" sz="1400" dirty="0"/>
              <a:t>Value Amount - 9</a:t>
            </a:r>
          </a:p>
          <a:p>
            <a:r>
              <a:rPr lang="en-US" sz="1400" dirty="0"/>
              <a:t>Value Amount - 10</a:t>
            </a:r>
          </a:p>
          <a:p>
            <a:r>
              <a:rPr lang="en-US" sz="1400" dirty="0"/>
              <a:t>Value Amount - 11</a:t>
            </a:r>
          </a:p>
          <a:p>
            <a:r>
              <a:rPr lang="en-US" sz="1400" dirty="0"/>
              <a:t>Value Amount - 12</a:t>
            </a:r>
          </a:p>
        </p:txBody>
      </p:sp>
      <p:sp>
        <p:nvSpPr>
          <p:cNvPr id="7" name="TextBox 6">
            <a:extLst>
              <a:ext uri="{FF2B5EF4-FFF2-40B4-BE49-F238E27FC236}">
                <a16:creationId xmlns:a16="http://schemas.microsoft.com/office/drawing/2014/main" id="{A0399AE6-6D22-1AEF-F0E1-D423F2F357A7}"/>
              </a:ext>
            </a:extLst>
          </p:cNvPr>
          <p:cNvSpPr txBox="1"/>
          <p:nvPr/>
        </p:nvSpPr>
        <p:spPr>
          <a:xfrm>
            <a:off x="3448280" y="840708"/>
            <a:ext cx="4572000" cy="1384995"/>
          </a:xfrm>
          <a:prstGeom prst="rect">
            <a:avLst/>
          </a:prstGeom>
          <a:noFill/>
        </p:spPr>
        <p:txBody>
          <a:bodyPr wrap="square">
            <a:spAutoFit/>
          </a:bodyPr>
          <a:lstStyle/>
          <a:p>
            <a:r>
              <a:rPr lang="en-US" sz="1400" b="1" u="sng" dirty="0"/>
              <a:t>Hospital Inpatient Discharge Data Currency Fields</a:t>
            </a:r>
          </a:p>
          <a:p>
            <a:endParaRPr lang="en-US" sz="1400" b="1" u="sng" dirty="0"/>
          </a:p>
          <a:p>
            <a:r>
              <a:rPr lang="en-US" sz="1400" dirty="0"/>
              <a:t>Total Charges Routine</a:t>
            </a:r>
          </a:p>
          <a:p>
            <a:r>
              <a:rPr lang="en-US" sz="1400" dirty="0"/>
              <a:t>Total Charge Special</a:t>
            </a:r>
          </a:p>
          <a:p>
            <a:r>
              <a:rPr lang="en-US" sz="1400" dirty="0"/>
              <a:t>Total Charges All</a:t>
            </a:r>
          </a:p>
          <a:p>
            <a:r>
              <a:rPr lang="en-US" sz="1400" dirty="0"/>
              <a:t>Total Charges Ancillaries</a:t>
            </a:r>
          </a:p>
        </p:txBody>
      </p:sp>
      <p:pic>
        <p:nvPicPr>
          <p:cNvPr id="1026" name="Picture 2" descr="Big Data is the most powerful currency | IoT | Artificial Intelligence">
            <a:extLst>
              <a:ext uri="{FF2B5EF4-FFF2-40B4-BE49-F238E27FC236}">
                <a16:creationId xmlns:a16="http://schemas.microsoft.com/office/drawing/2014/main" id="{D71B3F21-B5AF-4873-381D-565C0C806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303" y="75175"/>
            <a:ext cx="1526019" cy="10154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A43EF6-9AF0-76A0-0B6B-8DE05416874F}"/>
              </a:ext>
            </a:extLst>
          </p:cNvPr>
          <p:cNvSpPr txBox="1"/>
          <p:nvPr/>
        </p:nvSpPr>
        <p:spPr>
          <a:xfrm>
            <a:off x="115677" y="-36455"/>
            <a:ext cx="7386625" cy="338554"/>
          </a:xfrm>
          <a:prstGeom prst="rect">
            <a:avLst/>
          </a:prstGeom>
          <a:noFill/>
        </p:spPr>
        <p:txBody>
          <a:bodyPr wrap="square">
            <a:spAutoFit/>
          </a:bodyPr>
          <a:lstStyle/>
          <a:p>
            <a:r>
              <a:rPr lang="en-US" sz="1600" b="1" u="sng" dirty="0">
                <a:solidFill>
                  <a:schemeClr val="accent5"/>
                </a:solidFill>
                <a:latin typeface="Calibri Light" panose="020F0302020204030204"/>
              </a:rPr>
              <a:t>Question</a:t>
            </a:r>
            <a:r>
              <a:rPr lang="en-US" sz="1600" b="1" dirty="0">
                <a:solidFill>
                  <a:schemeClr val="accent5"/>
                </a:solidFill>
                <a:latin typeface="Calibri Light" panose="020F0302020204030204"/>
              </a:rPr>
              <a:t>: How do the case mix data and MA APCD differ by currency fields?</a:t>
            </a:r>
          </a:p>
        </p:txBody>
      </p:sp>
      <p:sp>
        <p:nvSpPr>
          <p:cNvPr id="10" name="TextBox 9">
            <a:extLst>
              <a:ext uri="{FF2B5EF4-FFF2-40B4-BE49-F238E27FC236}">
                <a16:creationId xmlns:a16="http://schemas.microsoft.com/office/drawing/2014/main" id="{0D1AC744-91B2-5140-D1EC-AA58A20078C0}"/>
              </a:ext>
            </a:extLst>
          </p:cNvPr>
          <p:cNvSpPr txBox="1"/>
          <p:nvPr/>
        </p:nvSpPr>
        <p:spPr>
          <a:xfrm>
            <a:off x="115677" y="261673"/>
            <a:ext cx="7276642" cy="523220"/>
          </a:xfrm>
          <a:prstGeom prst="rect">
            <a:avLst/>
          </a:prstGeom>
          <a:noFill/>
        </p:spPr>
        <p:txBody>
          <a:bodyPr wrap="square" rtlCol="0">
            <a:spAutoFit/>
          </a:bodyPr>
          <a:lstStyle/>
          <a:p>
            <a:r>
              <a:rPr lang="en-US" sz="1400" b="1" i="1" u="sng" dirty="0"/>
              <a:t>Answer</a:t>
            </a:r>
            <a:r>
              <a:rPr lang="en-US" sz="1400" b="1" i="1" dirty="0"/>
              <a:t>: </a:t>
            </a:r>
            <a:r>
              <a:rPr lang="en-US" sz="1400" i="1" dirty="0"/>
              <a:t>The MA APCD medical claims has 25 currency fields. The hospital inpatient discharge data’s currency fields are limited to charge amounts.</a:t>
            </a:r>
          </a:p>
        </p:txBody>
      </p:sp>
      <p:pic>
        <p:nvPicPr>
          <p:cNvPr id="1027" name="Picture 3">
            <a:extLst>
              <a:ext uri="{FF2B5EF4-FFF2-40B4-BE49-F238E27FC236}">
                <a16:creationId xmlns:a16="http://schemas.microsoft.com/office/drawing/2014/main" id="{E90CEC6C-4C73-AD1E-D444-8AF0B0148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830" y="3662627"/>
            <a:ext cx="5762625" cy="2933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3DF4FC-4E5C-C23E-4BD3-71422F160C7A}"/>
              </a:ext>
            </a:extLst>
          </p:cNvPr>
          <p:cNvSpPr txBox="1"/>
          <p:nvPr/>
        </p:nvSpPr>
        <p:spPr>
          <a:xfrm>
            <a:off x="2692071" y="3237480"/>
            <a:ext cx="6558142" cy="369332"/>
          </a:xfrm>
          <a:prstGeom prst="rect">
            <a:avLst/>
          </a:prstGeom>
          <a:noFill/>
        </p:spPr>
        <p:txBody>
          <a:bodyPr wrap="none" rtlCol="0">
            <a:spAutoFit/>
          </a:bodyPr>
          <a:lstStyle/>
          <a:p>
            <a:r>
              <a:rPr lang="en-US" b="1" u="sng" dirty="0"/>
              <a:t>Facility Specific Charges Can be Compared by Payer and Claim Type</a:t>
            </a:r>
          </a:p>
        </p:txBody>
      </p:sp>
    </p:spTree>
    <p:extLst>
      <p:ext uri="{BB962C8B-B14F-4D97-AF65-F5344CB8AC3E}">
        <p14:creationId xmlns:p14="http://schemas.microsoft.com/office/powerpoint/2010/main" val="115991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09" y="365126"/>
            <a:ext cx="7886700" cy="1325563"/>
          </a:xfrm>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99152" y="1441439"/>
            <a:ext cx="9044848" cy="4525963"/>
          </a:xfrm>
        </p:spPr>
        <p:txBody>
          <a:bodyPr>
            <a:normAutofit/>
          </a:bodyPr>
          <a:lstStyle/>
          <a:p>
            <a:r>
              <a:rPr lang="en-US" sz="2400" dirty="0"/>
              <a:t>The next MA APCD webinar will meet Tuesday January 24, 2023. </a:t>
            </a:r>
          </a:p>
          <a:p>
            <a:r>
              <a:rPr lang="en-US" sz="2400" dirty="0"/>
              <a:t>The December 27, 2022 Case Mix webinar is postponed. </a:t>
            </a:r>
          </a:p>
          <a:p>
            <a:r>
              <a:rPr lang="en-US" sz="2400" dirty="0"/>
              <a:t>The next Case Mix webinar will meet Tuesday February 28, 2023.</a:t>
            </a:r>
          </a:p>
          <a:p>
            <a:r>
              <a:rPr lang="en-US" sz="2400" dirty="0"/>
              <a:t>The 2023 meeting schedule will be posted to the website soon:</a:t>
            </a:r>
            <a:endParaRPr lang="en-US" sz="2000" dirty="0">
              <a:hlinkClick r:id="rId2"/>
            </a:endParaRPr>
          </a:p>
          <a:p>
            <a:pPr marL="0" indent="0">
              <a:buNone/>
            </a:pPr>
            <a:r>
              <a:rPr lang="en-US" sz="2000" dirty="0">
                <a:hlinkClick r:id="rId2"/>
              </a:rPr>
              <a:t>                              </a:t>
            </a: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326243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r>
              <a:rPr lang="en-US" sz="2400" dirty="0">
                <a:solidFill>
                  <a:srgbClr val="63666A"/>
                </a:solidFill>
                <a:latin typeface="Arial" panose="020B0604020202020204" pitchFamily="34" charset="0"/>
                <a:cs typeface="Arial" panose="020B0604020202020204" pitchFamily="34" charset="0"/>
              </a:rPr>
              <a:t>:</a:t>
            </a:r>
          </a:p>
          <a:p>
            <a:pPr marL="742950" lvl="1" indent="-285750">
              <a:buClr>
                <a:schemeClr val="accent1"/>
              </a:buClr>
              <a:buFont typeface="Wingdings" charset="2"/>
              <a:buChar char="§"/>
            </a:pPr>
            <a:r>
              <a:rPr lang="en-US" sz="2000" dirty="0">
                <a:solidFill>
                  <a:srgbClr val="63666A"/>
                </a:solidFill>
                <a:latin typeface="Arial"/>
                <a:cs typeface="Arial"/>
              </a:rPr>
              <a:t>APCD Release CY 2020 Updates</a:t>
            </a:r>
          </a:p>
          <a:p>
            <a:pPr marL="742950" lvl="1" indent="-285750">
              <a:buClr>
                <a:schemeClr val="accent1"/>
              </a:buClr>
              <a:buFont typeface="Wingdings" charset="2"/>
              <a:buChar char="§"/>
            </a:pPr>
            <a:r>
              <a:rPr lang="en-US" sz="2000" dirty="0">
                <a:solidFill>
                  <a:srgbClr val="63666A"/>
                </a:solidFill>
                <a:latin typeface="Arial"/>
                <a:cs typeface="Arial"/>
              </a:rPr>
              <a:t>FY20 Case Mix Release Projections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800100" lvl="1" indent="-342900">
              <a:buFont typeface="Wingdings" panose="05000000000000000000" pitchFamily="2" charset="2"/>
              <a:buChar char="Ø"/>
            </a:pPr>
            <a:r>
              <a:rPr lang="en-US" dirty="0">
                <a:solidFill>
                  <a:srgbClr val="63666A"/>
                </a:solidFill>
              </a:rPr>
              <a:t>Poll Attendees on any use of older DRG Versions in Case Mix</a:t>
            </a:r>
          </a:p>
          <a:p>
            <a:pPr marL="800100" lvl="1" indent="-342900">
              <a:buFont typeface="Wingdings" panose="05000000000000000000" pitchFamily="2" charset="2"/>
              <a:buChar char="Ø"/>
            </a:pPr>
            <a:r>
              <a:rPr lang="en-US" dirty="0">
                <a:solidFill>
                  <a:srgbClr val="63666A"/>
                </a:solidFill>
              </a:rPr>
              <a:t>Total Charges in Case Mix compared to MA APCD</a:t>
            </a:r>
          </a:p>
          <a:p>
            <a:pPr marL="800100" lvl="1" indent="-342900">
              <a:buFont typeface="Wingdings" panose="05000000000000000000" pitchFamily="2" charset="2"/>
              <a:buChar char="Ø"/>
            </a:pPr>
            <a:r>
              <a:rPr lang="en-US" dirty="0">
                <a:solidFill>
                  <a:srgbClr val="63666A"/>
                </a:solidFill>
              </a:rPr>
              <a:t>Do Not Resuscitate (DNR) flag and ICD-10-CM DNR</a:t>
            </a:r>
          </a:p>
          <a:p>
            <a:pPr marL="800100" lvl="1" indent="-342900">
              <a:buFont typeface="Wingdings" panose="05000000000000000000" pitchFamily="2" charset="2"/>
              <a:buChar char="Ø"/>
            </a:pPr>
            <a:r>
              <a:rPr lang="en-US" dirty="0">
                <a:solidFill>
                  <a:srgbClr val="63666A"/>
                </a:solidFill>
              </a:rPr>
              <a:t>Hispanic Indicator</a:t>
            </a:r>
          </a:p>
          <a:p>
            <a:pPr marL="342900" indent="-342900">
              <a:buFont typeface="Wingdings" panose="05000000000000000000" pitchFamily="2" charset="2"/>
              <a:buChar char="Ø"/>
            </a:pPr>
            <a:r>
              <a:rPr lang="en-US" sz="2000" dirty="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3477875"/>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2020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2020 Data </a:t>
            </a:r>
            <a:r>
              <a:rPr lang="en-US" sz="2000" dirty="0">
                <a:cs typeface="Arial"/>
              </a:rPr>
              <a:t>includes data on services from January 2016 – December 2020 with six months of claim runout.</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2020 (Release 10.0)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rgbClr val="00B0F0"/>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rgbClr val="00B0F0"/>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rgbClr val="00B0F0"/>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cs typeface="Arial"/>
              </a:rPr>
              <a:t>Case Mix FY21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releases.</a:t>
            </a: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500" dirty="0">
                <a:solidFill>
                  <a:schemeClr val="accent5"/>
                </a:solidFill>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CCB590-F25D-C397-B4C0-815FD0B58A68}"/>
              </a:ext>
            </a:extLst>
          </p:cNvPr>
          <p:cNvSpPr/>
          <p:nvPr/>
        </p:nvSpPr>
        <p:spPr>
          <a:xfrm>
            <a:off x="7830893" y="132431"/>
            <a:ext cx="1165689" cy="161882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C07958-C550-3E35-2F36-503E841D6E8B}"/>
              </a:ext>
            </a:extLst>
          </p:cNvPr>
          <p:cNvSpPr/>
          <p:nvPr/>
        </p:nvSpPr>
        <p:spPr>
          <a:xfrm>
            <a:off x="112268" y="147053"/>
            <a:ext cx="7764792" cy="1077218"/>
          </a:xfrm>
          <a:prstGeom prst="rect">
            <a:avLst/>
          </a:prstGeom>
        </p:spPr>
        <p:txBody>
          <a:bodyPr wrap="square">
            <a:spAutoFit/>
          </a:bodyPr>
          <a:lstStyle/>
          <a:p>
            <a:r>
              <a:rPr lang="en-US" sz="1600" b="1" u="sng" dirty="0">
                <a:solidFill>
                  <a:schemeClr val="accent5"/>
                </a:solidFill>
                <a:latin typeface="Calibri Light" panose="020F0302020204030204"/>
              </a:rPr>
              <a:t>Question</a:t>
            </a:r>
            <a:r>
              <a:rPr lang="en-US" sz="1600" b="1" dirty="0">
                <a:solidFill>
                  <a:schemeClr val="accent5"/>
                </a:solidFill>
                <a:latin typeface="Calibri Light" panose="020F0302020204030204"/>
              </a:rPr>
              <a:t>: Case mix data has a designated flag field for do not resuscitate (DNR). However, there is also an ICD-10-CM diagnosis code (Z66) for DNR.  Should I assume that the diagnosis code ‘Z66’ has been reported if DNR is reported in the flag field?  Is one coding option used more than the other and do DNR patients have a higher death rate than other patients?</a:t>
            </a:r>
          </a:p>
        </p:txBody>
      </p:sp>
      <p:sp>
        <p:nvSpPr>
          <p:cNvPr id="9" name="TextBox 8">
            <a:extLst>
              <a:ext uri="{FF2B5EF4-FFF2-40B4-BE49-F238E27FC236}">
                <a16:creationId xmlns:a16="http://schemas.microsoft.com/office/drawing/2014/main" id="{B477A5B5-BC6A-7592-BBA7-A056DB094122}"/>
              </a:ext>
            </a:extLst>
          </p:cNvPr>
          <p:cNvSpPr txBox="1"/>
          <p:nvPr/>
        </p:nvSpPr>
        <p:spPr>
          <a:xfrm>
            <a:off x="112267" y="1331959"/>
            <a:ext cx="8802685" cy="5047536"/>
          </a:xfrm>
          <a:prstGeom prst="rect">
            <a:avLst/>
          </a:prstGeom>
          <a:noFill/>
        </p:spPr>
        <p:txBody>
          <a:bodyPr wrap="square" rtlCol="0">
            <a:spAutoFit/>
          </a:bodyPr>
          <a:lstStyle/>
          <a:p>
            <a:r>
              <a:rPr lang="en-US" sz="1400" b="1" i="1" u="sng" dirty="0"/>
              <a:t>Answer</a:t>
            </a:r>
            <a:r>
              <a:rPr lang="en-US" sz="1400" i="1" dirty="0"/>
              <a:t>:  The case mix filing specifications define DNR status as:</a:t>
            </a:r>
          </a:p>
          <a:p>
            <a:endParaRPr lang="en-US" sz="1400" i="1" dirty="0"/>
          </a:p>
          <a:p>
            <a:pPr lvl="2"/>
            <a:r>
              <a:rPr lang="en-US" sz="1400" dirty="0"/>
              <a:t>“A status indicating that the patient had a physician order not to resuscitate or the patient had a status of receiving palliative care only. Do not resuscitate status means not to revive from potential or apparent death or that a patient was being treated with comfort measures only.”</a:t>
            </a:r>
          </a:p>
          <a:p>
            <a:pPr lvl="3"/>
            <a:endParaRPr lang="en-US" sz="1400" i="1" dirty="0"/>
          </a:p>
          <a:p>
            <a:r>
              <a:rPr lang="en-US" sz="1400" i="1" dirty="0"/>
              <a:t>The coding options for the DNR status are:</a:t>
            </a:r>
          </a:p>
          <a:p>
            <a:endParaRPr lang="en-US" sz="1400" i="1" dirty="0"/>
          </a:p>
          <a:p>
            <a:endParaRPr lang="en-US" sz="1400" i="1" dirty="0"/>
          </a:p>
          <a:p>
            <a:endParaRPr lang="en-US" sz="1400" i="1" dirty="0"/>
          </a:p>
          <a:p>
            <a:endParaRPr lang="en-US" sz="1400" i="1" dirty="0"/>
          </a:p>
          <a:p>
            <a:endParaRPr lang="en-US" sz="1400" i="1" dirty="0"/>
          </a:p>
          <a:p>
            <a:endParaRPr lang="en-US" sz="1400" i="1" dirty="0"/>
          </a:p>
          <a:p>
            <a:r>
              <a:rPr lang="en-US" sz="1400" i="1" dirty="0"/>
              <a:t>Please note that the DNR status field includes the option for “comfort measures only.” The Joint Commission National Quality Measures explains "comfort measures only refers to medical treatment of a dying person where the natural dying process is permitted to occur while assuring maximum comfort. It includes attention to the psychological and spiritual needs of the patient and support for both the dying patient and the patient's family. It is not equivalent to a physician order to withhold emergency resuscitative measures such as Do Not Resuscitate.“</a:t>
            </a:r>
          </a:p>
          <a:p>
            <a:endParaRPr lang="en-US" sz="1400" i="1" dirty="0"/>
          </a:p>
          <a:p>
            <a:r>
              <a:rPr lang="en-US" sz="1400" i="1" dirty="0"/>
              <a:t>The ICD-10-CM diagnosis code ‘Z66’ refers to DNR status code ‘1’ DNR order written. While there is not a separate diagnosis code to distinguish comfort measures only, there is a diagnosis code ‘Z515’ for palliative care.  While like comfort care, palliative care has a focus on quality of life, unlike comfort care, palliative care can be accompanied by curative or therapeutic care with the goal of curing or delaying disease progression.</a:t>
            </a:r>
          </a:p>
        </p:txBody>
      </p:sp>
      <p:grpSp>
        <p:nvGrpSpPr>
          <p:cNvPr id="3" name="Group 2">
            <a:extLst>
              <a:ext uri="{FF2B5EF4-FFF2-40B4-BE49-F238E27FC236}">
                <a16:creationId xmlns:a16="http://schemas.microsoft.com/office/drawing/2014/main" id="{3F2F3B0D-1204-E288-BDF6-9AF212AB3279}"/>
              </a:ext>
            </a:extLst>
          </p:cNvPr>
          <p:cNvGrpSpPr/>
          <p:nvPr/>
        </p:nvGrpSpPr>
        <p:grpSpPr>
          <a:xfrm>
            <a:off x="7927222" y="34958"/>
            <a:ext cx="944489" cy="1517278"/>
            <a:chOff x="7927222" y="34958"/>
            <a:chExt cx="944489" cy="1517278"/>
          </a:xfrm>
        </p:grpSpPr>
        <p:sp>
          <p:nvSpPr>
            <p:cNvPr id="7" name="TextBox 6">
              <a:extLst>
                <a:ext uri="{FF2B5EF4-FFF2-40B4-BE49-F238E27FC236}">
                  <a16:creationId xmlns:a16="http://schemas.microsoft.com/office/drawing/2014/main" id="{7D33870A-7524-9BA9-3BEF-D0533946E700}"/>
                </a:ext>
              </a:extLst>
            </p:cNvPr>
            <p:cNvSpPr txBox="1"/>
            <p:nvPr/>
          </p:nvSpPr>
          <p:spPr>
            <a:xfrm>
              <a:off x="7927222" y="34958"/>
              <a:ext cx="944489" cy="584775"/>
            </a:xfrm>
            <a:prstGeom prst="rect">
              <a:avLst/>
            </a:prstGeom>
            <a:noFill/>
          </p:spPr>
          <p:txBody>
            <a:bodyPr wrap="none" rtlCol="0">
              <a:spAutoFit/>
            </a:bodyPr>
            <a:lstStyle/>
            <a:p>
              <a:r>
                <a:rPr lang="en-US" sz="3200" b="1" dirty="0">
                  <a:ln w="9525">
                    <a:solidFill>
                      <a:schemeClr val="bg1"/>
                    </a:solidFill>
                    <a:prstDash val="solid"/>
                  </a:ln>
                  <a:effectLst>
                    <a:outerShdw blurRad="12700" dist="38100" dir="2700000" algn="tl" rotWithShape="0">
                      <a:schemeClr val="bg1">
                        <a:lumMod val="50000"/>
                      </a:schemeClr>
                    </a:outerShdw>
                  </a:effectLst>
                </a:rPr>
                <a:t>DNR</a:t>
              </a:r>
            </a:p>
          </p:txBody>
        </p:sp>
        <p:pic>
          <p:nvPicPr>
            <p:cNvPr id="1026" name="Picture 2" descr="Do Not Sign Pack 100 - Free Printable Signs">
              <a:extLst>
                <a:ext uri="{FF2B5EF4-FFF2-40B4-BE49-F238E27FC236}">
                  <a16:creationId xmlns:a16="http://schemas.microsoft.com/office/drawing/2014/main" id="{2063848C-B252-E6B0-B85D-0AA8CAD3D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1" t="5426" r="5991" b="6845"/>
            <a:stretch/>
          </p:blipFill>
          <p:spPr bwMode="auto">
            <a:xfrm>
              <a:off x="8037953" y="527667"/>
              <a:ext cx="797736" cy="10245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e 1">
            <a:extLst>
              <a:ext uri="{FF2B5EF4-FFF2-40B4-BE49-F238E27FC236}">
                <a16:creationId xmlns:a16="http://schemas.microsoft.com/office/drawing/2014/main" id="{C2A5D143-773F-1E1C-D8DA-1CA0EC977C16}"/>
              </a:ext>
            </a:extLst>
          </p:cNvPr>
          <p:cNvGraphicFramePr>
            <a:graphicFrameLocks noGrp="1"/>
          </p:cNvGraphicFramePr>
          <p:nvPr>
            <p:extLst>
              <p:ext uri="{D42A27DB-BD31-4B8C-83A1-F6EECF244321}">
                <p14:modId xmlns:p14="http://schemas.microsoft.com/office/powerpoint/2010/main" val="858496838"/>
              </p:ext>
            </p:extLst>
          </p:nvPr>
        </p:nvGraphicFramePr>
        <p:xfrm>
          <a:off x="2583378" y="3048000"/>
          <a:ext cx="4478433" cy="872744"/>
        </p:xfrm>
        <a:graphic>
          <a:graphicData uri="http://schemas.openxmlformats.org/drawingml/2006/table">
            <a:tbl>
              <a:tblPr firstRow="1" firstCol="1" bandRow="1">
                <a:tableStyleId>{5C22544A-7EE6-4342-B048-85BDC9FD1C3A}</a:tableStyleId>
              </a:tblPr>
              <a:tblGrid>
                <a:gridCol w="1009683">
                  <a:extLst>
                    <a:ext uri="{9D8B030D-6E8A-4147-A177-3AD203B41FA5}">
                      <a16:colId xmlns:a16="http://schemas.microsoft.com/office/drawing/2014/main" val="1817539223"/>
                    </a:ext>
                  </a:extLst>
                </a:gridCol>
                <a:gridCol w="3468750">
                  <a:extLst>
                    <a:ext uri="{9D8B030D-6E8A-4147-A177-3AD203B41FA5}">
                      <a16:colId xmlns:a16="http://schemas.microsoft.com/office/drawing/2014/main" val="1756006242"/>
                    </a:ext>
                  </a:extLst>
                </a:gridCol>
              </a:tblGrid>
              <a:tr h="190500">
                <a:tc>
                  <a:txBody>
                    <a:bodyPr/>
                    <a:lstStyle/>
                    <a:p>
                      <a:pPr marL="0" marR="0" algn="ctr">
                        <a:lnSpc>
                          <a:spcPct val="107000"/>
                        </a:lnSpc>
                        <a:spcBef>
                          <a:spcPts val="0"/>
                        </a:spcBef>
                        <a:spcAft>
                          <a:spcPts val="0"/>
                        </a:spcAft>
                      </a:pPr>
                      <a:r>
                        <a:rPr lang="en-US" sz="1400" dirty="0">
                          <a:effectLst/>
                        </a:rPr>
                        <a:t>DNR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Do Not Resuscitate Status Definition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2182317"/>
                  </a:ext>
                </a:extLst>
              </a:tr>
              <a:tr h="190500">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DNR order written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3972734"/>
                  </a:ext>
                </a:extLst>
              </a:tr>
              <a:tr h="190500">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Comfort measures only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86118555"/>
                  </a:ext>
                </a:extLst>
              </a:tr>
              <a:tr h="190500">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dirty="0">
                          <a:effectLst/>
                        </a:rPr>
                        <a:t>No DNR order or comfort measures orders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16998024"/>
                  </a:ext>
                </a:extLst>
              </a:tr>
            </a:tbl>
          </a:graphicData>
        </a:graphic>
      </p:graphicFrame>
    </p:spTree>
    <p:extLst>
      <p:ext uri="{BB962C8B-B14F-4D97-AF65-F5344CB8AC3E}">
        <p14:creationId xmlns:p14="http://schemas.microsoft.com/office/powerpoint/2010/main" val="80572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CCB590-F25D-C397-B4C0-815FD0B58A68}"/>
              </a:ext>
            </a:extLst>
          </p:cNvPr>
          <p:cNvSpPr/>
          <p:nvPr/>
        </p:nvSpPr>
        <p:spPr>
          <a:xfrm>
            <a:off x="7854934" y="202203"/>
            <a:ext cx="1165689" cy="161882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7A5B5-BC6A-7592-BBA7-A056DB094122}"/>
              </a:ext>
            </a:extLst>
          </p:cNvPr>
          <p:cNvSpPr txBox="1"/>
          <p:nvPr/>
        </p:nvSpPr>
        <p:spPr>
          <a:xfrm>
            <a:off x="123377" y="108120"/>
            <a:ext cx="7741417" cy="2031325"/>
          </a:xfrm>
          <a:prstGeom prst="rect">
            <a:avLst/>
          </a:prstGeom>
          <a:noFill/>
        </p:spPr>
        <p:txBody>
          <a:bodyPr wrap="square" rtlCol="0">
            <a:spAutoFit/>
          </a:bodyPr>
          <a:lstStyle/>
          <a:p>
            <a:r>
              <a:rPr lang="en-US" sz="1400" b="1" i="1" u="sng" dirty="0"/>
              <a:t>Answer</a:t>
            </a:r>
            <a:r>
              <a:rPr lang="en-US" sz="1400" i="1" dirty="0"/>
              <a:t> (continued):  The highest frequency DNR Status code in the case mix hospital inpatient discharge data (HIDD) from FY2018 through FY2021 was, as anticipated, Code 3 for patients who had no DNR order or comfort measure orders. Such patients accounted for on average 57% of records over the four-year period. See table below. The second highest frequency was for records where the DNR status field was left blank, accounting for on average 38% of the records. Status Code 1 for DNR Order Written accounted for on average 3.6% of the records, followed by status 2 for Comfort Measures only, accounting for on average less than 1% of the records. Eighty-five percent of patients with a DNR status code 1 (DNR Order Written) also had the ICD-10-CM diagnosis code ‘Z66’ for DNR.  Nevertheless, the high percentage of blanks points to potential under coding of DNR status in the status code field.</a:t>
            </a:r>
          </a:p>
        </p:txBody>
      </p:sp>
      <p:grpSp>
        <p:nvGrpSpPr>
          <p:cNvPr id="3" name="Group 2">
            <a:extLst>
              <a:ext uri="{FF2B5EF4-FFF2-40B4-BE49-F238E27FC236}">
                <a16:creationId xmlns:a16="http://schemas.microsoft.com/office/drawing/2014/main" id="{3F2F3B0D-1204-E288-BDF6-9AF212AB3279}"/>
              </a:ext>
            </a:extLst>
          </p:cNvPr>
          <p:cNvGrpSpPr/>
          <p:nvPr/>
        </p:nvGrpSpPr>
        <p:grpSpPr>
          <a:xfrm>
            <a:off x="7970464" y="108120"/>
            <a:ext cx="944489" cy="1579880"/>
            <a:chOff x="7970464" y="-33051"/>
            <a:chExt cx="944489" cy="1579880"/>
          </a:xfrm>
        </p:grpSpPr>
        <p:sp>
          <p:nvSpPr>
            <p:cNvPr id="7" name="TextBox 6">
              <a:extLst>
                <a:ext uri="{FF2B5EF4-FFF2-40B4-BE49-F238E27FC236}">
                  <a16:creationId xmlns:a16="http://schemas.microsoft.com/office/drawing/2014/main" id="{7D33870A-7524-9BA9-3BEF-D0533946E700}"/>
                </a:ext>
              </a:extLst>
            </p:cNvPr>
            <p:cNvSpPr txBox="1"/>
            <p:nvPr/>
          </p:nvSpPr>
          <p:spPr>
            <a:xfrm>
              <a:off x="7970464" y="-33051"/>
              <a:ext cx="944489" cy="584775"/>
            </a:xfrm>
            <a:prstGeom prst="rect">
              <a:avLst/>
            </a:prstGeom>
            <a:noFill/>
          </p:spPr>
          <p:txBody>
            <a:bodyPr wrap="none" rtlCol="0">
              <a:spAutoFit/>
            </a:bodyPr>
            <a:lstStyle/>
            <a:p>
              <a:r>
                <a:rPr lang="en-US" sz="3200" b="1" dirty="0">
                  <a:ln w="9525">
                    <a:solidFill>
                      <a:schemeClr val="bg1"/>
                    </a:solidFill>
                    <a:prstDash val="solid"/>
                  </a:ln>
                  <a:effectLst>
                    <a:outerShdw blurRad="12700" dist="38100" dir="2700000" algn="tl" rotWithShape="0">
                      <a:schemeClr val="bg1">
                        <a:lumMod val="50000"/>
                      </a:schemeClr>
                    </a:outerShdw>
                  </a:effectLst>
                </a:rPr>
                <a:t>DNR</a:t>
              </a:r>
            </a:p>
          </p:txBody>
        </p:sp>
        <p:pic>
          <p:nvPicPr>
            <p:cNvPr id="1026" name="Picture 2" descr="Do Not Sign Pack 100 - Free Printable Signs">
              <a:extLst>
                <a:ext uri="{FF2B5EF4-FFF2-40B4-BE49-F238E27FC236}">
                  <a16:creationId xmlns:a16="http://schemas.microsoft.com/office/drawing/2014/main" id="{2063848C-B252-E6B0-B85D-0AA8CAD3D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1" t="5426" r="5991" b="6845"/>
            <a:stretch/>
          </p:blipFill>
          <p:spPr bwMode="auto">
            <a:xfrm>
              <a:off x="8076937" y="522260"/>
              <a:ext cx="797736" cy="10245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Chart 11">
            <a:extLst>
              <a:ext uri="{FF2B5EF4-FFF2-40B4-BE49-F238E27FC236}">
                <a16:creationId xmlns:a16="http://schemas.microsoft.com/office/drawing/2014/main" id="{5873FE1A-9A59-A3E8-5AC0-E79F6EED4875}"/>
              </a:ext>
            </a:extLst>
          </p:cNvPr>
          <p:cNvGraphicFramePr/>
          <p:nvPr>
            <p:extLst>
              <p:ext uri="{D42A27DB-BD31-4B8C-83A1-F6EECF244321}">
                <p14:modId xmlns:p14="http://schemas.microsoft.com/office/powerpoint/2010/main" val="1973235056"/>
              </p:ext>
            </p:extLst>
          </p:nvPr>
        </p:nvGraphicFramePr>
        <p:xfrm>
          <a:off x="528810" y="2451160"/>
          <a:ext cx="8502922" cy="429872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DC5B918B-50A7-9632-B341-55A1BBF17C36}"/>
              </a:ext>
            </a:extLst>
          </p:cNvPr>
          <p:cNvSpPr/>
          <p:nvPr/>
        </p:nvSpPr>
        <p:spPr>
          <a:xfrm>
            <a:off x="631267" y="6242097"/>
            <a:ext cx="8298008" cy="187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4CA2E91-0288-F65B-6E72-3BE4B41D90E4}"/>
              </a:ext>
            </a:extLst>
          </p:cNvPr>
          <p:cNvSpPr txBox="1"/>
          <p:nvPr/>
        </p:nvSpPr>
        <p:spPr>
          <a:xfrm>
            <a:off x="1514819" y="2132370"/>
            <a:ext cx="6210226" cy="369332"/>
          </a:xfrm>
          <a:prstGeom prst="rect">
            <a:avLst/>
          </a:prstGeom>
          <a:noFill/>
        </p:spPr>
        <p:txBody>
          <a:bodyPr wrap="none" rtlCol="0">
            <a:spAutoFit/>
          </a:bodyPr>
          <a:lstStyle/>
          <a:p>
            <a:r>
              <a:rPr lang="en-US" b="1" dirty="0">
                <a:solidFill>
                  <a:srgbClr val="FF0000"/>
                </a:solidFill>
              </a:rPr>
              <a:t>FY2018 through FY2021 HIDD DNR Status Code Field Frequency</a:t>
            </a:r>
          </a:p>
        </p:txBody>
      </p:sp>
      <p:graphicFrame>
        <p:nvGraphicFramePr>
          <p:cNvPr id="19" name="Content Placeholder 5">
            <a:extLst>
              <a:ext uri="{FF2B5EF4-FFF2-40B4-BE49-F238E27FC236}">
                <a16:creationId xmlns:a16="http://schemas.microsoft.com/office/drawing/2014/main" id="{5C794663-44BE-0E8F-4214-50CA85AEDFA8}"/>
              </a:ext>
            </a:extLst>
          </p:cNvPr>
          <p:cNvGraphicFramePr>
            <a:graphicFrameLocks/>
          </p:cNvGraphicFramePr>
          <p:nvPr>
            <p:extLst>
              <p:ext uri="{D42A27DB-BD31-4B8C-83A1-F6EECF244321}">
                <p14:modId xmlns:p14="http://schemas.microsoft.com/office/powerpoint/2010/main" val="1044873405"/>
              </p:ext>
            </p:extLst>
          </p:nvPr>
        </p:nvGraphicFramePr>
        <p:xfrm>
          <a:off x="264405" y="2579252"/>
          <a:ext cx="2500829" cy="29714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817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9CCB590-F25D-C397-B4C0-815FD0B58A68}"/>
              </a:ext>
            </a:extLst>
          </p:cNvPr>
          <p:cNvSpPr/>
          <p:nvPr/>
        </p:nvSpPr>
        <p:spPr>
          <a:xfrm>
            <a:off x="7851585" y="239866"/>
            <a:ext cx="1165689" cy="1618821"/>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77A5B5-BC6A-7592-BBA7-A056DB094122}"/>
              </a:ext>
            </a:extLst>
          </p:cNvPr>
          <p:cNvSpPr txBox="1"/>
          <p:nvPr/>
        </p:nvSpPr>
        <p:spPr>
          <a:xfrm>
            <a:off x="112267" y="126421"/>
            <a:ext cx="7741417" cy="2031325"/>
          </a:xfrm>
          <a:prstGeom prst="rect">
            <a:avLst/>
          </a:prstGeom>
          <a:noFill/>
        </p:spPr>
        <p:txBody>
          <a:bodyPr wrap="square" rtlCol="0">
            <a:spAutoFit/>
          </a:bodyPr>
          <a:lstStyle/>
          <a:p>
            <a:r>
              <a:rPr lang="en-US" sz="1400" b="1" i="1" u="sng" dirty="0"/>
              <a:t>Answer</a:t>
            </a:r>
            <a:r>
              <a:rPr lang="en-US" sz="1400" i="1" dirty="0"/>
              <a:t> (continued):  When comparing the frequency of ICD-10-CM diagnosis code for DNR (‘Z66’) from FY2018 through FY2021, the volume of patients with the DNR diagnosis code was more than 100% higher than those with DNR status code 1. See figures 1a through 2b below. The magnitude of difference between patients with the diagnosis code ‘Z66’ compared to those with the DNR status code 1 has been increased, with 71,465 patients with diagnosis codes versus 36,465 with DNR status code 1 for the same period in FY2018, compared to 72,578 patients with diagnosis codes versus 24,159 with DNR status code 1 in FY2021. This indicates that the DNR status code field alone should not be relied on for determining DNR status without checking the diagnosis codes for ICD-10-CM diagnosis code ‘Z66’ and that blanks in the DNR status code field should not be interpreted as no DNR without check the diagnosis codes.</a:t>
            </a:r>
          </a:p>
        </p:txBody>
      </p:sp>
      <p:grpSp>
        <p:nvGrpSpPr>
          <p:cNvPr id="3" name="Group 2">
            <a:extLst>
              <a:ext uri="{FF2B5EF4-FFF2-40B4-BE49-F238E27FC236}">
                <a16:creationId xmlns:a16="http://schemas.microsoft.com/office/drawing/2014/main" id="{3F2F3B0D-1204-E288-BDF6-9AF212AB3279}"/>
              </a:ext>
            </a:extLst>
          </p:cNvPr>
          <p:cNvGrpSpPr/>
          <p:nvPr/>
        </p:nvGrpSpPr>
        <p:grpSpPr>
          <a:xfrm>
            <a:off x="7962184" y="164614"/>
            <a:ext cx="944489" cy="1534092"/>
            <a:chOff x="7962184" y="164614"/>
            <a:chExt cx="944489" cy="1534092"/>
          </a:xfrm>
        </p:grpSpPr>
        <p:sp>
          <p:nvSpPr>
            <p:cNvPr id="7" name="TextBox 6">
              <a:extLst>
                <a:ext uri="{FF2B5EF4-FFF2-40B4-BE49-F238E27FC236}">
                  <a16:creationId xmlns:a16="http://schemas.microsoft.com/office/drawing/2014/main" id="{7D33870A-7524-9BA9-3BEF-D0533946E700}"/>
                </a:ext>
              </a:extLst>
            </p:cNvPr>
            <p:cNvSpPr txBox="1"/>
            <p:nvPr/>
          </p:nvSpPr>
          <p:spPr>
            <a:xfrm>
              <a:off x="7962184" y="164614"/>
              <a:ext cx="944489" cy="584775"/>
            </a:xfrm>
            <a:prstGeom prst="rect">
              <a:avLst/>
            </a:prstGeom>
            <a:noFill/>
          </p:spPr>
          <p:txBody>
            <a:bodyPr wrap="none" rtlCol="0">
              <a:spAutoFit/>
            </a:bodyPr>
            <a:lstStyle/>
            <a:p>
              <a:r>
                <a:rPr lang="en-US" sz="3200" b="1" dirty="0">
                  <a:ln w="9525">
                    <a:solidFill>
                      <a:schemeClr val="bg1"/>
                    </a:solidFill>
                    <a:prstDash val="solid"/>
                  </a:ln>
                  <a:effectLst>
                    <a:outerShdw blurRad="12700" dist="38100" dir="2700000" algn="tl" rotWithShape="0">
                      <a:schemeClr val="bg1">
                        <a:lumMod val="50000"/>
                      </a:schemeClr>
                    </a:outerShdw>
                  </a:effectLst>
                </a:rPr>
                <a:t>DNR</a:t>
              </a:r>
            </a:p>
          </p:txBody>
        </p:sp>
        <p:pic>
          <p:nvPicPr>
            <p:cNvPr id="1026" name="Picture 2" descr="Do Not Sign Pack 100 - Free Printable Signs">
              <a:extLst>
                <a:ext uri="{FF2B5EF4-FFF2-40B4-BE49-F238E27FC236}">
                  <a16:creationId xmlns:a16="http://schemas.microsoft.com/office/drawing/2014/main" id="{2063848C-B252-E6B0-B85D-0AA8CAD3D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1" t="5426" r="5991" b="6845"/>
            <a:stretch/>
          </p:blipFill>
          <p:spPr bwMode="auto">
            <a:xfrm>
              <a:off x="8076937" y="674137"/>
              <a:ext cx="797736" cy="102456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 name="Chart 5">
            <a:extLst>
              <a:ext uri="{FF2B5EF4-FFF2-40B4-BE49-F238E27FC236}">
                <a16:creationId xmlns:a16="http://schemas.microsoft.com/office/drawing/2014/main" id="{9840DA5F-9711-C9B4-9CC8-205FF1C85FC9}"/>
              </a:ext>
            </a:extLst>
          </p:cNvPr>
          <p:cNvGraphicFramePr/>
          <p:nvPr>
            <p:extLst>
              <p:ext uri="{D42A27DB-BD31-4B8C-83A1-F6EECF244321}">
                <p14:modId xmlns:p14="http://schemas.microsoft.com/office/powerpoint/2010/main" val="1590074430"/>
              </p:ext>
            </p:extLst>
          </p:nvPr>
        </p:nvGraphicFramePr>
        <p:xfrm>
          <a:off x="512447" y="2637579"/>
          <a:ext cx="3833870" cy="1869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3C4DE65F-E5E2-1940-410F-FA8CAECCA061}"/>
              </a:ext>
            </a:extLst>
          </p:cNvPr>
          <p:cNvGraphicFramePr/>
          <p:nvPr>
            <p:extLst>
              <p:ext uri="{D42A27DB-BD31-4B8C-83A1-F6EECF244321}">
                <p14:modId xmlns:p14="http://schemas.microsoft.com/office/powerpoint/2010/main" val="4028027127"/>
              </p:ext>
            </p:extLst>
          </p:nvPr>
        </p:nvGraphicFramePr>
        <p:xfrm>
          <a:off x="512447" y="4704756"/>
          <a:ext cx="3833870" cy="18695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B9876AA1-6462-D8C3-23F7-2BDCC2B8FED7}"/>
              </a:ext>
            </a:extLst>
          </p:cNvPr>
          <p:cNvGraphicFramePr/>
          <p:nvPr>
            <p:extLst>
              <p:ext uri="{D42A27DB-BD31-4B8C-83A1-F6EECF244321}">
                <p14:modId xmlns:p14="http://schemas.microsoft.com/office/powerpoint/2010/main" val="448541425"/>
              </p:ext>
            </p:extLst>
          </p:nvPr>
        </p:nvGraphicFramePr>
        <p:xfrm>
          <a:off x="4641935" y="2637579"/>
          <a:ext cx="3833870" cy="18695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5A8D1FE5-6D08-31E0-02AC-E24FF2EE7E66}"/>
              </a:ext>
            </a:extLst>
          </p:cNvPr>
          <p:cNvGraphicFramePr/>
          <p:nvPr>
            <p:extLst>
              <p:ext uri="{D42A27DB-BD31-4B8C-83A1-F6EECF244321}">
                <p14:modId xmlns:p14="http://schemas.microsoft.com/office/powerpoint/2010/main" val="1798280556"/>
              </p:ext>
            </p:extLst>
          </p:nvPr>
        </p:nvGraphicFramePr>
        <p:xfrm>
          <a:off x="4641935" y="4704756"/>
          <a:ext cx="3833870" cy="1869517"/>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4071F425-B11D-CB23-3911-7F532F7F1C18}"/>
              </a:ext>
            </a:extLst>
          </p:cNvPr>
          <p:cNvSpPr txBox="1"/>
          <p:nvPr/>
        </p:nvSpPr>
        <p:spPr>
          <a:xfrm>
            <a:off x="264405" y="2212996"/>
            <a:ext cx="8958735" cy="369332"/>
          </a:xfrm>
          <a:prstGeom prst="rect">
            <a:avLst/>
          </a:prstGeom>
          <a:noFill/>
        </p:spPr>
        <p:txBody>
          <a:bodyPr wrap="none" rtlCol="0">
            <a:spAutoFit/>
          </a:bodyPr>
          <a:lstStyle/>
          <a:p>
            <a:r>
              <a:rPr lang="en-US" b="1" dirty="0">
                <a:solidFill>
                  <a:srgbClr val="FF0000"/>
                </a:solidFill>
              </a:rPr>
              <a:t>FY2018 through FY2021 HIDD DNR Diagnosis Code ‘Z66’ Compared to DNR Status Field Code</a:t>
            </a:r>
          </a:p>
        </p:txBody>
      </p:sp>
    </p:spTree>
    <p:extLst>
      <p:ext uri="{BB962C8B-B14F-4D97-AF65-F5344CB8AC3E}">
        <p14:creationId xmlns:p14="http://schemas.microsoft.com/office/powerpoint/2010/main" val="215545913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12570</TotalTime>
  <Words>2483</Words>
  <Application>Microsoft Office PowerPoint</Application>
  <PresentationFormat>On-screen Show (4:3)</PresentationFormat>
  <Paragraphs>278</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398</cp:revision>
  <cp:lastPrinted>2019-07-23T18:41:08Z</cp:lastPrinted>
  <dcterms:created xsi:type="dcterms:W3CDTF">2018-01-09T20:21:29Z</dcterms:created>
  <dcterms:modified xsi:type="dcterms:W3CDTF">2022-11-28T17:00:07Z</dcterms:modified>
</cp:coreProperties>
</file>