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4"/>
  </p:notesMasterIdLst>
  <p:handoutMasterIdLst>
    <p:handoutMasterId r:id="rId5"/>
  </p:handoutMasterIdLst>
  <p:sldIdLst>
    <p:sldId id="346" r:id="rId2"/>
    <p:sldId id="347" r:id="rId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66A"/>
    <a:srgbClr val="0054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23"/>
    <p:restoredTop sz="94731"/>
  </p:normalViewPr>
  <p:slideViewPr>
    <p:cSldViewPr snapToGrid="0" snapToObjects="1" showGuides="1">
      <p:cViewPr varScale="1">
        <p:scale>
          <a:sx n="83" d="100"/>
          <a:sy n="83" d="100"/>
        </p:scale>
        <p:origin x="147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Percent Unknown</c:v>
                </c:pt>
              </c:strCache>
            </c:strRef>
          </c:tx>
          <c:marker>
            <c:symbol val="none"/>
          </c:marker>
          <c:cat>
            <c:strRef>
              <c:f>Sheet1!$A$2:$A$92</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&gt; 89</c:v>
                </c:pt>
              </c:strCache>
            </c:strRef>
          </c:cat>
          <c:val>
            <c:numRef>
              <c:f>Sheet1!$B$2:$B$92</c:f>
              <c:numCache>
                <c:formatCode>0%</c:formatCode>
                <c:ptCount val="91"/>
                <c:pt idx="0">
                  <c:v>0.28999999999999998</c:v>
                </c:pt>
                <c:pt idx="1">
                  <c:v>0.14000000000000001</c:v>
                </c:pt>
                <c:pt idx="2">
                  <c:v>0.12</c:v>
                </c:pt>
                <c:pt idx="3">
                  <c:v>0.12</c:v>
                </c:pt>
                <c:pt idx="4">
                  <c:v>0.12</c:v>
                </c:pt>
                <c:pt idx="5">
                  <c:v>0.12</c:v>
                </c:pt>
                <c:pt idx="6">
                  <c:v>0.11</c:v>
                </c:pt>
                <c:pt idx="7">
                  <c:v>0.1</c:v>
                </c:pt>
                <c:pt idx="8">
                  <c:v>0.12</c:v>
                </c:pt>
                <c:pt idx="9">
                  <c:v>0.12</c:v>
                </c:pt>
                <c:pt idx="10">
                  <c:v>0.11</c:v>
                </c:pt>
                <c:pt idx="11">
                  <c:v>0.11</c:v>
                </c:pt>
                <c:pt idx="12">
                  <c:v>0.13</c:v>
                </c:pt>
                <c:pt idx="13">
                  <c:v>0.09</c:v>
                </c:pt>
                <c:pt idx="14">
                  <c:v>0.1</c:v>
                </c:pt>
                <c:pt idx="15">
                  <c:v>0.11</c:v>
                </c:pt>
                <c:pt idx="16">
                  <c:v>0.09</c:v>
                </c:pt>
                <c:pt idx="17">
                  <c:v>0.1</c:v>
                </c:pt>
                <c:pt idx="18">
                  <c:v>0.08</c:v>
                </c:pt>
                <c:pt idx="19">
                  <c:v>0.08</c:v>
                </c:pt>
                <c:pt idx="20">
                  <c:v>0.08</c:v>
                </c:pt>
                <c:pt idx="21">
                  <c:v>7.0000000000000007E-2</c:v>
                </c:pt>
                <c:pt idx="22">
                  <c:v>0.08</c:v>
                </c:pt>
                <c:pt idx="23">
                  <c:v>7.0000000000000007E-2</c:v>
                </c:pt>
                <c:pt idx="24">
                  <c:v>0.06</c:v>
                </c:pt>
                <c:pt idx="25">
                  <c:v>0.08</c:v>
                </c:pt>
                <c:pt idx="26">
                  <c:v>7.0000000000000007E-2</c:v>
                </c:pt>
                <c:pt idx="27">
                  <c:v>0.06</c:v>
                </c:pt>
                <c:pt idx="28">
                  <c:v>0.06</c:v>
                </c:pt>
                <c:pt idx="29">
                  <c:v>0.06</c:v>
                </c:pt>
                <c:pt idx="30">
                  <c:v>0.06</c:v>
                </c:pt>
                <c:pt idx="31">
                  <c:v>0.06</c:v>
                </c:pt>
                <c:pt idx="32">
                  <c:v>0.06</c:v>
                </c:pt>
                <c:pt idx="33">
                  <c:v>0.06</c:v>
                </c:pt>
                <c:pt idx="34">
                  <c:v>0.05</c:v>
                </c:pt>
                <c:pt idx="35">
                  <c:v>0.06</c:v>
                </c:pt>
                <c:pt idx="36">
                  <c:v>0.05</c:v>
                </c:pt>
                <c:pt idx="37">
                  <c:v>0.06</c:v>
                </c:pt>
                <c:pt idx="38">
                  <c:v>0.05</c:v>
                </c:pt>
                <c:pt idx="39">
                  <c:v>0.06</c:v>
                </c:pt>
                <c:pt idx="40">
                  <c:v>0.05</c:v>
                </c:pt>
                <c:pt idx="41">
                  <c:v>0.05</c:v>
                </c:pt>
                <c:pt idx="42">
                  <c:v>0.05</c:v>
                </c:pt>
                <c:pt idx="43">
                  <c:v>0.05</c:v>
                </c:pt>
                <c:pt idx="44">
                  <c:v>0.05</c:v>
                </c:pt>
                <c:pt idx="45">
                  <c:v>0.04</c:v>
                </c:pt>
                <c:pt idx="46">
                  <c:v>0.04</c:v>
                </c:pt>
                <c:pt idx="47">
                  <c:v>0.04</c:v>
                </c:pt>
                <c:pt idx="48">
                  <c:v>0.03</c:v>
                </c:pt>
                <c:pt idx="49">
                  <c:v>0.04</c:v>
                </c:pt>
                <c:pt idx="50">
                  <c:v>0.04</c:v>
                </c:pt>
                <c:pt idx="51">
                  <c:v>0.04</c:v>
                </c:pt>
                <c:pt idx="52">
                  <c:v>0.04</c:v>
                </c:pt>
                <c:pt idx="53">
                  <c:v>0.04</c:v>
                </c:pt>
                <c:pt idx="54">
                  <c:v>0.03</c:v>
                </c:pt>
                <c:pt idx="55">
                  <c:v>0.04</c:v>
                </c:pt>
                <c:pt idx="56">
                  <c:v>0.03</c:v>
                </c:pt>
                <c:pt idx="57">
                  <c:v>0.03</c:v>
                </c:pt>
                <c:pt idx="58">
                  <c:v>0.03</c:v>
                </c:pt>
                <c:pt idx="59">
                  <c:v>0.03</c:v>
                </c:pt>
                <c:pt idx="60">
                  <c:v>0.03</c:v>
                </c:pt>
                <c:pt idx="61">
                  <c:v>0.03</c:v>
                </c:pt>
                <c:pt idx="62">
                  <c:v>0.03</c:v>
                </c:pt>
                <c:pt idx="63">
                  <c:v>0.03</c:v>
                </c:pt>
                <c:pt idx="64">
                  <c:v>0.03</c:v>
                </c:pt>
                <c:pt idx="65">
                  <c:v>0.02</c:v>
                </c:pt>
                <c:pt idx="66">
                  <c:v>0.03</c:v>
                </c:pt>
                <c:pt idx="67">
                  <c:v>0.03</c:v>
                </c:pt>
                <c:pt idx="68">
                  <c:v>0.03</c:v>
                </c:pt>
                <c:pt idx="69">
                  <c:v>0.02</c:v>
                </c:pt>
                <c:pt idx="70">
                  <c:v>0.03</c:v>
                </c:pt>
                <c:pt idx="71">
                  <c:v>0.02</c:v>
                </c:pt>
                <c:pt idx="72">
                  <c:v>0.03</c:v>
                </c:pt>
                <c:pt idx="73">
                  <c:v>0.03</c:v>
                </c:pt>
                <c:pt idx="74">
                  <c:v>0.02</c:v>
                </c:pt>
                <c:pt idx="75">
                  <c:v>0.02</c:v>
                </c:pt>
                <c:pt idx="76">
                  <c:v>0.02</c:v>
                </c:pt>
                <c:pt idx="77">
                  <c:v>0.02</c:v>
                </c:pt>
                <c:pt idx="78">
                  <c:v>0.02</c:v>
                </c:pt>
                <c:pt idx="79">
                  <c:v>0.03</c:v>
                </c:pt>
                <c:pt idx="80">
                  <c:v>0.02</c:v>
                </c:pt>
                <c:pt idx="81">
                  <c:v>0.02</c:v>
                </c:pt>
                <c:pt idx="82">
                  <c:v>0.02</c:v>
                </c:pt>
                <c:pt idx="83">
                  <c:v>0.02</c:v>
                </c:pt>
                <c:pt idx="84">
                  <c:v>0.02</c:v>
                </c:pt>
                <c:pt idx="85">
                  <c:v>0.02</c:v>
                </c:pt>
                <c:pt idx="86">
                  <c:v>0.02</c:v>
                </c:pt>
                <c:pt idx="87">
                  <c:v>0.02</c:v>
                </c:pt>
                <c:pt idx="88">
                  <c:v>0.02</c:v>
                </c:pt>
                <c:pt idx="89">
                  <c:v>0.02</c:v>
                </c:pt>
                <c:pt idx="90">
                  <c:v>0.02</c:v>
                </c:pt>
              </c:numCache>
            </c:numRef>
          </c:val>
          <c:smooth val="0"/>
          <c:extLst>
            <c:ext xmlns:c16="http://schemas.microsoft.com/office/drawing/2014/chart" uri="{C3380CC4-5D6E-409C-BE32-E72D297353CC}">
              <c16:uniqueId val="{00000000-3743-49D7-B537-CF10B9CA09B9}"/>
            </c:ext>
          </c:extLst>
        </c:ser>
        <c:dLbls>
          <c:showLegendKey val="0"/>
          <c:showVal val="0"/>
          <c:showCatName val="0"/>
          <c:showSerName val="0"/>
          <c:showPercent val="0"/>
          <c:showBubbleSize val="0"/>
        </c:dLbls>
        <c:dropLines/>
        <c:smooth val="0"/>
        <c:axId val="176628736"/>
        <c:axId val="167086912"/>
      </c:lineChart>
      <c:catAx>
        <c:axId val="176628736"/>
        <c:scaling>
          <c:orientation val="minMax"/>
        </c:scaling>
        <c:delete val="0"/>
        <c:axPos val="b"/>
        <c:title>
          <c:tx>
            <c:rich>
              <a:bodyPr/>
              <a:lstStyle/>
              <a:p>
                <a:pPr>
                  <a:defRPr sz="1200" baseline="0"/>
                </a:pPr>
                <a:r>
                  <a:rPr lang="en-US" sz="1200" baseline="0" dirty="0"/>
                  <a:t>Patient Age</a:t>
                </a:r>
              </a:p>
            </c:rich>
          </c:tx>
          <c:overlay val="0"/>
        </c:title>
        <c:numFmt formatCode="General" sourceLinked="1"/>
        <c:majorTickMark val="none"/>
        <c:minorTickMark val="none"/>
        <c:tickLblPos val="nextTo"/>
        <c:txPr>
          <a:bodyPr/>
          <a:lstStyle/>
          <a:p>
            <a:pPr>
              <a:defRPr sz="700" baseline="0"/>
            </a:pPr>
            <a:endParaRPr lang="en-US"/>
          </a:p>
        </c:txPr>
        <c:crossAx val="167086912"/>
        <c:crosses val="autoZero"/>
        <c:auto val="1"/>
        <c:lblAlgn val="ctr"/>
        <c:lblOffset val="100"/>
        <c:noMultiLvlLbl val="0"/>
      </c:catAx>
      <c:valAx>
        <c:axId val="167086912"/>
        <c:scaling>
          <c:orientation val="minMax"/>
          <c:max val="0.30000000000000004"/>
        </c:scaling>
        <c:delete val="0"/>
        <c:axPos val="l"/>
        <c:majorGridlines/>
        <c:numFmt formatCode="0%" sourceLinked="1"/>
        <c:majorTickMark val="out"/>
        <c:minorTickMark val="none"/>
        <c:tickLblPos val="nextTo"/>
        <c:txPr>
          <a:bodyPr/>
          <a:lstStyle/>
          <a:p>
            <a:pPr>
              <a:defRPr sz="800" baseline="0"/>
            </a:pPr>
            <a:endParaRPr lang="en-US"/>
          </a:p>
        </c:txPr>
        <c:crossAx val="176628736"/>
        <c:crosses val="autoZero"/>
        <c:crossBetween val="between"/>
        <c:majorUnit val="2.5000000000000005E-2"/>
      </c:valAx>
    </c:plotArea>
    <c:plotVisOnly val="1"/>
    <c:dispBlanksAs val="gap"/>
    <c:showDLblsOverMax val="0"/>
  </c:chart>
  <c:spPr>
    <a:ln>
      <a:solidFill>
        <a:schemeClr val="accent1"/>
      </a:solidFill>
    </a:ln>
  </c:spPr>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Percent Unknown</c:v>
                </c:pt>
              </c:strCache>
            </c:strRef>
          </c:tx>
          <c:marker>
            <c:symbol val="none"/>
          </c:marker>
          <c:cat>
            <c:strRef>
              <c:f>Sheet1!$A$2:$A$92</c:f>
              <c:strCache>
                <c:ptCount val="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&gt; 89</c:v>
                </c:pt>
              </c:strCache>
            </c:strRef>
          </c:cat>
          <c:val>
            <c:numRef>
              <c:f>Sheet1!$B$2:$B$92</c:f>
              <c:numCache>
                <c:formatCode>0%</c:formatCode>
                <c:ptCount val="91"/>
                <c:pt idx="0">
                  <c:v>0.18</c:v>
                </c:pt>
                <c:pt idx="1">
                  <c:v>0.09</c:v>
                </c:pt>
                <c:pt idx="2">
                  <c:v>0.09</c:v>
                </c:pt>
                <c:pt idx="3">
                  <c:v>0.08</c:v>
                </c:pt>
                <c:pt idx="4">
                  <c:v>0.08</c:v>
                </c:pt>
                <c:pt idx="5">
                  <c:v>0.08</c:v>
                </c:pt>
                <c:pt idx="6">
                  <c:v>0.08</c:v>
                </c:pt>
                <c:pt idx="7">
                  <c:v>0.08</c:v>
                </c:pt>
                <c:pt idx="8">
                  <c:v>0.09</c:v>
                </c:pt>
                <c:pt idx="9">
                  <c:v>0.09</c:v>
                </c:pt>
                <c:pt idx="10">
                  <c:v>0.08</c:v>
                </c:pt>
                <c:pt idx="11">
                  <c:v>0.08</c:v>
                </c:pt>
                <c:pt idx="12">
                  <c:v>0.08</c:v>
                </c:pt>
                <c:pt idx="13">
                  <c:v>0.08</c:v>
                </c:pt>
                <c:pt idx="14">
                  <c:v>0.08</c:v>
                </c:pt>
                <c:pt idx="15">
                  <c:v>0.08</c:v>
                </c:pt>
                <c:pt idx="16">
                  <c:v>0.08</c:v>
                </c:pt>
                <c:pt idx="17">
                  <c:v>0.08</c:v>
                </c:pt>
                <c:pt idx="18">
                  <c:v>0.08</c:v>
                </c:pt>
                <c:pt idx="19">
                  <c:v>0.08</c:v>
                </c:pt>
                <c:pt idx="20">
                  <c:v>0.08</c:v>
                </c:pt>
                <c:pt idx="21">
                  <c:v>7.0000000000000007E-2</c:v>
                </c:pt>
                <c:pt idx="22">
                  <c:v>7.0000000000000007E-2</c:v>
                </c:pt>
                <c:pt idx="23">
                  <c:v>7.0000000000000007E-2</c:v>
                </c:pt>
                <c:pt idx="24">
                  <c:v>7.0000000000000007E-2</c:v>
                </c:pt>
                <c:pt idx="25">
                  <c:v>7.0000000000000007E-2</c:v>
                </c:pt>
                <c:pt idx="26">
                  <c:v>0.06</c:v>
                </c:pt>
                <c:pt idx="27">
                  <c:v>0.06</c:v>
                </c:pt>
                <c:pt idx="28">
                  <c:v>0.06</c:v>
                </c:pt>
                <c:pt idx="29">
                  <c:v>0.06</c:v>
                </c:pt>
                <c:pt idx="30">
                  <c:v>0.06</c:v>
                </c:pt>
                <c:pt idx="31">
                  <c:v>0.05</c:v>
                </c:pt>
                <c:pt idx="32">
                  <c:v>0.05</c:v>
                </c:pt>
                <c:pt idx="33">
                  <c:v>0.05</c:v>
                </c:pt>
                <c:pt idx="34">
                  <c:v>0.05</c:v>
                </c:pt>
                <c:pt idx="35">
                  <c:v>0.05</c:v>
                </c:pt>
                <c:pt idx="36">
                  <c:v>0.05</c:v>
                </c:pt>
                <c:pt idx="37">
                  <c:v>0.05</c:v>
                </c:pt>
                <c:pt idx="38">
                  <c:v>0.05</c:v>
                </c:pt>
                <c:pt idx="39">
                  <c:v>0.05</c:v>
                </c:pt>
                <c:pt idx="40">
                  <c:v>0.05</c:v>
                </c:pt>
                <c:pt idx="41">
                  <c:v>0.04</c:v>
                </c:pt>
                <c:pt idx="42">
                  <c:v>0.04</c:v>
                </c:pt>
                <c:pt idx="43">
                  <c:v>0.04</c:v>
                </c:pt>
                <c:pt idx="44">
                  <c:v>0.04</c:v>
                </c:pt>
                <c:pt idx="45">
                  <c:v>0.04</c:v>
                </c:pt>
                <c:pt idx="46">
                  <c:v>0.04</c:v>
                </c:pt>
                <c:pt idx="47">
                  <c:v>0.04</c:v>
                </c:pt>
                <c:pt idx="48">
                  <c:v>0.04</c:v>
                </c:pt>
                <c:pt idx="49">
                  <c:v>0.03</c:v>
                </c:pt>
                <c:pt idx="50">
                  <c:v>0.03</c:v>
                </c:pt>
                <c:pt idx="51">
                  <c:v>0.03</c:v>
                </c:pt>
                <c:pt idx="52">
                  <c:v>0.03</c:v>
                </c:pt>
                <c:pt idx="53">
                  <c:v>0.03</c:v>
                </c:pt>
                <c:pt idx="54">
                  <c:v>0.03</c:v>
                </c:pt>
                <c:pt idx="55">
                  <c:v>0.03</c:v>
                </c:pt>
                <c:pt idx="56">
                  <c:v>0.03</c:v>
                </c:pt>
                <c:pt idx="57">
                  <c:v>0.03</c:v>
                </c:pt>
                <c:pt idx="58">
                  <c:v>0.03</c:v>
                </c:pt>
                <c:pt idx="59">
                  <c:v>0.03</c:v>
                </c:pt>
                <c:pt idx="60">
                  <c:v>0.03</c:v>
                </c:pt>
                <c:pt idx="61">
                  <c:v>0.03</c:v>
                </c:pt>
                <c:pt idx="62">
                  <c:v>0.03</c:v>
                </c:pt>
                <c:pt idx="63">
                  <c:v>0.03</c:v>
                </c:pt>
                <c:pt idx="64">
                  <c:v>0.03</c:v>
                </c:pt>
                <c:pt idx="65">
                  <c:v>0.02</c:v>
                </c:pt>
                <c:pt idx="66">
                  <c:v>0.02</c:v>
                </c:pt>
                <c:pt idx="67">
                  <c:v>0.02</c:v>
                </c:pt>
                <c:pt idx="68">
                  <c:v>0.02</c:v>
                </c:pt>
                <c:pt idx="69">
                  <c:v>0.02</c:v>
                </c:pt>
                <c:pt idx="70">
                  <c:v>0.02</c:v>
                </c:pt>
                <c:pt idx="71">
                  <c:v>0.02</c:v>
                </c:pt>
                <c:pt idx="72">
                  <c:v>0.02</c:v>
                </c:pt>
                <c:pt idx="73">
                  <c:v>0.02</c:v>
                </c:pt>
                <c:pt idx="74">
                  <c:v>0.02</c:v>
                </c:pt>
                <c:pt idx="75">
                  <c:v>0.02</c:v>
                </c:pt>
                <c:pt idx="76">
                  <c:v>0.02</c:v>
                </c:pt>
                <c:pt idx="77">
                  <c:v>0.02</c:v>
                </c:pt>
                <c:pt idx="78">
                  <c:v>0.02</c:v>
                </c:pt>
                <c:pt idx="79">
                  <c:v>0.02</c:v>
                </c:pt>
                <c:pt idx="80">
                  <c:v>0.02</c:v>
                </c:pt>
                <c:pt idx="81">
                  <c:v>0.02</c:v>
                </c:pt>
                <c:pt idx="82">
                  <c:v>0.02</c:v>
                </c:pt>
                <c:pt idx="83">
                  <c:v>0.02</c:v>
                </c:pt>
                <c:pt idx="84">
                  <c:v>0.01</c:v>
                </c:pt>
                <c:pt idx="85">
                  <c:v>0.02</c:v>
                </c:pt>
                <c:pt idx="86">
                  <c:v>0.01</c:v>
                </c:pt>
                <c:pt idx="87">
                  <c:v>0.01</c:v>
                </c:pt>
                <c:pt idx="88">
                  <c:v>0.01</c:v>
                </c:pt>
                <c:pt idx="89">
                  <c:v>0.01</c:v>
                </c:pt>
                <c:pt idx="90">
                  <c:v>0.01</c:v>
                </c:pt>
              </c:numCache>
            </c:numRef>
          </c:val>
          <c:smooth val="0"/>
          <c:extLst>
            <c:ext xmlns:c16="http://schemas.microsoft.com/office/drawing/2014/chart" uri="{C3380CC4-5D6E-409C-BE32-E72D297353CC}">
              <c16:uniqueId val="{00000000-2BDD-4427-8A79-BC9AB8F3D7CF}"/>
            </c:ext>
          </c:extLst>
        </c:ser>
        <c:dLbls>
          <c:showLegendKey val="0"/>
          <c:showVal val="0"/>
          <c:showCatName val="0"/>
          <c:showSerName val="0"/>
          <c:showPercent val="0"/>
          <c:showBubbleSize val="0"/>
        </c:dLbls>
        <c:dropLines/>
        <c:smooth val="0"/>
        <c:axId val="176751104"/>
        <c:axId val="167088640"/>
      </c:lineChart>
      <c:catAx>
        <c:axId val="176751104"/>
        <c:scaling>
          <c:orientation val="minMax"/>
        </c:scaling>
        <c:delete val="0"/>
        <c:axPos val="b"/>
        <c:title>
          <c:tx>
            <c:rich>
              <a:bodyPr/>
              <a:lstStyle/>
              <a:p>
                <a:pPr>
                  <a:defRPr sz="1200" baseline="0"/>
                </a:pPr>
                <a:r>
                  <a:rPr lang="en-US" sz="1200" baseline="0" dirty="0"/>
                  <a:t>Patient Age</a:t>
                </a:r>
              </a:p>
            </c:rich>
          </c:tx>
          <c:overlay val="0"/>
        </c:title>
        <c:numFmt formatCode="General" sourceLinked="1"/>
        <c:majorTickMark val="none"/>
        <c:minorTickMark val="none"/>
        <c:tickLblPos val="nextTo"/>
        <c:txPr>
          <a:bodyPr/>
          <a:lstStyle/>
          <a:p>
            <a:pPr>
              <a:defRPr sz="700" baseline="0"/>
            </a:pPr>
            <a:endParaRPr lang="en-US"/>
          </a:p>
        </c:txPr>
        <c:crossAx val="167088640"/>
        <c:crosses val="autoZero"/>
        <c:auto val="1"/>
        <c:lblAlgn val="ctr"/>
        <c:lblOffset val="100"/>
        <c:noMultiLvlLbl val="0"/>
      </c:catAx>
      <c:valAx>
        <c:axId val="167088640"/>
        <c:scaling>
          <c:orientation val="minMax"/>
        </c:scaling>
        <c:delete val="0"/>
        <c:axPos val="l"/>
        <c:majorGridlines/>
        <c:numFmt formatCode="0%" sourceLinked="1"/>
        <c:majorTickMark val="out"/>
        <c:minorTickMark val="none"/>
        <c:tickLblPos val="nextTo"/>
        <c:txPr>
          <a:bodyPr/>
          <a:lstStyle/>
          <a:p>
            <a:pPr>
              <a:defRPr sz="800" baseline="0"/>
            </a:pPr>
            <a:endParaRPr lang="en-US"/>
          </a:p>
        </c:txPr>
        <c:crossAx val="176751104"/>
        <c:crosses val="autoZero"/>
        <c:crossBetween val="between"/>
        <c:majorUnit val="2.5000000000000005E-2"/>
      </c:valAx>
    </c:plotArea>
    <c:plotVisOnly val="1"/>
    <c:dispBlanksAs val="gap"/>
    <c:showDLblsOverMax val="0"/>
  </c:chart>
  <c:spPr>
    <a:ln>
      <a:solidFill>
        <a:schemeClr val="accent1"/>
      </a:solidFill>
    </a:ln>
  </c:spPr>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solidFill>
                  <a:srgbClr val="0070C0"/>
                </a:solidFill>
              </a:rPr>
              <a:t>Figure</a:t>
            </a:r>
            <a:r>
              <a:rPr lang="en-US" sz="1400" baseline="0" dirty="0">
                <a:solidFill>
                  <a:srgbClr val="0070C0"/>
                </a:solidFill>
              </a:rPr>
              <a:t> 3. </a:t>
            </a:r>
            <a:r>
              <a:rPr lang="en-US" sz="1400" dirty="0">
                <a:solidFill>
                  <a:srgbClr val="0070C0"/>
                </a:solidFill>
              </a:rPr>
              <a:t>Reduction in</a:t>
            </a:r>
            <a:r>
              <a:rPr lang="en-US" sz="1400" baseline="0" dirty="0">
                <a:solidFill>
                  <a:srgbClr val="0070C0"/>
                </a:solidFill>
              </a:rPr>
              <a:t> Unknown Race1 Discharges by UHIN Linkage to Other Episodes of Care</a:t>
            </a:r>
            <a:endParaRPr lang="en-US" sz="1400" dirty="0">
              <a:solidFill>
                <a:srgbClr val="0070C0"/>
              </a:solidFill>
            </a:endParaRPr>
          </a:p>
        </c:rich>
      </c:tx>
      <c:overlay val="0"/>
    </c:title>
    <c:autoTitleDeleted val="0"/>
    <c:plotArea>
      <c:layout/>
      <c:lineChart>
        <c:grouping val="standard"/>
        <c:varyColors val="0"/>
        <c:ser>
          <c:idx val="0"/>
          <c:order val="0"/>
          <c:tx>
            <c:strRef>
              <c:f>Sheet1!$B$1</c:f>
              <c:strCache>
                <c:ptCount val="1"/>
                <c:pt idx="0">
                  <c:v>Race1 Unknown</c:v>
                </c:pt>
              </c:strCache>
            </c:strRef>
          </c:tx>
          <c:marker>
            <c:symbol val="none"/>
          </c:marker>
          <c:cat>
            <c:numRef>
              <c:f>Sheet1!$A$2:$A$133</c:f>
              <c:numCache>
                <c:formatCode>General</c:formatCode>
                <c:ptCount val="132"/>
                <c:pt idx="0">
                  <c:v>200710</c:v>
                </c:pt>
                <c:pt idx="1">
                  <c:v>200711</c:v>
                </c:pt>
                <c:pt idx="2">
                  <c:v>200712</c:v>
                </c:pt>
                <c:pt idx="3">
                  <c:v>200801</c:v>
                </c:pt>
                <c:pt idx="4">
                  <c:v>200802</c:v>
                </c:pt>
                <c:pt idx="5">
                  <c:v>200803</c:v>
                </c:pt>
                <c:pt idx="6">
                  <c:v>200804</c:v>
                </c:pt>
                <c:pt idx="7">
                  <c:v>200805</c:v>
                </c:pt>
                <c:pt idx="8">
                  <c:v>200806</c:v>
                </c:pt>
                <c:pt idx="9">
                  <c:v>200807</c:v>
                </c:pt>
                <c:pt idx="10">
                  <c:v>200808</c:v>
                </c:pt>
                <c:pt idx="11">
                  <c:v>200809</c:v>
                </c:pt>
                <c:pt idx="12">
                  <c:v>200810</c:v>
                </c:pt>
                <c:pt idx="13">
                  <c:v>200811</c:v>
                </c:pt>
                <c:pt idx="14">
                  <c:v>200812</c:v>
                </c:pt>
                <c:pt idx="15">
                  <c:v>200901</c:v>
                </c:pt>
                <c:pt idx="16">
                  <c:v>200902</c:v>
                </c:pt>
                <c:pt idx="17">
                  <c:v>200903</c:v>
                </c:pt>
                <c:pt idx="18">
                  <c:v>200904</c:v>
                </c:pt>
                <c:pt idx="19">
                  <c:v>200905</c:v>
                </c:pt>
                <c:pt idx="20">
                  <c:v>200906</c:v>
                </c:pt>
                <c:pt idx="21">
                  <c:v>200907</c:v>
                </c:pt>
                <c:pt idx="22">
                  <c:v>200908</c:v>
                </c:pt>
                <c:pt idx="23">
                  <c:v>200909</c:v>
                </c:pt>
                <c:pt idx="24">
                  <c:v>200910</c:v>
                </c:pt>
                <c:pt idx="25">
                  <c:v>200911</c:v>
                </c:pt>
                <c:pt idx="26">
                  <c:v>200912</c:v>
                </c:pt>
                <c:pt idx="27">
                  <c:v>201001</c:v>
                </c:pt>
                <c:pt idx="28">
                  <c:v>201002</c:v>
                </c:pt>
                <c:pt idx="29">
                  <c:v>201003</c:v>
                </c:pt>
                <c:pt idx="30">
                  <c:v>201004</c:v>
                </c:pt>
                <c:pt idx="31">
                  <c:v>201005</c:v>
                </c:pt>
                <c:pt idx="32">
                  <c:v>201006</c:v>
                </c:pt>
                <c:pt idx="33">
                  <c:v>201007</c:v>
                </c:pt>
                <c:pt idx="34">
                  <c:v>201008</c:v>
                </c:pt>
                <c:pt idx="35">
                  <c:v>201009</c:v>
                </c:pt>
                <c:pt idx="36">
                  <c:v>201010</c:v>
                </c:pt>
                <c:pt idx="37">
                  <c:v>201011</c:v>
                </c:pt>
                <c:pt idx="38">
                  <c:v>201012</c:v>
                </c:pt>
                <c:pt idx="39">
                  <c:v>201101</c:v>
                </c:pt>
                <c:pt idx="40">
                  <c:v>201102</c:v>
                </c:pt>
                <c:pt idx="41">
                  <c:v>201103</c:v>
                </c:pt>
                <c:pt idx="42">
                  <c:v>201104</c:v>
                </c:pt>
                <c:pt idx="43">
                  <c:v>201105</c:v>
                </c:pt>
                <c:pt idx="44">
                  <c:v>201106</c:v>
                </c:pt>
                <c:pt idx="45">
                  <c:v>201107</c:v>
                </c:pt>
                <c:pt idx="46">
                  <c:v>201108</c:v>
                </c:pt>
                <c:pt idx="47">
                  <c:v>201109</c:v>
                </c:pt>
                <c:pt idx="48">
                  <c:v>201110</c:v>
                </c:pt>
                <c:pt idx="49">
                  <c:v>201111</c:v>
                </c:pt>
                <c:pt idx="50">
                  <c:v>201112</c:v>
                </c:pt>
                <c:pt idx="51">
                  <c:v>201201</c:v>
                </c:pt>
                <c:pt idx="52">
                  <c:v>201202</c:v>
                </c:pt>
                <c:pt idx="53">
                  <c:v>201203</c:v>
                </c:pt>
                <c:pt idx="54">
                  <c:v>201204</c:v>
                </c:pt>
                <c:pt idx="55">
                  <c:v>201205</c:v>
                </c:pt>
                <c:pt idx="56">
                  <c:v>201206</c:v>
                </c:pt>
                <c:pt idx="57">
                  <c:v>201207</c:v>
                </c:pt>
                <c:pt idx="58">
                  <c:v>201208</c:v>
                </c:pt>
                <c:pt idx="59">
                  <c:v>201209</c:v>
                </c:pt>
                <c:pt idx="60">
                  <c:v>201210</c:v>
                </c:pt>
                <c:pt idx="61">
                  <c:v>201211</c:v>
                </c:pt>
                <c:pt idx="62">
                  <c:v>201212</c:v>
                </c:pt>
                <c:pt idx="63">
                  <c:v>201301</c:v>
                </c:pt>
                <c:pt idx="64">
                  <c:v>201302</c:v>
                </c:pt>
                <c:pt idx="65">
                  <c:v>201303</c:v>
                </c:pt>
                <c:pt idx="66">
                  <c:v>201304</c:v>
                </c:pt>
                <c:pt idx="67">
                  <c:v>201305</c:v>
                </c:pt>
                <c:pt idx="68">
                  <c:v>201306</c:v>
                </c:pt>
                <c:pt idx="69">
                  <c:v>201307</c:v>
                </c:pt>
                <c:pt idx="70">
                  <c:v>201308</c:v>
                </c:pt>
                <c:pt idx="71">
                  <c:v>201309</c:v>
                </c:pt>
                <c:pt idx="72">
                  <c:v>201310</c:v>
                </c:pt>
                <c:pt idx="73">
                  <c:v>201311</c:v>
                </c:pt>
                <c:pt idx="74">
                  <c:v>201312</c:v>
                </c:pt>
                <c:pt idx="75">
                  <c:v>201401</c:v>
                </c:pt>
                <c:pt idx="76">
                  <c:v>201402</c:v>
                </c:pt>
                <c:pt idx="77">
                  <c:v>201403</c:v>
                </c:pt>
                <c:pt idx="78">
                  <c:v>201404</c:v>
                </c:pt>
                <c:pt idx="79">
                  <c:v>201405</c:v>
                </c:pt>
                <c:pt idx="80">
                  <c:v>201406</c:v>
                </c:pt>
                <c:pt idx="81">
                  <c:v>201407</c:v>
                </c:pt>
                <c:pt idx="82">
                  <c:v>201408</c:v>
                </c:pt>
                <c:pt idx="83">
                  <c:v>201409</c:v>
                </c:pt>
                <c:pt idx="84">
                  <c:v>201410</c:v>
                </c:pt>
                <c:pt idx="85">
                  <c:v>201411</c:v>
                </c:pt>
                <c:pt idx="86">
                  <c:v>201412</c:v>
                </c:pt>
                <c:pt idx="87">
                  <c:v>201501</c:v>
                </c:pt>
                <c:pt idx="88">
                  <c:v>201502</c:v>
                </c:pt>
                <c:pt idx="89">
                  <c:v>201503</c:v>
                </c:pt>
                <c:pt idx="90">
                  <c:v>201504</c:v>
                </c:pt>
                <c:pt idx="91">
                  <c:v>201505</c:v>
                </c:pt>
                <c:pt idx="92">
                  <c:v>201506</c:v>
                </c:pt>
                <c:pt idx="93">
                  <c:v>201507</c:v>
                </c:pt>
                <c:pt idx="94">
                  <c:v>201508</c:v>
                </c:pt>
                <c:pt idx="95">
                  <c:v>201509</c:v>
                </c:pt>
                <c:pt idx="96">
                  <c:v>201510</c:v>
                </c:pt>
                <c:pt idx="97">
                  <c:v>201511</c:v>
                </c:pt>
                <c:pt idx="98">
                  <c:v>201512</c:v>
                </c:pt>
                <c:pt idx="99">
                  <c:v>201601</c:v>
                </c:pt>
                <c:pt idx="100">
                  <c:v>201602</c:v>
                </c:pt>
                <c:pt idx="101">
                  <c:v>201603</c:v>
                </c:pt>
                <c:pt idx="102">
                  <c:v>201604</c:v>
                </c:pt>
                <c:pt idx="103">
                  <c:v>201605</c:v>
                </c:pt>
                <c:pt idx="104">
                  <c:v>201606</c:v>
                </c:pt>
                <c:pt idx="105">
                  <c:v>201607</c:v>
                </c:pt>
                <c:pt idx="106">
                  <c:v>201608</c:v>
                </c:pt>
                <c:pt idx="107">
                  <c:v>201609</c:v>
                </c:pt>
                <c:pt idx="108">
                  <c:v>201610</c:v>
                </c:pt>
                <c:pt idx="109">
                  <c:v>201611</c:v>
                </c:pt>
                <c:pt idx="110">
                  <c:v>201612</c:v>
                </c:pt>
                <c:pt idx="111">
                  <c:v>201701</c:v>
                </c:pt>
                <c:pt idx="112">
                  <c:v>201702</c:v>
                </c:pt>
                <c:pt idx="113">
                  <c:v>201703</c:v>
                </c:pt>
                <c:pt idx="114">
                  <c:v>201704</c:v>
                </c:pt>
                <c:pt idx="115">
                  <c:v>201705</c:v>
                </c:pt>
                <c:pt idx="116">
                  <c:v>201706</c:v>
                </c:pt>
                <c:pt idx="117">
                  <c:v>201707</c:v>
                </c:pt>
                <c:pt idx="118">
                  <c:v>201708</c:v>
                </c:pt>
                <c:pt idx="119">
                  <c:v>201709</c:v>
                </c:pt>
                <c:pt idx="120">
                  <c:v>201710</c:v>
                </c:pt>
                <c:pt idx="121">
                  <c:v>201711</c:v>
                </c:pt>
                <c:pt idx="122">
                  <c:v>201712</c:v>
                </c:pt>
                <c:pt idx="123">
                  <c:v>201801</c:v>
                </c:pt>
                <c:pt idx="124">
                  <c:v>201802</c:v>
                </c:pt>
                <c:pt idx="125">
                  <c:v>201803</c:v>
                </c:pt>
                <c:pt idx="126">
                  <c:v>201804</c:v>
                </c:pt>
                <c:pt idx="127">
                  <c:v>201805</c:v>
                </c:pt>
                <c:pt idx="128">
                  <c:v>201806</c:v>
                </c:pt>
                <c:pt idx="129">
                  <c:v>201807</c:v>
                </c:pt>
                <c:pt idx="130">
                  <c:v>201808</c:v>
                </c:pt>
                <c:pt idx="131">
                  <c:v>201809</c:v>
                </c:pt>
              </c:numCache>
            </c:numRef>
          </c:cat>
          <c:val>
            <c:numRef>
              <c:f>Sheet1!$B$2:$B$133</c:f>
              <c:numCache>
                <c:formatCode>#,##0</c:formatCode>
                <c:ptCount val="132"/>
                <c:pt idx="0">
                  <c:v>3742</c:v>
                </c:pt>
                <c:pt idx="1">
                  <c:v>3626</c:v>
                </c:pt>
                <c:pt idx="2">
                  <c:v>3738</c:v>
                </c:pt>
                <c:pt idx="3">
                  <c:v>3581</c:v>
                </c:pt>
                <c:pt idx="4">
                  <c:v>3318</c:v>
                </c:pt>
                <c:pt idx="5">
                  <c:v>3443</c:v>
                </c:pt>
                <c:pt idx="6">
                  <c:v>3293</c:v>
                </c:pt>
                <c:pt idx="7">
                  <c:v>3201</c:v>
                </c:pt>
                <c:pt idx="8">
                  <c:v>3213</c:v>
                </c:pt>
                <c:pt idx="9">
                  <c:v>3197</c:v>
                </c:pt>
                <c:pt idx="10">
                  <c:v>3284</c:v>
                </c:pt>
                <c:pt idx="11">
                  <c:v>3222</c:v>
                </c:pt>
                <c:pt idx="12">
                  <c:v>3155</c:v>
                </c:pt>
                <c:pt idx="13">
                  <c:v>2964</c:v>
                </c:pt>
                <c:pt idx="14">
                  <c:v>3093</c:v>
                </c:pt>
                <c:pt idx="15">
                  <c:v>3038</c:v>
                </c:pt>
                <c:pt idx="16">
                  <c:v>2784</c:v>
                </c:pt>
                <c:pt idx="17">
                  <c:v>3212</c:v>
                </c:pt>
                <c:pt idx="18">
                  <c:v>3077</c:v>
                </c:pt>
                <c:pt idx="19">
                  <c:v>3176</c:v>
                </c:pt>
                <c:pt idx="20">
                  <c:v>3234</c:v>
                </c:pt>
                <c:pt idx="21">
                  <c:v>3398</c:v>
                </c:pt>
                <c:pt idx="22">
                  <c:v>3293</c:v>
                </c:pt>
                <c:pt idx="23">
                  <c:v>3045</c:v>
                </c:pt>
                <c:pt idx="24">
                  <c:v>3106</c:v>
                </c:pt>
                <c:pt idx="25">
                  <c:v>2908</c:v>
                </c:pt>
                <c:pt idx="26">
                  <c:v>2996</c:v>
                </c:pt>
                <c:pt idx="27">
                  <c:v>2901</c:v>
                </c:pt>
                <c:pt idx="28">
                  <c:v>2752</c:v>
                </c:pt>
                <c:pt idx="29">
                  <c:v>3406</c:v>
                </c:pt>
                <c:pt idx="30">
                  <c:v>3231</c:v>
                </c:pt>
                <c:pt idx="31">
                  <c:v>3412</c:v>
                </c:pt>
                <c:pt idx="32">
                  <c:v>3073</c:v>
                </c:pt>
                <c:pt idx="33">
                  <c:v>3170</c:v>
                </c:pt>
                <c:pt idx="34">
                  <c:v>3226</c:v>
                </c:pt>
                <c:pt idx="35">
                  <c:v>3091</c:v>
                </c:pt>
                <c:pt idx="36">
                  <c:v>3141</c:v>
                </c:pt>
                <c:pt idx="37">
                  <c:v>2911</c:v>
                </c:pt>
                <c:pt idx="38">
                  <c:v>3062</c:v>
                </c:pt>
                <c:pt idx="39">
                  <c:v>2982</c:v>
                </c:pt>
                <c:pt idx="40">
                  <c:v>2760</c:v>
                </c:pt>
                <c:pt idx="41">
                  <c:v>3106</c:v>
                </c:pt>
                <c:pt idx="42">
                  <c:v>2878</c:v>
                </c:pt>
                <c:pt idx="43">
                  <c:v>3001</c:v>
                </c:pt>
                <c:pt idx="44">
                  <c:v>3171</c:v>
                </c:pt>
                <c:pt idx="45">
                  <c:v>3170</c:v>
                </c:pt>
                <c:pt idx="46">
                  <c:v>3089</c:v>
                </c:pt>
                <c:pt idx="47">
                  <c:v>3211</c:v>
                </c:pt>
                <c:pt idx="48">
                  <c:v>3261</c:v>
                </c:pt>
                <c:pt idx="49">
                  <c:v>3046</c:v>
                </c:pt>
                <c:pt idx="50">
                  <c:v>3161</c:v>
                </c:pt>
                <c:pt idx="51">
                  <c:v>3087</c:v>
                </c:pt>
                <c:pt idx="52">
                  <c:v>3060</c:v>
                </c:pt>
                <c:pt idx="53">
                  <c:v>3421</c:v>
                </c:pt>
                <c:pt idx="54">
                  <c:v>3072</c:v>
                </c:pt>
                <c:pt idx="55">
                  <c:v>3307</c:v>
                </c:pt>
                <c:pt idx="56">
                  <c:v>3339</c:v>
                </c:pt>
                <c:pt idx="57">
                  <c:v>3520</c:v>
                </c:pt>
                <c:pt idx="58">
                  <c:v>3531</c:v>
                </c:pt>
                <c:pt idx="59">
                  <c:v>3442</c:v>
                </c:pt>
                <c:pt idx="60">
                  <c:v>2701</c:v>
                </c:pt>
                <c:pt idx="61">
                  <c:v>2675</c:v>
                </c:pt>
                <c:pt idx="62">
                  <c:v>2888</c:v>
                </c:pt>
                <c:pt idx="63">
                  <c:v>2803</c:v>
                </c:pt>
                <c:pt idx="64">
                  <c:v>2431</c:v>
                </c:pt>
                <c:pt idx="65">
                  <c:v>2699</c:v>
                </c:pt>
                <c:pt idx="66">
                  <c:v>2652</c:v>
                </c:pt>
                <c:pt idx="67">
                  <c:v>3031</c:v>
                </c:pt>
                <c:pt idx="68">
                  <c:v>2917</c:v>
                </c:pt>
                <c:pt idx="69">
                  <c:v>2877</c:v>
                </c:pt>
                <c:pt idx="70">
                  <c:v>2919</c:v>
                </c:pt>
                <c:pt idx="71">
                  <c:v>2999</c:v>
                </c:pt>
                <c:pt idx="72">
                  <c:v>2912</c:v>
                </c:pt>
                <c:pt idx="73">
                  <c:v>2760</c:v>
                </c:pt>
                <c:pt idx="74">
                  <c:v>2903</c:v>
                </c:pt>
                <c:pt idx="75">
                  <c:v>2794</c:v>
                </c:pt>
                <c:pt idx="76">
                  <c:v>2492</c:v>
                </c:pt>
                <c:pt idx="77">
                  <c:v>2846</c:v>
                </c:pt>
                <c:pt idx="78">
                  <c:v>2812</c:v>
                </c:pt>
                <c:pt idx="79">
                  <c:v>2955</c:v>
                </c:pt>
                <c:pt idx="80">
                  <c:v>3164</c:v>
                </c:pt>
                <c:pt idx="81">
                  <c:v>3080</c:v>
                </c:pt>
                <c:pt idx="82">
                  <c:v>3206</c:v>
                </c:pt>
                <c:pt idx="83">
                  <c:v>3198</c:v>
                </c:pt>
                <c:pt idx="84">
                  <c:v>3163</c:v>
                </c:pt>
                <c:pt idx="85">
                  <c:v>2950</c:v>
                </c:pt>
                <c:pt idx="86">
                  <c:v>3032</c:v>
                </c:pt>
                <c:pt idx="87">
                  <c:v>3122</c:v>
                </c:pt>
                <c:pt idx="88">
                  <c:v>2941</c:v>
                </c:pt>
                <c:pt idx="89">
                  <c:v>3192</c:v>
                </c:pt>
                <c:pt idx="90">
                  <c:v>3113</c:v>
                </c:pt>
                <c:pt idx="91">
                  <c:v>3373</c:v>
                </c:pt>
                <c:pt idx="92">
                  <c:v>3728</c:v>
                </c:pt>
                <c:pt idx="93">
                  <c:v>3780</c:v>
                </c:pt>
                <c:pt idx="94">
                  <c:v>3888</c:v>
                </c:pt>
                <c:pt idx="95">
                  <c:v>3808</c:v>
                </c:pt>
                <c:pt idx="96">
                  <c:v>3373</c:v>
                </c:pt>
                <c:pt idx="97">
                  <c:v>3198</c:v>
                </c:pt>
                <c:pt idx="98">
                  <c:v>3372</c:v>
                </c:pt>
                <c:pt idx="99">
                  <c:v>3292</c:v>
                </c:pt>
                <c:pt idx="100">
                  <c:v>3009</c:v>
                </c:pt>
                <c:pt idx="101">
                  <c:v>3372</c:v>
                </c:pt>
                <c:pt idx="102">
                  <c:v>3256</c:v>
                </c:pt>
                <c:pt idx="103">
                  <c:v>3287</c:v>
                </c:pt>
                <c:pt idx="104">
                  <c:v>3395</c:v>
                </c:pt>
                <c:pt idx="105">
                  <c:v>3591</c:v>
                </c:pt>
                <c:pt idx="106">
                  <c:v>3596</c:v>
                </c:pt>
                <c:pt idx="107">
                  <c:v>3537</c:v>
                </c:pt>
                <c:pt idx="108">
                  <c:v>3490</c:v>
                </c:pt>
                <c:pt idx="109">
                  <c:v>3323</c:v>
                </c:pt>
                <c:pt idx="110">
                  <c:v>3374</c:v>
                </c:pt>
                <c:pt idx="111">
                  <c:v>3398</c:v>
                </c:pt>
                <c:pt idx="112">
                  <c:v>3208</c:v>
                </c:pt>
                <c:pt idx="113">
                  <c:v>3614</c:v>
                </c:pt>
                <c:pt idx="114">
                  <c:v>3512</c:v>
                </c:pt>
                <c:pt idx="115">
                  <c:v>3724</c:v>
                </c:pt>
                <c:pt idx="116">
                  <c:v>3781</c:v>
                </c:pt>
                <c:pt idx="117">
                  <c:v>4181</c:v>
                </c:pt>
                <c:pt idx="118">
                  <c:v>4379</c:v>
                </c:pt>
                <c:pt idx="119">
                  <c:v>3983</c:v>
                </c:pt>
                <c:pt idx="120">
                  <c:v>4319</c:v>
                </c:pt>
                <c:pt idx="121">
                  <c:v>3934</c:v>
                </c:pt>
                <c:pt idx="122">
                  <c:v>4207</c:v>
                </c:pt>
                <c:pt idx="123">
                  <c:v>4111</c:v>
                </c:pt>
                <c:pt idx="124">
                  <c:v>3816</c:v>
                </c:pt>
                <c:pt idx="125">
                  <c:v>4232</c:v>
                </c:pt>
                <c:pt idx="126">
                  <c:v>4079</c:v>
                </c:pt>
                <c:pt idx="127">
                  <c:v>4445</c:v>
                </c:pt>
                <c:pt idx="128">
                  <c:v>4295</c:v>
                </c:pt>
                <c:pt idx="129">
                  <c:v>4255</c:v>
                </c:pt>
                <c:pt idx="130">
                  <c:v>4475</c:v>
                </c:pt>
                <c:pt idx="131">
                  <c:v>4416</c:v>
                </c:pt>
              </c:numCache>
            </c:numRef>
          </c:val>
          <c:smooth val="0"/>
          <c:extLst>
            <c:ext xmlns:c16="http://schemas.microsoft.com/office/drawing/2014/chart" uri="{C3380CC4-5D6E-409C-BE32-E72D297353CC}">
              <c16:uniqueId val="{00000000-98F2-4400-8E8D-EC426AD51B83}"/>
            </c:ext>
          </c:extLst>
        </c:ser>
        <c:ser>
          <c:idx val="1"/>
          <c:order val="1"/>
          <c:tx>
            <c:strRef>
              <c:f>Sheet1!$C$1</c:f>
              <c:strCache>
                <c:ptCount val="1"/>
                <c:pt idx="0">
                  <c:v>Reduction</c:v>
                </c:pt>
              </c:strCache>
            </c:strRef>
          </c:tx>
          <c:marker>
            <c:symbol val="none"/>
          </c:marker>
          <c:cat>
            <c:numRef>
              <c:f>Sheet1!$A$2:$A$133</c:f>
              <c:numCache>
                <c:formatCode>General</c:formatCode>
                <c:ptCount val="132"/>
                <c:pt idx="0">
                  <c:v>200710</c:v>
                </c:pt>
                <c:pt idx="1">
                  <c:v>200711</c:v>
                </c:pt>
                <c:pt idx="2">
                  <c:v>200712</c:v>
                </c:pt>
                <c:pt idx="3">
                  <c:v>200801</c:v>
                </c:pt>
                <c:pt idx="4">
                  <c:v>200802</c:v>
                </c:pt>
                <c:pt idx="5">
                  <c:v>200803</c:v>
                </c:pt>
                <c:pt idx="6">
                  <c:v>200804</c:v>
                </c:pt>
                <c:pt idx="7">
                  <c:v>200805</c:v>
                </c:pt>
                <c:pt idx="8">
                  <c:v>200806</c:v>
                </c:pt>
                <c:pt idx="9">
                  <c:v>200807</c:v>
                </c:pt>
                <c:pt idx="10">
                  <c:v>200808</c:v>
                </c:pt>
                <c:pt idx="11">
                  <c:v>200809</c:v>
                </c:pt>
                <c:pt idx="12">
                  <c:v>200810</c:v>
                </c:pt>
                <c:pt idx="13">
                  <c:v>200811</c:v>
                </c:pt>
                <c:pt idx="14">
                  <c:v>200812</c:v>
                </c:pt>
                <c:pt idx="15">
                  <c:v>200901</c:v>
                </c:pt>
                <c:pt idx="16">
                  <c:v>200902</c:v>
                </c:pt>
                <c:pt idx="17">
                  <c:v>200903</c:v>
                </c:pt>
                <c:pt idx="18">
                  <c:v>200904</c:v>
                </c:pt>
                <c:pt idx="19">
                  <c:v>200905</c:v>
                </c:pt>
                <c:pt idx="20">
                  <c:v>200906</c:v>
                </c:pt>
                <c:pt idx="21">
                  <c:v>200907</c:v>
                </c:pt>
                <c:pt idx="22">
                  <c:v>200908</c:v>
                </c:pt>
                <c:pt idx="23">
                  <c:v>200909</c:v>
                </c:pt>
                <c:pt idx="24">
                  <c:v>200910</c:v>
                </c:pt>
                <c:pt idx="25">
                  <c:v>200911</c:v>
                </c:pt>
                <c:pt idx="26">
                  <c:v>200912</c:v>
                </c:pt>
                <c:pt idx="27">
                  <c:v>201001</c:v>
                </c:pt>
                <c:pt idx="28">
                  <c:v>201002</c:v>
                </c:pt>
                <c:pt idx="29">
                  <c:v>201003</c:v>
                </c:pt>
                <c:pt idx="30">
                  <c:v>201004</c:v>
                </c:pt>
                <c:pt idx="31">
                  <c:v>201005</c:v>
                </c:pt>
                <c:pt idx="32">
                  <c:v>201006</c:v>
                </c:pt>
                <c:pt idx="33">
                  <c:v>201007</c:v>
                </c:pt>
                <c:pt idx="34">
                  <c:v>201008</c:v>
                </c:pt>
                <c:pt idx="35">
                  <c:v>201009</c:v>
                </c:pt>
                <c:pt idx="36">
                  <c:v>201010</c:v>
                </c:pt>
                <c:pt idx="37">
                  <c:v>201011</c:v>
                </c:pt>
                <c:pt idx="38">
                  <c:v>201012</c:v>
                </c:pt>
                <c:pt idx="39">
                  <c:v>201101</c:v>
                </c:pt>
                <c:pt idx="40">
                  <c:v>201102</c:v>
                </c:pt>
                <c:pt idx="41">
                  <c:v>201103</c:v>
                </c:pt>
                <c:pt idx="42">
                  <c:v>201104</c:v>
                </c:pt>
                <c:pt idx="43">
                  <c:v>201105</c:v>
                </c:pt>
                <c:pt idx="44">
                  <c:v>201106</c:v>
                </c:pt>
                <c:pt idx="45">
                  <c:v>201107</c:v>
                </c:pt>
                <c:pt idx="46">
                  <c:v>201108</c:v>
                </c:pt>
                <c:pt idx="47">
                  <c:v>201109</c:v>
                </c:pt>
                <c:pt idx="48">
                  <c:v>201110</c:v>
                </c:pt>
                <c:pt idx="49">
                  <c:v>201111</c:v>
                </c:pt>
                <c:pt idx="50">
                  <c:v>201112</c:v>
                </c:pt>
                <c:pt idx="51">
                  <c:v>201201</c:v>
                </c:pt>
                <c:pt idx="52">
                  <c:v>201202</c:v>
                </c:pt>
                <c:pt idx="53">
                  <c:v>201203</c:v>
                </c:pt>
                <c:pt idx="54">
                  <c:v>201204</c:v>
                </c:pt>
                <c:pt idx="55">
                  <c:v>201205</c:v>
                </c:pt>
                <c:pt idx="56">
                  <c:v>201206</c:v>
                </c:pt>
                <c:pt idx="57">
                  <c:v>201207</c:v>
                </c:pt>
                <c:pt idx="58">
                  <c:v>201208</c:v>
                </c:pt>
                <c:pt idx="59">
                  <c:v>201209</c:v>
                </c:pt>
                <c:pt idx="60">
                  <c:v>201210</c:v>
                </c:pt>
                <c:pt idx="61">
                  <c:v>201211</c:v>
                </c:pt>
                <c:pt idx="62">
                  <c:v>201212</c:v>
                </c:pt>
                <c:pt idx="63">
                  <c:v>201301</c:v>
                </c:pt>
                <c:pt idx="64">
                  <c:v>201302</c:v>
                </c:pt>
                <c:pt idx="65">
                  <c:v>201303</c:v>
                </c:pt>
                <c:pt idx="66">
                  <c:v>201304</c:v>
                </c:pt>
                <c:pt idx="67">
                  <c:v>201305</c:v>
                </c:pt>
                <c:pt idx="68">
                  <c:v>201306</c:v>
                </c:pt>
                <c:pt idx="69">
                  <c:v>201307</c:v>
                </c:pt>
                <c:pt idx="70">
                  <c:v>201308</c:v>
                </c:pt>
                <c:pt idx="71">
                  <c:v>201309</c:v>
                </c:pt>
                <c:pt idx="72">
                  <c:v>201310</c:v>
                </c:pt>
                <c:pt idx="73">
                  <c:v>201311</c:v>
                </c:pt>
                <c:pt idx="74">
                  <c:v>201312</c:v>
                </c:pt>
                <c:pt idx="75">
                  <c:v>201401</c:v>
                </c:pt>
                <c:pt idx="76">
                  <c:v>201402</c:v>
                </c:pt>
                <c:pt idx="77">
                  <c:v>201403</c:v>
                </c:pt>
                <c:pt idx="78">
                  <c:v>201404</c:v>
                </c:pt>
                <c:pt idx="79">
                  <c:v>201405</c:v>
                </c:pt>
                <c:pt idx="80">
                  <c:v>201406</c:v>
                </c:pt>
                <c:pt idx="81">
                  <c:v>201407</c:v>
                </c:pt>
                <c:pt idx="82">
                  <c:v>201408</c:v>
                </c:pt>
                <c:pt idx="83">
                  <c:v>201409</c:v>
                </c:pt>
                <c:pt idx="84">
                  <c:v>201410</c:v>
                </c:pt>
                <c:pt idx="85">
                  <c:v>201411</c:v>
                </c:pt>
                <c:pt idx="86">
                  <c:v>201412</c:v>
                </c:pt>
                <c:pt idx="87">
                  <c:v>201501</c:v>
                </c:pt>
                <c:pt idx="88">
                  <c:v>201502</c:v>
                </c:pt>
                <c:pt idx="89">
                  <c:v>201503</c:v>
                </c:pt>
                <c:pt idx="90">
                  <c:v>201504</c:v>
                </c:pt>
                <c:pt idx="91">
                  <c:v>201505</c:v>
                </c:pt>
                <c:pt idx="92">
                  <c:v>201506</c:v>
                </c:pt>
                <c:pt idx="93">
                  <c:v>201507</c:v>
                </c:pt>
                <c:pt idx="94">
                  <c:v>201508</c:v>
                </c:pt>
                <c:pt idx="95">
                  <c:v>201509</c:v>
                </c:pt>
                <c:pt idx="96">
                  <c:v>201510</c:v>
                </c:pt>
                <c:pt idx="97">
                  <c:v>201511</c:v>
                </c:pt>
                <c:pt idx="98">
                  <c:v>201512</c:v>
                </c:pt>
                <c:pt idx="99">
                  <c:v>201601</c:v>
                </c:pt>
                <c:pt idx="100">
                  <c:v>201602</c:v>
                </c:pt>
                <c:pt idx="101">
                  <c:v>201603</c:v>
                </c:pt>
                <c:pt idx="102">
                  <c:v>201604</c:v>
                </c:pt>
                <c:pt idx="103">
                  <c:v>201605</c:v>
                </c:pt>
                <c:pt idx="104">
                  <c:v>201606</c:v>
                </c:pt>
                <c:pt idx="105">
                  <c:v>201607</c:v>
                </c:pt>
                <c:pt idx="106">
                  <c:v>201608</c:v>
                </c:pt>
                <c:pt idx="107">
                  <c:v>201609</c:v>
                </c:pt>
                <c:pt idx="108">
                  <c:v>201610</c:v>
                </c:pt>
                <c:pt idx="109">
                  <c:v>201611</c:v>
                </c:pt>
                <c:pt idx="110">
                  <c:v>201612</c:v>
                </c:pt>
                <c:pt idx="111">
                  <c:v>201701</c:v>
                </c:pt>
                <c:pt idx="112">
                  <c:v>201702</c:v>
                </c:pt>
                <c:pt idx="113">
                  <c:v>201703</c:v>
                </c:pt>
                <c:pt idx="114">
                  <c:v>201704</c:v>
                </c:pt>
                <c:pt idx="115">
                  <c:v>201705</c:v>
                </c:pt>
                <c:pt idx="116">
                  <c:v>201706</c:v>
                </c:pt>
                <c:pt idx="117">
                  <c:v>201707</c:v>
                </c:pt>
                <c:pt idx="118">
                  <c:v>201708</c:v>
                </c:pt>
                <c:pt idx="119">
                  <c:v>201709</c:v>
                </c:pt>
                <c:pt idx="120">
                  <c:v>201710</c:v>
                </c:pt>
                <c:pt idx="121">
                  <c:v>201711</c:v>
                </c:pt>
                <c:pt idx="122">
                  <c:v>201712</c:v>
                </c:pt>
                <c:pt idx="123">
                  <c:v>201801</c:v>
                </c:pt>
                <c:pt idx="124">
                  <c:v>201802</c:v>
                </c:pt>
                <c:pt idx="125">
                  <c:v>201803</c:v>
                </c:pt>
                <c:pt idx="126">
                  <c:v>201804</c:v>
                </c:pt>
                <c:pt idx="127">
                  <c:v>201805</c:v>
                </c:pt>
                <c:pt idx="128">
                  <c:v>201806</c:v>
                </c:pt>
                <c:pt idx="129">
                  <c:v>201807</c:v>
                </c:pt>
                <c:pt idx="130">
                  <c:v>201808</c:v>
                </c:pt>
                <c:pt idx="131">
                  <c:v>201809</c:v>
                </c:pt>
              </c:numCache>
            </c:numRef>
          </c:cat>
          <c:val>
            <c:numRef>
              <c:f>Sheet1!$C$2:$C$133</c:f>
              <c:numCache>
                <c:formatCode>#,##0</c:formatCode>
                <c:ptCount val="132"/>
                <c:pt idx="0">
                  <c:v>2201</c:v>
                </c:pt>
                <c:pt idx="1">
                  <c:v>2123</c:v>
                </c:pt>
                <c:pt idx="2">
                  <c:v>2215</c:v>
                </c:pt>
                <c:pt idx="3">
                  <c:v>2114</c:v>
                </c:pt>
                <c:pt idx="4">
                  <c:v>1978</c:v>
                </c:pt>
                <c:pt idx="5">
                  <c:v>2022</c:v>
                </c:pt>
                <c:pt idx="6">
                  <c:v>1958</c:v>
                </c:pt>
                <c:pt idx="7">
                  <c:v>1933</c:v>
                </c:pt>
                <c:pt idx="8">
                  <c:v>2068</c:v>
                </c:pt>
                <c:pt idx="9">
                  <c:v>2032</c:v>
                </c:pt>
                <c:pt idx="10">
                  <c:v>2017</c:v>
                </c:pt>
                <c:pt idx="11">
                  <c:v>2006</c:v>
                </c:pt>
                <c:pt idx="12">
                  <c:v>1902</c:v>
                </c:pt>
                <c:pt idx="13">
                  <c:v>1769</c:v>
                </c:pt>
                <c:pt idx="14">
                  <c:v>1945</c:v>
                </c:pt>
                <c:pt idx="15">
                  <c:v>1878</c:v>
                </c:pt>
                <c:pt idx="16">
                  <c:v>1777</c:v>
                </c:pt>
                <c:pt idx="17">
                  <c:v>1976</c:v>
                </c:pt>
                <c:pt idx="18">
                  <c:v>1920</c:v>
                </c:pt>
                <c:pt idx="19">
                  <c:v>1973</c:v>
                </c:pt>
                <c:pt idx="20">
                  <c:v>2008</c:v>
                </c:pt>
                <c:pt idx="21">
                  <c:v>2144</c:v>
                </c:pt>
                <c:pt idx="22">
                  <c:v>2080</c:v>
                </c:pt>
                <c:pt idx="23">
                  <c:v>1953</c:v>
                </c:pt>
                <c:pt idx="24">
                  <c:v>1920</c:v>
                </c:pt>
                <c:pt idx="25">
                  <c:v>1816</c:v>
                </c:pt>
                <c:pt idx="26">
                  <c:v>1841</c:v>
                </c:pt>
                <c:pt idx="27">
                  <c:v>1803</c:v>
                </c:pt>
                <c:pt idx="28">
                  <c:v>1704</c:v>
                </c:pt>
                <c:pt idx="29">
                  <c:v>2154</c:v>
                </c:pt>
                <c:pt idx="30">
                  <c:v>2040</c:v>
                </c:pt>
                <c:pt idx="31">
                  <c:v>2139</c:v>
                </c:pt>
                <c:pt idx="32">
                  <c:v>1944</c:v>
                </c:pt>
                <c:pt idx="33">
                  <c:v>1941</c:v>
                </c:pt>
                <c:pt idx="34">
                  <c:v>1977</c:v>
                </c:pt>
                <c:pt idx="35">
                  <c:v>2016</c:v>
                </c:pt>
                <c:pt idx="36">
                  <c:v>1961</c:v>
                </c:pt>
                <c:pt idx="37">
                  <c:v>1853</c:v>
                </c:pt>
                <c:pt idx="38">
                  <c:v>1943</c:v>
                </c:pt>
                <c:pt idx="39">
                  <c:v>1952</c:v>
                </c:pt>
                <c:pt idx="40">
                  <c:v>1718</c:v>
                </c:pt>
                <c:pt idx="41">
                  <c:v>1902</c:v>
                </c:pt>
                <c:pt idx="42">
                  <c:v>1793</c:v>
                </c:pt>
                <c:pt idx="43">
                  <c:v>1886</c:v>
                </c:pt>
                <c:pt idx="44">
                  <c:v>2010</c:v>
                </c:pt>
                <c:pt idx="45">
                  <c:v>2002</c:v>
                </c:pt>
                <c:pt idx="46">
                  <c:v>1992</c:v>
                </c:pt>
                <c:pt idx="47">
                  <c:v>1989</c:v>
                </c:pt>
                <c:pt idx="48">
                  <c:v>1985</c:v>
                </c:pt>
                <c:pt idx="49">
                  <c:v>1902</c:v>
                </c:pt>
                <c:pt idx="50">
                  <c:v>1961</c:v>
                </c:pt>
                <c:pt idx="51">
                  <c:v>1981</c:v>
                </c:pt>
                <c:pt idx="52">
                  <c:v>1964</c:v>
                </c:pt>
                <c:pt idx="53">
                  <c:v>2215</c:v>
                </c:pt>
                <c:pt idx="54">
                  <c:v>1894</c:v>
                </c:pt>
                <c:pt idx="55">
                  <c:v>2133</c:v>
                </c:pt>
                <c:pt idx="56">
                  <c:v>2106</c:v>
                </c:pt>
                <c:pt idx="57">
                  <c:v>2188</c:v>
                </c:pt>
                <c:pt idx="58">
                  <c:v>2165</c:v>
                </c:pt>
                <c:pt idx="59">
                  <c:v>2068</c:v>
                </c:pt>
                <c:pt idx="60">
                  <c:v>1747</c:v>
                </c:pt>
                <c:pt idx="61">
                  <c:v>1777</c:v>
                </c:pt>
                <c:pt idx="62">
                  <c:v>1871</c:v>
                </c:pt>
                <c:pt idx="63">
                  <c:v>1821</c:v>
                </c:pt>
                <c:pt idx="64">
                  <c:v>1583</c:v>
                </c:pt>
                <c:pt idx="65">
                  <c:v>1839</c:v>
                </c:pt>
                <c:pt idx="66">
                  <c:v>1708</c:v>
                </c:pt>
                <c:pt idx="67">
                  <c:v>2015</c:v>
                </c:pt>
                <c:pt idx="68">
                  <c:v>1940</c:v>
                </c:pt>
                <c:pt idx="69">
                  <c:v>1961</c:v>
                </c:pt>
                <c:pt idx="70">
                  <c:v>1982</c:v>
                </c:pt>
                <c:pt idx="71">
                  <c:v>2084</c:v>
                </c:pt>
                <c:pt idx="72">
                  <c:v>1992</c:v>
                </c:pt>
                <c:pt idx="73">
                  <c:v>1889</c:v>
                </c:pt>
                <c:pt idx="74">
                  <c:v>1988</c:v>
                </c:pt>
                <c:pt idx="75">
                  <c:v>1868</c:v>
                </c:pt>
                <c:pt idx="76">
                  <c:v>1684</c:v>
                </c:pt>
                <c:pt idx="77">
                  <c:v>1924</c:v>
                </c:pt>
                <c:pt idx="78">
                  <c:v>1887</c:v>
                </c:pt>
                <c:pt idx="79">
                  <c:v>2002</c:v>
                </c:pt>
                <c:pt idx="80">
                  <c:v>2183</c:v>
                </c:pt>
                <c:pt idx="81">
                  <c:v>2109</c:v>
                </c:pt>
                <c:pt idx="82">
                  <c:v>2194</c:v>
                </c:pt>
                <c:pt idx="83">
                  <c:v>2166</c:v>
                </c:pt>
                <c:pt idx="84">
                  <c:v>2124</c:v>
                </c:pt>
                <c:pt idx="85">
                  <c:v>2000</c:v>
                </c:pt>
                <c:pt idx="86">
                  <c:v>2006</c:v>
                </c:pt>
                <c:pt idx="87">
                  <c:v>2106</c:v>
                </c:pt>
                <c:pt idx="88">
                  <c:v>2019</c:v>
                </c:pt>
                <c:pt idx="89">
                  <c:v>2132</c:v>
                </c:pt>
                <c:pt idx="90">
                  <c:v>2080</c:v>
                </c:pt>
                <c:pt idx="91">
                  <c:v>2381</c:v>
                </c:pt>
                <c:pt idx="92">
                  <c:v>2750</c:v>
                </c:pt>
                <c:pt idx="93">
                  <c:v>2803</c:v>
                </c:pt>
                <c:pt idx="94">
                  <c:v>2937</c:v>
                </c:pt>
                <c:pt idx="95">
                  <c:v>2906</c:v>
                </c:pt>
                <c:pt idx="96">
                  <c:v>2558</c:v>
                </c:pt>
                <c:pt idx="97">
                  <c:v>2462</c:v>
                </c:pt>
                <c:pt idx="98">
                  <c:v>2536</c:v>
                </c:pt>
                <c:pt idx="99">
                  <c:v>2534</c:v>
                </c:pt>
                <c:pt idx="100">
                  <c:v>2276</c:v>
                </c:pt>
                <c:pt idx="101">
                  <c:v>2534</c:v>
                </c:pt>
                <c:pt idx="102">
                  <c:v>2456</c:v>
                </c:pt>
                <c:pt idx="103">
                  <c:v>2503</c:v>
                </c:pt>
                <c:pt idx="104">
                  <c:v>2585</c:v>
                </c:pt>
                <c:pt idx="105">
                  <c:v>2770</c:v>
                </c:pt>
                <c:pt idx="106">
                  <c:v>2777</c:v>
                </c:pt>
                <c:pt idx="107">
                  <c:v>2686</c:v>
                </c:pt>
                <c:pt idx="108">
                  <c:v>2478</c:v>
                </c:pt>
                <c:pt idx="109">
                  <c:v>2443</c:v>
                </c:pt>
                <c:pt idx="110">
                  <c:v>2437</c:v>
                </c:pt>
                <c:pt idx="111">
                  <c:v>2426</c:v>
                </c:pt>
                <c:pt idx="112">
                  <c:v>2310</c:v>
                </c:pt>
                <c:pt idx="113">
                  <c:v>2641</c:v>
                </c:pt>
                <c:pt idx="114">
                  <c:v>2630</c:v>
                </c:pt>
                <c:pt idx="115">
                  <c:v>2808</c:v>
                </c:pt>
                <c:pt idx="116">
                  <c:v>2862</c:v>
                </c:pt>
                <c:pt idx="117">
                  <c:v>3304</c:v>
                </c:pt>
                <c:pt idx="118">
                  <c:v>3463</c:v>
                </c:pt>
                <c:pt idx="119">
                  <c:v>3043</c:v>
                </c:pt>
                <c:pt idx="120">
                  <c:v>3227</c:v>
                </c:pt>
                <c:pt idx="121">
                  <c:v>2949</c:v>
                </c:pt>
                <c:pt idx="122">
                  <c:v>3173</c:v>
                </c:pt>
                <c:pt idx="123">
                  <c:v>3118</c:v>
                </c:pt>
                <c:pt idx="124">
                  <c:v>2819</c:v>
                </c:pt>
                <c:pt idx="125">
                  <c:v>3158</c:v>
                </c:pt>
                <c:pt idx="126">
                  <c:v>3132</c:v>
                </c:pt>
                <c:pt idx="127">
                  <c:v>3363</c:v>
                </c:pt>
                <c:pt idx="128">
                  <c:v>3257</c:v>
                </c:pt>
                <c:pt idx="129">
                  <c:v>3240</c:v>
                </c:pt>
                <c:pt idx="130">
                  <c:v>3479</c:v>
                </c:pt>
                <c:pt idx="131">
                  <c:v>3466</c:v>
                </c:pt>
              </c:numCache>
            </c:numRef>
          </c:val>
          <c:smooth val="0"/>
          <c:extLst>
            <c:ext xmlns:c16="http://schemas.microsoft.com/office/drawing/2014/chart" uri="{C3380CC4-5D6E-409C-BE32-E72D297353CC}">
              <c16:uniqueId val="{00000001-98F2-4400-8E8D-EC426AD51B83}"/>
            </c:ext>
          </c:extLst>
        </c:ser>
        <c:dLbls>
          <c:showLegendKey val="0"/>
          <c:showVal val="0"/>
          <c:showCatName val="0"/>
          <c:showSerName val="0"/>
          <c:showPercent val="0"/>
          <c:showBubbleSize val="0"/>
        </c:dLbls>
        <c:hiLowLines/>
        <c:smooth val="0"/>
        <c:axId val="176753664"/>
        <c:axId val="81758464"/>
      </c:lineChart>
      <c:catAx>
        <c:axId val="176753664"/>
        <c:scaling>
          <c:orientation val="minMax"/>
        </c:scaling>
        <c:delete val="0"/>
        <c:axPos val="b"/>
        <c:title>
          <c:tx>
            <c:rich>
              <a:bodyPr/>
              <a:lstStyle/>
              <a:p>
                <a:pPr>
                  <a:defRPr/>
                </a:pPr>
                <a:r>
                  <a:rPr lang="en-US" sz="1200" dirty="0"/>
                  <a:t>Discharge Month</a:t>
                </a:r>
              </a:p>
            </c:rich>
          </c:tx>
          <c:overlay val="0"/>
        </c:title>
        <c:numFmt formatCode="General" sourceLinked="1"/>
        <c:majorTickMark val="none"/>
        <c:minorTickMark val="none"/>
        <c:tickLblPos val="nextTo"/>
        <c:txPr>
          <a:bodyPr/>
          <a:lstStyle/>
          <a:p>
            <a:pPr>
              <a:defRPr sz="1000" baseline="0"/>
            </a:pPr>
            <a:endParaRPr lang="en-US"/>
          </a:p>
        </c:txPr>
        <c:crossAx val="81758464"/>
        <c:crosses val="autoZero"/>
        <c:auto val="1"/>
        <c:lblAlgn val="ctr"/>
        <c:lblOffset val="100"/>
        <c:noMultiLvlLbl val="0"/>
      </c:catAx>
      <c:valAx>
        <c:axId val="81758464"/>
        <c:scaling>
          <c:orientation val="minMax"/>
        </c:scaling>
        <c:delete val="0"/>
        <c:axPos val="l"/>
        <c:majorGridlines/>
        <c:title>
          <c:tx>
            <c:rich>
              <a:bodyPr/>
              <a:lstStyle/>
              <a:p>
                <a:pPr>
                  <a:defRPr/>
                </a:pPr>
                <a:r>
                  <a:rPr lang="en-US" sz="1200" b="1" baseline="0" dirty="0">
                    <a:solidFill>
                      <a:srgbClr val="0070C0"/>
                    </a:solidFill>
                  </a:rPr>
                  <a:t>Volume of Discharges with Unknown Race 1</a:t>
                </a:r>
              </a:p>
            </c:rich>
          </c:tx>
          <c:layout>
            <c:manualLayout>
              <c:xMode val="edge"/>
              <c:yMode val="edge"/>
              <c:x val="1.0416666666666666E-2"/>
              <c:y val="0.12584880014998126"/>
            </c:manualLayout>
          </c:layout>
          <c:overlay val="0"/>
        </c:title>
        <c:numFmt formatCode="#,##0" sourceLinked="1"/>
        <c:majorTickMark val="out"/>
        <c:minorTickMark val="none"/>
        <c:tickLblPos val="nextTo"/>
        <c:txPr>
          <a:bodyPr/>
          <a:lstStyle/>
          <a:p>
            <a:pPr>
              <a:defRPr sz="800" baseline="0"/>
            </a:pPr>
            <a:endParaRPr lang="en-US"/>
          </a:p>
        </c:txPr>
        <c:crossAx val="176753664"/>
        <c:crosses val="autoZero"/>
        <c:crossBetween val="between"/>
        <c:majorUnit val="250"/>
      </c:valAx>
    </c:plotArea>
    <c:legend>
      <c:legendPos val="t"/>
      <c:overlay val="0"/>
    </c:legend>
    <c:plotVisOnly val="1"/>
    <c:dispBlanksAs val="gap"/>
    <c:showDLblsOverMax val="0"/>
  </c:chart>
  <c:spPr>
    <a:ln>
      <a:solidFill>
        <a:schemeClr val="accent1"/>
      </a:solidFill>
    </a:ln>
  </c:spPr>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0.15888</cdr:x>
      <cdr:y>0.14087</cdr:y>
    </cdr:from>
    <cdr:to>
      <cdr:x>0.27103</cdr:x>
      <cdr:y>0.56346</cdr:y>
    </cdr:to>
    <cdr:sp macro="" textlink="">
      <cdr:nvSpPr>
        <cdr:cNvPr id="2" name="TextBox 1"/>
        <cdr:cNvSpPr txBox="1"/>
      </cdr:nvSpPr>
      <cdr:spPr>
        <a:xfrm xmlns:a="http://schemas.openxmlformats.org/drawingml/2006/main">
          <a:off x="1295400" y="304800"/>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rgbClr val="FF0000"/>
              </a:solidFill>
            </a:rPr>
            <a:t>Figure. 2  One Year (FY2018)  Age Distribution of Percent of Discharges with Race Unknown </a:t>
          </a:r>
        </a:p>
      </cdr:txBody>
    </cdr:sp>
  </cdr:relSizeAnchor>
</c:userShapes>
</file>

<file path=ppt/drawings/drawing2.xml><?xml version="1.0" encoding="utf-8"?>
<c:userShapes xmlns:c="http://schemas.openxmlformats.org/drawingml/2006/chart">
  <cdr:relSizeAnchor xmlns:cdr="http://schemas.openxmlformats.org/drawingml/2006/chartDrawing">
    <cdr:from>
      <cdr:x>0.14019</cdr:x>
      <cdr:y>0.14087</cdr:y>
    </cdr:from>
    <cdr:to>
      <cdr:x>0.25234</cdr:x>
      <cdr:y>0.56346</cdr:y>
    </cdr:to>
    <cdr:sp macro="" textlink="">
      <cdr:nvSpPr>
        <cdr:cNvPr id="2" name="TextBox 1"/>
        <cdr:cNvSpPr txBox="1"/>
      </cdr:nvSpPr>
      <cdr:spPr>
        <a:xfrm xmlns:a="http://schemas.openxmlformats.org/drawingml/2006/main">
          <a:off x="1143000" y="3048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solidFill>
                <a:srgbClr val="FF0000"/>
              </a:solidFill>
            </a:rPr>
            <a:t>Figure. 1 Fourteen Year (FY2007 – FY2018)  Age Distribution of Percent of Discharges with Race Unknown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64B5B5A-35CA-47A7-A939-85D0392BE8B0}" type="datetimeFigureOut">
              <a:rPr lang="en-US" smtClean="0"/>
              <a:t>2/21/2022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7A031CC-D268-4AB4-ADE9-6A894518A811}" type="slidenum">
              <a:rPr lang="en-US" smtClean="0"/>
              <a:t>‹#›</a:t>
            </a:fld>
            <a:endParaRPr lang="en-US"/>
          </a:p>
        </p:txBody>
      </p:sp>
    </p:spTree>
    <p:extLst>
      <p:ext uri="{BB962C8B-B14F-4D97-AF65-F5344CB8AC3E}">
        <p14:creationId xmlns:p14="http://schemas.microsoft.com/office/powerpoint/2010/main" val="3030819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8486FE-A5DD-4311-AFBA-6655621CCDF4}" type="datetimeFigureOut">
              <a:rPr lang="en-US" smtClean="0"/>
              <a:t>2/21/2022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EC809B1-F9BB-4DFF-A65F-C33C0E523AA7}" type="slidenum">
              <a:rPr lang="en-US" smtClean="0"/>
              <a:t>‹#›</a:t>
            </a:fld>
            <a:endParaRPr lang="en-US"/>
          </a:p>
        </p:txBody>
      </p:sp>
    </p:spTree>
    <p:extLst>
      <p:ext uri="{BB962C8B-B14F-4D97-AF65-F5344CB8AC3E}">
        <p14:creationId xmlns:p14="http://schemas.microsoft.com/office/powerpoint/2010/main" val="520538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3B5841-72B6-4FEF-80F5-D07FB25A8F04}"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C2E411E-5ADD-41D2-ADF4-E705B068AB0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80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B5841-72B6-4FEF-80F5-D07FB25A8F04}"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C2E411E-5ADD-41D2-ADF4-E705B068AB0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8023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B5841-72B6-4FEF-80F5-D07FB25A8F04}"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C2E411E-5ADD-41D2-ADF4-E705B068AB0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445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B5841-72B6-4FEF-80F5-D07FB25A8F04}"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C2E411E-5ADD-41D2-ADF4-E705B068AB0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1547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3B5841-72B6-4FEF-80F5-D07FB25A8F04}" type="datetimeFigureOut">
              <a:rPr lang="en-US" smtClean="0">
                <a:solidFill>
                  <a:prstClr val="black">
                    <a:tint val="75000"/>
                  </a:prstClr>
                </a:solidFill>
              </a:rPr>
              <a:pPr/>
              <a:t>2/21/2022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C2E411E-5ADD-41D2-ADF4-E705B068AB0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8198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3B5841-72B6-4FEF-80F5-D07FB25A8F04}" type="datetimeFigureOut">
              <a:rPr lang="en-US" smtClean="0">
                <a:solidFill>
                  <a:prstClr val="black">
                    <a:tint val="75000"/>
                  </a:prstClr>
                </a:solidFill>
              </a:rPr>
              <a:pPr/>
              <a:t>2/21/2022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C2E411E-5ADD-41D2-ADF4-E705B068AB0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1784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3B5841-72B6-4FEF-80F5-D07FB25A8F04}" type="datetimeFigureOut">
              <a:rPr lang="en-US" smtClean="0">
                <a:solidFill>
                  <a:prstClr val="black">
                    <a:tint val="75000"/>
                  </a:prstClr>
                </a:solidFill>
              </a:rPr>
              <a:pPr/>
              <a:t>2/21/2022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C2E411E-5ADD-41D2-ADF4-E705B068AB0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15438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3B5841-72B6-4FEF-80F5-D07FB25A8F04}" type="datetimeFigureOut">
              <a:rPr lang="en-US" smtClean="0">
                <a:solidFill>
                  <a:prstClr val="black">
                    <a:tint val="75000"/>
                  </a:prstClr>
                </a:solidFill>
              </a:rPr>
              <a:pPr/>
              <a:t>2/21/2022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C2E411E-5ADD-41D2-ADF4-E705B068AB0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4994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3B5841-72B6-4FEF-80F5-D07FB25A8F04}" type="datetimeFigureOut">
              <a:rPr lang="en-US" smtClean="0">
                <a:solidFill>
                  <a:prstClr val="black">
                    <a:tint val="75000"/>
                  </a:prstClr>
                </a:solidFill>
              </a:rPr>
              <a:pPr/>
              <a:t>2/21/2022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C2E411E-5ADD-41D2-ADF4-E705B068AB0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1899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3B5841-72B6-4FEF-80F5-D07FB25A8F04}" type="datetimeFigureOut">
              <a:rPr lang="en-US" smtClean="0">
                <a:solidFill>
                  <a:prstClr val="black">
                    <a:tint val="75000"/>
                  </a:prstClr>
                </a:solidFill>
              </a:rPr>
              <a:pPr/>
              <a:t>2/21/2022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C2E411E-5ADD-41D2-ADF4-E705B068AB0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459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3B5841-72B6-4FEF-80F5-D07FB25A8F04}" type="datetimeFigureOut">
              <a:rPr lang="en-US" smtClean="0">
                <a:solidFill>
                  <a:prstClr val="black">
                    <a:tint val="75000"/>
                  </a:prstClr>
                </a:solidFill>
              </a:rPr>
              <a:pPr/>
              <a:t>2/21/2022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C2E411E-5ADD-41D2-ADF4-E705B068AB0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5374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A83B5841-72B6-4FEF-80F5-D07FB25A8F04}" type="datetimeFigureOut">
              <a:rPr lang="en-US" smtClean="0">
                <a:solidFill>
                  <a:prstClr val="black">
                    <a:tint val="75000"/>
                  </a:prstClr>
                </a:solidFill>
              </a:rPr>
              <a:pPr defTabSz="914400"/>
              <a:t>2/21/2022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C2E411E-5ADD-41D2-ADF4-E705B068AB03}"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19175070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28691216"/>
              </p:ext>
            </p:extLst>
          </p:nvPr>
        </p:nvGraphicFramePr>
        <p:xfrm>
          <a:off x="76200" y="4694237"/>
          <a:ext cx="8153400" cy="21637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990657651"/>
              </p:ext>
            </p:extLst>
          </p:nvPr>
        </p:nvGraphicFramePr>
        <p:xfrm>
          <a:off x="34255" y="2362200"/>
          <a:ext cx="8153400" cy="2163763"/>
        </p:xfrm>
        <a:graphic>
          <a:graphicData uri="http://schemas.openxmlformats.org/drawingml/2006/chart">
            <c:chart xmlns:c="http://schemas.openxmlformats.org/drawingml/2006/chart" xmlns:r="http://schemas.openxmlformats.org/officeDocument/2006/relationships" r:id="rId3"/>
          </a:graphicData>
        </a:graphic>
      </p:graphicFrame>
      <p:grpSp>
        <p:nvGrpSpPr>
          <p:cNvPr id="6" name="Group 5"/>
          <p:cNvGrpSpPr/>
          <p:nvPr/>
        </p:nvGrpSpPr>
        <p:grpSpPr>
          <a:xfrm>
            <a:off x="7162800" y="304800"/>
            <a:ext cx="1798943" cy="1219200"/>
            <a:chOff x="3338114" y="1905000"/>
            <a:chExt cx="3261429" cy="2414248"/>
          </a:xfrm>
        </p:grpSpPr>
        <p:pic>
          <p:nvPicPr>
            <p:cNvPr id="7" name="Picture 8" descr="Image result for missing dat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38114" y="1905000"/>
              <a:ext cx="3261429" cy="24142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6" descr="Image result for missing data"/>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8762" t="3120" r="21634"/>
            <a:stretch/>
          </p:blipFill>
          <p:spPr bwMode="auto">
            <a:xfrm>
              <a:off x="4191000" y="2362200"/>
              <a:ext cx="1543575" cy="14764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sp>
        <p:nvSpPr>
          <p:cNvPr id="9" name="Rectangle 8"/>
          <p:cNvSpPr/>
          <p:nvPr/>
        </p:nvSpPr>
        <p:spPr>
          <a:xfrm>
            <a:off x="0" y="-31459"/>
            <a:ext cx="7239000" cy="1138773"/>
          </a:xfrm>
          <a:prstGeom prst="rect">
            <a:avLst/>
          </a:prstGeom>
        </p:spPr>
        <p:txBody>
          <a:bodyPr wrap="square">
            <a:spAutoFit/>
          </a:bodyPr>
          <a:lstStyle/>
          <a:p>
            <a:pPr defTabSz="914400">
              <a:spcBef>
                <a:spcPct val="0"/>
              </a:spcBef>
            </a:pPr>
            <a:r>
              <a:rPr lang="en-US" sz="1700" b="1" u="sng" dirty="0">
                <a:solidFill>
                  <a:srgbClr val="1F497D"/>
                </a:solidFill>
              </a:rPr>
              <a:t>Question</a:t>
            </a:r>
            <a:r>
              <a:rPr lang="en-US" sz="1700" b="1" dirty="0">
                <a:solidFill>
                  <a:srgbClr val="1F497D"/>
                </a:solidFill>
              </a:rPr>
              <a:t>:  Over the years, the percent of inpatient discharges with unknown race has increased.  We rely on race data to evaluate disproportionately higher burden of diseases and disparities. Do you have any recommendations for handling unknowns?</a:t>
            </a:r>
          </a:p>
        </p:txBody>
      </p:sp>
      <p:sp>
        <p:nvSpPr>
          <p:cNvPr id="10" name="Rectangle 9"/>
          <p:cNvSpPr/>
          <p:nvPr/>
        </p:nvSpPr>
        <p:spPr>
          <a:xfrm>
            <a:off x="0" y="990600"/>
            <a:ext cx="9067800" cy="1169551"/>
          </a:xfrm>
          <a:prstGeom prst="rect">
            <a:avLst/>
          </a:prstGeom>
        </p:spPr>
        <p:txBody>
          <a:bodyPr wrap="square">
            <a:spAutoFit/>
          </a:bodyPr>
          <a:lstStyle/>
          <a:p>
            <a:pPr defTabSz="914400"/>
            <a:r>
              <a:rPr lang="en-US" sz="1400" b="1" i="1" u="sng" dirty="0">
                <a:solidFill>
                  <a:prstClr val="black"/>
                </a:solidFill>
              </a:rPr>
              <a:t>Answer</a:t>
            </a:r>
            <a:r>
              <a:rPr lang="en-US" sz="1400" i="1" dirty="0">
                <a:solidFill>
                  <a:prstClr val="black"/>
                </a:solidFill>
              </a:rPr>
              <a:t>:  In looking at the age distribution by percent of inpatient discharges with an unknown race</a:t>
            </a:r>
          </a:p>
          <a:p>
            <a:pPr defTabSz="914400"/>
            <a:r>
              <a:rPr lang="en-US" sz="1400" i="1" dirty="0">
                <a:solidFill>
                  <a:prstClr val="black"/>
                </a:solidFill>
              </a:rPr>
              <a:t>over the past 14 years (FY2007 to FY2018), the highest proportion of unknowns tend to be in the </a:t>
            </a:r>
          </a:p>
          <a:p>
            <a:pPr defTabSz="914400"/>
            <a:r>
              <a:rPr lang="en-US" sz="1400" i="1" dirty="0">
                <a:solidFill>
                  <a:prstClr val="black"/>
                </a:solidFill>
              </a:rPr>
              <a:t>pediatric population. </a:t>
            </a:r>
            <a:r>
              <a:rPr lang="en-US" sz="1400" b="1" i="1" dirty="0">
                <a:solidFill>
                  <a:prstClr val="black"/>
                </a:solidFill>
              </a:rPr>
              <a:t>See Figure 1 below.  </a:t>
            </a:r>
            <a:r>
              <a:rPr lang="en-US" sz="1400" i="1" dirty="0">
                <a:solidFill>
                  <a:prstClr val="black"/>
                </a:solidFill>
              </a:rPr>
              <a:t>This age distribution of unknowns skewed towards the pediatric population became even more pronounced in the most recent FY2018 inpatient data. </a:t>
            </a:r>
            <a:r>
              <a:rPr lang="en-US" sz="1400" b="1" i="1" dirty="0">
                <a:solidFill>
                  <a:prstClr val="black"/>
                </a:solidFill>
              </a:rPr>
              <a:t>See Figure 2 below</a:t>
            </a:r>
            <a:r>
              <a:rPr lang="en-US" sz="1400" i="1" dirty="0">
                <a:solidFill>
                  <a:prstClr val="black"/>
                </a:solidFill>
              </a:rPr>
              <a:t>. Rather than pooling the data, stratifying by age would allow you to see more clearly any distorting effect unknowns will have on disparity metrics. </a:t>
            </a:r>
            <a:endParaRPr lang="en-US" sz="1400" dirty="0">
              <a:solidFill>
                <a:prstClr val="black"/>
              </a:solidFill>
            </a:endParaRPr>
          </a:p>
        </p:txBody>
      </p:sp>
      <p:sp>
        <p:nvSpPr>
          <p:cNvPr id="11" name="TextBox 10"/>
          <p:cNvSpPr txBox="1"/>
          <p:nvPr/>
        </p:nvSpPr>
        <p:spPr>
          <a:xfrm>
            <a:off x="8153400" y="6096000"/>
            <a:ext cx="911788" cy="707886"/>
          </a:xfrm>
          <a:prstGeom prst="rect">
            <a:avLst/>
          </a:prstGeom>
          <a:noFill/>
        </p:spPr>
        <p:txBody>
          <a:bodyPr wrap="none" rtlCol="0">
            <a:spAutoFit/>
          </a:bodyPr>
          <a:lstStyle/>
          <a:p>
            <a:pPr algn="ctr" defTabSz="914400"/>
            <a:r>
              <a:rPr lang="en-US" sz="1100" i="1" dirty="0">
                <a:solidFill>
                  <a:srgbClr val="FF0000"/>
                </a:solidFill>
              </a:rPr>
              <a:t>Answer</a:t>
            </a:r>
          </a:p>
          <a:p>
            <a:pPr algn="ctr" defTabSz="914400"/>
            <a:r>
              <a:rPr lang="en-US" sz="1100" i="1" dirty="0">
                <a:solidFill>
                  <a:srgbClr val="FF0000"/>
                </a:solidFill>
              </a:rPr>
              <a:t>Continued</a:t>
            </a:r>
          </a:p>
          <a:p>
            <a:pPr defTabSz="914400"/>
            <a:endParaRPr lang="en-US" dirty="0">
              <a:solidFill>
                <a:prstClr val="black"/>
              </a:solidFill>
            </a:endParaRPr>
          </a:p>
        </p:txBody>
      </p:sp>
      <p:sp>
        <p:nvSpPr>
          <p:cNvPr id="12" name="Right Arrow 11"/>
          <p:cNvSpPr/>
          <p:nvPr/>
        </p:nvSpPr>
        <p:spPr>
          <a:xfrm>
            <a:off x="8305800" y="6477000"/>
            <a:ext cx="685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14" name="Rectangle 13"/>
          <p:cNvSpPr/>
          <p:nvPr/>
        </p:nvSpPr>
        <p:spPr>
          <a:xfrm>
            <a:off x="7037782" y="-76200"/>
            <a:ext cx="2106218" cy="369332"/>
          </a:xfrm>
          <a:prstGeom prst="rect">
            <a:avLst/>
          </a:prstGeom>
          <a:noFill/>
        </p:spPr>
        <p:txBody>
          <a:bodyPr wrap="none" lIns="91440" tIns="45720" rIns="91440" bIns="45720">
            <a:spAutoFit/>
          </a:bodyPr>
          <a:lstStyle/>
          <a:p>
            <a:pPr algn="ctr" defTabSz="914400"/>
            <a:r>
              <a:rPr lang="en-US"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Handling Unknowns</a:t>
            </a:r>
          </a:p>
        </p:txBody>
      </p:sp>
    </p:spTree>
    <p:extLst>
      <p:ext uri="{BB962C8B-B14F-4D97-AF65-F5344CB8AC3E}">
        <p14:creationId xmlns:p14="http://schemas.microsoft.com/office/powerpoint/2010/main" val="3344225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7162800" y="304800"/>
            <a:ext cx="1798943" cy="1219200"/>
            <a:chOff x="3338114" y="1905000"/>
            <a:chExt cx="3261429" cy="2414248"/>
          </a:xfrm>
        </p:grpSpPr>
        <p:pic>
          <p:nvPicPr>
            <p:cNvPr id="3080" name="Picture 8" descr="Image result for missing dat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8114" y="1905000"/>
              <a:ext cx="3261429" cy="24142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078" name="Picture 6" descr="Image result for missing data"/>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8762" t="3120" r="21634"/>
            <a:stretch/>
          </p:blipFill>
          <p:spPr bwMode="auto">
            <a:xfrm>
              <a:off x="4191000" y="2362200"/>
              <a:ext cx="1543575" cy="14764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sp>
        <p:nvSpPr>
          <p:cNvPr id="12" name="Rectangle 11"/>
          <p:cNvSpPr/>
          <p:nvPr/>
        </p:nvSpPr>
        <p:spPr>
          <a:xfrm>
            <a:off x="7037782" y="-76200"/>
            <a:ext cx="2106218" cy="369332"/>
          </a:xfrm>
          <a:prstGeom prst="rect">
            <a:avLst/>
          </a:prstGeom>
          <a:noFill/>
        </p:spPr>
        <p:txBody>
          <a:bodyPr wrap="none" lIns="91440" tIns="45720" rIns="91440" bIns="45720">
            <a:spAutoFit/>
          </a:bodyPr>
          <a:lstStyle/>
          <a:p>
            <a:pPr algn="ctr" defTabSz="914400"/>
            <a:r>
              <a:rPr lang="en-US"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Handling Unknowns</a:t>
            </a:r>
          </a:p>
        </p:txBody>
      </p:sp>
      <p:graphicFrame>
        <p:nvGraphicFramePr>
          <p:cNvPr id="18" name="Content Placeholder 3"/>
          <p:cNvGraphicFramePr>
            <a:graphicFrameLocks noGrp="1"/>
          </p:cNvGraphicFramePr>
          <p:nvPr>
            <p:ph idx="1"/>
            <p:extLst>
              <p:ext uri="{D42A27DB-BD31-4B8C-83A1-F6EECF244321}">
                <p14:modId xmlns:p14="http://schemas.microsoft.com/office/powerpoint/2010/main" val="580973936"/>
              </p:ext>
            </p:extLst>
          </p:nvPr>
        </p:nvGraphicFramePr>
        <p:xfrm>
          <a:off x="76200" y="2667000"/>
          <a:ext cx="8915400" cy="4038600"/>
        </p:xfrm>
        <a:graphic>
          <a:graphicData uri="http://schemas.openxmlformats.org/drawingml/2006/chart">
            <c:chart xmlns:c="http://schemas.openxmlformats.org/drawingml/2006/chart" xmlns:r="http://schemas.openxmlformats.org/officeDocument/2006/relationships" r:id="rId4"/>
          </a:graphicData>
        </a:graphic>
      </p:graphicFrame>
      <p:sp>
        <p:nvSpPr>
          <p:cNvPr id="19" name="Rectangle 18"/>
          <p:cNvSpPr/>
          <p:nvPr/>
        </p:nvSpPr>
        <p:spPr>
          <a:xfrm>
            <a:off x="0" y="76200"/>
            <a:ext cx="7315200" cy="2631490"/>
          </a:xfrm>
          <a:prstGeom prst="rect">
            <a:avLst/>
          </a:prstGeom>
        </p:spPr>
        <p:txBody>
          <a:bodyPr wrap="square">
            <a:spAutoFit/>
          </a:bodyPr>
          <a:lstStyle/>
          <a:p>
            <a:pPr defTabSz="914400"/>
            <a:r>
              <a:rPr lang="en-US" sz="1500" b="1" i="1" u="sng" dirty="0">
                <a:solidFill>
                  <a:prstClr val="black"/>
                </a:solidFill>
              </a:rPr>
              <a:t>Answer (continued)</a:t>
            </a:r>
            <a:r>
              <a:rPr lang="en-US" sz="1500" i="1" dirty="0">
                <a:solidFill>
                  <a:prstClr val="black"/>
                </a:solidFill>
              </a:rPr>
              <a:t>: The encrypted UHIN can be used to determine within one year or across multiple years if a specific discharge record with unknown race had previously reported race as known during another episode of care.  </a:t>
            </a:r>
            <a:r>
              <a:rPr lang="en-US" sz="1500" b="1" i="1" dirty="0">
                <a:solidFill>
                  <a:prstClr val="black"/>
                </a:solidFill>
              </a:rPr>
              <a:t>In Figure 3 below,  </a:t>
            </a:r>
            <a:r>
              <a:rPr lang="en-US" sz="1500" i="1" dirty="0">
                <a:solidFill>
                  <a:prstClr val="black"/>
                </a:solidFill>
              </a:rPr>
              <a:t>14 years of Inpatient Hospital Discharge data from FY2007 to FY2018 was used to determine if patients with unknown race </a:t>
            </a:r>
            <a:r>
              <a:rPr lang="en-US" sz="1500" i="1" u="sng" dirty="0">
                <a:solidFill>
                  <a:prstClr val="black"/>
                </a:solidFill>
              </a:rPr>
              <a:t>and</a:t>
            </a:r>
            <a:r>
              <a:rPr lang="en-US" sz="1500" i="1" dirty="0">
                <a:solidFill>
                  <a:prstClr val="black"/>
                </a:solidFill>
              </a:rPr>
              <a:t> a valid encrypted UHIN had previously reported race as known for another inpatient episode of care. And yes, they had. By linking any encrypted UHIN with an unknown race to encrypted UHINs with a known race, the successful linkage of the discharge to their race data in a previous inpatient record led to a monthly average 33%  reduction in the number of discharges with race unknown.  It is important to note that over a 14-year period 52% of unknowns do not have valid encrypted UHINs and that the greatest reduction in unknowns is achieved in the adult population.</a:t>
            </a:r>
            <a:endParaRPr lang="en-US" sz="1500" dirty="0">
              <a:solidFill>
                <a:prstClr val="black"/>
              </a:solidFill>
            </a:endParaRPr>
          </a:p>
        </p:txBody>
      </p:sp>
    </p:spTree>
    <p:extLst>
      <p:ext uri="{BB962C8B-B14F-4D97-AF65-F5344CB8AC3E}">
        <p14:creationId xmlns:p14="http://schemas.microsoft.com/office/powerpoint/2010/main" val="370893104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3451</TotalTime>
  <Words>381</Words>
  <Application>Microsoft Office PowerPoint</Application>
  <PresentationFormat>On-screen Show (4:3)</PresentationFormat>
  <Paragraphs>16</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1_Office Theme</vt:lpstr>
      <vt:lpstr>PowerPoint Presentation</vt:lpstr>
      <vt:lpstr>PowerPoint Presentation</vt:lpstr>
    </vt:vector>
  </TitlesOfParts>
  <Company>CHIA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DiGioia</dc:creator>
  <cp:lastModifiedBy>Sylvia Hobbs</cp:lastModifiedBy>
  <cp:revision>95</cp:revision>
  <cp:lastPrinted>2019-08-27T18:37:19Z</cp:lastPrinted>
  <dcterms:created xsi:type="dcterms:W3CDTF">2018-01-09T20:21:29Z</dcterms:created>
  <dcterms:modified xsi:type="dcterms:W3CDTF">2022-02-21T18:00:24Z</dcterms:modified>
</cp:coreProperties>
</file>