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sldIdLst>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_rels/data2.xml.rels><?xml version="1.0" encoding="UTF-8" standalone="yes"?>
<Relationships xmlns="http://schemas.openxmlformats.org/package/2006/relationships"><Relationship Id="rId1" Type="http://schemas.openxmlformats.org/officeDocument/2006/relationships/image" Target="../media/image11.png"/></Relationships>
</file>

<file path=ppt/diagrams/_rels/data3.xml.rels><?xml version="1.0" encoding="UTF-8" standalone="yes"?>
<Relationships xmlns="http://schemas.openxmlformats.org/package/2006/relationships"><Relationship Id="rId1" Type="http://schemas.openxmlformats.org/officeDocument/2006/relationships/image" Target="../media/image13.png"/></Relationships>
</file>

<file path=ppt/diagrams/_rels/data4.xml.rels><?xml version="1.0" encoding="UTF-8" standalone="yes"?>
<Relationships xmlns="http://schemas.openxmlformats.org/package/2006/relationships"><Relationship Id="rId1" Type="http://schemas.openxmlformats.org/officeDocument/2006/relationships/image" Target="../media/image1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1" Type="http://schemas.openxmlformats.org/officeDocument/2006/relationships/image" Target="../media/image13.png"/></Relationships>
</file>

<file path=ppt/diagrams/_rels/drawing4.xml.rels><?xml version="1.0" encoding="UTF-8" standalone="yes"?>
<Relationships xmlns="http://schemas.openxmlformats.org/package/2006/relationships"><Relationship Id="rId1"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4C0623-DE61-4F1B-A87C-A2ABD466E955}"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9EE856FD-D862-433B-8F76-E2B4A632AAE7}">
      <dgm:prSet phldrT="[Text]" custT="1"/>
      <dgm:spPr/>
      <dgm:t>
        <a:bodyPr/>
        <a:lstStyle/>
        <a:p>
          <a:r>
            <a:rPr lang="en-US" sz="1400" dirty="0" smtClean="0"/>
            <a:t>Patient Arrives at Outpatient ED</a:t>
          </a:r>
          <a:endParaRPr lang="en-US" sz="1400" dirty="0"/>
        </a:p>
      </dgm:t>
    </dgm:pt>
    <dgm:pt modelId="{E3BD0D6F-F88E-4166-B143-B1AC66377A95}" type="parTrans" cxnId="{2D547E29-E9B9-45CE-8279-DB2E5C99FF5C}">
      <dgm:prSet/>
      <dgm:spPr>
        <a:ln>
          <a:solidFill>
            <a:schemeClr val="accent1"/>
          </a:solidFill>
          <a:tailEnd type="triangle"/>
        </a:ln>
      </dgm:spPr>
      <dgm:t>
        <a:bodyPr/>
        <a:lstStyle/>
        <a:p>
          <a:endParaRPr lang="en-US"/>
        </a:p>
      </dgm:t>
    </dgm:pt>
    <dgm:pt modelId="{75BBC672-C9BA-4E96-8E9F-0BA440A6B96D}" type="sibTrans" cxnId="{2D547E29-E9B9-45CE-8279-DB2E5C99FF5C}">
      <dgm:prSet/>
      <dgm:spPr/>
      <dgm:t>
        <a:bodyPr/>
        <a:lstStyle/>
        <a:p>
          <a:endParaRPr lang="en-US"/>
        </a:p>
      </dgm:t>
    </dgm:pt>
    <dgm:pt modelId="{4754D2A2-C5BD-46B4-B68D-CDF606B1ADA7}">
      <dgm:prSet phldrT="[Text]" custT="1"/>
      <dgm:spPr/>
      <dgm:t>
        <a:bodyPr/>
        <a:lstStyle/>
        <a:p>
          <a:endParaRPr lang="en-US" sz="1200" b="1" dirty="0">
            <a:solidFill>
              <a:srgbClr val="FF0000"/>
            </a:solidFill>
          </a:endParaRPr>
        </a:p>
      </dgm:t>
    </dgm:pt>
    <dgm:pt modelId="{B1874AA3-066B-4446-A56C-3B9772669BF3}" type="parTrans" cxnId="{D30417A5-36B6-4965-A86E-8C2FB7106A43}">
      <dgm:prSet/>
      <dgm:spPr/>
      <dgm:t>
        <a:bodyPr/>
        <a:lstStyle/>
        <a:p>
          <a:endParaRPr lang="en-US"/>
        </a:p>
      </dgm:t>
    </dgm:pt>
    <dgm:pt modelId="{E015DF9D-8322-4AE7-AE19-A6CCDFBB6B77}" type="sibTrans" cxnId="{D30417A5-36B6-4965-A86E-8C2FB7106A43}">
      <dgm:prSet/>
      <dgm:spPr/>
      <dgm:t>
        <a:bodyPr/>
        <a:lstStyle/>
        <a:p>
          <a:endParaRPr lang="en-US"/>
        </a:p>
      </dgm:t>
    </dgm:pt>
    <dgm:pt modelId="{FB43E04D-66C8-409C-9BF3-3F322E0C0412}">
      <dgm:prSet phldrT="[Text]" custT="1"/>
      <dgm:spPr/>
      <dgm:t>
        <a:bodyPr/>
        <a:lstStyle/>
        <a:p>
          <a:r>
            <a:rPr lang="en-US" sz="1200" dirty="0" smtClean="0"/>
            <a:t>Patient is a direct  Outpatient</a:t>
          </a:r>
        </a:p>
        <a:p>
          <a:r>
            <a:rPr lang="en-US" sz="1200" dirty="0" smtClean="0"/>
            <a:t>Observation Stay</a:t>
          </a:r>
          <a:endParaRPr lang="en-US" sz="1200" dirty="0"/>
        </a:p>
      </dgm:t>
    </dgm:pt>
    <dgm:pt modelId="{C2AAD0D0-6F6F-4DDD-9582-50C660E0D719}" type="parTrans" cxnId="{0C4B4E35-64B4-4D0D-A155-BFAD26F4024A}">
      <dgm:prSet/>
      <dgm:spPr>
        <a:ln>
          <a:solidFill>
            <a:schemeClr val="accent1"/>
          </a:solidFill>
          <a:tailEnd type="triangle"/>
        </a:ln>
      </dgm:spPr>
      <dgm:t>
        <a:bodyPr/>
        <a:lstStyle/>
        <a:p>
          <a:endParaRPr lang="en-US"/>
        </a:p>
      </dgm:t>
    </dgm:pt>
    <dgm:pt modelId="{F3AF4627-6D3B-4735-9991-0A84F4ECF61A}" type="sibTrans" cxnId="{0C4B4E35-64B4-4D0D-A155-BFAD26F4024A}">
      <dgm:prSet/>
      <dgm:spPr/>
      <dgm:t>
        <a:bodyPr/>
        <a:lstStyle/>
        <a:p>
          <a:endParaRPr lang="en-US"/>
        </a:p>
      </dgm:t>
    </dgm:pt>
    <dgm:pt modelId="{284CEAE2-7FD3-43A6-90FD-38D38F7CBA51}">
      <dgm:prSet phldrT="[Text]"/>
      <dgm:spPr/>
      <dgm:t>
        <a:bodyPr/>
        <a:lstStyle/>
        <a:p>
          <a:r>
            <a:rPr lang="en-US" b="1" dirty="0" smtClean="0">
              <a:solidFill>
                <a:srgbClr val="FF0000"/>
              </a:solidFill>
            </a:rPr>
            <a:t>Patient Admitted to Hospital</a:t>
          </a:r>
          <a:endParaRPr lang="en-US" b="1" dirty="0">
            <a:solidFill>
              <a:srgbClr val="FF0000"/>
            </a:solidFill>
          </a:endParaRPr>
        </a:p>
      </dgm:t>
    </dgm:pt>
    <dgm:pt modelId="{E7276959-DEFF-4D6E-B750-D7A6BDB40980}" type="parTrans" cxnId="{4E4BF9D8-476A-4170-BEC0-B8C9E181214A}">
      <dgm:prSet/>
      <dgm:spPr/>
      <dgm:t>
        <a:bodyPr/>
        <a:lstStyle/>
        <a:p>
          <a:endParaRPr lang="en-US"/>
        </a:p>
      </dgm:t>
    </dgm:pt>
    <dgm:pt modelId="{FC0E0C89-4F37-4071-A1A4-938CC7E8CC37}" type="sibTrans" cxnId="{4E4BF9D8-476A-4170-BEC0-B8C9E181214A}">
      <dgm:prSet/>
      <dgm:spPr/>
      <dgm:t>
        <a:bodyPr/>
        <a:lstStyle/>
        <a:p>
          <a:endParaRPr lang="en-US"/>
        </a:p>
      </dgm:t>
    </dgm:pt>
    <dgm:pt modelId="{CD4E2A3C-6738-4E38-A1BA-652C6C74B24E}">
      <dgm:prSet phldrT="[Text]"/>
      <dgm:spPr/>
      <dgm:t>
        <a:bodyPr/>
        <a:lstStyle/>
        <a:p>
          <a:r>
            <a:rPr lang="en-US" dirty="0" smtClean="0"/>
            <a:t>Patient is a direct Inpatient Admission </a:t>
          </a:r>
          <a:endParaRPr lang="en-US" dirty="0"/>
        </a:p>
      </dgm:t>
    </dgm:pt>
    <dgm:pt modelId="{660E3403-58E6-445B-BCBC-67FDE27B2CC0}" type="parTrans" cxnId="{AB1D7DB2-40AF-43B6-8697-2FB9622D8A6B}">
      <dgm:prSet/>
      <dgm:spPr>
        <a:ln>
          <a:solidFill>
            <a:schemeClr val="accent1"/>
          </a:solidFill>
          <a:tailEnd type="triangle"/>
        </a:ln>
      </dgm:spPr>
      <dgm:t>
        <a:bodyPr/>
        <a:lstStyle/>
        <a:p>
          <a:endParaRPr lang="en-US"/>
        </a:p>
      </dgm:t>
    </dgm:pt>
    <dgm:pt modelId="{B0BF20AD-72CE-4532-ABEF-6AFEE45EF14A}" type="sibTrans" cxnId="{AB1D7DB2-40AF-43B6-8697-2FB9622D8A6B}">
      <dgm:prSet/>
      <dgm:spPr/>
      <dgm:t>
        <a:bodyPr/>
        <a:lstStyle/>
        <a:p>
          <a:endParaRPr lang="en-US"/>
        </a:p>
      </dgm:t>
    </dgm:pt>
    <dgm:pt modelId="{A0468FD5-DD20-4183-A570-3CA193877036}">
      <dgm:prSet phldrT="[Text]"/>
      <dgm:spPr/>
      <dgm:t>
        <a:bodyPr/>
        <a:lstStyle/>
        <a:p>
          <a:r>
            <a:rPr lang="en-US" dirty="0" smtClean="0"/>
            <a:t>Routine Discharge, Left Against Medical Advice, Discharged/Transferred to another facility, Expired while inpatient</a:t>
          </a:r>
          <a:endParaRPr lang="en-US" dirty="0"/>
        </a:p>
      </dgm:t>
    </dgm:pt>
    <dgm:pt modelId="{E84A7690-A530-47C1-B19D-DC4C8C67E5F3}" type="parTrans" cxnId="{233EA5B6-75F4-4571-8BA0-FE0F84AFAE5C}">
      <dgm:prSet/>
      <dgm:spPr/>
      <dgm:t>
        <a:bodyPr/>
        <a:lstStyle/>
        <a:p>
          <a:endParaRPr lang="en-US"/>
        </a:p>
      </dgm:t>
    </dgm:pt>
    <dgm:pt modelId="{7B3C79CD-AE09-40F7-80A2-4662F81D7C4C}" type="sibTrans" cxnId="{233EA5B6-75F4-4571-8BA0-FE0F84AFAE5C}">
      <dgm:prSet/>
      <dgm:spPr/>
      <dgm:t>
        <a:bodyPr/>
        <a:lstStyle/>
        <a:p>
          <a:endParaRPr lang="en-US"/>
        </a:p>
      </dgm:t>
    </dgm:pt>
    <dgm:pt modelId="{91AD8AAC-30A5-416A-B181-6A81599DE59D}">
      <dgm:prSet phldrT="[Text]" custT="1"/>
      <dgm:spPr/>
      <dgm:t>
        <a:bodyPr/>
        <a:lstStyle/>
        <a:p>
          <a:r>
            <a:rPr lang="en-US" sz="1200" b="1" dirty="0" smtClean="0">
              <a:solidFill>
                <a:srgbClr val="0070C0"/>
              </a:solidFill>
            </a:rPr>
            <a:t>Patient  Seen in Observation Stay</a:t>
          </a:r>
          <a:endParaRPr lang="en-US" sz="1200" b="1" dirty="0">
            <a:solidFill>
              <a:srgbClr val="0070C0"/>
            </a:solidFill>
          </a:endParaRPr>
        </a:p>
      </dgm:t>
    </dgm:pt>
    <dgm:pt modelId="{B111F953-4A6D-4AA0-A58A-4A919EC2F433}" type="parTrans" cxnId="{5927624E-0390-42EA-AFE7-BDDD606531E1}">
      <dgm:prSet/>
      <dgm:spPr/>
      <dgm:t>
        <a:bodyPr/>
        <a:lstStyle/>
        <a:p>
          <a:endParaRPr lang="en-US"/>
        </a:p>
      </dgm:t>
    </dgm:pt>
    <dgm:pt modelId="{C57D4566-A320-4E09-BC49-8A77BA110BF6}" type="sibTrans" cxnId="{5927624E-0390-42EA-AFE7-BDDD606531E1}">
      <dgm:prSet/>
      <dgm:spPr/>
      <dgm:t>
        <a:bodyPr/>
        <a:lstStyle/>
        <a:p>
          <a:endParaRPr lang="en-US"/>
        </a:p>
      </dgm:t>
    </dgm:pt>
    <dgm:pt modelId="{27E93CC6-558E-4405-9C0F-49B47CBBDB2B}">
      <dgm:prSet phldrT="[Text]" custT="1"/>
      <dgm:spPr/>
      <dgm:t>
        <a:bodyPr/>
        <a:lstStyle/>
        <a:p>
          <a:endParaRPr lang="en-US" sz="1200" b="1" dirty="0">
            <a:solidFill>
              <a:srgbClr val="0070C0"/>
            </a:solidFill>
          </a:endParaRPr>
        </a:p>
      </dgm:t>
    </dgm:pt>
    <dgm:pt modelId="{EC794C32-14B7-4EFD-A488-043DDF53032C}" type="parTrans" cxnId="{70D11CDA-EDD7-4051-A100-000121259087}">
      <dgm:prSet/>
      <dgm:spPr/>
      <dgm:t>
        <a:bodyPr/>
        <a:lstStyle/>
        <a:p>
          <a:endParaRPr lang="en-US"/>
        </a:p>
      </dgm:t>
    </dgm:pt>
    <dgm:pt modelId="{F82A41B4-7D07-41B8-9F36-B41151ECB7E2}" type="sibTrans" cxnId="{70D11CDA-EDD7-4051-A100-000121259087}">
      <dgm:prSet/>
      <dgm:spPr/>
      <dgm:t>
        <a:bodyPr/>
        <a:lstStyle/>
        <a:p>
          <a:endParaRPr lang="en-US"/>
        </a:p>
      </dgm:t>
    </dgm:pt>
    <dgm:pt modelId="{618B58B1-9531-4BE9-9917-4BB1E1BCE291}">
      <dgm:prSet phldrT="[Text]" custT="1"/>
      <dgm:spPr/>
      <dgm:t>
        <a:bodyPr/>
        <a:lstStyle/>
        <a:p>
          <a:endParaRPr lang="en-US" sz="1200" b="1" dirty="0">
            <a:solidFill>
              <a:srgbClr val="0070C0"/>
            </a:solidFill>
          </a:endParaRPr>
        </a:p>
      </dgm:t>
    </dgm:pt>
    <dgm:pt modelId="{D5A78FBB-3185-47C8-811E-C216A7FA70CA}" type="parTrans" cxnId="{2E0744C3-883D-4C9C-9557-BB221ACA5AF5}">
      <dgm:prSet/>
      <dgm:spPr/>
      <dgm:t>
        <a:bodyPr/>
        <a:lstStyle/>
        <a:p>
          <a:endParaRPr lang="en-US"/>
        </a:p>
      </dgm:t>
    </dgm:pt>
    <dgm:pt modelId="{FEEA6249-E0A6-44C5-A8FB-693430C14377}" type="sibTrans" cxnId="{2E0744C3-883D-4C9C-9557-BB221ACA5AF5}">
      <dgm:prSet/>
      <dgm:spPr/>
      <dgm:t>
        <a:bodyPr/>
        <a:lstStyle/>
        <a:p>
          <a:endParaRPr lang="en-US"/>
        </a:p>
      </dgm:t>
    </dgm:pt>
    <dgm:pt modelId="{E028938A-84E2-48EF-9CF6-4780CB21FF6F}">
      <dgm:prSet phldrT="[Text]" custT="1"/>
      <dgm:spPr/>
      <dgm:t>
        <a:bodyPr/>
        <a:lstStyle/>
        <a:p>
          <a:endParaRPr lang="en-US" sz="1200" b="1" dirty="0">
            <a:solidFill>
              <a:srgbClr val="0070C0"/>
            </a:solidFill>
          </a:endParaRPr>
        </a:p>
      </dgm:t>
    </dgm:pt>
    <dgm:pt modelId="{B472B6B7-BDE2-46F2-8975-BDBD9BFEC486}" type="parTrans" cxnId="{1C799DED-E39B-4DDF-BE0F-AA8E4DD34B41}">
      <dgm:prSet/>
      <dgm:spPr/>
      <dgm:t>
        <a:bodyPr/>
        <a:lstStyle/>
        <a:p>
          <a:endParaRPr lang="en-US"/>
        </a:p>
      </dgm:t>
    </dgm:pt>
    <dgm:pt modelId="{E63FDFCD-2865-4999-BB67-503A25F3707F}" type="sibTrans" cxnId="{1C799DED-E39B-4DDF-BE0F-AA8E4DD34B41}">
      <dgm:prSet/>
      <dgm:spPr/>
      <dgm:t>
        <a:bodyPr/>
        <a:lstStyle/>
        <a:p>
          <a:endParaRPr lang="en-US"/>
        </a:p>
      </dgm:t>
    </dgm:pt>
    <dgm:pt modelId="{C4D2B82F-B3A8-4F83-92F3-FA46CD3B630B}">
      <dgm:prSet phldrT="[Text]" custT="1"/>
      <dgm:spPr/>
      <dgm:t>
        <a:bodyPr/>
        <a:lstStyle/>
        <a:p>
          <a:endParaRPr lang="en-US" sz="1200" b="1" dirty="0">
            <a:solidFill>
              <a:srgbClr val="0070C0"/>
            </a:solidFill>
          </a:endParaRPr>
        </a:p>
      </dgm:t>
    </dgm:pt>
    <dgm:pt modelId="{9128DEBF-54A3-4EEB-BDF8-F0AD0ABB8F1C}" type="parTrans" cxnId="{D30ECE74-1924-4495-820B-1F67C2FFC3A3}">
      <dgm:prSet/>
      <dgm:spPr/>
      <dgm:t>
        <a:bodyPr/>
        <a:lstStyle/>
        <a:p>
          <a:endParaRPr lang="en-US"/>
        </a:p>
      </dgm:t>
    </dgm:pt>
    <dgm:pt modelId="{9A5E98DA-78DB-4EE0-A3E6-5E5859843172}" type="sibTrans" cxnId="{D30ECE74-1924-4495-820B-1F67C2FFC3A3}">
      <dgm:prSet/>
      <dgm:spPr/>
      <dgm:t>
        <a:bodyPr/>
        <a:lstStyle/>
        <a:p>
          <a:endParaRPr lang="en-US"/>
        </a:p>
      </dgm:t>
    </dgm:pt>
    <dgm:pt modelId="{1FB4328E-4920-4FEF-A48F-D879C56A385D}">
      <dgm:prSet phldrT="[Text]" custT="1"/>
      <dgm:spPr/>
      <dgm:t>
        <a:bodyPr/>
        <a:lstStyle/>
        <a:p>
          <a:endParaRPr lang="en-US" sz="1200" dirty="0"/>
        </a:p>
      </dgm:t>
    </dgm:pt>
    <dgm:pt modelId="{B97C4410-B7EE-4201-BF74-2ABD97E99EC8}" type="parTrans" cxnId="{E5230366-58D8-4A64-AA73-D0CAE91C5ABB}">
      <dgm:prSet/>
      <dgm:spPr/>
      <dgm:t>
        <a:bodyPr/>
        <a:lstStyle/>
        <a:p>
          <a:endParaRPr lang="en-US"/>
        </a:p>
      </dgm:t>
    </dgm:pt>
    <dgm:pt modelId="{C885A21A-27B0-4E29-8878-9ADF84DEF53D}" type="sibTrans" cxnId="{E5230366-58D8-4A64-AA73-D0CAE91C5ABB}">
      <dgm:prSet/>
      <dgm:spPr/>
      <dgm:t>
        <a:bodyPr/>
        <a:lstStyle/>
        <a:p>
          <a:endParaRPr lang="en-US"/>
        </a:p>
      </dgm:t>
    </dgm:pt>
    <dgm:pt modelId="{081018A9-DEF5-496B-B43F-1AB967A63253}">
      <dgm:prSet phldrT="[Text]" custT="1"/>
      <dgm:spPr/>
      <dgm:t>
        <a:bodyPr/>
        <a:lstStyle/>
        <a:p>
          <a:endParaRPr lang="en-US" sz="1200" dirty="0"/>
        </a:p>
      </dgm:t>
    </dgm:pt>
    <dgm:pt modelId="{3F032FED-F8D5-4DB2-8AD9-B5DA8745D507}" type="parTrans" cxnId="{2E1F012C-D3F4-4478-A9B4-6C7EF88E5F25}">
      <dgm:prSet/>
      <dgm:spPr/>
      <dgm:t>
        <a:bodyPr/>
        <a:lstStyle/>
        <a:p>
          <a:endParaRPr lang="en-US"/>
        </a:p>
      </dgm:t>
    </dgm:pt>
    <dgm:pt modelId="{EAB0EFD2-D4EF-4E1C-B9C0-2D05AEDBDCAC}" type="sibTrans" cxnId="{2E1F012C-D3F4-4478-A9B4-6C7EF88E5F25}">
      <dgm:prSet/>
      <dgm:spPr/>
      <dgm:t>
        <a:bodyPr/>
        <a:lstStyle/>
        <a:p>
          <a:endParaRPr lang="en-US"/>
        </a:p>
      </dgm:t>
    </dgm:pt>
    <dgm:pt modelId="{CEF04143-BE47-41B5-B8BD-19DBE8AFD969}">
      <dgm:prSet phldrT="[Text]" custT="1"/>
      <dgm:spPr/>
      <dgm:t>
        <a:bodyPr/>
        <a:lstStyle/>
        <a:p>
          <a:endParaRPr lang="en-US" sz="1200" dirty="0"/>
        </a:p>
      </dgm:t>
    </dgm:pt>
    <dgm:pt modelId="{B749FA0A-C97E-4053-BBEC-B777A07D7E81}" type="parTrans" cxnId="{53AA0902-B496-45C8-B18B-050F2D6A3FE0}">
      <dgm:prSet/>
      <dgm:spPr/>
      <dgm:t>
        <a:bodyPr/>
        <a:lstStyle/>
        <a:p>
          <a:endParaRPr lang="en-US"/>
        </a:p>
      </dgm:t>
    </dgm:pt>
    <dgm:pt modelId="{20C627B8-18BB-437B-B37E-7A85713BD565}" type="sibTrans" cxnId="{53AA0902-B496-45C8-B18B-050F2D6A3FE0}">
      <dgm:prSet/>
      <dgm:spPr/>
      <dgm:t>
        <a:bodyPr/>
        <a:lstStyle/>
        <a:p>
          <a:endParaRPr lang="en-US"/>
        </a:p>
      </dgm:t>
    </dgm:pt>
    <dgm:pt modelId="{34DC1443-A76B-4F2B-AC41-DE376606213F}">
      <dgm:prSet phldrT="[Text]" custT="1"/>
      <dgm:spPr/>
      <dgm:t>
        <a:bodyPr/>
        <a:lstStyle/>
        <a:p>
          <a:endParaRPr lang="en-US" sz="1200" dirty="0"/>
        </a:p>
      </dgm:t>
    </dgm:pt>
    <dgm:pt modelId="{7312A4F3-FBCF-4673-8146-EF865B95E08B}" type="parTrans" cxnId="{E2835176-6B5E-4878-A88D-F6D8F256D0D2}">
      <dgm:prSet/>
      <dgm:spPr/>
      <dgm:t>
        <a:bodyPr/>
        <a:lstStyle/>
        <a:p>
          <a:endParaRPr lang="en-US"/>
        </a:p>
      </dgm:t>
    </dgm:pt>
    <dgm:pt modelId="{C5A4BFD3-058C-4404-A2D7-8929932FA431}" type="sibTrans" cxnId="{E2835176-6B5E-4878-A88D-F6D8F256D0D2}">
      <dgm:prSet/>
      <dgm:spPr/>
      <dgm:t>
        <a:bodyPr/>
        <a:lstStyle/>
        <a:p>
          <a:endParaRPr lang="en-US"/>
        </a:p>
      </dgm:t>
    </dgm:pt>
    <dgm:pt modelId="{4CC53025-11BD-4569-9902-5B3A92B1581E}">
      <dgm:prSet phldrT="[Text]" custT="1"/>
      <dgm:spPr/>
      <dgm:t>
        <a:bodyPr/>
        <a:lstStyle/>
        <a:p>
          <a:r>
            <a:rPr lang="en-US" sz="1200" dirty="0" smtClean="0"/>
            <a:t>Dead on Arrival, Routine Department, Left Against Medical Advice,  Transferred,  Expired in ED</a:t>
          </a:r>
          <a:endParaRPr lang="en-US" sz="1200" dirty="0"/>
        </a:p>
      </dgm:t>
    </dgm:pt>
    <dgm:pt modelId="{53EAC1B9-A177-454A-BDE6-1111FCB9B111}" type="parTrans" cxnId="{61FA0E2C-EA42-42FC-89B1-4A5CE4025617}">
      <dgm:prSet/>
      <dgm:spPr/>
      <dgm:t>
        <a:bodyPr/>
        <a:lstStyle/>
        <a:p>
          <a:endParaRPr lang="en-US"/>
        </a:p>
      </dgm:t>
    </dgm:pt>
    <dgm:pt modelId="{F782A4AD-0C8E-4071-8362-CC1775CD41E3}" type="sibTrans" cxnId="{61FA0E2C-EA42-42FC-89B1-4A5CE4025617}">
      <dgm:prSet/>
      <dgm:spPr/>
      <dgm:t>
        <a:bodyPr/>
        <a:lstStyle/>
        <a:p>
          <a:endParaRPr lang="en-US"/>
        </a:p>
      </dgm:t>
    </dgm:pt>
    <dgm:pt modelId="{58FFEA57-E892-4F09-8BEB-62A3E3A5735F}">
      <dgm:prSet phldrT="[Text]" custT="1"/>
      <dgm:spPr/>
      <dgm:t>
        <a:bodyPr/>
        <a:lstStyle/>
        <a:p>
          <a:r>
            <a:rPr lang="en-US" sz="1400" b="1" dirty="0" smtClean="0">
              <a:solidFill>
                <a:srgbClr val="FF1B09"/>
              </a:solidFill>
            </a:rPr>
            <a:t>Patient Admitted to Hospital</a:t>
          </a:r>
          <a:endParaRPr lang="en-US" sz="1400" b="1" dirty="0">
            <a:solidFill>
              <a:srgbClr val="FF1B09"/>
            </a:solidFill>
          </a:endParaRPr>
        </a:p>
      </dgm:t>
    </dgm:pt>
    <dgm:pt modelId="{36215948-45AD-4704-B7CB-6C13F9148580}" type="parTrans" cxnId="{93344E17-399E-4DB1-8D48-C775C2DB95D7}">
      <dgm:prSet/>
      <dgm:spPr/>
      <dgm:t>
        <a:bodyPr/>
        <a:lstStyle/>
        <a:p>
          <a:endParaRPr lang="en-US"/>
        </a:p>
      </dgm:t>
    </dgm:pt>
    <dgm:pt modelId="{96D6AB6A-B1B2-4C8D-99A3-248B30302953}" type="sibTrans" cxnId="{93344E17-399E-4DB1-8D48-C775C2DB95D7}">
      <dgm:prSet/>
      <dgm:spPr/>
      <dgm:t>
        <a:bodyPr/>
        <a:lstStyle/>
        <a:p>
          <a:endParaRPr lang="en-US"/>
        </a:p>
      </dgm:t>
    </dgm:pt>
    <dgm:pt modelId="{EBD2E932-B7C1-4570-822C-D877F2391253}">
      <dgm:prSet phldrT="[Text]"/>
      <dgm:spPr/>
      <dgm:t>
        <a:bodyPr/>
        <a:lstStyle/>
        <a:p>
          <a:r>
            <a:rPr lang="en-US" dirty="0" smtClean="0"/>
            <a:t>Routine Departure, Left Against Medical Advice, Transferred, Expired in Observation Stay</a:t>
          </a:r>
          <a:endParaRPr lang="en-US" dirty="0"/>
        </a:p>
      </dgm:t>
    </dgm:pt>
    <dgm:pt modelId="{34BD9424-7555-437B-B646-0EA6CC6C8F60}" type="parTrans" cxnId="{6208C2CE-AB5B-40BD-8011-163B83B5C2EA}">
      <dgm:prSet/>
      <dgm:spPr/>
      <dgm:t>
        <a:bodyPr/>
        <a:lstStyle/>
        <a:p>
          <a:endParaRPr lang="en-US"/>
        </a:p>
      </dgm:t>
    </dgm:pt>
    <dgm:pt modelId="{AF588C1B-C75B-4CDA-BD54-E0B99D95D7EE}" type="sibTrans" cxnId="{6208C2CE-AB5B-40BD-8011-163B83B5C2EA}">
      <dgm:prSet/>
      <dgm:spPr/>
      <dgm:t>
        <a:bodyPr/>
        <a:lstStyle/>
        <a:p>
          <a:endParaRPr lang="en-US"/>
        </a:p>
      </dgm:t>
    </dgm:pt>
    <dgm:pt modelId="{03C676AD-5F01-4228-966E-24FC1C2AE5C5}">
      <dgm:prSet phldrT="[Text]" custT="1"/>
      <dgm:spPr/>
      <dgm:t>
        <a:bodyPr/>
        <a:lstStyle/>
        <a:p>
          <a:endParaRPr lang="en-US" sz="1200" b="1" dirty="0">
            <a:solidFill>
              <a:srgbClr val="0070C0"/>
            </a:solidFill>
          </a:endParaRPr>
        </a:p>
      </dgm:t>
    </dgm:pt>
    <dgm:pt modelId="{C873840F-3DF9-44CB-AFDE-447867976631}" type="parTrans" cxnId="{E43014C9-FAB0-4864-9A1A-E8572CA75702}">
      <dgm:prSet/>
      <dgm:spPr/>
      <dgm:t>
        <a:bodyPr/>
        <a:lstStyle/>
        <a:p>
          <a:endParaRPr lang="en-US"/>
        </a:p>
      </dgm:t>
    </dgm:pt>
    <dgm:pt modelId="{24588AF7-2516-4BB7-8045-2B9F56594740}" type="sibTrans" cxnId="{E43014C9-FAB0-4864-9A1A-E8572CA75702}">
      <dgm:prSet/>
      <dgm:spPr/>
      <dgm:t>
        <a:bodyPr/>
        <a:lstStyle/>
        <a:p>
          <a:endParaRPr lang="en-US"/>
        </a:p>
      </dgm:t>
    </dgm:pt>
    <dgm:pt modelId="{79ECDCC1-F318-4CD5-83CC-A467C9F04C6D}" type="pres">
      <dgm:prSet presAssocID="{104C0623-DE61-4F1B-A87C-A2ABD466E955}" presName="composite" presStyleCnt="0">
        <dgm:presLayoutVars>
          <dgm:chMax val="5"/>
          <dgm:dir/>
          <dgm:animLvl val="ctr"/>
          <dgm:resizeHandles val="exact"/>
        </dgm:presLayoutVars>
      </dgm:prSet>
      <dgm:spPr/>
      <dgm:t>
        <a:bodyPr/>
        <a:lstStyle/>
        <a:p>
          <a:endParaRPr lang="en-US"/>
        </a:p>
      </dgm:t>
    </dgm:pt>
    <dgm:pt modelId="{4A2A5F88-8600-4DC6-A82D-7E514D6A8640}" type="pres">
      <dgm:prSet presAssocID="{104C0623-DE61-4F1B-A87C-A2ABD466E955}" presName="cycle" presStyleCnt="0"/>
      <dgm:spPr/>
    </dgm:pt>
    <dgm:pt modelId="{B7BA7A85-3DC3-4338-B21F-810107E0173B}" type="pres">
      <dgm:prSet presAssocID="{104C0623-DE61-4F1B-A87C-A2ABD466E955}" presName="centerShape" presStyleCnt="0"/>
      <dgm:spPr/>
    </dgm:pt>
    <dgm:pt modelId="{B21D6D80-26AB-42C8-B355-D1F61D354460}" type="pres">
      <dgm:prSet presAssocID="{104C0623-DE61-4F1B-A87C-A2ABD466E955}" presName="connSite" presStyleLbl="node1" presStyleIdx="0" presStyleCnt="4"/>
      <dgm:spPr/>
    </dgm:pt>
    <dgm:pt modelId="{BC45D694-C36B-4B77-A85F-D70C0FC051DF}" type="pres">
      <dgm:prSet presAssocID="{104C0623-DE61-4F1B-A87C-A2ABD466E955}" presName="visibl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dgm:spPr>
    </dgm:pt>
    <dgm:pt modelId="{32D13C3D-E2E0-4322-A9C5-8143DD11158C}" type="pres">
      <dgm:prSet presAssocID="{E3BD0D6F-F88E-4166-B143-B1AC66377A95}" presName="Name25" presStyleLbl="parChTrans1D1" presStyleIdx="0" presStyleCnt="3"/>
      <dgm:spPr/>
      <dgm:t>
        <a:bodyPr/>
        <a:lstStyle/>
        <a:p>
          <a:endParaRPr lang="en-US"/>
        </a:p>
      </dgm:t>
    </dgm:pt>
    <dgm:pt modelId="{9C66D70E-0DE3-40A0-B3D1-583E737D078F}" type="pres">
      <dgm:prSet presAssocID="{9EE856FD-D862-433B-8F76-E2B4A632AAE7}" presName="node" presStyleCnt="0"/>
      <dgm:spPr/>
    </dgm:pt>
    <dgm:pt modelId="{8C1DB5BF-CBB2-47BE-BD9C-11C8A9C52972}" type="pres">
      <dgm:prSet presAssocID="{9EE856FD-D862-433B-8F76-E2B4A632AAE7}" presName="parentNode" presStyleLbl="node1" presStyleIdx="1" presStyleCnt="4" custLinFactNeighborX="12136" custLinFactNeighborY="-2427">
        <dgm:presLayoutVars>
          <dgm:chMax val="1"/>
          <dgm:bulletEnabled val="1"/>
        </dgm:presLayoutVars>
      </dgm:prSet>
      <dgm:spPr/>
      <dgm:t>
        <a:bodyPr/>
        <a:lstStyle/>
        <a:p>
          <a:endParaRPr lang="en-US"/>
        </a:p>
      </dgm:t>
    </dgm:pt>
    <dgm:pt modelId="{D8A55322-3737-40C3-B7D7-A08F0FA3052E}" type="pres">
      <dgm:prSet presAssocID="{9EE856FD-D862-433B-8F76-E2B4A632AAE7}" presName="childNode" presStyleLbl="revTx" presStyleIdx="0" presStyleCnt="3">
        <dgm:presLayoutVars>
          <dgm:bulletEnabled val="1"/>
        </dgm:presLayoutVars>
      </dgm:prSet>
      <dgm:spPr/>
      <dgm:t>
        <a:bodyPr/>
        <a:lstStyle/>
        <a:p>
          <a:endParaRPr lang="en-US"/>
        </a:p>
      </dgm:t>
    </dgm:pt>
    <dgm:pt modelId="{853DCC51-A12A-4A10-A347-EEB2A51B89C5}" type="pres">
      <dgm:prSet presAssocID="{C2AAD0D0-6F6F-4DDD-9582-50C660E0D719}" presName="Name25" presStyleLbl="parChTrans1D1" presStyleIdx="1" presStyleCnt="3"/>
      <dgm:spPr/>
      <dgm:t>
        <a:bodyPr/>
        <a:lstStyle/>
        <a:p>
          <a:endParaRPr lang="en-US"/>
        </a:p>
      </dgm:t>
    </dgm:pt>
    <dgm:pt modelId="{61BFD9AE-D0AF-49DD-8359-F11A83E82D64}" type="pres">
      <dgm:prSet presAssocID="{FB43E04D-66C8-409C-9BF3-3F322E0C0412}" presName="node" presStyleCnt="0"/>
      <dgm:spPr/>
    </dgm:pt>
    <dgm:pt modelId="{5FFBE180-0BC2-4211-9B1B-6654C263F67D}" type="pres">
      <dgm:prSet presAssocID="{FB43E04D-66C8-409C-9BF3-3F322E0C0412}" presName="parentNode" presStyleLbl="node1" presStyleIdx="2" presStyleCnt="4" custLinFactNeighborX="-9709" custLinFactNeighborY="809">
        <dgm:presLayoutVars>
          <dgm:chMax val="1"/>
          <dgm:bulletEnabled val="1"/>
        </dgm:presLayoutVars>
      </dgm:prSet>
      <dgm:spPr/>
      <dgm:t>
        <a:bodyPr/>
        <a:lstStyle/>
        <a:p>
          <a:endParaRPr lang="en-US"/>
        </a:p>
      </dgm:t>
    </dgm:pt>
    <dgm:pt modelId="{89802486-60FE-480F-BCC8-1D853330F307}" type="pres">
      <dgm:prSet presAssocID="{FB43E04D-66C8-409C-9BF3-3F322E0C0412}" presName="childNode" presStyleLbl="revTx" presStyleIdx="1" presStyleCnt="3">
        <dgm:presLayoutVars>
          <dgm:bulletEnabled val="1"/>
        </dgm:presLayoutVars>
      </dgm:prSet>
      <dgm:spPr/>
      <dgm:t>
        <a:bodyPr/>
        <a:lstStyle/>
        <a:p>
          <a:endParaRPr lang="en-US"/>
        </a:p>
      </dgm:t>
    </dgm:pt>
    <dgm:pt modelId="{C100C019-CB65-4A05-AC37-42D8843A6BE9}" type="pres">
      <dgm:prSet presAssocID="{660E3403-58E6-445B-BCBC-67FDE27B2CC0}" presName="Name25" presStyleLbl="parChTrans1D1" presStyleIdx="2" presStyleCnt="3"/>
      <dgm:spPr/>
      <dgm:t>
        <a:bodyPr/>
        <a:lstStyle/>
        <a:p>
          <a:endParaRPr lang="en-US"/>
        </a:p>
      </dgm:t>
    </dgm:pt>
    <dgm:pt modelId="{8043FDBF-7678-47F7-80FA-A8121B344406}" type="pres">
      <dgm:prSet presAssocID="{CD4E2A3C-6738-4E38-A1BA-652C6C74B24E}" presName="node" presStyleCnt="0"/>
      <dgm:spPr/>
    </dgm:pt>
    <dgm:pt modelId="{E26221E7-918F-4B67-9CA2-FDBEB42EB5DA}" type="pres">
      <dgm:prSet presAssocID="{CD4E2A3C-6738-4E38-A1BA-652C6C74B24E}" presName="parentNode" presStyleLbl="node1" presStyleIdx="3" presStyleCnt="4" custLinFactNeighborX="21845" custLinFactNeighborY="-809">
        <dgm:presLayoutVars>
          <dgm:chMax val="1"/>
          <dgm:bulletEnabled val="1"/>
        </dgm:presLayoutVars>
      </dgm:prSet>
      <dgm:spPr/>
      <dgm:t>
        <a:bodyPr/>
        <a:lstStyle/>
        <a:p>
          <a:endParaRPr lang="en-US"/>
        </a:p>
      </dgm:t>
    </dgm:pt>
    <dgm:pt modelId="{60E320A9-6AB5-4BF1-8B30-0B2E65B2A6A3}" type="pres">
      <dgm:prSet presAssocID="{CD4E2A3C-6738-4E38-A1BA-652C6C74B24E}" presName="childNode" presStyleLbl="revTx" presStyleIdx="2" presStyleCnt="3">
        <dgm:presLayoutVars>
          <dgm:bulletEnabled val="1"/>
        </dgm:presLayoutVars>
      </dgm:prSet>
      <dgm:spPr/>
      <dgm:t>
        <a:bodyPr/>
        <a:lstStyle/>
        <a:p>
          <a:endParaRPr lang="en-US"/>
        </a:p>
      </dgm:t>
    </dgm:pt>
  </dgm:ptLst>
  <dgm:cxnLst>
    <dgm:cxn modelId="{E730D0F1-8EB3-4B38-A0BE-C71681401209}" type="presOf" srcId="{58FFEA57-E892-4F09-8BEB-62A3E3A5735F}" destId="{D8A55322-3737-40C3-B7D7-A08F0FA3052E}" srcOrd="0" destOrd="6" presId="urn:microsoft.com/office/officeart/2005/8/layout/radial2"/>
    <dgm:cxn modelId="{2E1F012C-D3F4-4478-A9B4-6C7EF88E5F25}" srcId="{9EE856FD-D862-433B-8F76-E2B4A632AAE7}" destId="{081018A9-DEF5-496B-B43F-1AB967A63253}" srcOrd="1" destOrd="0" parTransId="{3F032FED-F8D5-4DB2-8AD9-B5DA8745D507}" sibTransId="{EAB0EFD2-D4EF-4E1C-B9C0-2D05AEDBDCAC}"/>
    <dgm:cxn modelId="{AB1D7DB2-40AF-43B6-8697-2FB9622D8A6B}" srcId="{104C0623-DE61-4F1B-A87C-A2ABD466E955}" destId="{CD4E2A3C-6738-4E38-A1BA-652C6C74B24E}" srcOrd="2" destOrd="0" parTransId="{660E3403-58E6-445B-BCBC-67FDE27B2CC0}" sibTransId="{B0BF20AD-72CE-4532-ABEF-6AFEE45EF14A}"/>
    <dgm:cxn modelId="{E3D3D155-5C1D-465A-9452-A6BD7BBFDFFD}" type="presOf" srcId="{660E3403-58E6-445B-BCBC-67FDE27B2CC0}" destId="{C100C019-CB65-4A05-AC37-42D8843A6BE9}" srcOrd="0" destOrd="0" presId="urn:microsoft.com/office/officeart/2005/8/layout/radial2"/>
    <dgm:cxn modelId="{645C1275-77BB-4365-876F-3BD8807AE2A9}" type="presOf" srcId="{284CEAE2-7FD3-43A6-90FD-38D38F7CBA51}" destId="{89802486-60FE-480F-BCC8-1D853330F307}" srcOrd="0" destOrd="1" presId="urn:microsoft.com/office/officeart/2005/8/layout/radial2"/>
    <dgm:cxn modelId="{EB561800-60FA-4ADA-AEF5-FA026C7C8C23}" type="presOf" srcId="{E3BD0D6F-F88E-4166-B143-B1AC66377A95}" destId="{32D13C3D-E2E0-4322-A9C5-8143DD11158C}" srcOrd="0" destOrd="0" presId="urn:microsoft.com/office/officeart/2005/8/layout/radial2"/>
    <dgm:cxn modelId="{71840EC5-6019-4F6C-8B46-4D715D4CA0C9}" type="presOf" srcId="{618B58B1-9531-4BE9-9917-4BB1E1BCE291}" destId="{D8A55322-3737-40C3-B7D7-A08F0FA3052E}" srcOrd="0" destOrd="10" presId="urn:microsoft.com/office/officeart/2005/8/layout/radial2"/>
    <dgm:cxn modelId="{81E9384A-225E-4AE7-892D-79F5F6D4FB28}" type="presOf" srcId="{C4D2B82F-B3A8-4F83-92F3-FA46CD3B630B}" destId="{D8A55322-3737-40C3-B7D7-A08F0FA3052E}" srcOrd="0" destOrd="8" presId="urn:microsoft.com/office/officeart/2005/8/layout/radial2"/>
    <dgm:cxn modelId="{2D547E29-E9B9-45CE-8279-DB2E5C99FF5C}" srcId="{104C0623-DE61-4F1B-A87C-A2ABD466E955}" destId="{9EE856FD-D862-433B-8F76-E2B4A632AAE7}" srcOrd="0" destOrd="0" parTransId="{E3BD0D6F-F88E-4166-B143-B1AC66377A95}" sibTransId="{75BBC672-C9BA-4E96-8E9F-0BA440A6B96D}"/>
    <dgm:cxn modelId="{E43014C9-FAB0-4864-9A1A-E8572CA75702}" srcId="{9EE856FD-D862-433B-8F76-E2B4A632AAE7}" destId="{03C676AD-5F01-4228-966E-24FC1C2AE5C5}" srcOrd="4" destOrd="0" parTransId="{C873840F-3DF9-44CB-AFDE-447867976631}" sibTransId="{24588AF7-2516-4BB7-8045-2B9F56594740}"/>
    <dgm:cxn modelId="{985C4A1E-EC0A-42B1-97F2-83B46C177A23}" type="presOf" srcId="{EBD2E932-B7C1-4570-822C-D877F2391253}" destId="{89802486-60FE-480F-BCC8-1D853330F307}" srcOrd="0" destOrd="0" presId="urn:microsoft.com/office/officeart/2005/8/layout/radial2"/>
    <dgm:cxn modelId="{BCE4F07D-C1CB-433F-ABE2-E4371A8E588F}" type="presOf" srcId="{081018A9-DEF5-496B-B43F-1AB967A63253}" destId="{D8A55322-3737-40C3-B7D7-A08F0FA3052E}" srcOrd="0" destOrd="1" presId="urn:microsoft.com/office/officeart/2005/8/layout/radial2"/>
    <dgm:cxn modelId="{1075FEF8-83D1-423E-A05F-516194857DBE}" type="presOf" srcId="{9EE856FD-D862-433B-8F76-E2B4A632AAE7}" destId="{8C1DB5BF-CBB2-47BE-BD9C-11C8A9C52972}" srcOrd="0" destOrd="0" presId="urn:microsoft.com/office/officeart/2005/8/layout/radial2"/>
    <dgm:cxn modelId="{D30ECE74-1924-4495-820B-1F67C2FFC3A3}" srcId="{9EE856FD-D862-433B-8F76-E2B4A632AAE7}" destId="{C4D2B82F-B3A8-4F83-92F3-FA46CD3B630B}" srcOrd="5" destOrd="0" parTransId="{9128DEBF-54A3-4EEB-BDF8-F0AD0ABB8F1C}" sibTransId="{9A5E98DA-78DB-4EE0-A3E6-5E5859843172}"/>
    <dgm:cxn modelId="{70D11CDA-EDD7-4051-A100-000121259087}" srcId="{9EE856FD-D862-433B-8F76-E2B4A632AAE7}" destId="{27E93CC6-558E-4405-9C0F-49B47CBBDB2B}" srcOrd="8" destOrd="0" parTransId="{EC794C32-14B7-4EFD-A488-043DDF53032C}" sibTransId="{F82A41B4-7D07-41B8-9F36-B41151ECB7E2}"/>
    <dgm:cxn modelId="{B90CF8FB-2D5F-43C2-AB78-57F4A7633151}" type="presOf" srcId="{E028938A-84E2-48EF-9CF6-4780CB21FF6F}" destId="{D8A55322-3737-40C3-B7D7-A08F0FA3052E}" srcOrd="0" destOrd="9" presId="urn:microsoft.com/office/officeart/2005/8/layout/radial2"/>
    <dgm:cxn modelId="{83F6B01A-D6B4-4B27-8EA0-BA2DBBEC17BB}" type="presOf" srcId="{A0468FD5-DD20-4183-A570-3CA193877036}" destId="{60E320A9-6AB5-4BF1-8B30-0B2E65B2A6A3}" srcOrd="0" destOrd="0" presId="urn:microsoft.com/office/officeart/2005/8/layout/radial2"/>
    <dgm:cxn modelId="{1C799DED-E39B-4DDF-BE0F-AA8E4DD34B41}" srcId="{9EE856FD-D862-433B-8F76-E2B4A632AAE7}" destId="{E028938A-84E2-48EF-9CF6-4780CB21FF6F}" srcOrd="6" destOrd="0" parTransId="{B472B6B7-BDE2-46F2-8975-BDBD9BFEC486}" sibTransId="{E63FDFCD-2865-4999-BB67-503A25F3707F}"/>
    <dgm:cxn modelId="{805401C2-DFF3-4204-8348-2A8F34F72752}" type="presOf" srcId="{C2AAD0D0-6F6F-4DDD-9582-50C660E0D719}" destId="{853DCC51-A12A-4A10-A347-EEB2A51B89C5}" srcOrd="0" destOrd="0" presId="urn:microsoft.com/office/officeart/2005/8/layout/radial2"/>
    <dgm:cxn modelId="{53AA0902-B496-45C8-B18B-050F2D6A3FE0}" srcId="{9EE856FD-D862-433B-8F76-E2B4A632AAE7}" destId="{CEF04143-BE47-41B5-B8BD-19DBE8AFD969}" srcOrd="2" destOrd="0" parTransId="{B749FA0A-C97E-4053-BBEC-B777A07D7E81}" sibTransId="{20C627B8-18BB-437B-B37E-7A85713BD565}"/>
    <dgm:cxn modelId="{9C78F21F-F0F9-45A5-8191-3883BC8224B0}" type="presOf" srcId="{CD4E2A3C-6738-4E38-A1BA-652C6C74B24E}" destId="{E26221E7-918F-4B67-9CA2-FDBEB42EB5DA}" srcOrd="0" destOrd="0" presId="urn:microsoft.com/office/officeart/2005/8/layout/radial2"/>
    <dgm:cxn modelId="{B503D18F-461A-491E-A178-FEE80930E9AE}" type="presOf" srcId="{03C676AD-5F01-4228-966E-24FC1C2AE5C5}" destId="{D8A55322-3737-40C3-B7D7-A08F0FA3052E}" srcOrd="0" destOrd="7" presId="urn:microsoft.com/office/officeart/2005/8/layout/radial2"/>
    <dgm:cxn modelId="{82A02DEF-5614-4FF5-A844-EAF1B9F99BCD}" type="presOf" srcId="{FB43E04D-66C8-409C-9BF3-3F322E0C0412}" destId="{5FFBE180-0BC2-4211-9B1B-6654C263F67D}" srcOrd="0" destOrd="0" presId="urn:microsoft.com/office/officeart/2005/8/layout/radial2"/>
    <dgm:cxn modelId="{332C15F2-2380-4F76-A82C-1AE3950DA917}" type="presOf" srcId="{4CC53025-11BD-4569-9902-5B3A92B1581E}" destId="{D8A55322-3737-40C3-B7D7-A08F0FA3052E}" srcOrd="0" destOrd="4" presId="urn:microsoft.com/office/officeart/2005/8/layout/radial2"/>
    <dgm:cxn modelId="{FA3438A7-888D-4481-A72A-1F5AF13328DB}" type="presOf" srcId="{4754D2A2-C5BD-46B4-B68D-CDF606B1ADA7}" destId="{D8A55322-3737-40C3-B7D7-A08F0FA3052E}" srcOrd="0" destOrd="12" presId="urn:microsoft.com/office/officeart/2005/8/layout/radial2"/>
    <dgm:cxn modelId="{91C6022F-CFCD-4B32-A18B-A8F1A72FA190}" type="presOf" srcId="{104C0623-DE61-4F1B-A87C-A2ABD466E955}" destId="{79ECDCC1-F318-4CD5-83CC-A467C9F04C6D}" srcOrd="0" destOrd="0" presId="urn:microsoft.com/office/officeart/2005/8/layout/radial2"/>
    <dgm:cxn modelId="{233EA5B6-75F4-4571-8BA0-FE0F84AFAE5C}" srcId="{CD4E2A3C-6738-4E38-A1BA-652C6C74B24E}" destId="{A0468FD5-DD20-4183-A570-3CA193877036}" srcOrd="0" destOrd="0" parTransId="{E84A7690-A530-47C1-B19D-DC4C8C67E5F3}" sibTransId="{7B3C79CD-AE09-40F7-80A2-4662F81D7C4C}"/>
    <dgm:cxn modelId="{9E0ED3E9-9D1F-4D0D-90D2-EE4F61C8C169}" type="presOf" srcId="{91AD8AAC-30A5-416A-B181-6A81599DE59D}" destId="{D8A55322-3737-40C3-B7D7-A08F0FA3052E}" srcOrd="0" destOrd="5" presId="urn:microsoft.com/office/officeart/2005/8/layout/radial2"/>
    <dgm:cxn modelId="{9B555A01-CA1B-47D3-9084-10EC1AE38FC0}" type="presOf" srcId="{34DC1443-A76B-4F2B-AC41-DE376606213F}" destId="{D8A55322-3737-40C3-B7D7-A08F0FA3052E}" srcOrd="0" destOrd="3" presId="urn:microsoft.com/office/officeart/2005/8/layout/radial2"/>
    <dgm:cxn modelId="{4E4BF9D8-476A-4170-BEC0-B8C9E181214A}" srcId="{FB43E04D-66C8-409C-9BF3-3F322E0C0412}" destId="{284CEAE2-7FD3-43A6-90FD-38D38F7CBA51}" srcOrd="1" destOrd="0" parTransId="{E7276959-DEFF-4D6E-B750-D7A6BDB40980}" sibTransId="{FC0E0C89-4F37-4071-A1A4-938CC7E8CC37}"/>
    <dgm:cxn modelId="{8DCBD9FE-6419-4E66-B412-0A523A30B089}" type="presOf" srcId="{27E93CC6-558E-4405-9C0F-49B47CBBDB2B}" destId="{D8A55322-3737-40C3-B7D7-A08F0FA3052E}" srcOrd="0" destOrd="11" presId="urn:microsoft.com/office/officeart/2005/8/layout/radial2"/>
    <dgm:cxn modelId="{6208C2CE-AB5B-40BD-8011-163B83B5C2EA}" srcId="{FB43E04D-66C8-409C-9BF3-3F322E0C0412}" destId="{EBD2E932-B7C1-4570-822C-D877F2391253}" srcOrd="0" destOrd="0" parTransId="{34BD9424-7555-437B-B646-0EA6CC6C8F60}" sibTransId="{AF588C1B-C75B-4CDA-BD54-E0B99D95D7EE}"/>
    <dgm:cxn modelId="{D30417A5-36B6-4965-A86E-8C2FB7106A43}" srcId="{9EE856FD-D862-433B-8F76-E2B4A632AAE7}" destId="{4754D2A2-C5BD-46B4-B68D-CDF606B1ADA7}" srcOrd="9" destOrd="0" parTransId="{B1874AA3-066B-4446-A56C-3B9772669BF3}" sibTransId="{E015DF9D-8322-4AE7-AE19-A6CCDFBB6B77}"/>
    <dgm:cxn modelId="{5927624E-0390-42EA-AFE7-BDDD606531E1}" srcId="{34DC1443-A76B-4F2B-AC41-DE376606213F}" destId="{91AD8AAC-30A5-416A-B181-6A81599DE59D}" srcOrd="1" destOrd="0" parTransId="{B111F953-4A6D-4AA0-A58A-4A919EC2F433}" sibTransId="{C57D4566-A320-4E09-BC49-8A77BA110BF6}"/>
    <dgm:cxn modelId="{E5230366-58D8-4A64-AA73-D0CAE91C5ABB}" srcId="{9EE856FD-D862-433B-8F76-E2B4A632AAE7}" destId="{1FB4328E-4920-4FEF-A48F-D879C56A385D}" srcOrd="0" destOrd="0" parTransId="{B97C4410-B7EE-4201-BF74-2ABD97E99EC8}" sibTransId="{C885A21A-27B0-4E29-8878-9ADF84DEF53D}"/>
    <dgm:cxn modelId="{2E0744C3-883D-4C9C-9557-BB221ACA5AF5}" srcId="{9EE856FD-D862-433B-8F76-E2B4A632AAE7}" destId="{618B58B1-9531-4BE9-9917-4BB1E1BCE291}" srcOrd="7" destOrd="0" parTransId="{D5A78FBB-3185-47C8-811E-C216A7FA70CA}" sibTransId="{FEEA6249-E0A6-44C5-A8FB-693430C14377}"/>
    <dgm:cxn modelId="{93344E17-399E-4DB1-8D48-C775C2DB95D7}" srcId="{34DC1443-A76B-4F2B-AC41-DE376606213F}" destId="{58FFEA57-E892-4F09-8BEB-62A3E3A5735F}" srcOrd="2" destOrd="0" parTransId="{36215948-45AD-4704-B7CB-6C13F9148580}" sibTransId="{96D6AB6A-B1B2-4C8D-99A3-248B30302953}"/>
    <dgm:cxn modelId="{E2835176-6B5E-4878-A88D-F6D8F256D0D2}" srcId="{9EE856FD-D862-433B-8F76-E2B4A632AAE7}" destId="{34DC1443-A76B-4F2B-AC41-DE376606213F}" srcOrd="3" destOrd="0" parTransId="{7312A4F3-FBCF-4673-8146-EF865B95E08B}" sibTransId="{C5A4BFD3-058C-4404-A2D7-8929932FA431}"/>
    <dgm:cxn modelId="{D03DC007-4B53-4A1C-A4AC-22D1F9E02580}" type="presOf" srcId="{CEF04143-BE47-41B5-B8BD-19DBE8AFD969}" destId="{D8A55322-3737-40C3-B7D7-A08F0FA3052E}" srcOrd="0" destOrd="2" presId="urn:microsoft.com/office/officeart/2005/8/layout/radial2"/>
    <dgm:cxn modelId="{61FA0E2C-EA42-42FC-89B1-4A5CE4025617}" srcId="{34DC1443-A76B-4F2B-AC41-DE376606213F}" destId="{4CC53025-11BD-4569-9902-5B3A92B1581E}" srcOrd="0" destOrd="0" parTransId="{53EAC1B9-A177-454A-BDE6-1111FCB9B111}" sibTransId="{F782A4AD-0C8E-4071-8362-CC1775CD41E3}"/>
    <dgm:cxn modelId="{0E200052-9DB2-42E5-97DC-980C21E01C1E}" type="presOf" srcId="{1FB4328E-4920-4FEF-A48F-D879C56A385D}" destId="{D8A55322-3737-40C3-B7D7-A08F0FA3052E}" srcOrd="0" destOrd="0" presId="urn:microsoft.com/office/officeart/2005/8/layout/radial2"/>
    <dgm:cxn modelId="{0C4B4E35-64B4-4D0D-A155-BFAD26F4024A}" srcId="{104C0623-DE61-4F1B-A87C-A2ABD466E955}" destId="{FB43E04D-66C8-409C-9BF3-3F322E0C0412}" srcOrd="1" destOrd="0" parTransId="{C2AAD0D0-6F6F-4DDD-9582-50C660E0D719}" sibTransId="{F3AF4627-6D3B-4735-9991-0A84F4ECF61A}"/>
    <dgm:cxn modelId="{A1E4DF84-76E6-4153-BA6F-7D550D8E8D8D}" type="presParOf" srcId="{79ECDCC1-F318-4CD5-83CC-A467C9F04C6D}" destId="{4A2A5F88-8600-4DC6-A82D-7E514D6A8640}" srcOrd="0" destOrd="0" presId="urn:microsoft.com/office/officeart/2005/8/layout/radial2"/>
    <dgm:cxn modelId="{8A9D821C-08F1-4275-8D2A-C39E7E5A4349}" type="presParOf" srcId="{4A2A5F88-8600-4DC6-A82D-7E514D6A8640}" destId="{B7BA7A85-3DC3-4338-B21F-810107E0173B}" srcOrd="0" destOrd="0" presId="urn:microsoft.com/office/officeart/2005/8/layout/radial2"/>
    <dgm:cxn modelId="{F9F88117-9EB1-4B26-8DC8-A29B3AE9344B}" type="presParOf" srcId="{B7BA7A85-3DC3-4338-B21F-810107E0173B}" destId="{B21D6D80-26AB-42C8-B355-D1F61D354460}" srcOrd="0" destOrd="0" presId="urn:microsoft.com/office/officeart/2005/8/layout/radial2"/>
    <dgm:cxn modelId="{D3E7F07C-7837-4D14-AACC-4D18EFF4EA9A}" type="presParOf" srcId="{B7BA7A85-3DC3-4338-B21F-810107E0173B}" destId="{BC45D694-C36B-4B77-A85F-D70C0FC051DF}" srcOrd="1" destOrd="0" presId="urn:microsoft.com/office/officeart/2005/8/layout/radial2"/>
    <dgm:cxn modelId="{2251FBA2-A7E1-4326-BBC3-959A0198CE1D}" type="presParOf" srcId="{4A2A5F88-8600-4DC6-A82D-7E514D6A8640}" destId="{32D13C3D-E2E0-4322-A9C5-8143DD11158C}" srcOrd="1" destOrd="0" presId="urn:microsoft.com/office/officeart/2005/8/layout/radial2"/>
    <dgm:cxn modelId="{BA5FDC6F-6BF3-4416-9F6A-0E34210BDAD4}" type="presParOf" srcId="{4A2A5F88-8600-4DC6-A82D-7E514D6A8640}" destId="{9C66D70E-0DE3-40A0-B3D1-583E737D078F}" srcOrd="2" destOrd="0" presId="urn:microsoft.com/office/officeart/2005/8/layout/radial2"/>
    <dgm:cxn modelId="{DCF3C70A-AE5C-446E-B1B0-27A0D2E77991}" type="presParOf" srcId="{9C66D70E-0DE3-40A0-B3D1-583E737D078F}" destId="{8C1DB5BF-CBB2-47BE-BD9C-11C8A9C52972}" srcOrd="0" destOrd="0" presId="urn:microsoft.com/office/officeart/2005/8/layout/radial2"/>
    <dgm:cxn modelId="{A1C5C7CD-533B-4C9B-AA16-7C441C45320A}" type="presParOf" srcId="{9C66D70E-0DE3-40A0-B3D1-583E737D078F}" destId="{D8A55322-3737-40C3-B7D7-A08F0FA3052E}" srcOrd="1" destOrd="0" presId="urn:microsoft.com/office/officeart/2005/8/layout/radial2"/>
    <dgm:cxn modelId="{0D2E56DA-1B39-46BE-A6D5-791574D4E735}" type="presParOf" srcId="{4A2A5F88-8600-4DC6-A82D-7E514D6A8640}" destId="{853DCC51-A12A-4A10-A347-EEB2A51B89C5}" srcOrd="3" destOrd="0" presId="urn:microsoft.com/office/officeart/2005/8/layout/radial2"/>
    <dgm:cxn modelId="{8F3417C0-770E-44BB-8385-94F486A517C2}" type="presParOf" srcId="{4A2A5F88-8600-4DC6-A82D-7E514D6A8640}" destId="{61BFD9AE-D0AF-49DD-8359-F11A83E82D64}" srcOrd="4" destOrd="0" presId="urn:microsoft.com/office/officeart/2005/8/layout/radial2"/>
    <dgm:cxn modelId="{C9ACB683-1B18-42AF-816D-0CD60C6E12EF}" type="presParOf" srcId="{61BFD9AE-D0AF-49DD-8359-F11A83E82D64}" destId="{5FFBE180-0BC2-4211-9B1B-6654C263F67D}" srcOrd="0" destOrd="0" presId="urn:microsoft.com/office/officeart/2005/8/layout/radial2"/>
    <dgm:cxn modelId="{85F983C6-AF3C-46A7-A6BC-8B09845B8959}" type="presParOf" srcId="{61BFD9AE-D0AF-49DD-8359-F11A83E82D64}" destId="{89802486-60FE-480F-BCC8-1D853330F307}" srcOrd="1" destOrd="0" presId="urn:microsoft.com/office/officeart/2005/8/layout/radial2"/>
    <dgm:cxn modelId="{91B354A3-BAD8-456A-AFFE-085E20F96E98}" type="presParOf" srcId="{4A2A5F88-8600-4DC6-A82D-7E514D6A8640}" destId="{C100C019-CB65-4A05-AC37-42D8843A6BE9}" srcOrd="5" destOrd="0" presId="urn:microsoft.com/office/officeart/2005/8/layout/radial2"/>
    <dgm:cxn modelId="{28A98ACD-78F8-4703-A68C-EFBA98446523}" type="presParOf" srcId="{4A2A5F88-8600-4DC6-A82D-7E514D6A8640}" destId="{8043FDBF-7678-47F7-80FA-A8121B344406}" srcOrd="6" destOrd="0" presId="urn:microsoft.com/office/officeart/2005/8/layout/radial2"/>
    <dgm:cxn modelId="{E430FC0D-F5A3-4483-BD04-6CD1F836BCF7}" type="presParOf" srcId="{8043FDBF-7678-47F7-80FA-A8121B344406}" destId="{E26221E7-918F-4B67-9CA2-FDBEB42EB5DA}" srcOrd="0" destOrd="0" presId="urn:microsoft.com/office/officeart/2005/8/layout/radial2"/>
    <dgm:cxn modelId="{54E26C82-79F9-470A-8D6A-E50064B073E7}" type="presParOf" srcId="{8043FDBF-7678-47F7-80FA-A8121B344406}" destId="{60E320A9-6AB5-4BF1-8B30-0B2E65B2A6A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140E70-D988-428B-AAD1-49935E701E3E}"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0187073C-29DF-4FB3-8A8B-2D96151AFAC6}">
      <dgm:prSet custT="1"/>
      <dgm:spPr/>
      <dgm:t>
        <a:bodyPr/>
        <a:lstStyle/>
        <a:p>
          <a:pPr rtl="0"/>
          <a:r>
            <a:rPr lang="en-US" sz="1400" b="1" dirty="0" smtClean="0"/>
            <a:t>Filter</a:t>
          </a:r>
          <a:r>
            <a:rPr lang="en-US" sz="1200" dirty="0" smtClean="0"/>
            <a:t> HDD by </a:t>
          </a:r>
          <a:r>
            <a:rPr lang="en-US" sz="1200" b="1" dirty="0" smtClean="0">
              <a:solidFill>
                <a:srgbClr val="FFFF00"/>
              </a:solidFill>
            </a:rPr>
            <a:t>ED Flag Code </a:t>
          </a:r>
          <a:r>
            <a:rPr lang="en-US" sz="1600" b="1" u="sng" dirty="0" smtClean="0">
              <a:solidFill>
                <a:srgbClr val="FFFF00"/>
              </a:solidFill>
            </a:rPr>
            <a:t>2</a:t>
          </a:r>
          <a:r>
            <a:rPr lang="en-US" sz="1200" b="1" dirty="0" smtClean="0">
              <a:solidFill>
                <a:srgbClr val="FFFF00"/>
              </a:solidFill>
            </a:rPr>
            <a:t> </a:t>
          </a:r>
          <a:r>
            <a:rPr lang="en-US" sz="1200" dirty="0" smtClean="0"/>
            <a:t>to count inpatient discharges admitted from the ED</a:t>
          </a:r>
          <a:endParaRPr lang="en-US" sz="1200" dirty="0"/>
        </a:p>
      </dgm:t>
    </dgm:pt>
    <dgm:pt modelId="{402089B2-7F9A-41A6-84AD-018CF1A0F0D1}" type="parTrans" cxnId="{DB6EC647-9B9A-4D80-A3ED-01F50282F756}">
      <dgm:prSet/>
      <dgm:spPr/>
      <dgm:t>
        <a:bodyPr/>
        <a:lstStyle/>
        <a:p>
          <a:endParaRPr lang="en-US"/>
        </a:p>
      </dgm:t>
    </dgm:pt>
    <dgm:pt modelId="{93E19164-AA1A-43E4-BF62-33B8C8198412}" type="sibTrans" cxnId="{DB6EC647-9B9A-4D80-A3ED-01F50282F756}">
      <dgm:prSet/>
      <dgm:spPr/>
      <dgm:t>
        <a:bodyPr/>
        <a:lstStyle/>
        <a:p>
          <a:endParaRPr lang="en-US"/>
        </a:p>
      </dgm:t>
    </dgm:pt>
    <dgm:pt modelId="{AAC8FB55-D0EC-4609-8B44-A95649433E3C}" type="pres">
      <dgm:prSet presAssocID="{3D140E70-D988-428B-AAD1-49935E701E3E}" presName="linearFlow" presStyleCnt="0">
        <dgm:presLayoutVars>
          <dgm:dir/>
          <dgm:resizeHandles val="exact"/>
        </dgm:presLayoutVars>
      </dgm:prSet>
      <dgm:spPr/>
      <dgm:t>
        <a:bodyPr/>
        <a:lstStyle/>
        <a:p>
          <a:endParaRPr lang="en-US"/>
        </a:p>
      </dgm:t>
    </dgm:pt>
    <dgm:pt modelId="{B8B45A33-18E4-44D5-8354-B8AABC42D6E1}" type="pres">
      <dgm:prSet presAssocID="{0187073C-29DF-4FB3-8A8B-2D96151AFAC6}" presName="composite" presStyleCnt="0"/>
      <dgm:spPr/>
    </dgm:pt>
    <dgm:pt modelId="{7D43E362-3CB3-4C7A-B857-C5B3E33DA551}" type="pres">
      <dgm:prSet presAssocID="{0187073C-29DF-4FB3-8A8B-2D96151AFAC6}" presName="imgShp"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n-US"/>
        </a:p>
      </dgm:t>
    </dgm:pt>
    <dgm:pt modelId="{0CA3C569-2B81-42FB-93BC-716A00178A1C}" type="pres">
      <dgm:prSet presAssocID="{0187073C-29DF-4FB3-8A8B-2D96151AFAC6}" presName="txShp" presStyleLbl="node1" presStyleIdx="0" presStyleCnt="1" custScaleX="115635">
        <dgm:presLayoutVars>
          <dgm:bulletEnabled val="1"/>
        </dgm:presLayoutVars>
      </dgm:prSet>
      <dgm:spPr/>
      <dgm:t>
        <a:bodyPr/>
        <a:lstStyle/>
        <a:p>
          <a:endParaRPr lang="en-US"/>
        </a:p>
      </dgm:t>
    </dgm:pt>
  </dgm:ptLst>
  <dgm:cxnLst>
    <dgm:cxn modelId="{DB6EC647-9B9A-4D80-A3ED-01F50282F756}" srcId="{3D140E70-D988-428B-AAD1-49935E701E3E}" destId="{0187073C-29DF-4FB3-8A8B-2D96151AFAC6}" srcOrd="0" destOrd="0" parTransId="{402089B2-7F9A-41A6-84AD-018CF1A0F0D1}" sibTransId="{93E19164-AA1A-43E4-BF62-33B8C8198412}"/>
    <dgm:cxn modelId="{CFF5C2FD-CD38-4963-9BBB-9AFFE5075EB2}" type="presOf" srcId="{0187073C-29DF-4FB3-8A8B-2D96151AFAC6}" destId="{0CA3C569-2B81-42FB-93BC-716A00178A1C}" srcOrd="0" destOrd="0" presId="urn:microsoft.com/office/officeart/2005/8/layout/vList3"/>
    <dgm:cxn modelId="{EC71AB47-1221-4617-BABB-A289B969FE18}" type="presOf" srcId="{3D140E70-D988-428B-AAD1-49935E701E3E}" destId="{AAC8FB55-D0EC-4609-8B44-A95649433E3C}" srcOrd="0" destOrd="0" presId="urn:microsoft.com/office/officeart/2005/8/layout/vList3"/>
    <dgm:cxn modelId="{89450FA4-ED67-4D88-8805-14B76FAEAB4E}" type="presParOf" srcId="{AAC8FB55-D0EC-4609-8B44-A95649433E3C}" destId="{B8B45A33-18E4-44D5-8354-B8AABC42D6E1}" srcOrd="0" destOrd="0" presId="urn:microsoft.com/office/officeart/2005/8/layout/vList3"/>
    <dgm:cxn modelId="{C3237008-B990-462B-8DC3-C936CFF381B4}" type="presParOf" srcId="{B8B45A33-18E4-44D5-8354-B8AABC42D6E1}" destId="{7D43E362-3CB3-4C7A-B857-C5B3E33DA551}" srcOrd="0" destOrd="0" presId="urn:microsoft.com/office/officeart/2005/8/layout/vList3"/>
    <dgm:cxn modelId="{79F433F6-296E-497F-80D7-B8BE9C796886}" type="presParOf" srcId="{B8B45A33-18E4-44D5-8354-B8AABC42D6E1}" destId="{0CA3C569-2B81-42FB-93BC-716A00178A1C}"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CA20E2-DC87-42B8-A7A7-399170802A0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2761103E-C31C-41D6-965F-F1C38705EAE3}">
      <dgm:prSet/>
      <dgm:spPr/>
      <dgm:t>
        <a:bodyPr/>
        <a:lstStyle/>
        <a:p>
          <a:pPr rtl="0"/>
          <a:r>
            <a:rPr lang="en-US" b="1" dirty="0" smtClean="0"/>
            <a:t>Filter</a:t>
          </a:r>
          <a:r>
            <a:rPr lang="en-US" dirty="0" smtClean="0"/>
            <a:t> HDD by </a:t>
          </a:r>
          <a:r>
            <a:rPr lang="en-US" b="1" dirty="0" smtClean="0">
              <a:solidFill>
                <a:srgbClr val="FFFF00"/>
              </a:solidFill>
            </a:rPr>
            <a:t>Primary or Secondary Source of Admission Code </a:t>
          </a:r>
          <a:r>
            <a:rPr lang="en-US" b="1" u="sng" dirty="0" smtClean="0">
              <a:solidFill>
                <a:srgbClr val="FFFF00"/>
              </a:solidFill>
            </a:rPr>
            <a:t>R</a:t>
          </a:r>
          <a:r>
            <a:rPr lang="en-US" b="1" dirty="0" smtClean="0">
              <a:solidFill>
                <a:srgbClr val="FFFF00"/>
              </a:solidFill>
            </a:rPr>
            <a:t> </a:t>
          </a:r>
          <a:r>
            <a:rPr lang="en-US" dirty="0" smtClean="0"/>
            <a:t>to count Inpatient discharges admitted from the ED</a:t>
          </a:r>
          <a:endParaRPr lang="en-US" dirty="0"/>
        </a:p>
      </dgm:t>
    </dgm:pt>
    <dgm:pt modelId="{6B48CFC2-E8EF-4A04-9FD5-FCCA5002838B}" type="parTrans" cxnId="{47D8D02C-2D67-414B-B03C-D2C27F75CF79}">
      <dgm:prSet/>
      <dgm:spPr/>
      <dgm:t>
        <a:bodyPr/>
        <a:lstStyle/>
        <a:p>
          <a:endParaRPr lang="en-US"/>
        </a:p>
      </dgm:t>
    </dgm:pt>
    <dgm:pt modelId="{29D73AF3-193F-4C0B-9B5D-8F3001C09216}" type="sibTrans" cxnId="{47D8D02C-2D67-414B-B03C-D2C27F75CF79}">
      <dgm:prSet/>
      <dgm:spPr/>
      <dgm:t>
        <a:bodyPr/>
        <a:lstStyle/>
        <a:p>
          <a:endParaRPr lang="en-US"/>
        </a:p>
      </dgm:t>
    </dgm:pt>
    <dgm:pt modelId="{A42943C7-CC2B-4A9E-85B3-CCA0C09BD0CA}" type="pres">
      <dgm:prSet presAssocID="{D3CA20E2-DC87-42B8-A7A7-399170802A0F}" presName="linearFlow" presStyleCnt="0">
        <dgm:presLayoutVars>
          <dgm:dir/>
          <dgm:resizeHandles val="exact"/>
        </dgm:presLayoutVars>
      </dgm:prSet>
      <dgm:spPr/>
      <dgm:t>
        <a:bodyPr/>
        <a:lstStyle/>
        <a:p>
          <a:endParaRPr lang="en-US"/>
        </a:p>
      </dgm:t>
    </dgm:pt>
    <dgm:pt modelId="{0A824798-73DD-42BD-94AF-D62881C868A2}" type="pres">
      <dgm:prSet presAssocID="{2761103E-C31C-41D6-965F-F1C38705EAE3}" presName="composite" presStyleCnt="0"/>
      <dgm:spPr/>
    </dgm:pt>
    <dgm:pt modelId="{0C62DDB1-1695-43D3-84FF-F12A15C62154}" type="pres">
      <dgm:prSet presAssocID="{2761103E-C31C-41D6-965F-F1C38705EAE3}" presName="imgShp"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n-US"/>
        </a:p>
      </dgm:t>
    </dgm:pt>
    <dgm:pt modelId="{CA5213F6-EA9B-47BC-BDED-7ED3E5A7A050}" type="pres">
      <dgm:prSet presAssocID="{2761103E-C31C-41D6-965F-F1C38705EAE3}" presName="txShp" presStyleLbl="node1" presStyleIdx="0" presStyleCnt="1">
        <dgm:presLayoutVars>
          <dgm:bulletEnabled val="1"/>
        </dgm:presLayoutVars>
      </dgm:prSet>
      <dgm:spPr/>
      <dgm:t>
        <a:bodyPr/>
        <a:lstStyle/>
        <a:p>
          <a:endParaRPr lang="en-US"/>
        </a:p>
      </dgm:t>
    </dgm:pt>
  </dgm:ptLst>
  <dgm:cxnLst>
    <dgm:cxn modelId="{47D8D02C-2D67-414B-B03C-D2C27F75CF79}" srcId="{D3CA20E2-DC87-42B8-A7A7-399170802A0F}" destId="{2761103E-C31C-41D6-965F-F1C38705EAE3}" srcOrd="0" destOrd="0" parTransId="{6B48CFC2-E8EF-4A04-9FD5-FCCA5002838B}" sibTransId="{29D73AF3-193F-4C0B-9B5D-8F3001C09216}"/>
    <dgm:cxn modelId="{9CF8E347-5086-4957-BBE7-BD1EECB0FEBD}" type="presOf" srcId="{2761103E-C31C-41D6-965F-F1C38705EAE3}" destId="{CA5213F6-EA9B-47BC-BDED-7ED3E5A7A050}" srcOrd="0" destOrd="0" presId="urn:microsoft.com/office/officeart/2005/8/layout/vList3"/>
    <dgm:cxn modelId="{CA243D47-698B-422C-87F2-5D91419F003B}" type="presOf" srcId="{D3CA20E2-DC87-42B8-A7A7-399170802A0F}" destId="{A42943C7-CC2B-4A9E-85B3-CCA0C09BD0CA}" srcOrd="0" destOrd="0" presId="urn:microsoft.com/office/officeart/2005/8/layout/vList3"/>
    <dgm:cxn modelId="{8A9E0E80-5645-46A0-89C2-505D158B3E6F}" type="presParOf" srcId="{A42943C7-CC2B-4A9E-85B3-CCA0C09BD0CA}" destId="{0A824798-73DD-42BD-94AF-D62881C868A2}" srcOrd="0" destOrd="0" presId="urn:microsoft.com/office/officeart/2005/8/layout/vList3"/>
    <dgm:cxn modelId="{E4FB2A02-5053-4925-82EB-3C6B978E8BE5}" type="presParOf" srcId="{0A824798-73DD-42BD-94AF-D62881C868A2}" destId="{0C62DDB1-1695-43D3-84FF-F12A15C62154}" srcOrd="0" destOrd="0" presId="urn:microsoft.com/office/officeart/2005/8/layout/vList3"/>
    <dgm:cxn modelId="{5587317A-EC0F-4031-8057-0A1A44C91A3F}" type="presParOf" srcId="{0A824798-73DD-42BD-94AF-D62881C868A2}" destId="{CA5213F6-EA9B-47BC-BDED-7ED3E5A7A050}"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CA20E2-DC87-42B8-A7A7-399170802A0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2761103E-C31C-41D6-965F-F1C38705EAE3}">
      <dgm:prSet/>
      <dgm:spPr/>
      <dgm:t>
        <a:bodyPr/>
        <a:lstStyle/>
        <a:p>
          <a:pPr rtl="0"/>
          <a:r>
            <a:rPr lang="en-US" b="0" dirty="0" smtClean="0"/>
            <a:t>Filter HDD by Revenue Codes associated with ED use</a:t>
          </a:r>
          <a:endParaRPr lang="en-US" b="0" dirty="0"/>
        </a:p>
      </dgm:t>
    </dgm:pt>
    <dgm:pt modelId="{6B48CFC2-E8EF-4A04-9FD5-FCCA5002838B}" type="parTrans" cxnId="{47D8D02C-2D67-414B-B03C-D2C27F75CF79}">
      <dgm:prSet/>
      <dgm:spPr/>
      <dgm:t>
        <a:bodyPr/>
        <a:lstStyle/>
        <a:p>
          <a:endParaRPr lang="en-US"/>
        </a:p>
      </dgm:t>
    </dgm:pt>
    <dgm:pt modelId="{29D73AF3-193F-4C0B-9B5D-8F3001C09216}" type="sibTrans" cxnId="{47D8D02C-2D67-414B-B03C-D2C27F75CF79}">
      <dgm:prSet/>
      <dgm:spPr/>
      <dgm:t>
        <a:bodyPr/>
        <a:lstStyle/>
        <a:p>
          <a:endParaRPr lang="en-US"/>
        </a:p>
      </dgm:t>
    </dgm:pt>
    <dgm:pt modelId="{A42943C7-CC2B-4A9E-85B3-CCA0C09BD0CA}" type="pres">
      <dgm:prSet presAssocID="{D3CA20E2-DC87-42B8-A7A7-399170802A0F}" presName="linearFlow" presStyleCnt="0">
        <dgm:presLayoutVars>
          <dgm:dir/>
          <dgm:resizeHandles val="exact"/>
        </dgm:presLayoutVars>
      </dgm:prSet>
      <dgm:spPr/>
      <dgm:t>
        <a:bodyPr/>
        <a:lstStyle/>
        <a:p>
          <a:endParaRPr lang="en-US"/>
        </a:p>
      </dgm:t>
    </dgm:pt>
    <dgm:pt modelId="{0A824798-73DD-42BD-94AF-D62881C868A2}" type="pres">
      <dgm:prSet presAssocID="{2761103E-C31C-41D6-965F-F1C38705EAE3}" presName="composite" presStyleCnt="0"/>
      <dgm:spPr/>
    </dgm:pt>
    <dgm:pt modelId="{0C62DDB1-1695-43D3-84FF-F12A15C62154}" type="pres">
      <dgm:prSet presAssocID="{2761103E-C31C-41D6-965F-F1C38705EAE3}"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CA5213F6-EA9B-47BC-BDED-7ED3E5A7A050}" type="pres">
      <dgm:prSet presAssocID="{2761103E-C31C-41D6-965F-F1C38705EAE3}" presName="txShp" presStyleLbl="node1" presStyleIdx="0" presStyleCnt="1">
        <dgm:presLayoutVars>
          <dgm:bulletEnabled val="1"/>
        </dgm:presLayoutVars>
      </dgm:prSet>
      <dgm:spPr/>
      <dgm:t>
        <a:bodyPr/>
        <a:lstStyle/>
        <a:p>
          <a:endParaRPr lang="en-US"/>
        </a:p>
      </dgm:t>
    </dgm:pt>
  </dgm:ptLst>
  <dgm:cxnLst>
    <dgm:cxn modelId="{47D8D02C-2D67-414B-B03C-D2C27F75CF79}" srcId="{D3CA20E2-DC87-42B8-A7A7-399170802A0F}" destId="{2761103E-C31C-41D6-965F-F1C38705EAE3}" srcOrd="0" destOrd="0" parTransId="{6B48CFC2-E8EF-4A04-9FD5-FCCA5002838B}" sibTransId="{29D73AF3-193F-4C0B-9B5D-8F3001C09216}"/>
    <dgm:cxn modelId="{6D63137A-CE20-4A6A-AA2F-72B45643FACA}" type="presOf" srcId="{D3CA20E2-DC87-42B8-A7A7-399170802A0F}" destId="{A42943C7-CC2B-4A9E-85B3-CCA0C09BD0CA}" srcOrd="0" destOrd="0" presId="urn:microsoft.com/office/officeart/2005/8/layout/vList3"/>
    <dgm:cxn modelId="{97FE682E-8FEB-46AF-8FD5-91009AB791A7}" type="presOf" srcId="{2761103E-C31C-41D6-965F-F1C38705EAE3}" destId="{CA5213F6-EA9B-47BC-BDED-7ED3E5A7A050}" srcOrd="0" destOrd="0" presId="urn:microsoft.com/office/officeart/2005/8/layout/vList3"/>
    <dgm:cxn modelId="{7FDE6CE6-3F60-462D-8F84-C4FF82B5E563}" type="presParOf" srcId="{A42943C7-CC2B-4A9E-85B3-CCA0C09BD0CA}" destId="{0A824798-73DD-42BD-94AF-D62881C868A2}" srcOrd="0" destOrd="0" presId="urn:microsoft.com/office/officeart/2005/8/layout/vList3"/>
    <dgm:cxn modelId="{3BB06134-C63C-4B53-A8D2-CA70D1330944}" type="presParOf" srcId="{0A824798-73DD-42BD-94AF-D62881C868A2}" destId="{0C62DDB1-1695-43D3-84FF-F12A15C62154}" srcOrd="0" destOrd="0" presId="urn:microsoft.com/office/officeart/2005/8/layout/vList3"/>
    <dgm:cxn modelId="{479C84FF-0924-4EEF-8737-546AA1319331}" type="presParOf" srcId="{0A824798-73DD-42BD-94AF-D62881C868A2}" destId="{CA5213F6-EA9B-47BC-BDED-7ED3E5A7A050}"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0C019-CB65-4A05-AC37-42D8843A6BE9}">
      <dsp:nvSpPr>
        <dsp:cNvPr id="0" name=""/>
        <dsp:cNvSpPr/>
      </dsp:nvSpPr>
      <dsp:spPr>
        <a:xfrm rot="2294665">
          <a:off x="3413355" y="2891535"/>
          <a:ext cx="885115" cy="39462"/>
        </a:xfrm>
        <a:custGeom>
          <a:avLst/>
          <a:gdLst/>
          <a:ahLst/>
          <a:cxnLst/>
          <a:rect l="0" t="0" r="0" b="0"/>
          <a:pathLst>
            <a:path>
              <a:moveTo>
                <a:pt x="0" y="19731"/>
              </a:moveTo>
              <a:lnTo>
                <a:pt x="885115"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853DCC51-A12A-4A10-A347-EEB2A51B89C5}">
      <dsp:nvSpPr>
        <dsp:cNvPr id="0" name=""/>
        <dsp:cNvSpPr/>
      </dsp:nvSpPr>
      <dsp:spPr>
        <a:xfrm rot="17725">
          <a:off x="3508334" y="2069913"/>
          <a:ext cx="584009" cy="39462"/>
        </a:xfrm>
        <a:custGeom>
          <a:avLst/>
          <a:gdLst/>
          <a:ahLst/>
          <a:cxnLst/>
          <a:rect l="0" t="0" r="0" b="0"/>
          <a:pathLst>
            <a:path>
              <a:moveTo>
                <a:pt x="0" y="19731"/>
              </a:moveTo>
              <a:lnTo>
                <a:pt x="584009"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32D13C3D-E2E0-4322-A9C5-8143DD11158C}">
      <dsp:nvSpPr>
        <dsp:cNvPr id="0" name=""/>
        <dsp:cNvSpPr/>
      </dsp:nvSpPr>
      <dsp:spPr>
        <a:xfrm rot="19184701">
          <a:off x="3416522" y="1220420"/>
          <a:ext cx="775393" cy="39462"/>
        </a:xfrm>
        <a:custGeom>
          <a:avLst/>
          <a:gdLst/>
          <a:ahLst/>
          <a:cxnLst/>
          <a:rect l="0" t="0" r="0" b="0"/>
          <a:pathLst>
            <a:path>
              <a:moveTo>
                <a:pt x="0" y="19731"/>
              </a:moveTo>
              <a:lnTo>
                <a:pt x="775393"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BC45D694-C36B-4B77-A85F-D70C0FC051DF}">
      <dsp:nvSpPr>
        <dsp:cNvPr id="0" name=""/>
        <dsp:cNvSpPr/>
      </dsp:nvSpPr>
      <dsp:spPr>
        <a:xfrm>
          <a:off x="1805047" y="1082587"/>
          <a:ext cx="2003871" cy="200387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DB5BF-CBB2-47BE-BD9C-11C8A9C52972}">
      <dsp:nvSpPr>
        <dsp:cNvPr id="0" name=""/>
        <dsp:cNvSpPr/>
      </dsp:nvSpPr>
      <dsp:spPr>
        <a:xfrm>
          <a:off x="3957730" y="0"/>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Patient Arrives at Outpatient ED</a:t>
          </a:r>
          <a:endParaRPr lang="en-US" sz="1400" kern="1200" dirty="0"/>
        </a:p>
      </dsp:txBody>
      <dsp:txXfrm>
        <a:off x="4133806" y="176076"/>
        <a:ext cx="850170" cy="850170"/>
      </dsp:txXfrm>
    </dsp:sp>
    <dsp:sp modelId="{D8A55322-3737-40C3-B7D7-A08F0FA3052E}">
      <dsp:nvSpPr>
        <dsp:cNvPr id="0" name=""/>
        <dsp:cNvSpPr/>
      </dsp:nvSpPr>
      <dsp:spPr>
        <a:xfrm>
          <a:off x="5280285" y="0"/>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228600" lvl="2" indent="-114300" algn="l" defTabSz="533400">
            <a:lnSpc>
              <a:spcPct val="90000"/>
            </a:lnSpc>
            <a:spcBef>
              <a:spcPct val="0"/>
            </a:spcBef>
            <a:spcAft>
              <a:spcPct val="15000"/>
            </a:spcAft>
            <a:buChar char="••"/>
          </a:pPr>
          <a:r>
            <a:rPr lang="en-US" sz="1200" kern="1200" dirty="0" smtClean="0"/>
            <a:t>Dead on Arrival, Routine Department, Left Against Medical Advice,  Transferred,  Expired in ED</a:t>
          </a:r>
          <a:endParaRPr lang="en-US" sz="1200" kern="1200" dirty="0"/>
        </a:p>
        <a:p>
          <a:pPr marL="228600" lvl="2" indent="-114300" algn="l" defTabSz="533400">
            <a:lnSpc>
              <a:spcPct val="90000"/>
            </a:lnSpc>
            <a:spcBef>
              <a:spcPct val="0"/>
            </a:spcBef>
            <a:spcAft>
              <a:spcPct val="15000"/>
            </a:spcAft>
            <a:buChar char="••"/>
          </a:pPr>
          <a:r>
            <a:rPr lang="en-US" sz="1200" b="1" kern="1200" dirty="0" smtClean="0">
              <a:solidFill>
                <a:srgbClr val="0070C0"/>
              </a:solidFill>
            </a:rPr>
            <a:t>Patient  Seen in Observation Stay</a:t>
          </a:r>
          <a:endParaRPr lang="en-US" sz="1200" b="1" kern="1200" dirty="0">
            <a:solidFill>
              <a:srgbClr val="0070C0"/>
            </a:solidFill>
          </a:endParaRPr>
        </a:p>
        <a:p>
          <a:pPr marL="228600" lvl="2" indent="-114300" algn="l" defTabSz="622300">
            <a:lnSpc>
              <a:spcPct val="90000"/>
            </a:lnSpc>
            <a:spcBef>
              <a:spcPct val="0"/>
            </a:spcBef>
            <a:spcAft>
              <a:spcPct val="15000"/>
            </a:spcAft>
            <a:buChar char="••"/>
          </a:pPr>
          <a:r>
            <a:rPr lang="en-US" sz="1400" b="1" kern="1200" dirty="0" smtClean="0">
              <a:solidFill>
                <a:srgbClr val="FF1B09"/>
              </a:solidFill>
            </a:rPr>
            <a:t>Patient Admitted to Hospital</a:t>
          </a:r>
          <a:endParaRPr lang="en-US" sz="1400" b="1" kern="1200" dirty="0">
            <a:solidFill>
              <a:srgbClr val="FF1B09"/>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FF0000"/>
            </a:solidFill>
          </a:endParaRPr>
        </a:p>
      </dsp:txBody>
      <dsp:txXfrm>
        <a:off x="5280285" y="0"/>
        <a:ext cx="1803484" cy="1202322"/>
      </dsp:txXfrm>
    </dsp:sp>
    <dsp:sp modelId="{5FFBE180-0BC2-4211-9B1B-6654C263F67D}">
      <dsp:nvSpPr>
        <dsp:cNvPr id="0" name=""/>
        <dsp:cNvSpPr/>
      </dsp:nvSpPr>
      <dsp:spPr>
        <a:xfrm>
          <a:off x="4092331" y="1493088"/>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Patient is a direct  Outpatient</a:t>
          </a:r>
        </a:p>
        <a:p>
          <a:pPr lvl="0" algn="ctr" defTabSz="533400">
            <a:lnSpc>
              <a:spcPct val="90000"/>
            </a:lnSpc>
            <a:spcBef>
              <a:spcPct val="0"/>
            </a:spcBef>
            <a:spcAft>
              <a:spcPct val="35000"/>
            </a:spcAft>
          </a:pPr>
          <a:r>
            <a:rPr lang="en-US" sz="1200" kern="1200" dirty="0" smtClean="0"/>
            <a:t>Observation Stay</a:t>
          </a:r>
          <a:endParaRPr lang="en-US" sz="1200" kern="1200" dirty="0"/>
        </a:p>
      </dsp:txBody>
      <dsp:txXfrm>
        <a:off x="4268407" y="1669164"/>
        <a:ext cx="850170" cy="850170"/>
      </dsp:txXfrm>
    </dsp:sp>
    <dsp:sp modelId="{89802486-60FE-480F-BCC8-1D853330F307}">
      <dsp:nvSpPr>
        <dsp:cNvPr id="0" name=""/>
        <dsp:cNvSpPr/>
      </dsp:nvSpPr>
      <dsp:spPr>
        <a:xfrm>
          <a:off x="5414886" y="1493088"/>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Routine Departure, Left Against Medical Advice, Transferred, Expired in Observation Stay</a:t>
          </a:r>
          <a:endParaRPr lang="en-US" sz="1300" kern="1200" dirty="0"/>
        </a:p>
        <a:p>
          <a:pPr marL="114300" lvl="1" indent="-114300" algn="l" defTabSz="577850">
            <a:lnSpc>
              <a:spcPct val="90000"/>
            </a:lnSpc>
            <a:spcBef>
              <a:spcPct val="0"/>
            </a:spcBef>
            <a:spcAft>
              <a:spcPct val="15000"/>
            </a:spcAft>
            <a:buChar char="••"/>
          </a:pPr>
          <a:r>
            <a:rPr lang="en-US" sz="1300" b="1" kern="1200" dirty="0" smtClean="0">
              <a:solidFill>
                <a:srgbClr val="FF0000"/>
              </a:solidFill>
            </a:rPr>
            <a:t>Patient Admitted to Hospital</a:t>
          </a:r>
          <a:endParaRPr lang="en-US" sz="1300" b="1" kern="1200" dirty="0">
            <a:solidFill>
              <a:srgbClr val="FF0000"/>
            </a:solidFill>
          </a:endParaRPr>
        </a:p>
      </dsp:txBody>
      <dsp:txXfrm>
        <a:off x="5414886" y="1493088"/>
        <a:ext cx="1803484" cy="1202322"/>
      </dsp:txXfrm>
    </dsp:sp>
    <dsp:sp modelId="{E26221E7-918F-4B67-9CA2-FDBEB42EB5DA}">
      <dsp:nvSpPr>
        <dsp:cNvPr id="0" name=""/>
        <dsp:cNvSpPr/>
      </dsp:nvSpPr>
      <dsp:spPr>
        <a:xfrm>
          <a:off x="4074464" y="2956186"/>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Patient is a direct Inpatient Admission </a:t>
          </a:r>
          <a:endParaRPr lang="en-US" sz="1400" kern="1200" dirty="0"/>
        </a:p>
      </dsp:txBody>
      <dsp:txXfrm>
        <a:off x="4250540" y="3132262"/>
        <a:ext cx="850170" cy="850170"/>
      </dsp:txXfrm>
    </dsp:sp>
    <dsp:sp modelId="{60E320A9-6AB5-4BF1-8B30-0B2E65B2A6A3}">
      <dsp:nvSpPr>
        <dsp:cNvPr id="0" name=""/>
        <dsp:cNvSpPr/>
      </dsp:nvSpPr>
      <dsp:spPr>
        <a:xfrm>
          <a:off x="5397019" y="2956186"/>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Routine Discharge, Left Against Medical Advice, Discharged/Transferred to another facility, Expired while inpatient</a:t>
          </a:r>
          <a:endParaRPr lang="en-US" sz="1300" kern="1200" dirty="0"/>
        </a:p>
      </dsp:txBody>
      <dsp:txXfrm>
        <a:off x="5397019" y="2956186"/>
        <a:ext cx="1803484" cy="1202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3C569-2B81-42FB-93BC-716A00178A1C}">
      <dsp:nvSpPr>
        <dsp:cNvPr id="0" name=""/>
        <dsp:cNvSpPr/>
      </dsp:nvSpPr>
      <dsp:spPr>
        <a:xfrm rot="10800000">
          <a:off x="517209" y="20698"/>
          <a:ext cx="2296453" cy="99946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736" tIns="53340" rIns="99568" bIns="53340" numCol="1" spcCol="1270" anchor="ctr" anchorCtr="0">
          <a:noAutofit/>
        </a:bodyPr>
        <a:lstStyle/>
        <a:p>
          <a:pPr lvl="0" algn="ctr" defTabSz="622300" rtl="0">
            <a:lnSpc>
              <a:spcPct val="90000"/>
            </a:lnSpc>
            <a:spcBef>
              <a:spcPct val="0"/>
            </a:spcBef>
            <a:spcAft>
              <a:spcPct val="35000"/>
            </a:spcAft>
          </a:pPr>
          <a:r>
            <a:rPr lang="en-US" sz="1400" b="1" kern="1200" dirty="0" smtClean="0"/>
            <a:t>Filter</a:t>
          </a:r>
          <a:r>
            <a:rPr lang="en-US" sz="1200" kern="1200" dirty="0" smtClean="0"/>
            <a:t> HDD by </a:t>
          </a:r>
          <a:r>
            <a:rPr lang="en-US" sz="1200" b="1" kern="1200" dirty="0" smtClean="0">
              <a:solidFill>
                <a:srgbClr val="FFFF00"/>
              </a:solidFill>
            </a:rPr>
            <a:t>ED Flag Code </a:t>
          </a:r>
          <a:r>
            <a:rPr lang="en-US" sz="1600" b="1" u="sng" kern="1200" dirty="0" smtClean="0">
              <a:solidFill>
                <a:srgbClr val="FFFF00"/>
              </a:solidFill>
            </a:rPr>
            <a:t>2</a:t>
          </a:r>
          <a:r>
            <a:rPr lang="en-US" sz="1200" b="1" kern="1200" dirty="0" smtClean="0">
              <a:solidFill>
                <a:srgbClr val="FFFF00"/>
              </a:solidFill>
            </a:rPr>
            <a:t> </a:t>
          </a:r>
          <a:r>
            <a:rPr lang="en-US" sz="1200" kern="1200" dirty="0" smtClean="0"/>
            <a:t>to count inpatient discharges admitted from the ED</a:t>
          </a:r>
          <a:endParaRPr lang="en-US" sz="1200" kern="1200" dirty="0"/>
        </a:p>
      </dsp:txBody>
      <dsp:txXfrm rot="10800000">
        <a:off x="767075" y="20698"/>
        <a:ext cx="2046587" cy="999463"/>
      </dsp:txXfrm>
    </dsp:sp>
    <dsp:sp modelId="{7D43E362-3CB3-4C7A-B857-C5B3E33DA551}">
      <dsp:nvSpPr>
        <dsp:cNvPr id="0" name=""/>
        <dsp:cNvSpPr/>
      </dsp:nvSpPr>
      <dsp:spPr>
        <a:xfrm>
          <a:off x="172728" y="20698"/>
          <a:ext cx="999463" cy="999463"/>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213F6-EA9B-47BC-BDED-7ED3E5A7A050}">
      <dsp:nvSpPr>
        <dsp:cNvPr id="0" name=""/>
        <dsp:cNvSpPr/>
      </dsp:nvSpPr>
      <dsp:spPr>
        <a:xfrm rot="10800000">
          <a:off x="853777" y="67976"/>
          <a:ext cx="2259749" cy="113836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989" tIns="45720" rIns="85344" bIns="45720" numCol="1" spcCol="1270" anchor="ctr" anchorCtr="0">
          <a:noAutofit/>
        </a:bodyPr>
        <a:lstStyle/>
        <a:p>
          <a:pPr lvl="0" algn="ctr" defTabSz="533400" rtl="0">
            <a:lnSpc>
              <a:spcPct val="90000"/>
            </a:lnSpc>
            <a:spcBef>
              <a:spcPct val="0"/>
            </a:spcBef>
            <a:spcAft>
              <a:spcPct val="35000"/>
            </a:spcAft>
          </a:pPr>
          <a:r>
            <a:rPr lang="en-US" sz="1200" b="1" kern="1200" dirty="0" smtClean="0"/>
            <a:t>Filter</a:t>
          </a:r>
          <a:r>
            <a:rPr lang="en-US" sz="1200" kern="1200" dirty="0" smtClean="0"/>
            <a:t> HDD by </a:t>
          </a:r>
          <a:r>
            <a:rPr lang="en-US" sz="1200" b="1" kern="1200" dirty="0" smtClean="0">
              <a:solidFill>
                <a:srgbClr val="FFFF00"/>
              </a:solidFill>
            </a:rPr>
            <a:t>Primary or Secondary Source of Admission Code </a:t>
          </a:r>
          <a:r>
            <a:rPr lang="en-US" sz="1200" b="1" u="sng" kern="1200" dirty="0" smtClean="0">
              <a:solidFill>
                <a:srgbClr val="FFFF00"/>
              </a:solidFill>
            </a:rPr>
            <a:t>R</a:t>
          </a:r>
          <a:r>
            <a:rPr lang="en-US" sz="1200" b="1" kern="1200" dirty="0" smtClean="0">
              <a:solidFill>
                <a:srgbClr val="FFFF00"/>
              </a:solidFill>
            </a:rPr>
            <a:t> </a:t>
          </a:r>
          <a:r>
            <a:rPr lang="en-US" sz="1200" kern="1200" dirty="0" smtClean="0"/>
            <a:t>to count Inpatient discharges admitted from the ED</a:t>
          </a:r>
          <a:endParaRPr lang="en-US" sz="1200" kern="1200" dirty="0"/>
        </a:p>
      </dsp:txBody>
      <dsp:txXfrm rot="10800000">
        <a:off x="1138369" y="67976"/>
        <a:ext cx="1975157" cy="1138369"/>
      </dsp:txXfrm>
    </dsp:sp>
    <dsp:sp modelId="{0C62DDB1-1695-43D3-84FF-F12A15C62154}">
      <dsp:nvSpPr>
        <dsp:cNvPr id="0" name=""/>
        <dsp:cNvSpPr/>
      </dsp:nvSpPr>
      <dsp:spPr>
        <a:xfrm>
          <a:off x="284592" y="67976"/>
          <a:ext cx="1138369" cy="1138369"/>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213F6-EA9B-47BC-BDED-7ED3E5A7A050}">
      <dsp:nvSpPr>
        <dsp:cNvPr id="0" name=""/>
        <dsp:cNvSpPr/>
      </dsp:nvSpPr>
      <dsp:spPr>
        <a:xfrm rot="10800000">
          <a:off x="853777" y="67976"/>
          <a:ext cx="2259749" cy="113836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989" tIns="64770" rIns="120904" bIns="64770" numCol="1" spcCol="1270" anchor="ctr" anchorCtr="0">
          <a:noAutofit/>
        </a:bodyPr>
        <a:lstStyle/>
        <a:p>
          <a:pPr lvl="0" algn="ctr" defTabSz="755650" rtl="0">
            <a:lnSpc>
              <a:spcPct val="90000"/>
            </a:lnSpc>
            <a:spcBef>
              <a:spcPct val="0"/>
            </a:spcBef>
            <a:spcAft>
              <a:spcPct val="35000"/>
            </a:spcAft>
          </a:pPr>
          <a:r>
            <a:rPr lang="en-US" sz="1700" b="0" kern="1200" dirty="0" smtClean="0"/>
            <a:t>Filter HDD by Revenue Codes associated with ED use</a:t>
          </a:r>
          <a:endParaRPr lang="en-US" sz="1700" b="0" kern="1200" dirty="0"/>
        </a:p>
      </dsp:txBody>
      <dsp:txXfrm rot="10800000">
        <a:off x="1138369" y="67976"/>
        <a:ext cx="1975157" cy="1138369"/>
      </dsp:txXfrm>
    </dsp:sp>
    <dsp:sp modelId="{0C62DDB1-1695-43D3-84FF-F12A15C62154}">
      <dsp:nvSpPr>
        <dsp:cNvPr id="0" name=""/>
        <dsp:cNvSpPr/>
      </dsp:nvSpPr>
      <dsp:spPr>
        <a:xfrm>
          <a:off x="284592" y="67976"/>
          <a:ext cx="1138369" cy="113836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rtlCol="0">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p:nvPr>
        </p:nvSpPr>
        <p:spPr>
          <a:xfrm>
            <a:off x="546100" y="3752850"/>
            <a:ext cx="8221663" cy="1065213"/>
          </a:xfrm>
        </p:spPr>
        <p:txBody>
          <a:bodyPr/>
          <a:lstStyle/>
          <a:p>
            <a:pPr lvl="0"/>
            <a:r>
              <a:rPr lang="en-US" smtClean="0"/>
              <a:t>Click to edit Master text styles</a:t>
            </a:r>
          </a:p>
        </p:txBody>
      </p:sp>
    </p:spTree>
    <p:extLst>
      <p:ext uri="{BB962C8B-B14F-4D97-AF65-F5344CB8AC3E}">
        <p14:creationId xmlns:p14="http://schemas.microsoft.com/office/powerpoint/2010/main" val="4199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cxnSp>
        <p:nvCxnSpPr>
          <p:cNvPr id="4" name="Straight Connector 3"/>
          <p:cNvCxnSpPr/>
          <p:nvPr userDrawn="1"/>
        </p:nvCxnSpPr>
        <p:spPr>
          <a:xfrm>
            <a:off x="573088" y="1692275"/>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ctrTitle"/>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smtClean="0"/>
              <a:t>Click to edit Master title style</a:t>
            </a:r>
            <a:endParaRPr lang="en-US" dirty="0"/>
          </a:p>
        </p:txBody>
      </p:sp>
      <p:sp>
        <p:nvSpPr>
          <p:cNvPr id="9" name="Subtitle 2"/>
          <p:cNvSpPr>
            <a:spLocks noGrp="1"/>
          </p:cNvSpPr>
          <p:nvPr>
            <p:ph type="subTitle" idx="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596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l" defTabSz="914400" fontAlgn="auto">
              <a:spcBef>
                <a:spcPts val="0"/>
              </a:spcBef>
              <a:spcAft>
                <a:spcPts val="0"/>
              </a:spcAft>
              <a:defRPr/>
            </a:lvl1pPr>
          </a:lstStyle>
          <a:p>
            <a:pPr>
              <a:defRPr/>
            </a:pPr>
            <a:r>
              <a:rPr lang="en-US"/>
              <a:t>Title  |  Name, Position Title  |  Date     </a:t>
            </a:r>
          </a:p>
          <a:p>
            <a:pPr algn="ctr">
              <a:defRPr/>
            </a:pPr>
            <a:endParaRPr lang="en-US"/>
          </a:p>
        </p:txBody>
      </p:sp>
      <p:sp>
        <p:nvSpPr>
          <p:cNvPr id="6" name="Slide Number Placeholder 5"/>
          <p:cNvSpPr>
            <a:spLocks noGrp="1"/>
          </p:cNvSpPr>
          <p:nvPr>
            <p:ph type="sldNum" sz="quarter" idx="11"/>
          </p:nvPr>
        </p:nvSpPr>
        <p:spPr/>
        <p:txBody>
          <a:bodyPr/>
          <a:lstStyle>
            <a:lvl1pPr defTabSz="914400" fontAlgn="auto">
              <a:spcBef>
                <a:spcPts val="0"/>
              </a:spcBef>
              <a:spcAft>
                <a:spcPts val="0"/>
              </a:spcAft>
              <a:defRPr/>
            </a:lvl1pPr>
          </a:lstStyle>
          <a:p>
            <a:pPr>
              <a:defRPr/>
            </a:pPr>
            <a:fld id="{533DBA35-BDB7-47E8-8541-F6FE385E34FE}" type="slidenum">
              <a:rPr lang="en-US" altLang="en-US"/>
              <a:pPr>
                <a:defRPr/>
              </a:pPr>
              <a:t>‹#›</a:t>
            </a:fld>
            <a:endParaRPr lang="en-US" altLang="en-US"/>
          </a:p>
        </p:txBody>
      </p:sp>
    </p:spTree>
    <p:extLst>
      <p:ext uri="{BB962C8B-B14F-4D97-AF65-F5344CB8AC3E}">
        <p14:creationId xmlns:p14="http://schemas.microsoft.com/office/powerpoint/2010/main" val="1252935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l" defTabSz="914400" fontAlgn="auto">
              <a:spcBef>
                <a:spcPts val="0"/>
              </a:spcBef>
              <a:spcAft>
                <a:spcPts val="0"/>
              </a:spcAft>
              <a:defRPr/>
            </a:lvl1pPr>
          </a:lstStyle>
          <a:p>
            <a:pPr>
              <a:defRPr/>
            </a:pPr>
            <a:r>
              <a:rPr lang="en-US"/>
              <a:t>Title  |  Name, Position Title  |  Date   </a:t>
            </a:r>
          </a:p>
          <a:p>
            <a:pPr algn="ctr">
              <a:defRPr/>
            </a:pPr>
            <a:endParaRPr lang="en-US"/>
          </a:p>
        </p:txBody>
      </p:sp>
      <p:sp>
        <p:nvSpPr>
          <p:cNvPr id="8" name="Slide Number Placeholder 2"/>
          <p:cNvSpPr>
            <a:spLocks noGrp="1"/>
          </p:cNvSpPr>
          <p:nvPr>
            <p:ph type="sldNum" sz="quarter" idx="12"/>
          </p:nvPr>
        </p:nvSpPr>
        <p:spPr/>
        <p:txBody>
          <a:bodyPr/>
          <a:lstStyle>
            <a:lvl1pPr defTabSz="914400" fontAlgn="auto">
              <a:spcBef>
                <a:spcPts val="0"/>
              </a:spcBef>
              <a:spcAft>
                <a:spcPts val="0"/>
              </a:spcAft>
              <a:defRPr/>
            </a:lvl1pPr>
          </a:lstStyle>
          <a:p>
            <a:pPr>
              <a:defRPr/>
            </a:pPr>
            <a:fld id="{9A2C921A-7DA4-4CE4-B3FE-33B1E3EA9A53}" type="slidenum">
              <a:rPr lang="en-US" altLang="en-US"/>
              <a:pPr>
                <a:defRPr/>
              </a:pPr>
              <a:t>‹#›</a:t>
            </a:fld>
            <a:endParaRPr lang="en-US" altLang="en-US"/>
          </a:p>
        </p:txBody>
      </p:sp>
    </p:spTree>
    <p:extLst>
      <p:ext uri="{BB962C8B-B14F-4D97-AF65-F5344CB8AC3E}">
        <p14:creationId xmlns:p14="http://schemas.microsoft.com/office/powerpoint/2010/main" val="2131119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627494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l" defTabSz="914400" fontAlgn="auto">
              <a:spcBef>
                <a:spcPts val="0"/>
              </a:spcBef>
              <a:spcAft>
                <a:spcPts val="0"/>
              </a:spcAft>
              <a:defRPr>
                <a:solidFill>
                  <a:prstClr val="white">
                    <a:lumMod val="50000"/>
                  </a:prstClr>
                </a:solidFill>
              </a:defRPr>
            </a:lvl1pPr>
          </a:lstStyle>
          <a:p>
            <a:pPr>
              <a:defRPr/>
            </a:pPr>
            <a:r>
              <a:rPr lang="en-US"/>
              <a:t>Title  |  Name, Position Title  |  Date     </a:t>
            </a:r>
          </a:p>
          <a:p>
            <a:pPr algn="ct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defTabSz="914400" fontAlgn="auto">
              <a:spcBef>
                <a:spcPts val="0"/>
              </a:spcBef>
              <a:spcAft>
                <a:spcPts val="0"/>
              </a:spcAft>
              <a:defRPr>
                <a:solidFill>
                  <a:srgbClr val="7F7F7F"/>
                </a:solidFill>
              </a:defRPr>
            </a:lvl1pPr>
          </a:lstStyle>
          <a:p>
            <a:pPr>
              <a:defRPr/>
            </a:pPr>
            <a:fld id="{19F040B2-0FBF-4447-B43C-A17233E91295}" type="slidenum">
              <a:rPr lang="en-US" altLang="en-US"/>
              <a:pPr>
                <a:defRPr/>
              </a:pPr>
              <a:t>‹#›</a:t>
            </a:fld>
            <a:endParaRPr lang="en-US" altLang="en-US"/>
          </a:p>
        </p:txBody>
      </p:sp>
    </p:spTree>
    <p:extLst>
      <p:ext uri="{BB962C8B-B14F-4D97-AF65-F5344CB8AC3E}">
        <p14:creationId xmlns:p14="http://schemas.microsoft.com/office/powerpoint/2010/main" val="128888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NO LINE">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5" name="Slide Number Placeholder 2"/>
          <p:cNvSpPr>
            <a:spLocks noGrp="1"/>
          </p:cNvSpPr>
          <p:nvPr>
            <p:ph type="sldNum" sz="quarter" idx="10"/>
          </p:nvPr>
        </p:nvSpPr>
        <p:spPr>
          <a:xfrm>
            <a:off x="6702425" y="6465888"/>
            <a:ext cx="2133600" cy="365125"/>
          </a:xfrm>
        </p:spPr>
        <p:txBody>
          <a:bodyPr/>
          <a:lstStyle>
            <a:lvl1pPr defTabSz="914400" fontAlgn="auto">
              <a:spcBef>
                <a:spcPts val="0"/>
              </a:spcBef>
              <a:spcAft>
                <a:spcPts val="0"/>
              </a:spcAft>
              <a:defRPr>
                <a:solidFill>
                  <a:srgbClr val="7F7F7F"/>
                </a:solidFill>
              </a:defRPr>
            </a:lvl1pPr>
          </a:lstStyle>
          <a:p>
            <a:pPr>
              <a:defRPr/>
            </a:pPr>
            <a:fld id="{055CD558-414E-4A88-9DB3-B360EB2C77A4}" type="slidenum">
              <a:rPr lang="en-US" altLang="en-US"/>
              <a:pPr>
                <a:defRPr/>
              </a:pPr>
              <a:t>‹#›</a:t>
            </a:fld>
            <a:endParaRPr lang="en-US" altLang="en-US"/>
          </a:p>
        </p:txBody>
      </p:sp>
    </p:spTree>
    <p:extLst>
      <p:ext uri="{BB962C8B-B14F-4D97-AF65-F5344CB8AC3E}">
        <p14:creationId xmlns:p14="http://schemas.microsoft.com/office/powerpoint/2010/main" val="22408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l" defTabSz="914400" fontAlgn="auto">
              <a:spcBef>
                <a:spcPts val="0"/>
              </a:spcBef>
              <a:spcAft>
                <a:spcPts val="0"/>
              </a:spcAft>
              <a:defRPr>
                <a:solidFill>
                  <a:srgbClr val="7F7F7F"/>
                </a:solidFill>
              </a:defRPr>
            </a:lvl1pPr>
          </a:lstStyle>
          <a:p>
            <a:pPr>
              <a:defRPr/>
            </a:pPr>
            <a:r>
              <a:rPr lang="en-US"/>
              <a:t>Title  |  Name, Position Title  |  Date     </a:t>
            </a:r>
          </a:p>
          <a:p>
            <a:pPr algn="ct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defTabSz="914400" fontAlgn="auto">
              <a:spcBef>
                <a:spcPts val="0"/>
              </a:spcBef>
              <a:spcAft>
                <a:spcPts val="0"/>
              </a:spcAft>
              <a:defRPr>
                <a:solidFill>
                  <a:srgbClr val="7F7F7F"/>
                </a:solidFill>
              </a:defRPr>
            </a:lvl1pPr>
          </a:lstStyle>
          <a:p>
            <a:pPr>
              <a:defRPr/>
            </a:pPr>
            <a:fld id="{2C462315-648D-4A07-A9F7-5543AD47C321}" type="slidenum">
              <a:rPr lang="en-US" altLang="en-US"/>
              <a:pPr>
                <a:defRPr/>
              </a:pPr>
              <a:t>‹#›</a:t>
            </a:fld>
            <a:endParaRPr lang="en-US" altLang="en-US"/>
          </a:p>
        </p:txBody>
      </p:sp>
    </p:spTree>
    <p:extLst>
      <p:ext uri="{BB962C8B-B14F-4D97-AF65-F5344CB8AC3E}">
        <p14:creationId xmlns:p14="http://schemas.microsoft.com/office/powerpoint/2010/main" val="21696059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Placeholder 1"/>
          <p:cNvSpPr>
            <a:spLocks noGrp="1"/>
          </p:cNvSpPr>
          <p:nvPr>
            <p:ph type="title"/>
          </p:nvPr>
        </p:nvSpPr>
        <p:spPr bwMode="auto">
          <a:xfrm>
            <a:off x="546100" y="2497138"/>
            <a:ext cx="8039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Title</a:t>
            </a:r>
            <a:br>
              <a:rPr lang="en-US" altLang="en-US" smtClean="0"/>
            </a:br>
            <a:r>
              <a:rPr lang="en-US" altLang="en-US" smtClean="0"/>
              <a:t>Title 2</a:t>
            </a:r>
            <a:br>
              <a:rPr lang="en-US" altLang="en-US" smtClean="0"/>
            </a:br>
            <a:endParaRPr lang="en-US" altLang="en-US" smtClean="0"/>
          </a:p>
        </p:txBody>
      </p:sp>
      <p:sp>
        <p:nvSpPr>
          <p:cNvPr id="3076"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Name, Position Title  |  Date</a:t>
            </a:r>
          </a:p>
          <a:p>
            <a:pPr lvl="0"/>
            <a:endParaRPr lang="en-US" altLang="en-US" smtClean="0"/>
          </a:p>
        </p:txBody>
      </p:sp>
    </p:spTree>
    <p:extLst>
      <p:ext uri="{BB962C8B-B14F-4D97-AF65-F5344CB8AC3E}">
        <p14:creationId xmlns:p14="http://schemas.microsoft.com/office/powerpoint/2010/main" val="182879492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457200" rtl="0" eaLnBrk="0" fontAlgn="base" hangingPunct="0">
        <a:spcBef>
          <a:spcPct val="0"/>
        </a:spcBef>
        <a:spcAft>
          <a:spcPct val="0"/>
        </a:spcAft>
        <a:defRPr sz="2800" b="1" kern="1200">
          <a:solidFill>
            <a:schemeClr val="tx1"/>
          </a:solidFill>
          <a:latin typeface="Times"/>
          <a:ea typeface="ＭＳ Ｐゴシック" charset="0"/>
          <a:cs typeface="ＭＳ Ｐゴシック" charset="0"/>
        </a:defRPr>
      </a:lvl1pPr>
      <a:lvl2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2pPr>
      <a:lvl3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3pPr>
      <a:lvl4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4pPr>
      <a:lvl5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ctr" defTabSz="457200">
              <a:defRPr sz="1000">
                <a:solidFill>
                  <a:srgbClr val="FFFFFF"/>
                </a:solidFill>
                <a:latin typeface="Arial"/>
                <a:ea typeface="ＭＳ Ｐゴシック" charset="0"/>
                <a:cs typeface="Arial"/>
              </a:defRPr>
            </a:lvl1pPr>
          </a:lstStyle>
          <a:p>
            <a:pPr algn="l" fontAlgn="base">
              <a:spcBef>
                <a:spcPct val="0"/>
              </a:spcBef>
              <a:spcAft>
                <a:spcPct val="0"/>
              </a:spcAft>
              <a:defRPr/>
            </a:pPr>
            <a:r>
              <a:rPr lang="en-US"/>
              <a:t>Title  |  Name, Position Title  |  Date     </a:t>
            </a:r>
          </a:p>
          <a:p>
            <a:pPr fontAlgn="base">
              <a:spcBef>
                <a:spcPct val="0"/>
              </a:spcBef>
              <a:spcAft>
                <a:spcPct val="0"/>
              </a:spcAft>
              <a:defRPr/>
            </a:pPr>
            <a:endParaRPr lang="en-US"/>
          </a:p>
        </p:txBody>
      </p:sp>
      <p:sp>
        <p:nvSpPr>
          <p:cNvPr id="4101"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a:defRPr sz="1000">
                <a:solidFill>
                  <a:srgbClr val="FFFFFF"/>
                </a:solidFill>
                <a:latin typeface="Arial" pitchFamily="34" charset="0"/>
                <a:ea typeface="ＭＳ Ｐゴシック" charset="-128"/>
                <a:cs typeface="Arial" pitchFamily="34" charset="0"/>
              </a:defRPr>
            </a:lvl1pPr>
          </a:lstStyle>
          <a:p>
            <a:pPr fontAlgn="base">
              <a:spcBef>
                <a:spcPct val="0"/>
              </a:spcBef>
              <a:spcAft>
                <a:spcPct val="0"/>
              </a:spcAft>
              <a:defRPr/>
            </a:pPr>
            <a:fld id="{A13A3849-F5B1-481E-A5EB-3195EC126410}"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8288315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iming>
    <p:tnLst>
      <p:par>
        <p:cTn id="1" dur="indefinite" restart="never" nodeType="tmRoot"/>
      </p:par>
    </p:tnLst>
  </p:timing>
  <p:txStyles>
    <p:titleStyle>
      <a:lvl1pPr algn="l" defTabSz="457200" rtl="0" eaLnBrk="0" fontAlgn="base" hangingPunct="0">
        <a:spcBef>
          <a:spcPct val="0"/>
        </a:spcBef>
        <a:spcAft>
          <a:spcPct val="0"/>
        </a:spcAft>
        <a:defRPr sz="2800" b="1" kern="1200">
          <a:solidFill>
            <a:schemeClr val="tx1"/>
          </a:solidFill>
          <a:latin typeface="Arial"/>
          <a:ea typeface="ＭＳ Ｐゴシック" charset="0"/>
          <a:cs typeface="Arial"/>
        </a:defRPr>
      </a:lvl1pPr>
      <a:lvl2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2pPr>
      <a:lvl3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3pPr>
      <a:lvl4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4pPr>
      <a:lvl5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Arial" charset="0"/>
          <a:cs typeface="Arial"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9.jpeg"/><Relationship Id="rId4" Type="http://schemas.openxmlformats.org/officeDocument/2006/relationships/diagramLayout" Target="../diagrams/layout1.xml"/><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0.jpe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4.png"/><Relationship Id="rId7" Type="http://schemas.openxmlformats.org/officeDocument/2006/relationships/diagramColors" Target="../diagrams/colors4.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5"/>
          <p:cNvSpPr>
            <a:spLocks noGrp="1"/>
          </p:cNvSpPr>
          <p:nvPr>
            <p:ph type="title"/>
          </p:nvPr>
        </p:nvSpPr>
        <p:spPr/>
        <p:txBody>
          <a:bodyPr/>
          <a:lstStyle/>
          <a:p>
            <a:pPr eaLnBrk="1" hangingPunct="1"/>
            <a:r>
              <a:rPr lang="en-US" altLang="en-US" sz="4800" smtClean="0">
                <a:latin typeface="Times" pitchFamily="18" charset="0"/>
                <a:ea typeface="ＭＳ Ｐゴシック" pitchFamily="34" charset="-128"/>
              </a:rPr>
              <a:t>TUTORIAL</a:t>
            </a:r>
          </a:p>
        </p:txBody>
      </p:sp>
      <p:sp>
        <p:nvSpPr>
          <p:cNvPr id="131075" name="Text Placeholder 6"/>
          <p:cNvSpPr>
            <a:spLocks noGrp="1"/>
          </p:cNvSpPr>
          <p:nvPr>
            <p:ph type="body" sz="quarter" idx="10"/>
          </p:nvPr>
        </p:nvSpPr>
        <p:spPr/>
        <p:txBody>
          <a:bodyPr/>
          <a:lstStyle/>
          <a:p>
            <a:pPr eaLnBrk="1" hangingPunct="1"/>
            <a:r>
              <a:rPr lang="en-US" altLang="en-US" sz="3200" dirty="0" smtClean="0">
                <a:latin typeface="Arial" charset="0"/>
                <a:ea typeface="ＭＳ Ｐゴシック" pitchFamily="34" charset="-128"/>
                <a:cs typeface="Arial" charset="0"/>
              </a:rPr>
              <a:t>How to Count Patients Admitted from the Emergency Department (ED) in the Casemix Hospital Discharge Data (HDD) </a:t>
            </a:r>
            <a:endParaRPr lang="en-US" altLang="en-US" sz="3200" dirty="0" smtClean="0">
              <a:latin typeface="Arial" charset="0"/>
              <a:ea typeface="ＭＳ Ｐゴシック" pitchFamily="34" charset="-128"/>
            </a:endParaRPr>
          </a:p>
        </p:txBody>
      </p:sp>
    </p:spTree>
    <p:extLst>
      <p:ext uri="{BB962C8B-B14F-4D97-AF65-F5344CB8AC3E}">
        <p14:creationId xmlns:p14="http://schemas.microsoft.com/office/powerpoint/2010/main" val="1080857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a:xfrm>
            <a:off x="0" y="0"/>
            <a:ext cx="7558088" cy="641350"/>
          </a:xfrm>
        </p:spPr>
        <p:txBody>
          <a:bodyPr/>
          <a:lstStyle/>
          <a:p>
            <a:pPr algn="ctr"/>
            <a:r>
              <a:rPr lang="en-US" altLang="en-US" sz="1800" smtClean="0">
                <a:latin typeface="Arial" charset="0"/>
                <a:ea typeface="ＭＳ Ｐゴシック" pitchFamily="34" charset="-128"/>
                <a:cs typeface="Arial" charset="0"/>
              </a:rPr>
              <a:t>How Do I Count Patients Admitted from the Emergency Department (ED) in the Casemix Hospital Discharge Data (HDD)?  </a:t>
            </a:r>
          </a:p>
        </p:txBody>
      </p:sp>
      <p:pic>
        <p:nvPicPr>
          <p:cNvPr id="132099"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75" y="77788"/>
            <a:ext cx="1411288"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4150" y="977900"/>
            <a:ext cx="1887538" cy="1570038"/>
          </a:xfrm>
          <a:prstGeom prst="rect">
            <a:avLst/>
          </a:prstGeom>
          <a:noFill/>
        </p:spPr>
        <p:txBody>
          <a:bodyPr>
            <a:spAutoFit/>
          </a:bodyPr>
          <a:lstStyle/>
          <a:p>
            <a:pPr algn="ctr" defTabSz="457200" fontAlgn="base">
              <a:spcBef>
                <a:spcPct val="0"/>
              </a:spcBef>
              <a:spcAft>
                <a:spcPct val="0"/>
              </a:spcAft>
              <a:defRPr/>
            </a:pPr>
            <a:r>
              <a:rPr lang="en-US" sz="2400" b="1" dirty="0">
                <a:solidFill>
                  <a:srgbClr val="0070C0"/>
                </a:solidFill>
                <a:effectLst>
                  <a:outerShdw blurRad="38100" dist="38100" dir="2700000" algn="tl">
                    <a:srgbClr val="000000">
                      <a:alpha val="43137"/>
                    </a:srgbClr>
                  </a:outerShdw>
                </a:effectLst>
                <a:ea typeface="ＭＳ Ｐゴシック" pitchFamily="34" charset="-128"/>
                <a:cs typeface="Arial" charset="0"/>
              </a:rPr>
              <a:t>Patient Inpatient Admissions Trajectory</a:t>
            </a:r>
          </a:p>
        </p:txBody>
      </p:sp>
      <p:graphicFrame>
        <p:nvGraphicFramePr>
          <p:cNvPr id="5" name="Diagram 4"/>
          <p:cNvGraphicFramePr/>
          <p:nvPr/>
        </p:nvGraphicFramePr>
        <p:xfrm>
          <a:off x="-1756856" y="1648094"/>
          <a:ext cx="9140152" cy="4169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Straight Connector 3"/>
          <p:cNvSpPr/>
          <p:nvPr/>
        </p:nvSpPr>
        <p:spPr>
          <a:xfrm>
            <a:off x="4833938" y="2262188"/>
            <a:ext cx="701675" cy="38100"/>
          </a:xfrm>
          <a:custGeom>
            <a:avLst/>
            <a:gdLst/>
            <a:ahLst/>
            <a:cxnLst/>
            <a:rect l="0" t="0" r="0" b="0"/>
            <a:pathLst>
              <a:path>
                <a:moveTo>
                  <a:pt x="0" y="19731"/>
                </a:moveTo>
                <a:lnTo>
                  <a:pt x="700727" y="19731"/>
                </a:lnTo>
              </a:path>
            </a:pathLst>
          </a:custGeom>
          <a:noFill/>
          <a:ln>
            <a:tailEnd type="triangle"/>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2103" name="TextBox 5"/>
          <p:cNvSpPr txBox="1">
            <a:spLocks noChangeArrowheads="1"/>
          </p:cNvSpPr>
          <p:nvPr/>
        </p:nvSpPr>
        <p:spPr bwMode="auto">
          <a:xfrm>
            <a:off x="5705475" y="2120900"/>
            <a:ext cx="2095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 typeface="Calibri" pitchFamily="34" charset="0"/>
              <a:buChar char="•"/>
            </a:pPr>
            <a:r>
              <a:rPr lang="en-US" altLang="en-US" sz="1400" b="1">
                <a:solidFill>
                  <a:srgbClr val="FF1B09"/>
                </a:solidFill>
                <a:latin typeface="Calibri" pitchFamily="34" charset="0"/>
              </a:rPr>
              <a:t>Patient Admitted to Hospital</a:t>
            </a:r>
          </a:p>
        </p:txBody>
      </p:sp>
      <p:sp>
        <p:nvSpPr>
          <p:cNvPr id="29" name="TextBox 28"/>
          <p:cNvSpPr txBox="1"/>
          <p:nvPr/>
        </p:nvSpPr>
        <p:spPr>
          <a:xfrm>
            <a:off x="3657600" y="993775"/>
            <a:ext cx="3094038" cy="307975"/>
          </a:xfrm>
          <a:prstGeom prst="rect">
            <a:avLst/>
          </a:prstGeom>
          <a:noFill/>
        </p:spPr>
        <p:txBody>
          <a:bodyPr>
            <a:spAutoFit/>
          </a:bodyPr>
          <a:lstStyle/>
          <a:p>
            <a:pPr defTabSz="457200" fontAlgn="base">
              <a:spcBef>
                <a:spcPct val="0"/>
              </a:spcBef>
              <a:spcAft>
                <a:spcPct val="0"/>
              </a:spcAft>
              <a:defRPr/>
            </a:pPr>
            <a:r>
              <a:rPr lang="en-US" sz="1400" b="1" u="sng" dirty="0">
                <a:solidFill>
                  <a:srgbClr val="0070C0"/>
                </a:solidFill>
                <a:effectLst>
                  <a:outerShdw blurRad="38100" dist="38100" dir="2700000" algn="tl">
                    <a:srgbClr val="000000">
                      <a:alpha val="43137"/>
                    </a:srgbClr>
                  </a:outerShdw>
                </a:effectLst>
                <a:ea typeface="ＭＳ Ｐゴシック" pitchFamily="34" charset="-128"/>
                <a:cs typeface="Arial" charset="0"/>
              </a:rPr>
              <a:t>Emergency Department</a:t>
            </a:r>
          </a:p>
        </p:txBody>
      </p:sp>
      <p:sp>
        <p:nvSpPr>
          <p:cNvPr id="30" name="TextBox 29"/>
          <p:cNvSpPr txBox="1"/>
          <p:nvPr/>
        </p:nvSpPr>
        <p:spPr>
          <a:xfrm>
            <a:off x="3683000" y="2887663"/>
            <a:ext cx="3094038" cy="307975"/>
          </a:xfrm>
          <a:prstGeom prst="rect">
            <a:avLst/>
          </a:prstGeom>
          <a:noFill/>
        </p:spPr>
        <p:txBody>
          <a:bodyPr>
            <a:spAutoFit/>
          </a:bodyPr>
          <a:lstStyle/>
          <a:p>
            <a:pPr defTabSz="457200" fontAlgn="base">
              <a:spcBef>
                <a:spcPct val="0"/>
              </a:spcBef>
              <a:spcAft>
                <a:spcPct val="0"/>
              </a:spcAft>
              <a:defRPr/>
            </a:pPr>
            <a:r>
              <a:rPr lang="en-US" sz="1400" b="1" u="sng" dirty="0">
                <a:solidFill>
                  <a:srgbClr val="0070C0"/>
                </a:solidFill>
                <a:effectLst>
                  <a:outerShdw blurRad="38100" dist="38100" dir="2700000" algn="tl">
                    <a:srgbClr val="000000">
                      <a:alpha val="43137"/>
                    </a:srgbClr>
                  </a:outerShdw>
                </a:effectLst>
                <a:ea typeface="ＭＳ Ｐゴシック" pitchFamily="34" charset="-128"/>
                <a:cs typeface="Arial" charset="0"/>
              </a:rPr>
              <a:t>Observation Stay</a:t>
            </a:r>
          </a:p>
        </p:txBody>
      </p:sp>
      <p:sp>
        <p:nvSpPr>
          <p:cNvPr id="31" name="TextBox 30"/>
          <p:cNvSpPr txBox="1"/>
          <p:nvPr/>
        </p:nvSpPr>
        <p:spPr>
          <a:xfrm>
            <a:off x="3670300" y="4470400"/>
            <a:ext cx="3094038" cy="307975"/>
          </a:xfrm>
          <a:prstGeom prst="rect">
            <a:avLst/>
          </a:prstGeom>
          <a:noFill/>
        </p:spPr>
        <p:txBody>
          <a:bodyPr>
            <a:spAutoFit/>
          </a:bodyPr>
          <a:lstStyle/>
          <a:p>
            <a:pPr defTabSz="457200" fontAlgn="base">
              <a:spcBef>
                <a:spcPct val="0"/>
              </a:spcBef>
              <a:spcAft>
                <a:spcPct val="0"/>
              </a:spcAft>
              <a:defRPr/>
            </a:pPr>
            <a:r>
              <a:rPr lang="en-US" sz="1400" b="1" u="sng" dirty="0">
                <a:solidFill>
                  <a:srgbClr val="0070C0"/>
                </a:solidFill>
                <a:effectLst>
                  <a:outerShdw blurRad="38100" dist="38100" dir="2700000" algn="tl">
                    <a:srgbClr val="000000">
                      <a:alpha val="43137"/>
                    </a:srgbClr>
                  </a:outerShdw>
                </a:effectLst>
                <a:ea typeface="ＭＳ Ｐゴシック" pitchFamily="34" charset="-128"/>
                <a:cs typeface="Arial" charset="0"/>
              </a:rPr>
              <a:t>Inpatient Admission</a:t>
            </a:r>
          </a:p>
        </p:txBody>
      </p:sp>
      <p:grpSp>
        <p:nvGrpSpPr>
          <p:cNvPr id="3" name="Group 7174"/>
          <p:cNvGrpSpPr>
            <a:grpSpLocks/>
          </p:cNvGrpSpPr>
          <p:nvPr/>
        </p:nvGrpSpPr>
        <p:grpSpPr bwMode="auto">
          <a:xfrm>
            <a:off x="3576638" y="2152650"/>
            <a:ext cx="4021137" cy="2244725"/>
            <a:chOff x="3576536" y="2153056"/>
            <a:chExt cx="4020766" cy="2243846"/>
          </a:xfrm>
        </p:grpSpPr>
        <p:sp>
          <p:nvSpPr>
            <p:cNvPr id="12" name="Rectangle 11"/>
            <p:cNvSpPr/>
            <p:nvPr/>
          </p:nvSpPr>
          <p:spPr>
            <a:xfrm>
              <a:off x="3608283" y="3909731"/>
              <a:ext cx="1654022" cy="487171"/>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sz="2400">
                <a:solidFill>
                  <a:prstClr val="white"/>
                </a:solidFill>
              </a:endParaRPr>
            </a:p>
          </p:txBody>
        </p:sp>
        <p:sp>
          <p:nvSpPr>
            <p:cNvPr id="35" name="Rectangle 34"/>
            <p:cNvSpPr/>
            <p:nvPr/>
          </p:nvSpPr>
          <p:spPr>
            <a:xfrm>
              <a:off x="3576536" y="2438694"/>
              <a:ext cx="1695294" cy="485585"/>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sz="2400">
                <a:solidFill>
                  <a:prstClr val="white"/>
                </a:solidFill>
              </a:endParaRPr>
            </a:p>
          </p:txBody>
        </p:sp>
        <p:sp>
          <p:nvSpPr>
            <p:cNvPr id="36" name="Rectangle 35"/>
            <p:cNvSpPr/>
            <p:nvPr/>
          </p:nvSpPr>
          <p:spPr>
            <a:xfrm>
              <a:off x="5743273" y="2153056"/>
              <a:ext cx="1854029" cy="487172"/>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marL="342900" indent="-342900" algn="ctr" defTabSz="457200" fontAlgn="base">
                <a:spcBef>
                  <a:spcPct val="0"/>
                </a:spcBef>
                <a:spcAft>
                  <a:spcPct val="0"/>
                </a:spcAft>
                <a:buFont typeface="Arial" panose="020B0604020202020204" pitchFamily="34" charset="0"/>
                <a:buChar char="•"/>
                <a:defRPr/>
              </a:pPr>
              <a:endParaRPr lang="en-US" sz="2400">
                <a:solidFill>
                  <a:prstClr val="white"/>
                </a:solidFill>
              </a:endParaRPr>
            </a:p>
          </p:txBody>
        </p:sp>
        <p:cxnSp>
          <p:nvCxnSpPr>
            <p:cNvPr id="24" name="Straight Arrow Connector 23"/>
            <p:cNvCxnSpPr/>
            <p:nvPr/>
          </p:nvCxnSpPr>
          <p:spPr>
            <a:xfrm>
              <a:off x="5278179" y="2906824"/>
              <a:ext cx="1074638" cy="7220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68" name="Straight Arrow Connector 7167"/>
            <p:cNvCxnSpPr/>
            <p:nvPr/>
          </p:nvCxnSpPr>
          <p:spPr>
            <a:xfrm>
              <a:off x="5349609" y="4144589"/>
              <a:ext cx="992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73" name="Straight Arrow Connector 7172"/>
            <p:cNvCxnSpPr/>
            <p:nvPr/>
          </p:nvCxnSpPr>
          <p:spPr>
            <a:xfrm>
              <a:off x="6663938" y="2694182"/>
              <a:ext cx="19048" cy="8473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32114" name="Picture 6" descr="http://www.clker.com/cliparts/b/5/9/8/1206559775279278925nicubunu_Stick_figure_male_2.svg.med.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32888" y="3764604"/>
              <a:ext cx="268422" cy="53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115" name="Picture 8" descr="http://www.clker.com/cliparts/L/g/T/3/O/L/stick-figure-orange-hi.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87959" y="3745149"/>
              <a:ext cx="257545" cy="513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116" name="Picture 10" descr="http://www.easyvectors.com/assets/images/vectors/afbig/e2db718a0e6a8be46accd81e0c700c9b-stick-figure-female-clip-art.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099494" y="3764603"/>
              <a:ext cx="269985" cy="538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7173"/>
            <p:cNvSpPr/>
            <p:nvPr/>
          </p:nvSpPr>
          <p:spPr>
            <a:xfrm>
              <a:off x="6362341" y="3657417"/>
              <a:ext cx="1079400" cy="710922"/>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sz="2400">
                <a:solidFill>
                  <a:prstClr val="white"/>
                </a:solidFill>
              </a:endParaRPr>
            </a:p>
          </p:txBody>
        </p:sp>
      </p:grpSp>
    </p:spTree>
    <p:extLst>
      <p:ext uri="{BB962C8B-B14F-4D97-AF65-F5344CB8AC3E}">
        <p14:creationId xmlns:p14="http://schemas.microsoft.com/office/powerpoint/2010/main" val="677929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a:xfrm>
            <a:off x="0" y="87313"/>
            <a:ext cx="7896225" cy="641350"/>
          </a:xfrm>
        </p:spPr>
        <p:txBody>
          <a:bodyPr/>
          <a:lstStyle/>
          <a:p>
            <a:pPr algn="ctr"/>
            <a:r>
              <a:rPr lang="en-US" altLang="en-US" sz="1900" smtClean="0">
                <a:latin typeface="Arial" charset="0"/>
                <a:ea typeface="ＭＳ Ｐゴシック" pitchFamily="34" charset="-128"/>
                <a:cs typeface="Arial" charset="0"/>
              </a:rPr>
              <a:t>How to Count Patients Admitted from the Emergency Department (ED) in the Casemix Hospital Discharge Data (HDD)</a:t>
            </a:r>
          </a:p>
        </p:txBody>
      </p:sp>
      <p:sp>
        <p:nvSpPr>
          <p:cNvPr id="133123" name="TextBox 2"/>
          <p:cNvSpPr txBox="1">
            <a:spLocks noChangeArrowheads="1"/>
          </p:cNvSpPr>
          <p:nvPr/>
        </p:nvSpPr>
        <p:spPr bwMode="auto">
          <a:xfrm>
            <a:off x="0" y="781050"/>
            <a:ext cx="90376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just" eaLnBrk="1" fontAlgn="base" hangingPunct="1">
              <a:spcBef>
                <a:spcPct val="0"/>
              </a:spcBef>
              <a:spcAft>
                <a:spcPct val="0"/>
              </a:spcAft>
              <a:buFontTx/>
              <a:buNone/>
            </a:pPr>
            <a:r>
              <a:rPr lang="en-US" altLang="en-US" sz="1400">
                <a:solidFill>
                  <a:srgbClr val="000000"/>
                </a:solidFill>
                <a:latin typeface="Calibri" pitchFamily="34" charset="0"/>
              </a:rPr>
              <a:t>Patients admitted directly from the ED do </a:t>
            </a:r>
            <a:r>
              <a:rPr lang="en-US" altLang="en-US" sz="1400" u="sng">
                <a:solidFill>
                  <a:srgbClr val="000000"/>
                </a:solidFill>
                <a:latin typeface="Calibri" pitchFamily="34" charset="0"/>
              </a:rPr>
              <a:t>not</a:t>
            </a:r>
            <a:r>
              <a:rPr lang="en-US" altLang="en-US" sz="1400">
                <a:solidFill>
                  <a:srgbClr val="000000"/>
                </a:solidFill>
                <a:latin typeface="Calibri" pitchFamily="34" charset="0"/>
              </a:rPr>
              <a:t> have a record in the </a:t>
            </a:r>
            <a:r>
              <a:rPr lang="en-US" altLang="en-US" sz="1400" u="sng">
                <a:solidFill>
                  <a:srgbClr val="000000"/>
                </a:solidFill>
                <a:latin typeface="Calibri" pitchFamily="34" charset="0"/>
              </a:rPr>
              <a:t>ED Visit data</a:t>
            </a:r>
            <a:r>
              <a:rPr lang="en-US" altLang="en-US" sz="1400">
                <a:solidFill>
                  <a:srgbClr val="000000"/>
                </a:solidFill>
                <a:latin typeface="Calibri" pitchFamily="34" charset="0"/>
              </a:rPr>
              <a:t>.  Services associated with their ED visit are rolled into their </a:t>
            </a:r>
            <a:r>
              <a:rPr lang="en-US" altLang="en-US" sz="1400" u="sng">
                <a:solidFill>
                  <a:srgbClr val="000000"/>
                </a:solidFill>
                <a:latin typeface="Calibri" pitchFamily="34" charset="0"/>
              </a:rPr>
              <a:t>inpatient hospital discharge data </a:t>
            </a:r>
            <a:r>
              <a:rPr lang="en-US" altLang="en-US" sz="1400">
                <a:solidFill>
                  <a:srgbClr val="000000"/>
                </a:solidFill>
                <a:latin typeface="Calibri" pitchFamily="34" charset="0"/>
              </a:rPr>
              <a:t>(</a:t>
            </a:r>
            <a:r>
              <a:rPr lang="en-US" altLang="en-US" sz="1400" b="1">
                <a:solidFill>
                  <a:srgbClr val="000000"/>
                </a:solidFill>
                <a:latin typeface="Calibri" pitchFamily="34" charset="0"/>
              </a:rPr>
              <a:t>HDD</a:t>
            </a:r>
            <a:r>
              <a:rPr lang="en-US" altLang="en-US" sz="1400">
                <a:solidFill>
                  <a:srgbClr val="000000"/>
                </a:solidFill>
                <a:latin typeface="Calibri" pitchFamily="34" charset="0"/>
              </a:rPr>
              <a:t>).  If you need to include these patients in an ED volume count or determine what proportion of ED patients contribute to inpatient discharge volume, here are the methods you can use.</a:t>
            </a:r>
          </a:p>
        </p:txBody>
      </p:sp>
      <p:pic>
        <p:nvPicPr>
          <p:cNvPr id="133124"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5400"/>
            <a:ext cx="11334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nvGraphicFramePr>
        <p:xfrm>
          <a:off x="0" y="2365375"/>
          <a:ext cx="4757738" cy="1011237"/>
        </p:xfrm>
        <a:graphic>
          <a:graphicData uri="http://schemas.openxmlformats.org/drawingml/2006/table">
            <a:tbl>
              <a:tblPr>
                <a:tableStyleId>{5C22544A-7EE6-4342-B048-85BDC9FD1C3A}</a:tableStyleId>
              </a:tblPr>
              <a:tblGrid>
                <a:gridCol w="951548"/>
                <a:gridCol w="3806190"/>
              </a:tblGrid>
              <a:tr h="236166">
                <a:tc>
                  <a:txBody>
                    <a:bodyPr/>
                    <a:lstStyle/>
                    <a:p>
                      <a:pPr marL="0" marR="0" algn="ctr">
                        <a:lnSpc>
                          <a:spcPct val="130000"/>
                        </a:lnSpc>
                        <a:spcBef>
                          <a:spcPts val="300"/>
                        </a:spcBef>
                        <a:spcAft>
                          <a:spcPts val="300"/>
                        </a:spcAft>
                        <a:tabLst>
                          <a:tab pos="0" algn="l"/>
                        </a:tabLst>
                      </a:pPr>
                      <a:r>
                        <a:rPr lang="en-US" sz="1000" b="1" u="sng" dirty="0">
                          <a:effectLst/>
                        </a:rPr>
                        <a:t>ED Flag Code</a:t>
                      </a:r>
                      <a:endParaRPr lang="en-US" sz="1000" b="1" u="sng" dirty="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b="1" u="sng" dirty="0">
                          <a:effectLst/>
                        </a:rPr>
                        <a:t>Admitted ED Patient </a:t>
                      </a:r>
                      <a:r>
                        <a:rPr lang="en-US" sz="1000" b="1" u="sng" dirty="0" smtClean="0">
                          <a:effectLst/>
                        </a:rPr>
                        <a:t>Status Definition</a:t>
                      </a:r>
                      <a:endParaRPr lang="en-US" sz="1000" b="1" u="sng" dirty="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000">
                          <a:effectLst/>
                        </a:rPr>
                        <a:t>0</a:t>
                      </a:r>
                      <a:endParaRPr lang="en-US" sz="100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effectLst/>
                        </a:rPr>
                        <a:t>Not admitted from the ED, no ED visit reflected in this record</a:t>
                      </a:r>
                      <a:endParaRPr lang="en-US" sz="1000" dirty="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000" dirty="0" smtClean="0">
                          <a:effectLst/>
                        </a:rPr>
                        <a:t>1*</a:t>
                      </a:r>
                      <a:endParaRPr lang="en-US" sz="1000" dirty="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a:effectLst/>
                        </a:rPr>
                        <a:t>Not admitted from the ED, but ED visit(s) reflected in this record</a:t>
                      </a:r>
                      <a:endParaRPr lang="en-US" sz="100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100" b="1" dirty="0">
                          <a:solidFill>
                            <a:srgbClr val="FF0000"/>
                          </a:solidFill>
                          <a:effectLst/>
                        </a:rPr>
                        <a:t>2</a:t>
                      </a:r>
                      <a:endParaRPr lang="en-US" sz="1100" b="1" dirty="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100" b="1" dirty="0">
                          <a:solidFill>
                            <a:srgbClr val="FF0000"/>
                          </a:solidFill>
                          <a:effectLst/>
                        </a:rPr>
                        <a:t>Admitted from the ED</a:t>
                      </a:r>
                      <a:endParaRPr lang="en-US" sz="1100" b="1" dirty="0">
                        <a:solidFill>
                          <a:srgbClr val="FF0000"/>
                        </a:solidFill>
                        <a:effectLst/>
                        <a:latin typeface="Arial"/>
                        <a:ea typeface="Times New Roman"/>
                        <a:cs typeface="Times New Roman"/>
                      </a:endParaRPr>
                    </a:p>
                  </a:txBody>
                  <a:tcPr marL="68580" marR="68580" marT="0" marB="0"/>
                </a:tc>
              </a:tr>
            </a:tbl>
          </a:graphicData>
        </a:graphic>
      </p:graphicFrame>
      <p:sp>
        <p:nvSpPr>
          <p:cNvPr id="133142" name="TextBox 6"/>
          <p:cNvSpPr txBox="1">
            <a:spLocks noChangeArrowheads="1"/>
          </p:cNvSpPr>
          <p:nvPr/>
        </p:nvSpPr>
        <p:spPr bwMode="auto">
          <a:xfrm>
            <a:off x="388938" y="1731963"/>
            <a:ext cx="76088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2200" u="sng">
                <a:solidFill>
                  <a:srgbClr val="0070C0"/>
                </a:solidFill>
                <a:latin typeface="Calibri" pitchFamily="34" charset="0"/>
                <a:cs typeface="Arial" charset="0"/>
              </a:rPr>
              <a:t>HDD contains an </a:t>
            </a:r>
            <a:r>
              <a:rPr lang="en-US" altLang="en-US" sz="2200" b="1" u="sng">
                <a:solidFill>
                  <a:srgbClr val="0070C0"/>
                </a:solidFill>
                <a:latin typeface="Calibri" pitchFamily="34" charset="0"/>
                <a:cs typeface="Arial" charset="0"/>
              </a:rPr>
              <a:t>ED Flag Code </a:t>
            </a:r>
            <a:r>
              <a:rPr lang="en-US" altLang="en-US" sz="2200" u="sng">
                <a:solidFill>
                  <a:srgbClr val="0070C0"/>
                </a:solidFill>
                <a:latin typeface="Calibri" pitchFamily="34" charset="0"/>
                <a:cs typeface="Arial" charset="0"/>
              </a:rPr>
              <a:t>with the following coding options:</a:t>
            </a:r>
          </a:p>
        </p:txBody>
      </p:sp>
      <p:graphicFrame>
        <p:nvGraphicFramePr>
          <p:cNvPr id="9" name="Diagram 8"/>
          <p:cNvGraphicFramePr/>
          <p:nvPr/>
        </p:nvGraphicFramePr>
        <p:xfrm>
          <a:off x="4934152" y="2387939"/>
          <a:ext cx="2986391" cy="10408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3144"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32750" y="2532063"/>
            <a:ext cx="725488"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5929313" y="2027238"/>
            <a:ext cx="1352550" cy="461962"/>
          </a:xfrm>
          <a:prstGeom prst="rect">
            <a:avLst/>
          </a:prstGeom>
          <a:noFill/>
        </p:spPr>
        <p:txBody>
          <a:bodyPr wrap="none">
            <a:spAutoFit/>
          </a:bodyPr>
          <a:lstStyle/>
          <a:p>
            <a:pPr defTabSz="457200" fontAlgn="base">
              <a:spcBef>
                <a:spcPct val="0"/>
              </a:spcBef>
              <a:spcAft>
                <a:spcPct val="0"/>
              </a:spcAft>
              <a:defRPr/>
            </a:pPr>
            <a:r>
              <a:rPr lang="en-US" sz="2400" b="1" dirty="0">
                <a:solidFill>
                  <a:srgbClr val="0070C0"/>
                </a:solidFill>
                <a:effectLst>
                  <a:outerShdw blurRad="38100" dist="38100" dir="2700000" algn="tl">
                    <a:srgbClr val="000000">
                      <a:alpha val="43137"/>
                    </a:srgbClr>
                  </a:outerShdw>
                </a:effectLst>
                <a:ea typeface="ＭＳ Ｐゴシック" pitchFamily="34" charset="-128"/>
                <a:cs typeface="Arial" charset="0"/>
              </a:rPr>
              <a:t>METHOD</a:t>
            </a:r>
          </a:p>
        </p:txBody>
      </p:sp>
      <p:sp>
        <p:nvSpPr>
          <p:cNvPr id="133146" name="TextBox 3"/>
          <p:cNvSpPr txBox="1">
            <a:spLocks noChangeArrowheads="1"/>
          </p:cNvSpPr>
          <p:nvPr/>
        </p:nvSpPr>
        <p:spPr bwMode="auto">
          <a:xfrm>
            <a:off x="7880350" y="2155825"/>
            <a:ext cx="920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200" b="1">
                <a:solidFill>
                  <a:srgbClr val="0070C0"/>
                </a:solidFill>
                <a:latin typeface="Calibri" pitchFamily="34" charset="0"/>
                <a:cs typeface="Arial" charset="0"/>
              </a:rPr>
              <a:t>Filter by ED Flag Code 2</a:t>
            </a:r>
          </a:p>
        </p:txBody>
      </p:sp>
      <p:sp>
        <p:nvSpPr>
          <p:cNvPr id="18" name="TextBox 17"/>
          <p:cNvSpPr txBox="1"/>
          <p:nvPr/>
        </p:nvSpPr>
        <p:spPr>
          <a:xfrm>
            <a:off x="3209925" y="1390650"/>
            <a:ext cx="1830388" cy="461963"/>
          </a:xfrm>
          <a:prstGeom prst="rect">
            <a:avLst/>
          </a:prstGeom>
          <a:noFill/>
        </p:spPr>
        <p:txBody>
          <a:bodyPr wrap="none">
            <a:spAutoFit/>
          </a:bodyPr>
          <a:lstStyle/>
          <a:p>
            <a:pPr defTabSz="457200" fontAlgn="base">
              <a:spcBef>
                <a:spcPct val="0"/>
              </a:spcBef>
              <a:spcAft>
                <a:spcPct val="0"/>
              </a:spcAft>
              <a:defRPr/>
            </a:pPr>
            <a:r>
              <a:rPr lang="en-US" sz="2400" b="1" u="sng" dirty="0">
                <a:solidFill>
                  <a:srgbClr val="0070C0"/>
                </a:solidFill>
                <a:effectLst>
                  <a:outerShdw blurRad="38100" dist="38100" dir="2700000" algn="tl">
                    <a:srgbClr val="000000">
                      <a:alpha val="43137"/>
                    </a:srgbClr>
                  </a:outerShdw>
                </a:effectLst>
                <a:ea typeface="ＭＳ Ｐゴシック" pitchFamily="34" charset="-128"/>
                <a:cs typeface="Arial" charset="0"/>
              </a:rPr>
              <a:t>ED Flag Code</a:t>
            </a:r>
          </a:p>
        </p:txBody>
      </p:sp>
      <p:sp>
        <p:nvSpPr>
          <p:cNvPr id="133148" name="Rectangle 1"/>
          <p:cNvSpPr>
            <a:spLocks noChangeArrowheads="1"/>
          </p:cNvSpPr>
          <p:nvPr/>
        </p:nvSpPr>
        <p:spPr bwMode="auto">
          <a:xfrm>
            <a:off x="276225" y="5145088"/>
            <a:ext cx="845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200">
                <a:solidFill>
                  <a:srgbClr val="000000"/>
                </a:solidFill>
                <a:latin typeface="Calibri" pitchFamily="34" charset="0"/>
              </a:rPr>
              <a:t>* </a:t>
            </a:r>
            <a:r>
              <a:rPr lang="en-US" altLang="en-US" sz="1200" u="sng">
                <a:solidFill>
                  <a:srgbClr val="000000"/>
                </a:solidFill>
                <a:latin typeface="Calibri" pitchFamily="34" charset="0"/>
              </a:rPr>
              <a:t>Note</a:t>
            </a:r>
            <a:r>
              <a:rPr lang="en-US" altLang="en-US" sz="1200">
                <a:solidFill>
                  <a:srgbClr val="000000"/>
                </a:solidFill>
                <a:latin typeface="Calibri" pitchFamily="34" charset="0"/>
              </a:rPr>
              <a:t>: Code 1 is for patients not admitted as an inpatient directly from the ED, but a recent ED visit is included in</a:t>
            </a:r>
          </a:p>
          <a:p>
            <a:pPr algn="l" eaLnBrk="1" fontAlgn="base" hangingPunct="1">
              <a:spcBef>
                <a:spcPct val="0"/>
              </a:spcBef>
              <a:spcAft>
                <a:spcPct val="0"/>
              </a:spcAft>
              <a:buFontTx/>
              <a:buNone/>
            </a:pPr>
            <a:r>
              <a:rPr lang="en-US" altLang="en-US" sz="1200">
                <a:solidFill>
                  <a:srgbClr val="000000"/>
                </a:solidFill>
                <a:latin typeface="Calibri" pitchFamily="34" charset="0"/>
              </a:rPr>
              <a:t>   this record because of “payment window” rules.</a:t>
            </a:r>
          </a:p>
        </p:txBody>
      </p:sp>
      <p:sp>
        <p:nvSpPr>
          <p:cNvPr id="133149" name="TextBox 3"/>
          <p:cNvSpPr txBox="1">
            <a:spLocks noChangeArrowheads="1"/>
          </p:cNvSpPr>
          <p:nvPr/>
        </p:nvSpPr>
        <p:spPr bwMode="auto">
          <a:xfrm>
            <a:off x="742950" y="3819525"/>
            <a:ext cx="7581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800" b="1" i="1">
                <a:solidFill>
                  <a:srgbClr val="FF1B09"/>
                </a:solidFill>
                <a:latin typeface="Calibri" pitchFamily="34" charset="0"/>
              </a:rPr>
              <a:t>Approximately 90% of hospitals submit enough data  ED Flag Code data to determine the number of patients admitted through the ED.  Other field can be used to determine admissions through ED for the other 10%.</a:t>
            </a:r>
          </a:p>
        </p:txBody>
      </p:sp>
    </p:spTree>
    <p:extLst>
      <p:ext uri="{BB962C8B-B14F-4D97-AF65-F5344CB8AC3E}">
        <p14:creationId xmlns:p14="http://schemas.microsoft.com/office/powerpoint/2010/main" val="4038132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a:xfrm>
            <a:off x="0" y="87313"/>
            <a:ext cx="7896225" cy="641350"/>
          </a:xfrm>
        </p:spPr>
        <p:txBody>
          <a:bodyPr/>
          <a:lstStyle/>
          <a:p>
            <a:pPr algn="ctr"/>
            <a:r>
              <a:rPr lang="en-US" altLang="en-US" sz="1800" smtClean="0">
                <a:latin typeface="Arial" charset="0"/>
                <a:ea typeface="ＭＳ Ｐゴシック" pitchFamily="34" charset="-128"/>
                <a:cs typeface="Arial" charset="0"/>
              </a:rPr>
              <a:t>How Do I Count Patients Admitted from the Emergency Department (ED) in the Casemix Hospital Discharge Data (HDD)? </a:t>
            </a:r>
            <a:r>
              <a:rPr lang="en-US" altLang="en-US" sz="1800" b="0" i="1" smtClean="0">
                <a:latin typeface="Arial" charset="0"/>
                <a:ea typeface="ＭＳ Ｐゴシック" pitchFamily="34" charset="-128"/>
                <a:cs typeface="Arial" charset="0"/>
              </a:rPr>
              <a:t>(continued)</a:t>
            </a:r>
            <a:r>
              <a:rPr lang="en-US" altLang="en-US" sz="1800" smtClean="0">
                <a:latin typeface="Arial" charset="0"/>
                <a:ea typeface="ＭＳ Ｐゴシック" pitchFamily="34" charset="-128"/>
                <a:cs typeface="Arial" charset="0"/>
              </a:rPr>
              <a:t> </a:t>
            </a:r>
          </a:p>
        </p:txBody>
      </p:sp>
      <p:pic>
        <p:nvPicPr>
          <p:cNvPr id="134147" name="Picture 5" descr="http://mylocalhealthguide.com/wp-content/uploads/2008/12/emergency-ro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3825" y="77788"/>
            <a:ext cx="11699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8" name="TextBox 1"/>
          <p:cNvSpPr txBox="1">
            <a:spLocks noChangeArrowheads="1"/>
          </p:cNvSpPr>
          <p:nvPr/>
        </p:nvSpPr>
        <p:spPr bwMode="auto">
          <a:xfrm>
            <a:off x="379413" y="1133475"/>
            <a:ext cx="8302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400">
                <a:solidFill>
                  <a:srgbClr val="000000"/>
                </a:solidFill>
                <a:latin typeface="Calibri" pitchFamily="34" charset="0"/>
                <a:cs typeface="Arial" charset="0"/>
              </a:rPr>
              <a:t>While 90% of hospitals consistently use the ED Flag Code to indicate admissions through ED, for the 10% that do not, primary and secondary </a:t>
            </a:r>
            <a:r>
              <a:rPr lang="en-US" altLang="en-US" sz="1400" b="1">
                <a:solidFill>
                  <a:srgbClr val="000000"/>
                </a:solidFill>
                <a:latin typeface="Calibri" pitchFamily="34" charset="0"/>
                <a:cs typeface="Arial" charset="0"/>
              </a:rPr>
              <a:t>source of admission codes </a:t>
            </a:r>
            <a:r>
              <a:rPr lang="en-US" altLang="en-US" sz="1400">
                <a:solidFill>
                  <a:srgbClr val="000000"/>
                </a:solidFill>
                <a:latin typeface="Calibri" pitchFamily="34" charset="0"/>
                <a:cs typeface="Arial" charset="0"/>
              </a:rPr>
              <a:t>can be used.</a:t>
            </a:r>
          </a:p>
        </p:txBody>
      </p:sp>
      <p:graphicFrame>
        <p:nvGraphicFramePr>
          <p:cNvPr id="3" name="Table 2"/>
          <p:cNvGraphicFramePr>
            <a:graphicFrameLocks noGrp="1"/>
          </p:cNvGraphicFramePr>
          <p:nvPr/>
        </p:nvGraphicFramePr>
        <p:xfrm>
          <a:off x="206375" y="2543175"/>
          <a:ext cx="4918075" cy="1879601"/>
        </p:xfrm>
        <a:graphic>
          <a:graphicData uri="http://schemas.openxmlformats.org/drawingml/2006/table">
            <a:tbl>
              <a:tblPr>
                <a:tableStyleId>{5C22544A-7EE6-4342-B048-85BDC9FD1C3A}</a:tableStyleId>
              </a:tblPr>
              <a:tblGrid>
                <a:gridCol w="2159093"/>
                <a:gridCol w="2758982"/>
              </a:tblGrid>
              <a:tr h="230634">
                <a:tc>
                  <a:txBody>
                    <a:bodyPr/>
                    <a:lstStyle/>
                    <a:p>
                      <a:pPr algn="l" fontAlgn="b"/>
                      <a:r>
                        <a:rPr lang="en-US" sz="1000" u="none" strike="noStrike" dirty="0" smtClean="0">
                          <a:effectLst/>
                        </a:rPr>
                        <a:t>0 = Information </a:t>
                      </a:r>
                      <a:r>
                        <a:rPr lang="en-US" sz="1000" u="none" strike="noStrike" dirty="0">
                          <a:effectLst/>
                        </a:rPr>
                        <a:t>N/A</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9 = Other </a:t>
                      </a:r>
                      <a:r>
                        <a:rPr lang="en-US" sz="1000" u="none" strike="noStrike" dirty="0">
                          <a:effectLst/>
                        </a:rPr>
                        <a:t>(to include level 4 Nursing Facility)</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1 = Direct </a:t>
                      </a:r>
                      <a:r>
                        <a:rPr lang="en-US" sz="1000" u="none" strike="noStrike" dirty="0">
                          <a:effectLst/>
                        </a:rPr>
                        <a:t>Physician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L = Outside </a:t>
                      </a:r>
                      <a:r>
                        <a:rPr lang="en-US" sz="1000" u="none" strike="noStrike" dirty="0">
                          <a:effectLst/>
                        </a:rPr>
                        <a:t>Hospital Clinic Referral</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2 = Within </a:t>
                      </a:r>
                      <a:r>
                        <a:rPr lang="en-US" sz="1000" u="none" strike="noStrike" dirty="0">
                          <a:effectLst/>
                        </a:rPr>
                        <a:t>Hospital Clinic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M = Walk-In/Self </a:t>
                      </a:r>
                      <a:r>
                        <a:rPr lang="en-US" sz="1000" u="none" strike="noStrike" dirty="0">
                          <a:effectLst/>
                        </a:rPr>
                        <a:t>Referral</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3 = Direct </a:t>
                      </a:r>
                      <a:r>
                        <a:rPr lang="en-US" sz="1000" u="none" strike="noStrike" dirty="0">
                          <a:effectLst/>
                        </a:rPr>
                        <a:t>Health </a:t>
                      </a:r>
                      <a:r>
                        <a:rPr lang="en-US" sz="1000" u="none" strike="noStrike" dirty="0" smtClean="0">
                          <a:effectLst/>
                        </a:rPr>
                        <a:t>Plan or HMO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100" b="1" u="none" strike="noStrike" dirty="0" smtClean="0">
                          <a:solidFill>
                            <a:srgbClr val="FF0000"/>
                          </a:solidFill>
                          <a:effectLst/>
                        </a:rPr>
                        <a:t>R = Within </a:t>
                      </a:r>
                      <a:r>
                        <a:rPr lang="en-US" sz="1100" b="1" u="none" strike="noStrike" dirty="0">
                          <a:solidFill>
                            <a:srgbClr val="FF0000"/>
                          </a:solidFill>
                          <a:effectLst/>
                        </a:rPr>
                        <a:t>Hospital </a:t>
                      </a:r>
                      <a:r>
                        <a:rPr lang="en-US" sz="1100" b="1" u="none" strike="noStrike" dirty="0" smtClean="0">
                          <a:solidFill>
                            <a:srgbClr val="FF0000"/>
                          </a:solidFill>
                          <a:effectLst/>
                        </a:rPr>
                        <a:t>ED</a:t>
                      </a:r>
                      <a:r>
                        <a:rPr lang="en-US" sz="1100" b="1" u="none" strike="noStrike" baseline="0" dirty="0" smtClean="0">
                          <a:solidFill>
                            <a:srgbClr val="FF0000"/>
                          </a:solidFill>
                          <a:effectLst/>
                        </a:rPr>
                        <a:t> </a:t>
                      </a:r>
                      <a:r>
                        <a:rPr lang="en-US" sz="1100" b="1" u="none" strike="noStrike" dirty="0" smtClean="0">
                          <a:solidFill>
                            <a:srgbClr val="FF0000"/>
                          </a:solidFill>
                          <a:effectLst/>
                        </a:rPr>
                        <a:t>Transfer</a:t>
                      </a:r>
                      <a:endParaRPr lang="en-US" sz="1100" b="1" i="0" u="none" strike="noStrike" dirty="0">
                        <a:solidFill>
                          <a:srgbClr val="FF0000"/>
                        </a:solidFill>
                        <a:effectLst/>
                        <a:latin typeface="Calibri"/>
                      </a:endParaRPr>
                    </a:p>
                  </a:txBody>
                  <a:tcPr marL="9525" marR="9525" marT="9532" marB="0" anchor="b"/>
                </a:tc>
              </a:tr>
              <a:tr h="314543">
                <a:tc>
                  <a:txBody>
                    <a:bodyPr/>
                    <a:lstStyle/>
                    <a:p>
                      <a:pPr algn="l" fontAlgn="b"/>
                      <a:r>
                        <a:rPr lang="en-US" sz="1000" u="none" strike="noStrike" dirty="0" smtClean="0">
                          <a:effectLst/>
                        </a:rPr>
                        <a:t>4 = Transfer </a:t>
                      </a:r>
                      <a:r>
                        <a:rPr lang="en-US" sz="1000" u="none" strike="noStrike" dirty="0">
                          <a:effectLst/>
                        </a:rPr>
                        <a:t>from an Acute Hospital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T = Transfer </a:t>
                      </a:r>
                      <a:r>
                        <a:rPr lang="en-US" sz="1000" u="none" strike="noStrike" dirty="0">
                          <a:effectLst/>
                        </a:rPr>
                        <a:t>from Another Institution’s </a:t>
                      </a:r>
                      <a:endParaRPr lang="en-US" sz="1000" u="none" strike="noStrike" dirty="0" smtClean="0">
                        <a:effectLst/>
                      </a:endParaRPr>
                    </a:p>
                    <a:p>
                      <a:pPr algn="l" fontAlgn="b"/>
                      <a:r>
                        <a:rPr lang="en-US" sz="1000" u="none" strike="noStrike" dirty="0" smtClean="0">
                          <a:effectLst/>
                        </a:rPr>
                        <a:t>Ambulatory </a:t>
                      </a:r>
                      <a:r>
                        <a:rPr lang="en-US" sz="1000" u="none" strike="noStrike" dirty="0">
                          <a:effectLst/>
                        </a:rPr>
                        <a:t>Surgery</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5 = Transfer </a:t>
                      </a:r>
                      <a:r>
                        <a:rPr lang="en-US" sz="1000" u="none" strike="noStrike" dirty="0">
                          <a:effectLst/>
                        </a:rPr>
                        <a:t>from a SNF</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W = Extramural </a:t>
                      </a:r>
                      <a:r>
                        <a:rPr lang="en-US" sz="1000" u="none" strike="noStrike" dirty="0">
                          <a:effectLst/>
                        </a:rPr>
                        <a:t>Birth</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6 = Transfer </a:t>
                      </a:r>
                      <a:r>
                        <a:rPr lang="en-US" sz="1000" u="none" strike="noStrike" dirty="0">
                          <a:effectLst/>
                        </a:rPr>
                        <a:t>from Intermediate Care</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X = Observation</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7 = Outside </a:t>
                      </a:r>
                      <a:r>
                        <a:rPr lang="en-US" sz="1000" u="none" strike="noStrike" dirty="0">
                          <a:effectLst/>
                        </a:rPr>
                        <a:t>Hospital </a:t>
                      </a:r>
                      <a:r>
                        <a:rPr lang="en-US" sz="1000" u="none" strike="noStrike" dirty="0" smtClean="0">
                          <a:effectLst/>
                        </a:rPr>
                        <a:t>ED </a:t>
                      </a:r>
                      <a:r>
                        <a:rPr lang="en-US" sz="1000" u="none" strike="noStrike" dirty="0">
                          <a:effectLst/>
                        </a:rPr>
                        <a:t>Transfer</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Y = Within </a:t>
                      </a:r>
                      <a:r>
                        <a:rPr lang="en-US" sz="1000" u="none" strike="noStrike" dirty="0">
                          <a:effectLst/>
                        </a:rPr>
                        <a:t>Hospital Ambulatory Surgery Transfer</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8 = Court/Law </a:t>
                      </a:r>
                      <a:r>
                        <a:rPr lang="en-US" sz="1000" u="none" strike="noStrike" dirty="0">
                          <a:effectLst/>
                        </a:rPr>
                        <a:t>Enforcement</a:t>
                      </a:r>
                      <a:endParaRPr lang="en-US" sz="1000" b="0" i="0" u="none" strike="noStrike" dirty="0">
                        <a:solidFill>
                          <a:srgbClr val="000000"/>
                        </a:solidFill>
                        <a:effectLst/>
                        <a:latin typeface="Calibri"/>
                      </a:endParaRPr>
                    </a:p>
                  </a:txBody>
                  <a:tcPr marL="9525" marR="9525" marT="9532" marB="0" anchor="b"/>
                </a:tc>
                <a:tc>
                  <a:txBody>
                    <a:bodyPr/>
                    <a:lstStyle/>
                    <a:p>
                      <a:pPr algn="l" fontAlgn="b"/>
                      <a:endParaRPr lang="en-US" sz="1000" b="0" i="0" u="none" strike="noStrike" dirty="0">
                        <a:solidFill>
                          <a:srgbClr val="000000"/>
                        </a:solidFill>
                        <a:effectLst/>
                        <a:latin typeface="Calibri"/>
                      </a:endParaRPr>
                    </a:p>
                  </a:txBody>
                  <a:tcPr marL="9525" marR="9525" marT="9532" marB="0" anchor="b"/>
                </a:tc>
              </a:tr>
            </a:tbl>
          </a:graphicData>
        </a:graphic>
      </p:graphicFrame>
      <p:sp>
        <p:nvSpPr>
          <p:cNvPr id="134181" name="TextBox 6"/>
          <p:cNvSpPr txBox="1">
            <a:spLocks noChangeArrowheads="1"/>
          </p:cNvSpPr>
          <p:nvPr/>
        </p:nvSpPr>
        <p:spPr bwMode="auto">
          <a:xfrm>
            <a:off x="190500" y="1944688"/>
            <a:ext cx="8791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2200" u="sng">
                <a:solidFill>
                  <a:srgbClr val="0070C0"/>
                </a:solidFill>
                <a:latin typeface="Calibri" pitchFamily="34" charset="0"/>
                <a:cs typeface="Arial" charset="0"/>
              </a:rPr>
              <a:t>HDD contains </a:t>
            </a:r>
            <a:r>
              <a:rPr lang="en-US" altLang="en-US" sz="2200" b="1" u="sng">
                <a:solidFill>
                  <a:srgbClr val="0070C0"/>
                </a:solidFill>
                <a:latin typeface="Calibri" pitchFamily="34" charset="0"/>
                <a:cs typeface="Arial" charset="0"/>
              </a:rPr>
              <a:t>Source of Admission Code </a:t>
            </a:r>
            <a:r>
              <a:rPr lang="en-US" altLang="en-US" sz="2200" u="sng">
                <a:solidFill>
                  <a:srgbClr val="0070C0"/>
                </a:solidFill>
                <a:latin typeface="Calibri" pitchFamily="34" charset="0"/>
                <a:cs typeface="Arial" charset="0"/>
              </a:rPr>
              <a:t>with the following coding options:</a:t>
            </a:r>
          </a:p>
        </p:txBody>
      </p:sp>
      <p:sp>
        <p:nvSpPr>
          <p:cNvPr id="13" name="TextBox 12"/>
          <p:cNvSpPr txBox="1"/>
          <p:nvPr/>
        </p:nvSpPr>
        <p:spPr>
          <a:xfrm>
            <a:off x="6264275" y="2422525"/>
            <a:ext cx="1352550" cy="461963"/>
          </a:xfrm>
          <a:prstGeom prst="rect">
            <a:avLst/>
          </a:prstGeom>
          <a:noFill/>
        </p:spPr>
        <p:txBody>
          <a:bodyPr wrap="none">
            <a:spAutoFit/>
          </a:bodyPr>
          <a:lstStyle/>
          <a:p>
            <a:pPr defTabSz="457200" fontAlgn="base">
              <a:spcBef>
                <a:spcPct val="0"/>
              </a:spcBef>
              <a:spcAft>
                <a:spcPct val="0"/>
              </a:spcAft>
              <a:defRPr/>
            </a:pPr>
            <a:r>
              <a:rPr lang="en-US" sz="2400" b="1" dirty="0">
                <a:solidFill>
                  <a:srgbClr val="0070C0"/>
                </a:solidFill>
                <a:effectLst>
                  <a:outerShdw blurRad="38100" dist="38100" dir="2700000" algn="tl">
                    <a:srgbClr val="000000">
                      <a:alpha val="43137"/>
                    </a:srgbClr>
                  </a:outerShdw>
                </a:effectLst>
                <a:ea typeface="ＭＳ Ｐゴシック" pitchFamily="34" charset="-128"/>
                <a:cs typeface="Arial" charset="0"/>
              </a:rPr>
              <a:t>METHOD</a:t>
            </a:r>
          </a:p>
        </p:txBody>
      </p:sp>
      <p:graphicFrame>
        <p:nvGraphicFramePr>
          <p:cNvPr id="7" name="Diagram 6"/>
          <p:cNvGraphicFramePr/>
          <p:nvPr/>
        </p:nvGraphicFramePr>
        <p:xfrm>
          <a:off x="4903921" y="2777856"/>
          <a:ext cx="3398119" cy="1274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4184"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4813" y="29289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85" name="TextBox 17"/>
          <p:cNvSpPr txBox="1">
            <a:spLocks noChangeArrowheads="1"/>
          </p:cNvSpPr>
          <p:nvPr/>
        </p:nvSpPr>
        <p:spPr bwMode="auto">
          <a:xfrm>
            <a:off x="7870825" y="2560638"/>
            <a:ext cx="11874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200" b="1">
                <a:solidFill>
                  <a:srgbClr val="0070C0"/>
                </a:solidFill>
                <a:latin typeface="Calibri" pitchFamily="34" charset="0"/>
                <a:cs typeface="Arial" charset="0"/>
              </a:rPr>
              <a:t>Filter by Code R</a:t>
            </a:r>
          </a:p>
        </p:txBody>
      </p:sp>
      <p:sp>
        <p:nvSpPr>
          <p:cNvPr id="18" name="TextBox 17"/>
          <p:cNvSpPr txBox="1"/>
          <p:nvPr/>
        </p:nvSpPr>
        <p:spPr>
          <a:xfrm>
            <a:off x="3162300" y="762000"/>
            <a:ext cx="2778125" cy="461963"/>
          </a:xfrm>
          <a:prstGeom prst="rect">
            <a:avLst/>
          </a:prstGeom>
          <a:noFill/>
        </p:spPr>
        <p:txBody>
          <a:bodyPr wrap="none">
            <a:spAutoFit/>
          </a:bodyPr>
          <a:lstStyle/>
          <a:p>
            <a:pPr defTabSz="457200" fontAlgn="base">
              <a:spcBef>
                <a:spcPct val="0"/>
              </a:spcBef>
              <a:spcAft>
                <a:spcPct val="0"/>
              </a:spcAft>
              <a:defRPr/>
            </a:pPr>
            <a:r>
              <a:rPr lang="en-US" sz="2400" b="1" u="sng" dirty="0">
                <a:solidFill>
                  <a:srgbClr val="0070C0"/>
                </a:solidFill>
                <a:effectLst>
                  <a:outerShdw blurRad="38100" dist="38100" dir="2700000" algn="tl">
                    <a:srgbClr val="000000">
                      <a:alpha val="43137"/>
                    </a:srgbClr>
                  </a:outerShdw>
                </a:effectLst>
                <a:ea typeface="ＭＳ Ｐゴシック" pitchFamily="34" charset="-128"/>
                <a:cs typeface="Arial" charset="0"/>
              </a:rPr>
              <a:t>Source of Admission</a:t>
            </a:r>
          </a:p>
        </p:txBody>
      </p:sp>
    </p:spTree>
    <p:extLst>
      <p:ext uri="{BB962C8B-B14F-4D97-AF65-F5344CB8AC3E}">
        <p14:creationId xmlns:p14="http://schemas.microsoft.com/office/powerpoint/2010/main" val="113261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a:xfrm>
            <a:off x="0" y="87313"/>
            <a:ext cx="7534275" cy="641350"/>
          </a:xfrm>
        </p:spPr>
        <p:txBody>
          <a:bodyPr/>
          <a:lstStyle/>
          <a:p>
            <a:pPr algn="ctr"/>
            <a:r>
              <a:rPr lang="en-US" altLang="en-US" sz="1800" smtClean="0">
                <a:latin typeface="Arial" charset="0"/>
                <a:ea typeface="ＭＳ Ｐゴシック" pitchFamily="34" charset="-128"/>
                <a:cs typeface="Arial" charset="0"/>
              </a:rPr>
              <a:t>How Do I Count Patients Admitted from the Emergency Department (ED) in the Casemix Hospital Discharge Data (HDD)?  </a:t>
            </a:r>
            <a:r>
              <a:rPr lang="en-US" altLang="en-US" sz="1800" b="0" i="1" smtClean="0">
                <a:latin typeface="Arial" charset="0"/>
                <a:ea typeface="ＭＳ Ｐゴシック" pitchFamily="34" charset="-128"/>
                <a:cs typeface="Arial" charset="0"/>
              </a:rPr>
              <a:t>(concluded)</a:t>
            </a:r>
          </a:p>
        </p:txBody>
      </p:sp>
      <p:pic>
        <p:nvPicPr>
          <p:cNvPr id="135171" name="Picture 5" descr="http://mylocalhealthguide.com/wp-content/uploads/2008/12/emergency-ro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3825" y="77788"/>
            <a:ext cx="11699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438525" y="752475"/>
            <a:ext cx="2133600" cy="461963"/>
          </a:xfrm>
          <a:prstGeom prst="rect">
            <a:avLst/>
          </a:prstGeom>
          <a:noFill/>
        </p:spPr>
        <p:txBody>
          <a:bodyPr wrap="none">
            <a:spAutoFit/>
          </a:bodyPr>
          <a:lstStyle/>
          <a:p>
            <a:pPr defTabSz="457200" fontAlgn="base">
              <a:spcBef>
                <a:spcPct val="0"/>
              </a:spcBef>
              <a:spcAft>
                <a:spcPct val="0"/>
              </a:spcAft>
              <a:defRPr/>
            </a:pPr>
            <a:r>
              <a:rPr lang="en-US" sz="2400" b="1" dirty="0">
                <a:solidFill>
                  <a:srgbClr val="0070C0"/>
                </a:solidFill>
                <a:effectLst>
                  <a:outerShdw blurRad="38100" dist="38100" dir="2700000" algn="tl">
                    <a:srgbClr val="000000">
                      <a:alpha val="43137"/>
                    </a:srgbClr>
                  </a:outerShdw>
                </a:effectLst>
                <a:ea typeface="ＭＳ Ｐゴシック" pitchFamily="34" charset="-128"/>
                <a:cs typeface="Arial" charset="0"/>
              </a:rPr>
              <a:t>Revenue Codes</a:t>
            </a:r>
          </a:p>
        </p:txBody>
      </p:sp>
      <p:sp>
        <p:nvSpPr>
          <p:cNvPr id="135173" name="TextBox 3"/>
          <p:cNvSpPr txBox="1">
            <a:spLocks noChangeArrowheads="1"/>
          </p:cNvSpPr>
          <p:nvPr/>
        </p:nvSpPr>
        <p:spPr bwMode="auto">
          <a:xfrm>
            <a:off x="200025" y="1171575"/>
            <a:ext cx="8667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400">
                <a:solidFill>
                  <a:srgbClr val="000000"/>
                </a:solidFill>
                <a:latin typeface="Calibri" pitchFamily="34" charset="0"/>
              </a:rPr>
              <a:t>Outpatient ED services provided to those admitted to inpatient status appear in the inpatient HDD </a:t>
            </a:r>
            <a:r>
              <a:rPr lang="en-US" altLang="en-US" sz="1400" b="1">
                <a:solidFill>
                  <a:srgbClr val="000000"/>
                </a:solidFill>
                <a:latin typeface="Calibri" pitchFamily="34" charset="0"/>
              </a:rPr>
              <a:t>Revenue Codes</a:t>
            </a:r>
            <a:r>
              <a:rPr lang="en-US" altLang="en-US" sz="1400">
                <a:solidFill>
                  <a:srgbClr val="000000"/>
                </a:solidFill>
                <a:latin typeface="Calibri" pitchFamily="34" charset="0"/>
              </a:rPr>
              <a:t>.</a:t>
            </a:r>
          </a:p>
        </p:txBody>
      </p:sp>
      <p:sp>
        <p:nvSpPr>
          <p:cNvPr id="135174" name="TextBox 6"/>
          <p:cNvSpPr txBox="1">
            <a:spLocks noChangeArrowheads="1"/>
          </p:cNvSpPr>
          <p:nvPr/>
        </p:nvSpPr>
        <p:spPr bwMode="auto">
          <a:xfrm>
            <a:off x="179388" y="1560513"/>
            <a:ext cx="89646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2200" u="sng">
                <a:solidFill>
                  <a:srgbClr val="0070C0"/>
                </a:solidFill>
                <a:latin typeface="Calibri" pitchFamily="34" charset="0"/>
                <a:cs typeface="Arial" charset="0"/>
              </a:rPr>
              <a:t>HDD contains </a:t>
            </a:r>
            <a:r>
              <a:rPr lang="en-US" altLang="en-US" sz="2200" b="1" u="sng">
                <a:solidFill>
                  <a:srgbClr val="0070C0"/>
                </a:solidFill>
                <a:latin typeface="Calibri" pitchFamily="34" charset="0"/>
                <a:cs typeface="Arial" charset="0"/>
              </a:rPr>
              <a:t>Revenue Codes with </a:t>
            </a:r>
            <a:r>
              <a:rPr lang="en-US" altLang="en-US" sz="2200" u="sng">
                <a:solidFill>
                  <a:srgbClr val="0070C0"/>
                </a:solidFill>
                <a:latin typeface="Calibri" pitchFamily="34" charset="0"/>
                <a:cs typeface="Arial" charset="0"/>
              </a:rPr>
              <a:t>the following coding options for ED use:</a:t>
            </a:r>
          </a:p>
        </p:txBody>
      </p:sp>
      <p:sp>
        <p:nvSpPr>
          <p:cNvPr id="21" name="TextBox 20"/>
          <p:cNvSpPr txBox="1"/>
          <p:nvPr/>
        </p:nvSpPr>
        <p:spPr>
          <a:xfrm>
            <a:off x="5862638" y="1984375"/>
            <a:ext cx="1352550" cy="461963"/>
          </a:xfrm>
          <a:prstGeom prst="rect">
            <a:avLst/>
          </a:prstGeom>
          <a:noFill/>
        </p:spPr>
        <p:txBody>
          <a:bodyPr wrap="none">
            <a:spAutoFit/>
          </a:bodyPr>
          <a:lstStyle/>
          <a:p>
            <a:pPr defTabSz="457200" fontAlgn="base">
              <a:spcBef>
                <a:spcPct val="0"/>
              </a:spcBef>
              <a:spcAft>
                <a:spcPct val="0"/>
              </a:spcAft>
              <a:defRPr/>
            </a:pPr>
            <a:r>
              <a:rPr lang="en-US" sz="2400" b="1" dirty="0">
                <a:solidFill>
                  <a:srgbClr val="0070C0"/>
                </a:solidFill>
                <a:effectLst>
                  <a:outerShdw blurRad="38100" dist="38100" dir="2700000" algn="tl">
                    <a:srgbClr val="000000">
                      <a:alpha val="43137"/>
                    </a:srgbClr>
                  </a:outerShdw>
                </a:effectLst>
                <a:ea typeface="ＭＳ Ｐゴシック" pitchFamily="34" charset="-128"/>
                <a:cs typeface="Arial" charset="0"/>
              </a:rPr>
              <a:t>METHOD</a:t>
            </a:r>
          </a:p>
        </p:txBody>
      </p:sp>
      <p:graphicFrame>
        <p:nvGraphicFramePr>
          <p:cNvPr id="5" name="Table 4"/>
          <p:cNvGraphicFramePr>
            <a:graphicFrameLocks noGrp="1"/>
          </p:cNvGraphicFramePr>
          <p:nvPr/>
        </p:nvGraphicFramePr>
        <p:xfrm>
          <a:off x="77788" y="2265363"/>
          <a:ext cx="4370387" cy="1143000"/>
        </p:xfrm>
        <a:graphic>
          <a:graphicData uri="http://schemas.openxmlformats.org/drawingml/2006/table">
            <a:tbl>
              <a:tblPr>
                <a:tableStyleId>{7DF18680-E054-41AD-8BC1-D1AEF772440D}</a:tableStyleId>
              </a:tblPr>
              <a:tblGrid>
                <a:gridCol w="4370387"/>
              </a:tblGrid>
              <a:tr h="190500">
                <a:tc>
                  <a:txBody>
                    <a:bodyPr/>
                    <a:lstStyle/>
                    <a:p>
                      <a:pPr algn="l" fontAlgn="b"/>
                      <a:r>
                        <a:rPr lang="en-US" sz="1100" u="none" strike="noStrike" dirty="0">
                          <a:effectLst/>
                        </a:rPr>
                        <a:t>0450 = Emergency Room</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0451 = </a:t>
                      </a:r>
                      <a:r>
                        <a:rPr lang="en-US" sz="1100" u="none" strike="noStrike" dirty="0" smtClean="0">
                          <a:effectLst/>
                        </a:rPr>
                        <a:t>Emergency </a:t>
                      </a:r>
                      <a:r>
                        <a:rPr lang="en-US" sz="1100" u="none" strike="noStrike" dirty="0">
                          <a:effectLst/>
                        </a:rPr>
                        <a:t>Room: EM/EMTALA</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0452 </a:t>
                      </a:r>
                      <a:r>
                        <a:rPr lang="en-US" sz="1100" u="none" strike="noStrike" dirty="0" smtClean="0">
                          <a:effectLst/>
                        </a:rPr>
                        <a:t>= </a:t>
                      </a:r>
                      <a:r>
                        <a:rPr lang="en-US" sz="1100" u="none" strike="noStrike" dirty="0">
                          <a:effectLst/>
                        </a:rPr>
                        <a:t>Emergency Room: ER/ Beyond EMTALA</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0456 </a:t>
                      </a:r>
                      <a:r>
                        <a:rPr lang="en-US" sz="1100" u="none" strike="noStrike" dirty="0" smtClean="0">
                          <a:effectLst/>
                        </a:rPr>
                        <a:t>= Emergency </a:t>
                      </a:r>
                      <a:r>
                        <a:rPr lang="en-US" sz="1100" u="none" strike="noStrike" dirty="0">
                          <a:effectLst/>
                        </a:rPr>
                        <a:t>Room: Urgent care</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0459 </a:t>
                      </a:r>
                      <a:r>
                        <a:rPr lang="en-US" sz="1100" u="none" strike="noStrike" dirty="0" smtClean="0">
                          <a:effectLst/>
                        </a:rPr>
                        <a:t>= </a:t>
                      </a:r>
                      <a:r>
                        <a:rPr lang="en-US" sz="1100" u="none" strike="noStrike" dirty="0">
                          <a:effectLst/>
                        </a:rPr>
                        <a:t>Emergency Room: Other emergency room</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0981 = </a:t>
                      </a:r>
                      <a:r>
                        <a:rPr lang="en-US" sz="1100" u="none" strike="noStrike" dirty="0" smtClean="0">
                          <a:effectLst/>
                        </a:rPr>
                        <a:t>Professional </a:t>
                      </a:r>
                      <a:r>
                        <a:rPr lang="en-US" sz="1100" u="none" strike="noStrike" dirty="0">
                          <a:effectLst/>
                        </a:rPr>
                        <a:t>fees </a:t>
                      </a:r>
                      <a:r>
                        <a:rPr lang="en-US" sz="1100" u="none" strike="noStrike" dirty="0" smtClean="0">
                          <a:effectLst/>
                        </a:rPr>
                        <a:t>: Emergency </a:t>
                      </a:r>
                      <a:r>
                        <a:rPr lang="en-US" sz="1100" u="none" strike="noStrike" dirty="0">
                          <a:effectLst/>
                        </a:rPr>
                        <a:t>room</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35192" name="TextBox 3"/>
          <p:cNvSpPr txBox="1">
            <a:spLocks noChangeArrowheads="1"/>
          </p:cNvSpPr>
          <p:nvPr/>
        </p:nvSpPr>
        <p:spPr bwMode="auto">
          <a:xfrm>
            <a:off x="7689850" y="2079625"/>
            <a:ext cx="1292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eaLnBrk="1" fontAlgn="base" hangingPunct="1">
              <a:spcBef>
                <a:spcPct val="0"/>
              </a:spcBef>
              <a:spcAft>
                <a:spcPct val="0"/>
              </a:spcAft>
              <a:buFontTx/>
              <a:buNone/>
            </a:pPr>
            <a:r>
              <a:rPr lang="en-US" altLang="en-US" sz="1200" b="1">
                <a:solidFill>
                  <a:srgbClr val="0070C0"/>
                </a:solidFill>
                <a:latin typeface="Calibri" pitchFamily="34" charset="0"/>
                <a:cs typeface="Arial" charset="0"/>
              </a:rPr>
              <a:t>Filter by Revenue</a:t>
            </a:r>
          </a:p>
          <a:p>
            <a:pPr eaLnBrk="1" fontAlgn="base" hangingPunct="1">
              <a:spcBef>
                <a:spcPct val="0"/>
              </a:spcBef>
              <a:spcAft>
                <a:spcPct val="0"/>
              </a:spcAft>
              <a:buFontTx/>
              <a:buNone/>
            </a:pPr>
            <a:r>
              <a:rPr lang="en-US" altLang="en-US" sz="1200" b="1">
                <a:solidFill>
                  <a:srgbClr val="0070C0"/>
                </a:solidFill>
                <a:latin typeface="Calibri" pitchFamily="34" charset="0"/>
                <a:cs typeface="Arial" charset="0"/>
              </a:rPr>
              <a:t>Codes</a:t>
            </a:r>
          </a:p>
        </p:txBody>
      </p:sp>
      <p:pic>
        <p:nvPicPr>
          <p:cNvPr id="135193"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246538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3" name="Diagram 32"/>
          <p:cNvGraphicFramePr/>
          <p:nvPr/>
        </p:nvGraphicFramePr>
        <p:xfrm>
          <a:off x="4359409" y="2377806"/>
          <a:ext cx="3398119" cy="1274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5195" name="TextBox 33"/>
          <p:cNvSpPr txBox="1">
            <a:spLocks noChangeArrowheads="1"/>
          </p:cNvSpPr>
          <p:nvPr/>
        </p:nvSpPr>
        <p:spPr bwMode="auto">
          <a:xfrm>
            <a:off x="742950" y="3819525"/>
            <a:ext cx="7581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defTabSz="45720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fontAlgn="base" hangingPunct="1">
              <a:spcBef>
                <a:spcPct val="0"/>
              </a:spcBef>
              <a:spcAft>
                <a:spcPct val="0"/>
              </a:spcAft>
              <a:buFontTx/>
              <a:buNone/>
            </a:pPr>
            <a:r>
              <a:rPr lang="en-US" altLang="en-US" sz="1800" b="1" i="1">
                <a:solidFill>
                  <a:srgbClr val="FF1B09"/>
                </a:solidFill>
                <a:latin typeface="Calibri" pitchFamily="34" charset="0"/>
              </a:rPr>
              <a:t>The most commonly used revenue code for emergency department services is Revenue Code 0450. In the past 2 years, a few began using codes 0459 and 0981.</a:t>
            </a:r>
          </a:p>
        </p:txBody>
      </p:sp>
    </p:spTree>
    <p:extLst>
      <p:ext uri="{BB962C8B-B14F-4D97-AF65-F5344CB8AC3E}">
        <p14:creationId xmlns:p14="http://schemas.microsoft.com/office/powerpoint/2010/main" val="3140330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INALPowerPointTEMPLATE 5_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723</Words>
  <Application>Microsoft Office PowerPoint</Application>
  <PresentationFormat>On-screen Show (4:3)</PresentationFormat>
  <Paragraphs>76</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HIT January 2014</vt:lpstr>
      <vt:lpstr>FINALPowerPointTEMPLATE 5_28</vt:lpstr>
      <vt:lpstr>TUTORIAL</vt:lpstr>
      <vt:lpstr>How Do I Count Patients Admitted from the Emergency Department (ED) in the Casemix Hospital Discharge Data (HDD)?  </vt:lpstr>
      <vt:lpstr>How to Count Patients Admitted from the Emergency Department (ED) in the Casemix Hospital Discharge Data (HDD)</vt:lpstr>
      <vt:lpstr>How Do I Count Patients Admitted from the Emergency Department (ED) in the Casemix Hospital Discharge Data (HDD)? (continued) </vt:lpstr>
      <vt:lpstr>How Do I Count Patients Admitted from the Emergency Department (ED) in the Casemix Hospital Discharge Data (HDD)?  (concluded)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dc:title>
  <dc:creator>Tapply, Adam</dc:creator>
  <cp:lastModifiedBy>Tapply, Adam</cp:lastModifiedBy>
  <cp:revision>1</cp:revision>
  <dcterms:created xsi:type="dcterms:W3CDTF">2016-03-17T20:08:26Z</dcterms:created>
  <dcterms:modified xsi:type="dcterms:W3CDTF">2016-03-17T20:17:44Z</dcterms:modified>
</cp:coreProperties>
</file>