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2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84442" y="386334"/>
            <a:ext cx="5498465" cy="0"/>
          </a:xfrm>
          <a:custGeom>
            <a:avLst/>
            <a:gdLst/>
            <a:ahLst/>
            <a:cxnLst/>
            <a:rect l="l" t="t" r="r" b="b"/>
            <a:pathLst>
              <a:path w="5498465">
                <a:moveTo>
                  <a:pt x="0" y="0"/>
                </a:moveTo>
                <a:lnTo>
                  <a:pt x="5498210" y="0"/>
                </a:lnTo>
              </a:path>
            </a:pathLst>
          </a:custGeom>
          <a:ln w="28575">
            <a:solidFill>
              <a:srgbClr val="F792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3931" y="57404"/>
            <a:ext cx="4937760" cy="259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5380"/>
                </a:solidFill>
                <a:latin typeface="Arial"/>
                <a:cs typeface="Arial"/>
              </a:rPr>
              <a:t>Claims Linkage to ME </a:t>
            </a:r>
            <a:r>
              <a:rPr sz="1600" b="1" spc="-10" dirty="0">
                <a:solidFill>
                  <a:srgbClr val="005380"/>
                </a:solidFill>
                <a:latin typeface="Arial"/>
                <a:cs typeface="Arial"/>
              </a:rPr>
              <a:t>One </a:t>
            </a:r>
            <a:r>
              <a:rPr sz="1600" b="1" spc="-5" dirty="0">
                <a:solidFill>
                  <a:srgbClr val="005380"/>
                </a:solidFill>
                <a:latin typeface="Arial"/>
                <a:cs typeface="Arial"/>
              </a:rPr>
              <a:t>ZIP Code per </a:t>
            </a:r>
            <a:r>
              <a:rPr sz="1600" b="1" spc="-25" dirty="0">
                <a:solidFill>
                  <a:srgbClr val="005380"/>
                </a:solidFill>
                <a:latin typeface="Arial"/>
                <a:cs typeface="Arial"/>
              </a:rPr>
              <a:t>Year</a:t>
            </a:r>
            <a:r>
              <a:rPr sz="1600" b="1" spc="70" dirty="0">
                <a:solidFill>
                  <a:srgbClr val="005380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005380"/>
                </a:solidFill>
                <a:latin typeface="Arial"/>
                <a:cs typeface="Arial"/>
              </a:rPr>
              <a:t>Table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13931" y="6092748"/>
            <a:ext cx="5074920" cy="628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510155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tbl_apcd_me_onezip INNER </a:t>
            </a:r>
            <a:r>
              <a:rPr sz="1000" spc="-10" dirty="0">
                <a:latin typeface="Calibri"/>
                <a:cs typeface="Calibri"/>
              </a:rPr>
              <a:t>JOIN </a:t>
            </a:r>
            <a:r>
              <a:rPr sz="1000" spc="-5" dirty="0">
                <a:latin typeface="Calibri"/>
                <a:cs typeface="Calibri"/>
              </a:rPr>
              <a:t>PC </a:t>
            </a:r>
            <a:r>
              <a:rPr sz="1000" spc="-10" dirty="0">
                <a:latin typeface="Calibri"/>
                <a:cs typeface="Calibri"/>
              </a:rPr>
              <a:t>ON  </a:t>
            </a:r>
            <a:r>
              <a:rPr sz="1000" spc="-5" dirty="0">
                <a:latin typeface="Calibri"/>
                <a:cs typeface="Calibri"/>
              </a:rPr>
              <a:t>tbl_apcd_me_onezip.orgid = PC.linkorgidme</a:t>
            </a:r>
            <a:r>
              <a:rPr sz="1000" spc="5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endParaRPr sz="1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tbl_apcd_me_onezip.chiacarrierspecificuniquememberid = PC.chiacarrierspecificuniquememberid  AND tbl_apcd_me_onezip.calendaryear =</a:t>
            </a:r>
            <a:r>
              <a:rPr sz="1000" spc="7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PC.dateprescription</a:t>
            </a:r>
            <a:r>
              <a:rPr lang="en-US" sz="1000" spc="-5" dirty="0">
                <a:latin typeface="Calibri"/>
                <a:cs typeface="Calibri"/>
              </a:rPr>
              <a:t>filled</a:t>
            </a:r>
            <a:r>
              <a:rPr sz="1000" spc="-5" dirty="0">
                <a:latin typeface="Calibri"/>
                <a:cs typeface="Calibri"/>
              </a:rPr>
              <a:t>year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23075" y="484504"/>
            <a:ext cx="464820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Figure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1.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Tbl_Medical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Claims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(MC) Linkage to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ME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One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ZIP</a:t>
            </a:r>
            <a:r>
              <a:rPr sz="1400" b="1" u="sng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25" dirty="0">
                <a:solidFill>
                  <a:srgbClr val="FF0000"/>
                </a:solidFill>
                <a:latin typeface="Calibri"/>
                <a:cs typeface="Calibri"/>
              </a:rPr>
              <a:t>Table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22364" y="723900"/>
            <a:ext cx="5436108" cy="1185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13931" y="1904238"/>
            <a:ext cx="5118100" cy="864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51079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tbl_apcd_me_onezip INNER </a:t>
            </a:r>
            <a:r>
              <a:rPr sz="1000" spc="-10" dirty="0">
                <a:latin typeface="Calibri"/>
                <a:cs typeface="Calibri"/>
              </a:rPr>
              <a:t>JOIN </a:t>
            </a:r>
            <a:r>
              <a:rPr sz="1000" spc="-5" dirty="0">
                <a:latin typeface="Calibri"/>
                <a:cs typeface="Calibri"/>
              </a:rPr>
              <a:t>MC </a:t>
            </a:r>
            <a:r>
              <a:rPr sz="1000" spc="-10" dirty="0">
                <a:latin typeface="Calibri"/>
                <a:cs typeface="Calibri"/>
              </a:rPr>
              <a:t>ON  </a:t>
            </a:r>
            <a:r>
              <a:rPr sz="1000" spc="-5" dirty="0">
                <a:latin typeface="Calibri"/>
                <a:cs typeface="Calibri"/>
              </a:rPr>
              <a:t>tbl_apcd_me_onezip.orgid = MC.linkorgidme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tbl_apcd_me_onezip.chiacarrierspecificuniquememberid =</a:t>
            </a:r>
            <a:r>
              <a:rPr sz="1000" spc="5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MC.chiacarrierspecificuniquememberid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AND tbl_apcd_me_onezip.calendaryear =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MC.dateofservicefromyear</a:t>
            </a:r>
            <a:endParaRPr sz="1000">
              <a:latin typeface="Calibri"/>
              <a:cs typeface="Calibri"/>
            </a:endParaRPr>
          </a:p>
          <a:p>
            <a:pPr marL="241935">
              <a:lnSpc>
                <a:spcPct val="100000"/>
              </a:lnSpc>
              <a:spcBef>
                <a:spcPts val="150"/>
              </a:spcBef>
            </a:pP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Figure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2. Tbl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Dental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Claims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(DC) Linkage to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ME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One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ZIP</a:t>
            </a:r>
            <a:r>
              <a:rPr sz="1400" b="1" u="sng" spc="-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25" dirty="0">
                <a:solidFill>
                  <a:srgbClr val="FF0000"/>
                </a:solidFill>
                <a:latin typeface="Calibri"/>
                <a:cs typeface="Calibri"/>
              </a:rPr>
              <a:t>Table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40652" y="2726435"/>
            <a:ext cx="5417820" cy="12618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8104" y="117220"/>
            <a:ext cx="6253480" cy="1026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ME </a:t>
            </a:r>
            <a:r>
              <a:rPr sz="1100" spc="-5" dirty="0">
                <a:latin typeface="Calibri"/>
                <a:cs typeface="Calibri"/>
              </a:rPr>
              <a:t>One ZIP </a:t>
            </a:r>
            <a:r>
              <a:rPr sz="1100" dirty="0">
                <a:latin typeface="Calibri"/>
                <a:cs typeface="Calibri"/>
              </a:rPr>
              <a:t>table contains </a:t>
            </a:r>
            <a:r>
              <a:rPr sz="1100" spc="-5" dirty="0">
                <a:latin typeface="Calibri"/>
                <a:cs typeface="Calibri"/>
              </a:rPr>
              <a:t>six fields: orgid, chiacarrierspecificunqiuememberid, </a:t>
            </a:r>
            <a:r>
              <a:rPr sz="1100" dirty="0">
                <a:latin typeface="Calibri"/>
                <a:cs typeface="Calibri"/>
              </a:rPr>
              <a:t>calendaryear,  </a:t>
            </a:r>
            <a:r>
              <a:rPr sz="1100" spc="-5" dirty="0">
                <a:latin typeface="Calibri"/>
                <a:cs typeface="Calibri"/>
              </a:rPr>
              <a:t>submissionyearmonth, zipcode,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state. The </a:t>
            </a:r>
            <a:r>
              <a:rPr sz="1100" b="1" dirty="0">
                <a:latin typeface="Calibri"/>
                <a:cs typeface="Calibri"/>
              </a:rPr>
              <a:t>MC </a:t>
            </a:r>
            <a:r>
              <a:rPr sz="1100" b="1" spc="-5" dirty="0">
                <a:latin typeface="Calibri"/>
                <a:cs typeface="Calibri"/>
              </a:rPr>
              <a:t>table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i="1" spc="-5" dirty="0">
                <a:latin typeface="Calibri"/>
                <a:cs typeface="Calibri"/>
              </a:rPr>
              <a:t>see Figure </a:t>
            </a:r>
            <a:r>
              <a:rPr sz="1100" i="1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) </a:t>
            </a:r>
            <a:r>
              <a:rPr sz="1100" spc="-5" dirty="0">
                <a:latin typeface="Calibri"/>
                <a:cs typeface="Calibri"/>
              </a:rPr>
              <a:t>links </a:t>
            </a:r>
            <a:r>
              <a:rPr sz="1100" dirty="0">
                <a:latin typeface="Calibri"/>
                <a:cs typeface="Calibri"/>
              </a:rPr>
              <a:t>to the </a:t>
            </a:r>
            <a:r>
              <a:rPr sz="1100" spc="-5" dirty="0">
                <a:latin typeface="Calibri"/>
                <a:cs typeface="Calibri"/>
              </a:rPr>
              <a:t>membereligibility (ME) </a:t>
            </a:r>
            <a:r>
              <a:rPr sz="1100" dirty="0">
                <a:latin typeface="Calibri"/>
                <a:cs typeface="Calibri"/>
              </a:rPr>
              <a:t>one  </a:t>
            </a:r>
            <a:r>
              <a:rPr sz="1100" spc="-5" dirty="0">
                <a:latin typeface="Calibri"/>
                <a:cs typeface="Calibri"/>
              </a:rPr>
              <a:t>ZIP </a:t>
            </a:r>
            <a:r>
              <a:rPr sz="1100" dirty="0">
                <a:latin typeface="Calibri"/>
                <a:cs typeface="Calibri"/>
              </a:rPr>
              <a:t>code per year table </a:t>
            </a:r>
            <a:r>
              <a:rPr sz="1100" spc="-5" dirty="0">
                <a:latin typeface="Calibri"/>
                <a:cs typeface="Calibri"/>
              </a:rPr>
              <a:t>by </a:t>
            </a:r>
            <a:r>
              <a:rPr sz="1100" u="sng" spc="-5" dirty="0">
                <a:latin typeface="Calibri"/>
                <a:cs typeface="Calibri"/>
              </a:rPr>
              <a:t>linkorgidme</a:t>
            </a:r>
            <a:r>
              <a:rPr sz="1100" spc="-5" dirty="0">
                <a:latin typeface="Calibri"/>
                <a:cs typeface="Calibri"/>
              </a:rPr>
              <a:t>, </a:t>
            </a:r>
            <a:r>
              <a:rPr sz="1100" u="sng" spc="-5" dirty="0">
                <a:latin typeface="Calibri"/>
                <a:cs typeface="Calibri"/>
              </a:rPr>
              <a:t>chiacarrierspecificuniquememberid</a:t>
            </a:r>
            <a:r>
              <a:rPr sz="1100" spc="-5" dirty="0">
                <a:latin typeface="Calibri"/>
                <a:cs typeface="Calibri"/>
              </a:rPr>
              <a:t>,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u="sng" spc="-5" dirty="0">
                <a:latin typeface="Calibri"/>
                <a:cs typeface="Calibri"/>
              </a:rPr>
              <a:t>dateofservicefromyear </a:t>
            </a:r>
            <a:r>
              <a:rPr sz="1100" spc="-5" dirty="0">
                <a:latin typeface="Calibri"/>
                <a:cs typeface="Calibri"/>
              </a:rPr>
              <a:t>fields,  </a:t>
            </a:r>
            <a:r>
              <a:rPr sz="1100" dirty="0">
                <a:latin typeface="Calibri"/>
                <a:cs typeface="Calibri"/>
              </a:rPr>
              <a:t>as does the </a:t>
            </a:r>
            <a:r>
              <a:rPr sz="1100" b="1" spc="-5" dirty="0">
                <a:latin typeface="Calibri"/>
                <a:cs typeface="Calibri"/>
              </a:rPr>
              <a:t>DC </a:t>
            </a:r>
            <a:r>
              <a:rPr sz="1100" b="1" dirty="0">
                <a:latin typeface="Calibri"/>
                <a:cs typeface="Calibri"/>
              </a:rPr>
              <a:t>table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i="1" spc="-5" dirty="0">
                <a:latin typeface="Calibri"/>
                <a:cs typeface="Calibri"/>
              </a:rPr>
              <a:t>see Figure 2</a:t>
            </a:r>
            <a:r>
              <a:rPr sz="1100" spc="-5" dirty="0">
                <a:latin typeface="Calibri"/>
                <a:cs typeface="Calibri"/>
              </a:rPr>
              <a:t>). The </a:t>
            </a:r>
            <a:r>
              <a:rPr sz="1100" b="1" spc="-5" dirty="0">
                <a:latin typeface="Calibri"/>
                <a:cs typeface="Calibri"/>
              </a:rPr>
              <a:t>PC table </a:t>
            </a:r>
            <a:r>
              <a:rPr sz="1100" spc="-5" dirty="0">
                <a:latin typeface="Calibri"/>
                <a:cs typeface="Calibri"/>
              </a:rPr>
              <a:t>(</a:t>
            </a:r>
            <a:r>
              <a:rPr sz="1100" i="1" spc="-5" dirty="0">
                <a:latin typeface="Calibri"/>
                <a:cs typeface="Calibri"/>
              </a:rPr>
              <a:t>see Figure </a:t>
            </a:r>
            <a:r>
              <a:rPr sz="1100" i="1" dirty="0">
                <a:latin typeface="Calibri"/>
                <a:cs typeface="Calibri"/>
              </a:rPr>
              <a:t>3</a:t>
            </a:r>
            <a:r>
              <a:rPr sz="1100" dirty="0">
                <a:latin typeface="Calibri"/>
                <a:cs typeface="Calibri"/>
              </a:rPr>
              <a:t>) </a:t>
            </a:r>
            <a:r>
              <a:rPr sz="1100" spc="-5" dirty="0">
                <a:latin typeface="Calibri"/>
                <a:cs typeface="Calibri"/>
              </a:rPr>
              <a:t>links </a:t>
            </a:r>
            <a:r>
              <a:rPr sz="1100" dirty="0">
                <a:latin typeface="Calibri"/>
                <a:cs typeface="Calibri"/>
              </a:rPr>
              <a:t>to the ME one </a:t>
            </a:r>
            <a:r>
              <a:rPr sz="1100" spc="-5" dirty="0">
                <a:latin typeface="Calibri"/>
                <a:cs typeface="Calibri"/>
              </a:rPr>
              <a:t>ZIP </a:t>
            </a:r>
            <a:r>
              <a:rPr sz="1100" dirty="0">
                <a:latin typeface="Calibri"/>
                <a:cs typeface="Calibri"/>
              </a:rPr>
              <a:t>code per year table </a:t>
            </a:r>
            <a:r>
              <a:rPr sz="1100" spc="-5" dirty="0">
                <a:latin typeface="Calibri"/>
                <a:cs typeface="Calibri"/>
              </a:rPr>
              <a:t>by  </a:t>
            </a:r>
            <a:r>
              <a:rPr sz="1100" u="sng" spc="-5" dirty="0">
                <a:latin typeface="Calibri"/>
                <a:cs typeface="Calibri"/>
              </a:rPr>
              <a:t>linkorgidme</a:t>
            </a:r>
            <a:r>
              <a:rPr sz="1100" spc="-5" dirty="0">
                <a:latin typeface="Calibri"/>
                <a:cs typeface="Calibri"/>
              </a:rPr>
              <a:t>, </a:t>
            </a:r>
            <a:r>
              <a:rPr sz="1100" u="sng" spc="-5" dirty="0">
                <a:latin typeface="Calibri"/>
                <a:cs typeface="Calibri"/>
              </a:rPr>
              <a:t>chiacarrierspecificuniquememberid</a:t>
            </a:r>
            <a:r>
              <a:rPr sz="1100" spc="-5" dirty="0">
                <a:latin typeface="Calibri"/>
                <a:cs typeface="Calibri"/>
              </a:rPr>
              <a:t>,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u="sng" spc="-5" dirty="0" err="1">
                <a:latin typeface="Calibri"/>
                <a:cs typeface="Calibri"/>
              </a:rPr>
              <a:t>dateprescription</a:t>
            </a:r>
            <a:r>
              <a:rPr lang="en-US" sz="1100" u="sng" spc="-5" dirty="0" err="1">
                <a:latin typeface="Calibri"/>
                <a:cs typeface="Calibri"/>
              </a:rPr>
              <a:t>filled</a:t>
            </a:r>
            <a:r>
              <a:rPr sz="1100" u="sng" spc="-5" dirty="0" err="1">
                <a:latin typeface="Calibri"/>
                <a:cs typeface="Calibri"/>
              </a:rPr>
              <a:t>year</a:t>
            </a:r>
            <a:r>
              <a:rPr sz="1100" u="sng" spc="-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fields. State </a:t>
            </a:r>
            <a:r>
              <a:rPr sz="1100" dirty="0">
                <a:latin typeface="Calibri"/>
                <a:cs typeface="Calibri"/>
              </a:rPr>
              <a:t>codes outside  New </a:t>
            </a:r>
            <a:r>
              <a:rPr sz="1100" spc="-5" dirty="0">
                <a:latin typeface="Calibri"/>
                <a:cs typeface="Calibri"/>
              </a:rPr>
              <a:t>England geographic boundaries </a:t>
            </a:r>
            <a:r>
              <a:rPr sz="1100" dirty="0">
                <a:latin typeface="Calibri"/>
                <a:cs typeface="Calibri"/>
              </a:rPr>
              <a:t>are represented </a:t>
            </a:r>
            <a:r>
              <a:rPr sz="1100" spc="-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hash </a:t>
            </a:r>
            <a:r>
              <a:rPr sz="1100" dirty="0">
                <a:latin typeface="Calibri"/>
                <a:cs typeface="Calibri"/>
              </a:rPr>
              <a:t>character in the </a:t>
            </a:r>
            <a:r>
              <a:rPr sz="1100" spc="-5" dirty="0">
                <a:latin typeface="Calibri"/>
                <a:cs typeface="Calibri"/>
              </a:rPr>
              <a:t>state field </a:t>
            </a:r>
            <a:r>
              <a:rPr sz="1100" dirty="0">
                <a:latin typeface="Calibri"/>
                <a:cs typeface="Calibri"/>
              </a:rPr>
              <a:t>(</a:t>
            </a:r>
            <a:r>
              <a:rPr sz="1100" i="1" dirty="0">
                <a:latin typeface="Calibri"/>
                <a:cs typeface="Calibri"/>
              </a:rPr>
              <a:t>see </a:t>
            </a:r>
            <a:r>
              <a:rPr sz="1100" i="1" spc="-5" dirty="0">
                <a:latin typeface="Calibri"/>
                <a:cs typeface="Calibri"/>
              </a:rPr>
              <a:t>Table</a:t>
            </a:r>
            <a:r>
              <a:rPr sz="1100" i="1" spc="-5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1</a:t>
            </a:r>
            <a:r>
              <a:rPr sz="1100" dirty="0">
                <a:latin typeface="Calibri"/>
                <a:cs typeface="Calibri"/>
              </a:rPr>
              <a:t>).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6996" y="1168653"/>
            <a:ext cx="557784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20" dirty="0">
                <a:solidFill>
                  <a:srgbClr val="FF0000"/>
                </a:solidFill>
                <a:latin typeface="Calibri"/>
                <a:cs typeface="Calibri"/>
              </a:rPr>
              <a:t>Table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1.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Member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Eligibility One ZIP </a:t>
            </a:r>
            <a:r>
              <a:rPr sz="1200" b="1" spc="-20" dirty="0">
                <a:solidFill>
                  <a:srgbClr val="FF0000"/>
                </a:solidFill>
                <a:latin typeface="Calibri"/>
                <a:cs typeface="Calibri"/>
              </a:rPr>
              <a:t>Table </a:t>
            </a:r>
            <a:r>
              <a:rPr sz="1200" b="1" spc="-10" dirty="0">
                <a:solidFill>
                  <a:srgbClr val="FF0000"/>
                </a:solidFill>
                <a:latin typeface="Calibri"/>
                <a:cs typeface="Calibri"/>
              </a:rPr>
              <a:t>Record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Count by Calendar </a:t>
            </a:r>
            <a:r>
              <a:rPr sz="1200" b="1" spc="-30" dirty="0">
                <a:solidFill>
                  <a:srgbClr val="FF0000"/>
                </a:solidFill>
                <a:latin typeface="Calibri"/>
                <a:cs typeface="Calibri"/>
              </a:rPr>
              <a:t>Year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1200" b="1" spc="-10" dirty="0">
                <a:solidFill>
                  <a:srgbClr val="FF0000"/>
                </a:solidFill>
                <a:latin typeface="Calibri"/>
                <a:cs typeface="Calibri"/>
              </a:rPr>
              <a:t>State</a:t>
            </a:r>
            <a:r>
              <a:rPr sz="1200" b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Code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104" y="3291032"/>
            <a:ext cx="11724005" cy="1598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640070">
              <a:lnSpc>
                <a:spcPct val="107300"/>
              </a:lnSpc>
            </a:pPr>
            <a:r>
              <a:rPr sz="1100" dirty="0">
                <a:latin typeface="Calibri"/>
                <a:cs typeface="Calibri"/>
              </a:rPr>
              <a:t>ZIP codes outside </a:t>
            </a:r>
            <a:r>
              <a:rPr sz="1100" spc="-5" dirty="0">
                <a:latin typeface="Calibri"/>
                <a:cs typeface="Calibri"/>
              </a:rPr>
              <a:t>New England </a:t>
            </a:r>
            <a:r>
              <a:rPr sz="1100" dirty="0">
                <a:latin typeface="Calibri"/>
                <a:cs typeface="Calibri"/>
              </a:rPr>
              <a:t>are represented </a:t>
            </a:r>
            <a:r>
              <a:rPr sz="1100" spc="-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‘99999’ except when carriers </a:t>
            </a:r>
            <a:r>
              <a:rPr sz="1100" spc="-5" dirty="0">
                <a:latin typeface="Calibri"/>
                <a:cs typeface="Calibri"/>
              </a:rPr>
              <a:t>submitted </a:t>
            </a:r>
            <a:r>
              <a:rPr sz="1100" dirty="0">
                <a:latin typeface="Calibri"/>
                <a:cs typeface="Calibri"/>
              </a:rPr>
              <a:t>conflicting</a:t>
            </a:r>
            <a:r>
              <a:rPr sz="1100" spc="-18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  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ew E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sta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ZI</a:t>
            </a:r>
            <a:r>
              <a:rPr sz="1100" dirty="0">
                <a:latin typeface="Calibri"/>
                <a:cs typeface="Calibri"/>
              </a:rPr>
              <a:t>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tside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ew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En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sta</a:t>
            </a:r>
            <a:r>
              <a:rPr sz="1100" dirty="0">
                <a:latin typeface="Calibri"/>
                <a:cs typeface="Calibri"/>
              </a:rPr>
              <a:t>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und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10" dirty="0">
                <a:latin typeface="Calibri"/>
                <a:cs typeface="Calibri"/>
              </a:rPr>
              <a:t>(</a:t>
            </a:r>
            <a:r>
              <a:rPr sz="1100" i="1" spc="-5" dirty="0">
                <a:latin typeface="Calibri"/>
                <a:cs typeface="Calibri"/>
              </a:rPr>
              <a:t>se</a:t>
            </a:r>
            <a:r>
              <a:rPr sz="1100" i="1" dirty="0">
                <a:latin typeface="Calibri"/>
                <a:cs typeface="Calibri"/>
              </a:rPr>
              <a:t>e</a:t>
            </a:r>
            <a:r>
              <a:rPr sz="1100" i="1" spc="-5" dirty="0">
                <a:latin typeface="Calibri"/>
                <a:cs typeface="Calibri"/>
              </a:rPr>
              <a:t> Figu</a:t>
            </a:r>
            <a:r>
              <a:rPr sz="1100" i="1" dirty="0">
                <a:latin typeface="Calibri"/>
                <a:cs typeface="Calibri"/>
              </a:rPr>
              <a:t>re</a:t>
            </a:r>
            <a:r>
              <a:rPr sz="1100" i="1" spc="-20" dirty="0">
                <a:latin typeface="Calibri"/>
                <a:cs typeface="Calibri"/>
              </a:rPr>
              <a:t> </a:t>
            </a:r>
            <a:r>
              <a:rPr sz="1100" i="1" spc="5" dirty="0">
                <a:latin typeface="Calibri"/>
                <a:cs typeface="Calibri"/>
              </a:rPr>
              <a:t>4</a:t>
            </a:r>
            <a:r>
              <a:rPr sz="1100" dirty="0">
                <a:latin typeface="Calibri"/>
                <a:cs typeface="Calibri"/>
              </a:rPr>
              <a:t>)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300" dirty="0">
                <a:latin typeface="Calibri"/>
                <a:cs typeface="Calibri"/>
              </a:rPr>
              <a:t>3</a:t>
            </a:r>
            <a:endParaRPr sz="300">
              <a:latin typeface="Calibri"/>
              <a:cs typeface="Calibri"/>
            </a:endParaRPr>
          </a:p>
          <a:p>
            <a:pPr marL="1059815">
              <a:lnSpc>
                <a:spcPct val="100000"/>
              </a:lnSpc>
              <a:spcBef>
                <a:spcPts val="20"/>
              </a:spcBef>
            </a:pP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Figure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4.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Geographic Distribution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of ZIP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Codes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in </a:t>
            </a:r>
            <a:r>
              <a:rPr sz="1200" b="1" spc="-5" dirty="0">
                <a:solidFill>
                  <a:srgbClr val="FF0000"/>
                </a:solidFill>
                <a:latin typeface="Calibri"/>
                <a:cs typeface="Calibri"/>
              </a:rPr>
              <a:t>ME </a:t>
            </a: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One ZIP</a:t>
            </a:r>
            <a:r>
              <a:rPr sz="120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FF0000"/>
                </a:solidFill>
                <a:latin typeface="Calibri"/>
                <a:cs typeface="Calibri"/>
              </a:rPr>
              <a:t>Table</a:t>
            </a:r>
            <a:endParaRPr sz="1200">
              <a:latin typeface="Calibri"/>
              <a:cs typeface="Calibri"/>
            </a:endParaRPr>
          </a:p>
          <a:p>
            <a:pPr marL="6648450" marR="2510790">
              <a:lnSpc>
                <a:spcPct val="100000"/>
              </a:lnSpc>
              <a:spcBef>
                <a:spcPts val="1075"/>
              </a:spcBef>
            </a:pPr>
            <a:r>
              <a:rPr sz="1000" spc="-5" dirty="0">
                <a:latin typeface="Calibri"/>
                <a:cs typeface="Calibri"/>
              </a:rPr>
              <a:t>tbl_apcd_me_onezip INNER </a:t>
            </a:r>
            <a:r>
              <a:rPr sz="1000" spc="-10" dirty="0">
                <a:latin typeface="Calibri"/>
                <a:cs typeface="Calibri"/>
              </a:rPr>
              <a:t>JOIN </a:t>
            </a:r>
            <a:r>
              <a:rPr sz="1000" spc="-5" dirty="0">
                <a:latin typeface="Calibri"/>
                <a:cs typeface="Calibri"/>
              </a:rPr>
              <a:t>DC ON  tbl_apcd_me_onezip.orgid = DC.linkorgidme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AND</a:t>
            </a:r>
            <a:endParaRPr sz="1000">
              <a:latin typeface="Calibri"/>
              <a:cs typeface="Calibri"/>
            </a:endParaRPr>
          </a:p>
          <a:p>
            <a:pPr marL="664845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tbl_apcd_me_onezip.chiacarrierspecificuniquememberid =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DC.chiacarrierspecificuniquememberid</a:t>
            </a:r>
            <a:endParaRPr sz="1000">
              <a:latin typeface="Calibri"/>
              <a:cs typeface="Calibri"/>
            </a:endParaRPr>
          </a:p>
          <a:p>
            <a:pPr marL="664845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AND tbl_apcd_me_onezip.calendaryear =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DC.dateofservicefromyear</a:t>
            </a:r>
            <a:endParaRPr sz="1000">
              <a:latin typeface="Calibri"/>
              <a:cs typeface="Calibri"/>
            </a:endParaRPr>
          </a:p>
          <a:p>
            <a:pPr marL="6648450">
              <a:lnSpc>
                <a:spcPct val="100000"/>
              </a:lnSpc>
              <a:spcBef>
                <a:spcPts val="565"/>
              </a:spcBef>
            </a:pP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Figure 3.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Tbl Pharmacy Claims </a:t>
            </a:r>
            <a:r>
              <a:rPr sz="1400" b="1" u="sng" spc="-5" dirty="0">
                <a:solidFill>
                  <a:srgbClr val="FF0000"/>
                </a:solidFill>
                <a:latin typeface="Calibri"/>
                <a:cs typeface="Calibri"/>
              </a:rPr>
              <a:t>(PC) Linkage to </a:t>
            </a:r>
            <a:r>
              <a:rPr sz="1400" b="1" u="sng" dirty="0">
                <a:solidFill>
                  <a:srgbClr val="FF0000"/>
                </a:solidFill>
                <a:latin typeface="Calibri"/>
                <a:cs typeface="Calibri"/>
              </a:rPr>
              <a:t>ME One ZIP</a:t>
            </a:r>
            <a:r>
              <a:rPr sz="1400" b="1" u="sng" spc="-1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u="sng" spc="-20" dirty="0">
                <a:solidFill>
                  <a:srgbClr val="FF0000"/>
                </a:solidFill>
                <a:latin typeface="Calibri"/>
                <a:cs typeface="Calibri"/>
              </a:rPr>
              <a:t>Table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93033" y="1340866"/>
          <a:ext cx="6321352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2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5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6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2019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#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2,331,4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1,509,4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1,659,6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1,334,9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882,739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947,955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1,071,0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908,216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159,209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123,782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114,912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101,049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69,720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66,507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70,319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51,801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30,484,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46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28,936,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91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27,842,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27,479,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25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22,393,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39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20,134,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88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19,026,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13,665,</a:t>
                      </a:r>
                      <a:r>
                        <a:rPr sz="900" spc="-15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67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75,755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48,977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55,597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48,112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31,840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28,655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30,543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20,798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363,738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270,871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289,303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276,092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164,893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160,053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161,394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104,320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201,328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123,279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127,297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120,326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80,691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84,725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95,496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83,421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170,307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131,443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128,404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150,138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76,153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75,257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77,460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56,017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20,825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14,752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14,336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13,192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10,231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9,230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10,485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7,931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33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807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316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159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285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232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450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523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440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23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709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406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506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470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543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209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897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871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1091183" y="3843526"/>
            <a:ext cx="4594860" cy="29336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430F321-2DF9-75B2-FF85-A3933504DAB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500" t="16441" r="28750" b="66920"/>
          <a:stretch/>
        </p:blipFill>
        <p:spPr>
          <a:xfrm>
            <a:off x="6823074" y="4916759"/>
            <a:ext cx="5216526" cy="11411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485</Words>
  <Application>Microsoft Office PowerPoint</Application>
  <PresentationFormat>Widescreen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Sylvia Hobbs</dc:creator>
  <cp:lastModifiedBy>Sylvia Hobbs</cp:lastModifiedBy>
  <cp:revision>1</cp:revision>
  <dcterms:created xsi:type="dcterms:W3CDTF">2023-03-09T11:00:16Z</dcterms:created>
  <dcterms:modified xsi:type="dcterms:W3CDTF">2023-03-09T16:21:46Z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2023-03-09T00:00:00Z</vt:filetime>
  </property>
</Properties>
</file>