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21"/>
  </p:notesMasterIdLst>
  <p:handoutMasterIdLst>
    <p:handoutMasterId r:id="rId22"/>
  </p:handoutMasterIdLst>
  <p:sldIdLst>
    <p:sldId id="259" r:id="rId3"/>
    <p:sldId id="274" r:id="rId4"/>
    <p:sldId id="343" r:id="rId5"/>
    <p:sldId id="351" r:id="rId6"/>
    <p:sldId id="365" r:id="rId7"/>
    <p:sldId id="352" r:id="rId8"/>
    <p:sldId id="318" r:id="rId9"/>
    <p:sldId id="337" r:id="rId10"/>
    <p:sldId id="336" r:id="rId11"/>
    <p:sldId id="367" r:id="rId12"/>
    <p:sldId id="368" r:id="rId13"/>
    <p:sldId id="369" r:id="rId14"/>
    <p:sldId id="370" r:id="rId15"/>
    <p:sldId id="306" r:id="rId16"/>
    <p:sldId id="358" r:id="rId17"/>
    <p:sldId id="366" r:id="rId18"/>
    <p:sldId id="328" r:id="rId19"/>
    <p:sldId id="319"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yeth, Amy" initials="WA" lastIdx="10" clrIdx="0">
    <p:extLst>
      <p:ext uri="{19B8F6BF-5375-455C-9EA6-DF929625EA0E}">
        <p15:presenceInfo xmlns:p15="http://schemas.microsoft.com/office/powerpoint/2012/main" userId="S-1-5-21-320818509-2549926932-657949529-2110" providerId="AD"/>
      </p:ext>
    </p:extLst>
  </p:cmAuthor>
  <p:cmAuthor id="2" name="Curley, Scott" initials="CS" lastIdx="2" clrIdx="1">
    <p:extLst>
      <p:ext uri="{19B8F6BF-5375-455C-9EA6-DF929625EA0E}">
        <p15:presenceInfo xmlns:p15="http://schemas.microsoft.com/office/powerpoint/2012/main" userId="S-1-5-21-320818509-2549926932-657949529-1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0054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6" autoAdjust="0"/>
    <p:restoredTop sz="81811" autoAdjust="0"/>
  </p:normalViewPr>
  <p:slideViewPr>
    <p:cSldViewPr snapToGrid="0" snapToObjects="1" showGuides="1">
      <p:cViewPr varScale="1">
        <p:scale>
          <a:sx n="93" d="100"/>
          <a:sy n="93" d="100"/>
        </p:scale>
        <p:origin x="1936"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4B5B5A-35CA-47A7-A939-85D0392BE8B0}" type="datetimeFigureOut">
              <a:rPr lang="en-US" smtClean="0"/>
              <a:t>6/1/21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A031CC-D268-4AB4-ADE9-6A894518A811}" type="slidenum">
              <a:rPr lang="en-US" smtClean="0"/>
              <a:t>‹#›</a:t>
            </a:fld>
            <a:endParaRPr lang="en-US" dirty="0"/>
          </a:p>
        </p:txBody>
      </p:sp>
    </p:spTree>
    <p:extLst>
      <p:ext uri="{BB962C8B-B14F-4D97-AF65-F5344CB8AC3E}">
        <p14:creationId xmlns:p14="http://schemas.microsoft.com/office/powerpoint/2010/main" val="3030819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8486FE-A5DD-4311-AFBA-6655621CCDF4}" type="datetimeFigureOut">
              <a:rPr lang="en-US" smtClean="0"/>
              <a:t>6/1/21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C809B1-F9BB-4DFF-A65F-C33C0E523AA7}" type="slidenum">
              <a:rPr lang="en-US" smtClean="0"/>
              <a:t>‹#›</a:t>
            </a:fld>
            <a:endParaRPr lang="en-US" dirty="0"/>
          </a:p>
        </p:txBody>
      </p:sp>
    </p:spTree>
    <p:extLst>
      <p:ext uri="{BB962C8B-B14F-4D97-AF65-F5344CB8AC3E}">
        <p14:creationId xmlns:p14="http://schemas.microsoft.com/office/powerpoint/2010/main" val="52053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09B1-F9BB-4DFF-A65F-C33C0E523AA7}" type="slidenum">
              <a:rPr lang="en-US" smtClean="0"/>
              <a:t>2</a:t>
            </a:fld>
            <a:endParaRPr lang="en-US" dirty="0"/>
          </a:p>
        </p:txBody>
      </p:sp>
    </p:spTree>
    <p:extLst>
      <p:ext uri="{BB962C8B-B14F-4D97-AF65-F5344CB8AC3E}">
        <p14:creationId xmlns:p14="http://schemas.microsoft.com/office/powerpoint/2010/main" val="269028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09B1-F9BB-4DFF-A65F-C33C0E523AA7}" type="slidenum">
              <a:rPr lang="en-US" smtClean="0"/>
              <a:t>6</a:t>
            </a:fld>
            <a:endParaRPr lang="en-US" dirty="0"/>
          </a:p>
        </p:txBody>
      </p:sp>
    </p:spTree>
    <p:extLst>
      <p:ext uri="{BB962C8B-B14F-4D97-AF65-F5344CB8AC3E}">
        <p14:creationId xmlns:p14="http://schemas.microsoft.com/office/powerpoint/2010/main" val="405060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19084-C52A-F94C-A0C4-07451512D6CE}"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79797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19084-C52A-F94C-A0C4-07451512D6CE}"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392712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19084-C52A-F94C-A0C4-07451512D6CE}"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9749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58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70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107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422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20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557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786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19084-C52A-F94C-A0C4-07451512D6CE}"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2064529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73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689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01A65-34FF-4624-A5E9-3E638541810D}" type="datetimeFigureOut">
              <a:rPr lang="en-US" smtClean="0">
                <a:solidFill>
                  <a:prstClr val="black">
                    <a:tint val="75000"/>
                  </a:prstClr>
                </a:solidFill>
              </a:rPr>
              <a:pPr/>
              <a:t>6/1/21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30F4A9-C1E7-4F0E-ABE5-F714C882C8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0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19084-C52A-F94C-A0C4-07451512D6CE}"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114425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19084-C52A-F94C-A0C4-07451512D6CE}" type="datetimeFigureOut">
              <a:rPr lang="en-US" smtClean="0"/>
              <a:t>6/1/21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156044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19084-C52A-F94C-A0C4-07451512D6CE}" type="datetimeFigureOut">
              <a:rPr lang="en-US" smtClean="0"/>
              <a:t>6/1/21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330072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19084-C52A-F94C-A0C4-07451512D6CE}" type="datetimeFigureOut">
              <a:rPr lang="en-US" smtClean="0"/>
              <a:t>6/1/21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237997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19084-C52A-F94C-A0C4-07451512D6CE}" type="datetimeFigureOut">
              <a:rPr lang="en-US" smtClean="0"/>
              <a:t>6/1/21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404509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19084-C52A-F94C-A0C4-07451512D6CE}" type="datetimeFigureOut">
              <a:rPr lang="en-US" smtClean="0"/>
              <a:t>6/1/21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40532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19084-C52A-F94C-A0C4-07451512D6CE}" type="datetimeFigureOut">
              <a:rPr lang="en-US" smtClean="0"/>
              <a:t>6/1/21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A6123-CB18-7F45-A55A-50B480F99457}" type="slidenum">
              <a:rPr lang="en-US" smtClean="0"/>
              <a:t>‹#›</a:t>
            </a:fld>
            <a:endParaRPr lang="en-US" dirty="0"/>
          </a:p>
        </p:txBody>
      </p:sp>
    </p:spTree>
    <p:extLst>
      <p:ext uri="{BB962C8B-B14F-4D97-AF65-F5344CB8AC3E}">
        <p14:creationId xmlns:p14="http://schemas.microsoft.com/office/powerpoint/2010/main" val="366687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19084-C52A-F94C-A0C4-07451512D6CE}" type="datetimeFigureOut">
              <a:rPr lang="en-US" smtClean="0"/>
              <a:t>6/1/21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A6123-CB18-7F45-A55A-50B480F99457}" type="slidenum">
              <a:rPr lang="en-US" smtClean="0"/>
              <a:t>‹#›</a:t>
            </a:fld>
            <a:endParaRPr lang="en-US" dirty="0"/>
          </a:p>
        </p:txBody>
      </p:sp>
    </p:spTree>
    <p:extLst>
      <p:ext uri="{BB962C8B-B14F-4D97-AF65-F5344CB8AC3E}">
        <p14:creationId xmlns:p14="http://schemas.microsoft.com/office/powerpoint/2010/main" val="439908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1201A65-34FF-4624-A5E9-3E638541810D}" type="datetimeFigureOut">
              <a:rPr lang="en-US" smtClean="0">
                <a:solidFill>
                  <a:prstClr val="black">
                    <a:tint val="75000"/>
                  </a:prstClr>
                </a:solidFill>
              </a:rPr>
              <a:pPr defTabSz="914400"/>
              <a:t>6/1/21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130F4A9-C1E7-4F0E-ABE5-F714C882C8A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71933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x12.org/codes/provider-taxonomy-cod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x12.org/codes/provider-taxonomy-codes" TargetMode="External"/><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hyperlink" Target="https://www.cms.gov/medicare/provider-enrollment-and-certification/medicareprovidersupenroll/downloads/taxonomycrosswalk.pdf" TargetMode="External"/><Relationship Id="rId5" Type="http://schemas.openxmlformats.org/officeDocument/2006/relationships/image" Target="../media/image6.png"/><Relationship Id="rId4" Type="http://schemas.openxmlformats.org/officeDocument/2006/relationships/hyperlink" Target="http://www.cms.gov/Regulations-and-Guidance/Guidance/Manuals/downloads/clm104c26.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www.chiamass.gov/ma-apcd-and-case-mix-user-workgroup-information/"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hiamass.gov/ma-apcd-and-case-mix-user-workgroup-informatio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hiamass.gov/resultant-research-using-chia-dat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asemix.data@state.ma.us" TargetMode="External"/><Relationship Id="rId2" Type="http://schemas.openxmlformats.org/officeDocument/2006/relationships/hyperlink" Target="mailto:apcd.data@state.ma.us" TargetMode="Externa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hiamass.gov/status-of-data-reques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61229"/>
            <a:ext cx="7772400" cy="14255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2"/>
                </a:solidFill>
                <a:latin typeface="Arial Narrow"/>
                <a:ea typeface="+mj-ea"/>
                <a:cs typeface="Arial Narrow"/>
              </a:defRPr>
            </a:lvl1pPr>
          </a:lstStyle>
          <a:p>
            <a:r>
              <a:rPr lang="en-US" sz="3200" dirty="0">
                <a:latin typeface="Arial" charset="0"/>
                <a:ea typeface="Arial" charset="0"/>
                <a:cs typeface="Arial" charset="0"/>
              </a:rPr>
              <a:t>CHIA user workgroup</a:t>
            </a:r>
          </a:p>
        </p:txBody>
      </p:sp>
      <p:sp>
        <p:nvSpPr>
          <p:cNvPr id="5" name="Text Placeholder 2"/>
          <p:cNvSpPr txBox="1">
            <a:spLocks/>
          </p:cNvSpPr>
          <p:nvPr/>
        </p:nvSpPr>
        <p:spPr>
          <a:xfrm>
            <a:off x="685799" y="5698557"/>
            <a:ext cx="7626781" cy="522287"/>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FontTx/>
              <a:buNone/>
              <a:defRPr sz="200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chemeClr val="accent1"/>
              </a:buClr>
              <a:buFont typeface="Wingdings" panose="05000000000000000000"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160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a:r>
              <a:rPr lang="en-US" sz="1400" kern="0" spc="200" dirty="0">
                <a:solidFill>
                  <a:schemeClr val="accent4"/>
                </a:solidFill>
                <a:latin typeface="Arial Narrow" charset="0"/>
                <a:ea typeface="Arial Narrow" charset="0"/>
                <a:cs typeface="Arial Narrow" charset="0"/>
              </a:rPr>
              <a:t>CENTER FOR HEALTH INFORMATION AND ANALYSIS</a:t>
            </a:r>
          </a:p>
        </p:txBody>
      </p:sp>
      <p:sp>
        <p:nvSpPr>
          <p:cNvPr id="6" name="Title 1"/>
          <p:cNvSpPr txBox="1">
            <a:spLocks/>
          </p:cNvSpPr>
          <p:nvPr/>
        </p:nvSpPr>
        <p:spPr>
          <a:xfrm>
            <a:off x="685800" y="3375025"/>
            <a:ext cx="7772400" cy="1425575"/>
          </a:xfrm>
          <a:prstGeom prst="rect">
            <a:avLst/>
          </a:prstGeom>
        </p:spPr>
        <p:txBody>
          <a:bodyPr vert="horz" lIns="91440" tIns="45720" rIns="91440" bIns="45720" rtlCol="0" anchor="t">
            <a:normAutofit fontScale="92500" lnSpcReduction="10000"/>
          </a:bodyPr>
          <a:lstStyle>
            <a:lvl1pPr algn="l" defTabSz="914400" rtl="0" eaLnBrk="1" latinLnBrk="0" hangingPunct="1">
              <a:spcBef>
                <a:spcPct val="0"/>
              </a:spcBef>
              <a:buNone/>
              <a:defRPr sz="4000" b="1" kern="1200" cap="all">
                <a:solidFill>
                  <a:schemeClr val="tx2"/>
                </a:solidFill>
                <a:latin typeface="Arial Narrow"/>
                <a:ea typeface="+mj-ea"/>
                <a:cs typeface="Arial Narrow"/>
              </a:defRPr>
            </a:lvl1pPr>
          </a:lstStyle>
          <a:p>
            <a:pPr>
              <a:lnSpc>
                <a:spcPct val="130000"/>
              </a:lnSpc>
            </a:pPr>
            <a:r>
              <a:rPr lang="en-US" sz="1800" b="0" cap="none" spc="20" dirty="0">
                <a:solidFill>
                  <a:schemeClr val="accent4"/>
                </a:solidFill>
                <a:latin typeface="Arial" charset="0"/>
                <a:ea typeface="Arial" charset="0"/>
                <a:cs typeface="Arial" charset="0"/>
              </a:rPr>
              <a:t>Don Kirkwood (Manager of Data Release and Procurement)</a:t>
            </a:r>
          </a:p>
          <a:p>
            <a:pPr>
              <a:lnSpc>
                <a:spcPct val="130000"/>
              </a:lnSpc>
            </a:pPr>
            <a:r>
              <a:rPr lang="en-US" sz="1800" b="0" cap="none" spc="20" dirty="0">
                <a:solidFill>
                  <a:schemeClr val="accent4"/>
                </a:solidFill>
                <a:latin typeface="Arial" charset="0"/>
                <a:ea typeface="Arial" charset="0"/>
                <a:cs typeface="Arial" charset="0"/>
              </a:rPr>
              <a:t>Sylvia Hobbs (Manager of User Support)</a:t>
            </a:r>
          </a:p>
          <a:p>
            <a:pPr>
              <a:lnSpc>
                <a:spcPct val="130000"/>
              </a:lnSpc>
            </a:pPr>
            <a:r>
              <a:rPr lang="en-US" sz="1800" b="0" cap="none" spc="20" dirty="0">
                <a:solidFill>
                  <a:schemeClr val="accent4"/>
                </a:solidFill>
                <a:latin typeface="Arial" charset="0"/>
                <a:ea typeface="Arial" charset="0"/>
                <a:cs typeface="Arial" charset="0"/>
              </a:rPr>
              <a:t>Scott Curley (Manager Privacy &amp; Compliance)</a:t>
            </a:r>
          </a:p>
          <a:p>
            <a:pPr>
              <a:lnSpc>
                <a:spcPct val="130000"/>
              </a:lnSpc>
            </a:pPr>
            <a:r>
              <a:rPr lang="en-US" sz="1800" b="0" cap="none" spc="20" dirty="0">
                <a:solidFill>
                  <a:schemeClr val="bg2">
                    <a:lumMod val="50000"/>
                  </a:schemeClr>
                </a:solidFill>
                <a:latin typeface="Arial" charset="0"/>
                <a:ea typeface="Arial" charset="0"/>
                <a:cs typeface="Arial" charset="0"/>
              </a:rPr>
              <a:t>May 25, 2021</a:t>
            </a:r>
          </a:p>
        </p:txBody>
      </p:sp>
      <p:pic>
        <p:nvPicPr>
          <p:cNvPr id="7" name="Picture 6"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905" y="5464598"/>
            <a:ext cx="756246" cy="756246"/>
          </a:xfrm>
          <a:prstGeom prst="rect">
            <a:avLst/>
          </a:prstGeom>
        </p:spPr>
      </p:pic>
      <p:cxnSp>
        <p:nvCxnSpPr>
          <p:cNvPr id="8" name="Straight Connector 7"/>
          <p:cNvCxnSpPr/>
          <p:nvPr/>
        </p:nvCxnSpPr>
        <p:spPr>
          <a:xfrm>
            <a:off x="809705" y="3009398"/>
            <a:ext cx="7648495"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38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E920ED-EC99-4BED-85FF-0D7C4EC0996C}"/>
              </a:ext>
            </a:extLst>
          </p:cNvPr>
          <p:cNvSpPr/>
          <p:nvPr/>
        </p:nvSpPr>
        <p:spPr>
          <a:xfrm>
            <a:off x="127591" y="168351"/>
            <a:ext cx="7527851" cy="1323439"/>
          </a:xfrm>
          <a:prstGeom prst="rect">
            <a:avLst/>
          </a:prstGeom>
        </p:spPr>
        <p:txBody>
          <a:bodyPr wrap="square">
            <a:spAutoFit/>
          </a:bodyPr>
          <a:lstStyle/>
          <a:p>
            <a:pPr defTabSz="914400">
              <a:spcBef>
                <a:spcPct val="0"/>
              </a:spcBef>
            </a:pPr>
            <a:r>
              <a:rPr lang="en-US" sz="1600" b="1" u="sng" dirty="0">
                <a:solidFill>
                  <a:srgbClr val="4472C4"/>
                </a:solidFill>
                <a:latin typeface="Calibri Light" panose="020F0302020204030204"/>
              </a:rPr>
              <a:t>Question</a:t>
            </a:r>
            <a:r>
              <a:rPr lang="en-US" sz="1600" b="1" dirty="0">
                <a:solidFill>
                  <a:srgbClr val="4472C4"/>
                </a:solidFill>
                <a:latin typeface="Calibri Light" panose="020F0302020204030204"/>
              </a:rPr>
              <a:t>: What fields in the MA APCD would I use to identify care provided in outpatient ambulatory surgery centers? Should I expect to see only ambulatory surgery centers in Massachusetts or also surrounding states? If I wanted to ensure that I had the location of all Massachusetts ambulatory surgery centers, would I need to include years prior 2016 drop in self-insured claims due to </a:t>
            </a:r>
            <a:r>
              <a:rPr lang="en-US" sz="1600" b="1" i="1" dirty="0">
                <a:solidFill>
                  <a:srgbClr val="4472C4"/>
                </a:solidFill>
                <a:latin typeface="Calibri Light" panose="020F0302020204030204"/>
              </a:rPr>
              <a:t>Gobeille v Liberty Mutual Insurance Company</a:t>
            </a:r>
            <a:r>
              <a:rPr lang="en-US" sz="1600" b="1" dirty="0">
                <a:solidFill>
                  <a:srgbClr val="4472C4"/>
                </a:solidFill>
                <a:latin typeface="Calibri Light" panose="020F0302020204030204"/>
              </a:rPr>
              <a:t>? </a:t>
            </a:r>
          </a:p>
        </p:txBody>
      </p:sp>
      <p:sp>
        <p:nvSpPr>
          <p:cNvPr id="5" name="TextBox 4">
            <a:extLst>
              <a:ext uri="{FF2B5EF4-FFF2-40B4-BE49-F238E27FC236}">
                <a16:creationId xmlns:a16="http://schemas.microsoft.com/office/drawing/2014/main" id="{15635660-47EC-437E-9DC8-DB05D54602F1}"/>
              </a:ext>
            </a:extLst>
          </p:cNvPr>
          <p:cNvSpPr txBox="1"/>
          <p:nvPr/>
        </p:nvSpPr>
        <p:spPr>
          <a:xfrm>
            <a:off x="7655442" y="190501"/>
            <a:ext cx="1283585" cy="87716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700" b="1" dirty="0">
                <a:solidFill>
                  <a:prstClr val="white"/>
                </a:solidFill>
              </a:rPr>
              <a:t>Ambulatory</a:t>
            </a:r>
          </a:p>
          <a:p>
            <a:pPr algn="ctr"/>
            <a:r>
              <a:rPr lang="en-US" sz="1700" b="1" dirty="0">
                <a:solidFill>
                  <a:prstClr val="white"/>
                </a:solidFill>
              </a:rPr>
              <a:t>Surgery</a:t>
            </a:r>
          </a:p>
          <a:p>
            <a:pPr algn="ctr"/>
            <a:r>
              <a:rPr lang="en-US" sz="1700" b="1" dirty="0">
                <a:solidFill>
                  <a:prstClr val="white"/>
                </a:solidFill>
              </a:rPr>
              <a:t>Centers</a:t>
            </a:r>
          </a:p>
        </p:txBody>
      </p:sp>
      <p:sp>
        <p:nvSpPr>
          <p:cNvPr id="6" name="Rectangle 5">
            <a:extLst>
              <a:ext uri="{FF2B5EF4-FFF2-40B4-BE49-F238E27FC236}">
                <a16:creationId xmlns:a16="http://schemas.microsoft.com/office/drawing/2014/main" id="{12FE3A1A-B822-41EF-985F-ABA0626FB622}"/>
              </a:ext>
            </a:extLst>
          </p:cNvPr>
          <p:cNvSpPr/>
          <p:nvPr/>
        </p:nvSpPr>
        <p:spPr>
          <a:xfrm>
            <a:off x="127591" y="1443841"/>
            <a:ext cx="8811436" cy="3754874"/>
          </a:xfrm>
          <a:prstGeom prst="rect">
            <a:avLst/>
          </a:prstGeom>
        </p:spPr>
        <p:txBody>
          <a:bodyPr wrap="square">
            <a:spAutoFit/>
          </a:bodyPr>
          <a:lstStyle/>
          <a:p>
            <a:pPr defTabSz="914400"/>
            <a:r>
              <a:rPr lang="en-US" sz="1400" b="1" i="1" u="sng" dirty="0">
                <a:solidFill>
                  <a:prstClr val="black"/>
                </a:solidFill>
              </a:rPr>
              <a:t>Answer</a:t>
            </a:r>
            <a:r>
              <a:rPr lang="en-US" sz="1400" b="1" i="1" dirty="0">
                <a:solidFill>
                  <a:prstClr val="black"/>
                </a:solidFill>
              </a:rPr>
              <a:t>:  </a:t>
            </a:r>
            <a:r>
              <a:rPr lang="en-US" sz="1400" i="1" dirty="0">
                <a:solidFill>
                  <a:prstClr val="black"/>
                </a:solidFill>
              </a:rPr>
              <a:t>The medical claims file contains a field called </a:t>
            </a:r>
            <a:r>
              <a:rPr lang="en-US" sz="1400" b="1" i="1" dirty="0">
                <a:solidFill>
                  <a:prstClr val="black"/>
                </a:solidFill>
              </a:rPr>
              <a:t>service</a:t>
            </a:r>
            <a:r>
              <a:rPr lang="en-US" sz="1400" i="1" dirty="0">
                <a:solidFill>
                  <a:prstClr val="black"/>
                </a:solidFill>
              </a:rPr>
              <a:t> </a:t>
            </a:r>
            <a:r>
              <a:rPr lang="en-US" sz="1400" b="1" i="1" dirty="0">
                <a:solidFill>
                  <a:prstClr val="black"/>
                </a:solidFill>
              </a:rPr>
              <a:t>provider taxonomy field (MC032) </a:t>
            </a:r>
            <a:r>
              <a:rPr lang="en-US" sz="1400" i="1" dirty="0">
                <a:solidFill>
                  <a:prstClr val="black"/>
                </a:solidFill>
              </a:rPr>
              <a:t>in the release it is labeled  “serviceproviderspecialty” where carriers report the standard taxonomy code for the provider associated with the service claim line.  The CMS * provider taxonomy  coding indicates the ambulatory surgery center is code </a:t>
            </a:r>
            <a:r>
              <a:rPr lang="en-US" sz="1400" b="1" i="1" dirty="0">
                <a:solidFill>
                  <a:prstClr val="black"/>
                </a:solidFill>
                <a:latin typeface="Fira Code, monospace"/>
              </a:rPr>
              <a:t>'261QA1903X’.  </a:t>
            </a:r>
          </a:p>
          <a:p>
            <a:pPr defTabSz="914400"/>
            <a:endParaRPr lang="en-US" sz="1400" b="1" i="1" dirty="0">
              <a:solidFill>
                <a:prstClr val="black"/>
              </a:solidFill>
              <a:latin typeface="Fira Code, monospace"/>
            </a:endParaRPr>
          </a:p>
          <a:p>
            <a:pPr defTabSz="914400"/>
            <a:endParaRPr lang="en-US" sz="1400" b="1" i="1" dirty="0">
              <a:solidFill>
                <a:prstClr val="black"/>
              </a:solidFill>
              <a:latin typeface="Fira Code, monospace"/>
            </a:endParaRPr>
          </a:p>
          <a:p>
            <a:pPr defTabSz="914400"/>
            <a:endParaRPr lang="en-US" sz="1400" b="1" i="1" dirty="0">
              <a:solidFill>
                <a:prstClr val="black"/>
              </a:solidFill>
              <a:latin typeface="Fira Code, monospace"/>
            </a:endParaRPr>
          </a:p>
          <a:p>
            <a:pPr defTabSz="914400"/>
            <a:r>
              <a:rPr lang="en-US" sz="1400" i="1" dirty="0">
                <a:solidFill>
                  <a:prstClr val="black"/>
                </a:solidFill>
                <a:latin typeface="Fira Code, monospace"/>
              </a:rPr>
              <a:t>In additional to code '261QA1903X’, there are a few instances where carriers have entered a code ‘49’ which is the CMS specialty code for ambulatory surgery center. These codes can be used to filter medical claims for care provided at ambulatory surgery centers. Provider numbers in the medical claims table include nine different fields. For those who request the provider table, the following six fields in the medical claims table can be linked to the provider table to obtain national provider identifiers and additional information on  MC024 – the Service Provider, MC076 – the Billing Provider, MC112 –  the Referring Provider, MC125 – the Attending Provider, MC134 – the Plan Rendering Provider, and MC135 – the Provider Location. For those who did not request the provider table, the medical claims limited data set table does contain dedicated National Provider Identifier (NPI) fields for three provider types that can be linked to the CMS registry to obtain the name of the ambulatory surgery center.  Those three NPI fields in MA APCD medical claims limited data set are:</a:t>
            </a:r>
            <a:endParaRPr lang="en-US" sz="1400" i="1" dirty="0">
              <a:solidFill>
                <a:prstClr val="black"/>
              </a:solidFill>
            </a:endParaRPr>
          </a:p>
        </p:txBody>
      </p:sp>
      <p:sp>
        <p:nvSpPr>
          <p:cNvPr id="12" name="TextBox 11">
            <a:extLst>
              <a:ext uri="{FF2B5EF4-FFF2-40B4-BE49-F238E27FC236}">
                <a16:creationId xmlns:a16="http://schemas.microsoft.com/office/drawing/2014/main" id="{3DCB5F5F-6CF9-4EE8-9641-BB568161DCEB}"/>
              </a:ext>
            </a:extLst>
          </p:cNvPr>
          <p:cNvSpPr txBox="1"/>
          <p:nvPr/>
        </p:nvSpPr>
        <p:spPr>
          <a:xfrm>
            <a:off x="186661" y="6291297"/>
            <a:ext cx="8676166" cy="461665"/>
          </a:xfrm>
          <a:prstGeom prst="rect">
            <a:avLst/>
          </a:prstGeom>
          <a:noFill/>
        </p:spPr>
        <p:txBody>
          <a:bodyPr wrap="square">
            <a:spAutoFit/>
          </a:bodyPr>
          <a:lstStyle/>
          <a:p>
            <a:r>
              <a:rPr lang="en-US" sz="1200" i="1" dirty="0">
                <a:solidFill>
                  <a:prstClr val="black"/>
                </a:solidFill>
              </a:rPr>
              <a:t>*Source: National Uniform Claim Committee’s   Health Care Provider Taxonomy </a:t>
            </a:r>
          </a:p>
          <a:p>
            <a:r>
              <a:rPr lang="en-US" sz="1200" i="1" dirty="0">
                <a:solidFill>
                  <a:prstClr val="black"/>
                </a:solidFill>
              </a:rPr>
              <a:t>Code Set </a:t>
            </a:r>
            <a:r>
              <a:rPr lang="en-US" sz="1200" i="1" dirty="0">
                <a:solidFill>
                  <a:prstClr val="black"/>
                </a:solidFill>
                <a:hlinkClick r:id="rId2"/>
              </a:rPr>
              <a:t>https://x12.org/codes/provider-taxonomy-codes</a:t>
            </a:r>
            <a:r>
              <a:rPr lang="en-US" sz="1200" i="1" dirty="0">
                <a:solidFill>
                  <a:prstClr val="black"/>
                </a:solidFill>
              </a:rPr>
              <a:t> </a:t>
            </a:r>
          </a:p>
        </p:txBody>
      </p:sp>
      <p:sp>
        <p:nvSpPr>
          <p:cNvPr id="14" name="TextBox 13">
            <a:extLst>
              <a:ext uri="{FF2B5EF4-FFF2-40B4-BE49-F238E27FC236}">
                <a16:creationId xmlns:a16="http://schemas.microsoft.com/office/drawing/2014/main" id="{AD47F677-35D5-4E50-9FAD-D3F6A6909E23}"/>
              </a:ext>
            </a:extLst>
          </p:cNvPr>
          <p:cNvSpPr txBox="1"/>
          <p:nvPr/>
        </p:nvSpPr>
        <p:spPr>
          <a:xfrm>
            <a:off x="2303971" y="2240832"/>
            <a:ext cx="4271426" cy="584775"/>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1600" b="1" dirty="0">
                <a:solidFill>
                  <a:prstClr val="white"/>
                </a:solidFill>
              </a:rPr>
              <a:t>Taxonomy Code for Ambulatory Surgery Centers</a:t>
            </a:r>
          </a:p>
          <a:p>
            <a:pPr algn="ctr"/>
            <a:r>
              <a:rPr lang="en-US" sz="1600" b="1" dirty="0">
                <a:solidFill>
                  <a:srgbClr val="FF0000"/>
                </a:solidFill>
                <a:latin typeface="Fira Code, monospace"/>
              </a:rPr>
              <a:t>261QA1903X</a:t>
            </a:r>
            <a:endParaRPr lang="en-US" sz="1600" b="1" dirty="0">
              <a:solidFill>
                <a:prstClr val="white"/>
              </a:solidFill>
            </a:endParaRPr>
          </a:p>
        </p:txBody>
      </p:sp>
      <p:sp>
        <p:nvSpPr>
          <p:cNvPr id="10" name="TextBox 9">
            <a:extLst>
              <a:ext uri="{FF2B5EF4-FFF2-40B4-BE49-F238E27FC236}">
                <a16:creationId xmlns:a16="http://schemas.microsoft.com/office/drawing/2014/main" id="{EF8BB389-364D-4FFE-A35C-477855D26A2A}"/>
              </a:ext>
            </a:extLst>
          </p:cNvPr>
          <p:cNvSpPr txBox="1"/>
          <p:nvPr/>
        </p:nvSpPr>
        <p:spPr>
          <a:xfrm>
            <a:off x="2222203" y="5190734"/>
            <a:ext cx="5550195" cy="830997"/>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defPPr>
              <a:defRPr lang="en-US"/>
            </a:defPPr>
            <a:lvl1pPr algn="ctr">
              <a:defRPr sz="2000" b="1"/>
            </a:lvl1pPr>
          </a:lstStyle>
          <a:p>
            <a:pPr algn="l"/>
            <a:r>
              <a:rPr lang="en-US" sz="1600" dirty="0">
                <a:solidFill>
                  <a:prstClr val="white"/>
                </a:solidFill>
              </a:rPr>
              <a:t>MC026	National Service Provider ID</a:t>
            </a:r>
          </a:p>
          <a:p>
            <a:pPr algn="l"/>
            <a:r>
              <a:rPr lang="en-US" sz="1600" dirty="0">
                <a:solidFill>
                  <a:prstClr val="white"/>
                </a:solidFill>
              </a:rPr>
              <a:t>MC077	National Billing Provider ID</a:t>
            </a:r>
          </a:p>
          <a:p>
            <a:pPr algn="l"/>
            <a:r>
              <a:rPr lang="en-US" sz="1600" dirty="0">
                <a:solidFill>
                  <a:prstClr val="white"/>
                </a:solidFill>
              </a:rPr>
              <a:t>MC242	Plan Rendering Nation Provider ID</a:t>
            </a:r>
          </a:p>
        </p:txBody>
      </p:sp>
      <p:sp>
        <p:nvSpPr>
          <p:cNvPr id="11" name="TextBox 10">
            <a:extLst>
              <a:ext uri="{FF2B5EF4-FFF2-40B4-BE49-F238E27FC236}">
                <a16:creationId xmlns:a16="http://schemas.microsoft.com/office/drawing/2014/main" id="{F66831CE-8396-4C2D-AF2E-DC1F7FEA86BD}"/>
              </a:ext>
            </a:extLst>
          </p:cNvPr>
          <p:cNvSpPr txBox="1"/>
          <p:nvPr/>
        </p:nvSpPr>
        <p:spPr>
          <a:xfrm>
            <a:off x="6753744" y="6347012"/>
            <a:ext cx="1022652" cy="338554"/>
          </a:xfrm>
          <a:prstGeom prst="rect">
            <a:avLst/>
          </a:prstGeom>
          <a:noFill/>
        </p:spPr>
        <p:txBody>
          <a:bodyPr wrap="none" rtlCol="0">
            <a:spAutoFit/>
          </a:bodyPr>
          <a:lstStyle/>
          <a:p>
            <a:r>
              <a:rPr lang="en-US" sz="1600" b="1" dirty="0">
                <a:solidFill>
                  <a:srgbClr val="0070C0"/>
                </a:solidFill>
                <a:latin typeface="Calibri Light" panose="020F0302020204030204"/>
              </a:rPr>
              <a:t>Continued</a:t>
            </a:r>
          </a:p>
        </p:txBody>
      </p:sp>
      <p:cxnSp>
        <p:nvCxnSpPr>
          <p:cNvPr id="13" name="Straight Arrow Connector 12">
            <a:extLst>
              <a:ext uri="{FF2B5EF4-FFF2-40B4-BE49-F238E27FC236}">
                <a16:creationId xmlns:a16="http://schemas.microsoft.com/office/drawing/2014/main" id="{272419A6-72FB-45CB-A95B-568FE69C32D7}"/>
              </a:ext>
            </a:extLst>
          </p:cNvPr>
          <p:cNvCxnSpPr/>
          <p:nvPr/>
        </p:nvCxnSpPr>
        <p:spPr>
          <a:xfrm>
            <a:off x="7810664" y="6519134"/>
            <a:ext cx="1011218" cy="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27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6887-1653-4508-A343-980AE4FD331E}"/>
              </a:ext>
            </a:extLst>
          </p:cNvPr>
          <p:cNvSpPr txBox="1"/>
          <p:nvPr/>
        </p:nvSpPr>
        <p:spPr>
          <a:xfrm>
            <a:off x="7655442" y="165590"/>
            <a:ext cx="1283585" cy="83099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600" b="1" dirty="0">
                <a:solidFill>
                  <a:prstClr val="white"/>
                </a:solidFill>
              </a:rPr>
              <a:t>Ambulatory</a:t>
            </a:r>
          </a:p>
          <a:p>
            <a:pPr algn="ctr"/>
            <a:r>
              <a:rPr lang="en-US" sz="1600" b="1" dirty="0">
                <a:solidFill>
                  <a:prstClr val="white"/>
                </a:solidFill>
              </a:rPr>
              <a:t>Surgery</a:t>
            </a:r>
          </a:p>
          <a:p>
            <a:pPr algn="ctr"/>
            <a:r>
              <a:rPr lang="en-US" sz="1600" b="1" dirty="0">
                <a:solidFill>
                  <a:prstClr val="white"/>
                </a:solidFill>
              </a:rPr>
              <a:t>Centers</a:t>
            </a:r>
          </a:p>
        </p:txBody>
      </p:sp>
      <p:grpSp>
        <p:nvGrpSpPr>
          <p:cNvPr id="14" name="Group 13">
            <a:extLst>
              <a:ext uri="{FF2B5EF4-FFF2-40B4-BE49-F238E27FC236}">
                <a16:creationId xmlns:a16="http://schemas.microsoft.com/office/drawing/2014/main" id="{0F59DFE5-FABC-4421-AF25-5D4074E84137}"/>
              </a:ext>
            </a:extLst>
          </p:cNvPr>
          <p:cNvGrpSpPr/>
          <p:nvPr/>
        </p:nvGrpSpPr>
        <p:grpSpPr>
          <a:xfrm>
            <a:off x="4338083" y="1191887"/>
            <a:ext cx="4688957" cy="5666113"/>
            <a:chOff x="262861" y="1277151"/>
            <a:chExt cx="4596218" cy="5580848"/>
          </a:xfrm>
        </p:grpSpPr>
        <p:pic>
          <p:nvPicPr>
            <p:cNvPr id="9" name="Picture 8" descr="Map&#10;&#10;Description automatically generated">
              <a:extLst>
                <a:ext uri="{FF2B5EF4-FFF2-40B4-BE49-F238E27FC236}">
                  <a16:creationId xmlns:a16="http://schemas.microsoft.com/office/drawing/2014/main" id="{A690BF36-B8D9-4AFB-8564-9F5DE4EF6B21}"/>
                </a:ext>
              </a:extLst>
            </p:cNvPr>
            <p:cNvPicPr>
              <a:picLocks noChangeAspect="1"/>
            </p:cNvPicPr>
            <p:nvPr/>
          </p:nvPicPr>
          <p:blipFill>
            <a:blip r:embed="rId2"/>
            <a:stretch>
              <a:fillRect/>
            </a:stretch>
          </p:blipFill>
          <p:spPr>
            <a:xfrm>
              <a:off x="262861" y="1277151"/>
              <a:ext cx="4596218" cy="2790561"/>
            </a:xfrm>
            <a:prstGeom prst="rect">
              <a:avLst/>
            </a:prstGeom>
          </p:spPr>
        </p:pic>
        <p:pic>
          <p:nvPicPr>
            <p:cNvPr id="13" name="Picture 12" descr="Map&#10;&#10;Description automatically generated">
              <a:extLst>
                <a:ext uri="{FF2B5EF4-FFF2-40B4-BE49-F238E27FC236}">
                  <a16:creationId xmlns:a16="http://schemas.microsoft.com/office/drawing/2014/main" id="{802AF715-8257-4606-9F5F-1051D6ACA3F1}"/>
                </a:ext>
              </a:extLst>
            </p:cNvPr>
            <p:cNvPicPr>
              <a:picLocks noChangeAspect="1"/>
            </p:cNvPicPr>
            <p:nvPr/>
          </p:nvPicPr>
          <p:blipFill>
            <a:blip r:embed="rId3"/>
            <a:stretch>
              <a:fillRect/>
            </a:stretch>
          </p:blipFill>
          <p:spPr>
            <a:xfrm>
              <a:off x="262861" y="4067438"/>
              <a:ext cx="4596218" cy="2790561"/>
            </a:xfrm>
            <a:prstGeom prst="rect">
              <a:avLst/>
            </a:prstGeom>
          </p:spPr>
        </p:pic>
      </p:grpSp>
      <p:sp>
        <p:nvSpPr>
          <p:cNvPr id="15" name="Rectangle 14">
            <a:extLst>
              <a:ext uri="{FF2B5EF4-FFF2-40B4-BE49-F238E27FC236}">
                <a16:creationId xmlns:a16="http://schemas.microsoft.com/office/drawing/2014/main" id="{E03BB7FE-76A7-4C3D-B4A9-04487D0FA808}"/>
              </a:ext>
            </a:extLst>
          </p:cNvPr>
          <p:cNvSpPr/>
          <p:nvPr/>
        </p:nvSpPr>
        <p:spPr>
          <a:xfrm>
            <a:off x="140281" y="165590"/>
            <a:ext cx="8676166" cy="6955750"/>
          </a:xfrm>
          <a:prstGeom prst="rect">
            <a:avLst/>
          </a:prstGeom>
        </p:spPr>
        <p:txBody>
          <a:bodyPr wrap="square">
            <a:spAutoFit/>
          </a:bodyPr>
          <a:lstStyle/>
          <a:p>
            <a:pPr defTabSz="914400"/>
            <a:r>
              <a:rPr lang="en-US" sz="1600" b="1" i="1" u="sng" dirty="0">
                <a:solidFill>
                  <a:prstClr val="black"/>
                </a:solidFill>
              </a:rPr>
              <a:t>Answer (continued)</a:t>
            </a:r>
            <a:r>
              <a:rPr lang="en-US" sz="1600" b="1" i="1" dirty="0">
                <a:solidFill>
                  <a:prstClr val="black"/>
                </a:solidFill>
              </a:rPr>
              <a:t>: </a:t>
            </a:r>
            <a:r>
              <a:rPr lang="en-US" sz="1600" i="1" dirty="0">
                <a:solidFill>
                  <a:prstClr val="black"/>
                </a:solidFill>
                <a:latin typeface="Fira Code, monospace"/>
              </a:rPr>
              <a:t>While the highest volume of ambulatory surgery center medical </a:t>
            </a:r>
          </a:p>
          <a:p>
            <a:pPr defTabSz="914400"/>
            <a:r>
              <a:rPr lang="en-US" sz="1600" i="1" dirty="0">
                <a:solidFill>
                  <a:prstClr val="black"/>
                </a:solidFill>
                <a:latin typeface="Fira Code, monospace"/>
              </a:rPr>
              <a:t>claims representing  the largest number of people are from ambulatory surgery</a:t>
            </a:r>
          </a:p>
          <a:p>
            <a:pPr defTabSz="914400"/>
            <a:r>
              <a:rPr lang="en-US" sz="1600" i="1" dirty="0">
                <a:solidFill>
                  <a:prstClr val="black"/>
                </a:solidFill>
                <a:latin typeface="Fira Code, monospace"/>
              </a:rPr>
              <a:t>centers located Massachusetts, the MA APCD nevertheless contains a certain number </a:t>
            </a:r>
          </a:p>
          <a:p>
            <a:pPr defTabSz="914400"/>
            <a:r>
              <a:rPr lang="en-US" sz="1600" i="1" dirty="0">
                <a:solidFill>
                  <a:prstClr val="black"/>
                </a:solidFill>
                <a:latin typeface="Fira Code, monospace"/>
              </a:rPr>
              <a:t>of ambulatory surgery center medical claims </a:t>
            </a:r>
          </a:p>
          <a:p>
            <a:pPr defTabSz="914400"/>
            <a:r>
              <a:rPr lang="en-US" sz="1600" i="1" dirty="0">
                <a:solidFill>
                  <a:prstClr val="black"/>
                </a:solidFill>
                <a:latin typeface="Fira Code, monospace"/>
              </a:rPr>
              <a:t>from every state in the U.S. </a:t>
            </a:r>
          </a:p>
          <a:p>
            <a:pPr defTabSz="914400"/>
            <a:endParaRPr lang="en-US" sz="1600" i="1" dirty="0">
              <a:solidFill>
                <a:prstClr val="black"/>
              </a:solidFill>
              <a:latin typeface="Fira Code, monospace"/>
            </a:endParaRPr>
          </a:p>
          <a:p>
            <a:pPr defTabSz="914400"/>
            <a:r>
              <a:rPr lang="en-US" sz="1600" i="1" dirty="0">
                <a:solidFill>
                  <a:prstClr val="black"/>
                </a:solidFill>
                <a:latin typeface="Fira Code, monospace"/>
              </a:rPr>
              <a:t>In 2015 and 2016, </a:t>
            </a:r>
            <a:r>
              <a:rPr lang="en-US" sz="1600" b="1" i="1" dirty="0">
                <a:solidFill>
                  <a:prstClr val="black"/>
                </a:solidFill>
                <a:latin typeface="Fira Code, monospace"/>
              </a:rPr>
              <a:t>Florida, California</a:t>
            </a:r>
            <a:r>
              <a:rPr lang="en-US" sz="1600" i="1" dirty="0">
                <a:solidFill>
                  <a:prstClr val="black"/>
                </a:solidFill>
                <a:latin typeface="Fira Code, monospace"/>
              </a:rPr>
              <a:t>, and </a:t>
            </a:r>
            <a:r>
              <a:rPr lang="en-US" sz="1600" b="1" i="1" dirty="0">
                <a:solidFill>
                  <a:prstClr val="black"/>
                </a:solidFill>
                <a:latin typeface="Fira Code, monospace"/>
              </a:rPr>
              <a:t>Texas</a:t>
            </a:r>
          </a:p>
          <a:p>
            <a:pPr defTabSz="914400"/>
            <a:r>
              <a:rPr lang="en-US" sz="1600" i="1" dirty="0">
                <a:solidFill>
                  <a:prstClr val="black"/>
                </a:solidFill>
                <a:latin typeface="Fira Code, monospace"/>
              </a:rPr>
              <a:t>each individually surpassed Massachusetts in </a:t>
            </a:r>
          </a:p>
          <a:p>
            <a:pPr defTabSz="914400"/>
            <a:r>
              <a:rPr lang="en-US" sz="1600" i="1" dirty="0">
                <a:solidFill>
                  <a:prstClr val="black"/>
                </a:solidFill>
                <a:latin typeface="Fira Code, monospace"/>
              </a:rPr>
              <a:t>having a higher number of distinct providers with </a:t>
            </a:r>
          </a:p>
          <a:p>
            <a:pPr defTabSz="914400"/>
            <a:r>
              <a:rPr lang="en-US" sz="1600" i="1" dirty="0">
                <a:solidFill>
                  <a:prstClr val="black"/>
                </a:solidFill>
                <a:latin typeface="Fira Code, monospace"/>
              </a:rPr>
              <a:t>an ambulator surgery center in the MA APCD </a:t>
            </a:r>
          </a:p>
          <a:p>
            <a:pPr defTabSz="914400"/>
            <a:r>
              <a:rPr lang="en-US" sz="1600" i="1" dirty="0">
                <a:solidFill>
                  <a:prstClr val="black"/>
                </a:solidFill>
                <a:latin typeface="Fira Code, monospace"/>
              </a:rPr>
              <a:t>(defined by the taxonomy associated with unique </a:t>
            </a:r>
          </a:p>
          <a:p>
            <a:pPr defTabSz="914400"/>
            <a:r>
              <a:rPr lang="en-US" sz="1600" i="1" dirty="0">
                <a:solidFill>
                  <a:prstClr val="black"/>
                </a:solidFill>
                <a:latin typeface="Fira Code, monospace"/>
              </a:rPr>
              <a:t>service provider NPIs).  See Figure 1 (Year 2015).</a:t>
            </a:r>
          </a:p>
          <a:p>
            <a:pPr defTabSz="914400"/>
            <a:endParaRPr lang="en-US" sz="1600" i="1" dirty="0">
              <a:solidFill>
                <a:prstClr val="black"/>
              </a:solidFill>
              <a:latin typeface="Fira Code, monospace"/>
            </a:endParaRPr>
          </a:p>
          <a:p>
            <a:pPr defTabSz="914400"/>
            <a:r>
              <a:rPr lang="en-US" sz="1600" i="1" dirty="0">
                <a:solidFill>
                  <a:prstClr val="black"/>
                </a:solidFill>
                <a:latin typeface="Fira Code, monospace"/>
              </a:rPr>
              <a:t>Even though there was a reduction in medical </a:t>
            </a:r>
          </a:p>
          <a:p>
            <a:pPr defTabSz="914400"/>
            <a:r>
              <a:rPr lang="en-US" sz="1600" i="1" dirty="0">
                <a:solidFill>
                  <a:prstClr val="black"/>
                </a:solidFill>
                <a:latin typeface="Fira Code, monospace"/>
              </a:rPr>
              <a:t>claims in 2016 due to Gobeille v Liberty Mutual, </a:t>
            </a:r>
          </a:p>
          <a:p>
            <a:pPr defTabSz="914400"/>
            <a:r>
              <a:rPr lang="en-US" sz="1600" i="1" dirty="0">
                <a:solidFill>
                  <a:prstClr val="black"/>
                </a:solidFill>
                <a:latin typeface="Fira Code, monospace"/>
              </a:rPr>
              <a:t>in 2017 and 2018, the overall number of </a:t>
            </a:r>
          </a:p>
          <a:p>
            <a:pPr defTabSz="914400"/>
            <a:r>
              <a:rPr lang="en-US" sz="1600" i="1" dirty="0">
                <a:solidFill>
                  <a:prstClr val="black"/>
                </a:solidFill>
                <a:latin typeface="Fira Code, monospace"/>
              </a:rPr>
              <a:t>ambulatory surgery center service providers in</a:t>
            </a:r>
          </a:p>
          <a:p>
            <a:pPr defTabSz="914400"/>
            <a:r>
              <a:rPr lang="en-US" sz="1600" i="1" dirty="0">
                <a:solidFill>
                  <a:prstClr val="black"/>
                </a:solidFill>
                <a:latin typeface="Fira Code, monospace"/>
              </a:rPr>
              <a:t>the MA APCD increased. The number of </a:t>
            </a:r>
          </a:p>
          <a:p>
            <a:pPr defTabSz="914400"/>
            <a:r>
              <a:rPr lang="en-US" sz="1600" i="1" dirty="0">
                <a:solidFill>
                  <a:prstClr val="black"/>
                </a:solidFill>
                <a:latin typeface="Fira Code, monospace"/>
              </a:rPr>
              <a:t>Massachusetts distinct NPIs with an ambulatory</a:t>
            </a:r>
          </a:p>
          <a:p>
            <a:pPr defTabSz="914400"/>
            <a:r>
              <a:rPr lang="en-US" sz="1600" i="1" dirty="0">
                <a:solidFill>
                  <a:prstClr val="black"/>
                </a:solidFill>
                <a:latin typeface="Fira Code, monospace"/>
              </a:rPr>
              <a:t>surgery center taxonomy in the MA APCD </a:t>
            </a:r>
          </a:p>
          <a:p>
            <a:pPr defTabSz="914400"/>
            <a:r>
              <a:rPr lang="en-US" sz="1600" i="1" dirty="0">
                <a:solidFill>
                  <a:prstClr val="black"/>
                </a:solidFill>
                <a:latin typeface="Fira Code, monospace"/>
              </a:rPr>
              <a:t>surpassed those of California and Texas in 2017,  </a:t>
            </a:r>
          </a:p>
          <a:p>
            <a:pPr defTabSz="914400"/>
            <a:r>
              <a:rPr lang="en-US" sz="1600" i="1" dirty="0">
                <a:solidFill>
                  <a:prstClr val="black"/>
                </a:solidFill>
                <a:latin typeface="Fira Code, monospace"/>
              </a:rPr>
              <a:t>and then surpassed Florida in 2018. The number </a:t>
            </a:r>
          </a:p>
          <a:p>
            <a:pPr defTabSz="914400"/>
            <a:r>
              <a:rPr lang="en-US" sz="1600" i="1" dirty="0">
                <a:solidFill>
                  <a:prstClr val="black"/>
                </a:solidFill>
                <a:latin typeface="Fira Code, monospace"/>
              </a:rPr>
              <a:t>of ambulatory surgery center service providers in </a:t>
            </a:r>
          </a:p>
          <a:p>
            <a:pPr defTabSz="914400"/>
            <a:r>
              <a:rPr lang="en-US" sz="1600" i="1" dirty="0">
                <a:solidFill>
                  <a:prstClr val="black"/>
                </a:solidFill>
                <a:latin typeface="Fira Code, monospace"/>
              </a:rPr>
              <a:t>Massachusetts more than doubled from</a:t>
            </a:r>
          </a:p>
          <a:p>
            <a:pPr defTabSz="914400"/>
            <a:r>
              <a:rPr lang="en-US" sz="1600" i="1" dirty="0">
                <a:solidFill>
                  <a:prstClr val="black"/>
                </a:solidFill>
                <a:latin typeface="Fira Code, monospace"/>
              </a:rPr>
              <a:t> 2015 to 2018. Compare Figure 1 (Year 2015) to</a:t>
            </a:r>
          </a:p>
          <a:p>
            <a:pPr defTabSz="914400"/>
            <a:r>
              <a:rPr lang="en-US" sz="1600" i="1" dirty="0">
                <a:solidFill>
                  <a:prstClr val="black"/>
                </a:solidFill>
                <a:latin typeface="Fira Code, monospace"/>
              </a:rPr>
              <a:t>Figure 2 (Year 2018).</a:t>
            </a:r>
          </a:p>
          <a:p>
            <a:pPr defTabSz="914400"/>
            <a:r>
              <a:rPr lang="en-US" sz="1400" i="1" dirty="0">
                <a:solidFill>
                  <a:prstClr val="black"/>
                </a:solidFill>
              </a:rPr>
              <a:t> </a:t>
            </a:r>
          </a:p>
        </p:txBody>
      </p:sp>
      <p:sp>
        <p:nvSpPr>
          <p:cNvPr id="17" name="TextBox 16">
            <a:extLst>
              <a:ext uri="{FF2B5EF4-FFF2-40B4-BE49-F238E27FC236}">
                <a16:creationId xmlns:a16="http://schemas.microsoft.com/office/drawing/2014/main" id="{B0C1AFEE-387F-4DCA-BCD1-D9FCA48BAFB5}"/>
              </a:ext>
            </a:extLst>
          </p:cNvPr>
          <p:cNvSpPr txBox="1"/>
          <p:nvPr/>
        </p:nvSpPr>
        <p:spPr>
          <a:xfrm>
            <a:off x="4338083" y="1079307"/>
            <a:ext cx="4665636" cy="307777"/>
          </a:xfrm>
          <a:prstGeom prst="rect">
            <a:avLst/>
          </a:prstGeom>
          <a:noFill/>
        </p:spPr>
        <p:txBody>
          <a:bodyPr wrap="none" rtlCol="0">
            <a:spAutoFit/>
          </a:bodyPr>
          <a:lstStyle/>
          <a:p>
            <a:r>
              <a:rPr lang="en-US" sz="1400" b="1" dirty="0">
                <a:solidFill>
                  <a:srgbClr val="FFC000">
                    <a:lumMod val="50000"/>
                  </a:srgbClr>
                </a:solidFill>
              </a:rPr>
              <a:t>Figure 1. Year 2015 Ambulatory Surgery Centers in MA APCD</a:t>
            </a:r>
          </a:p>
        </p:txBody>
      </p:sp>
      <p:sp>
        <p:nvSpPr>
          <p:cNvPr id="18" name="TextBox 17">
            <a:extLst>
              <a:ext uri="{FF2B5EF4-FFF2-40B4-BE49-F238E27FC236}">
                <a16:creationId xmlns:a16="http://schemas.microsoft.com/office/drawing/2014/main" id="{BEE89937-5BE1-40A0-A062-43D9DF7B152F}"/>
              </a:ext>
            </a:extLst>
          </p:cNvPr>
          <p:cNvSpPr txBox="1"/>
          <p:nvPr/>
        </p:nvSpPr>
        <p:spPr>
          <a:xfrm>
            <a:off x="4332579" y="3876991"/>
            <a:ext cx="4665636" cy="307777"/>
          </a:xfrm>
          <a:prstGeom prst="rect">
            <a:avLst/>
          </a:prstGeom>
          <a:noFill/>
        </p:spPr>
        <p:txBody>
          <a:bodyPr wrap="none" rtlCol="0">
            <a:spAutoFit/>
          </a:bodyPr>
          <a:lstStyle/>
          <a:p>
            <a:r>
              <a:rPr lang="en-US" sz="1400" b="1" dirty="0">
                <a:solidFill>
                  <a:srgbClr val="FFC000">
                    <a:lumMod val="50000"/>
                  </a:srgbClr>
                </a:solidFill>
              </a:rPr>
              <a:t>Figure 2. Year 2018 Ambulatory Surgery Centers in MA APCD</a:t>
            </a:r>
          </a:p>
        </p:txBody>
      </p:sp>
    </p:spTree>
    <p:extLst>
      <p:ext uri="{BB962C8B-B14F-4D97-AF65-F5344CB8AC3E}">
        <p14:creationId xmlns:p14="http://schemas.microsoft.com/office/powerpoint/2010/main" val="193759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C39BB4-DAB7-45BC-A3A2-FDFA11754336}"/>
              </a:ext>
            </a:extLst>
          </p:cNvPr>
          <p:cNvGrpSpPr/>
          <p:nvPr/>
        </p:nvGrpSpPr>
        <p:grpSpPr>
          <a:xfrm>
            <a:off x="6494383" y="81862"/>
            <a:ext cx="2449710" cy="1921296"/>
            <a:chOff x="6494383" y="148855"/>
            <a:chExt cx="2449710" cy="1921296"/>
          </a:xfrm>
        </p:grpSpPr>
        <p:pic>
          <p:nvPicPr>
            <p:cNvPr id="1026" name="Picture 2" descr="The top 8 specialties for DOs today - The DO">
              <a:extLst>
                <a:ext uri="{FF2B5EF4-FFF2-40B4-BE49-F238E27FC236}">
                  <a16:creationId xmlns:a16="http://schemas.microsoft.com/office/drawing/2014/main" id="{3DF3A14B-C173-4D31-9C15-934E6F230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084" y="600265"/>
              <a:ext cx="2204830" cy="1469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2E5FAF-0682-4F8A-9A29-D6D641ECAA89}"/>
                </a:ext>
              </a:extLst>
            </p:cNvPr>
            <p:cNvSpPr/>
            <p:nvPr/>
          </p:nvSpPr>
          <p:spPr>
            <a:xfrm>
              <a:off x="6494383" y="148855"/>
              <a:ext cx="2449710" cy="707886"/>
            </a:xfrm>
            <a:prstGeom prst="rect">
              <a:avLst/>
            </a:prstGeom>
            <a:noFill/>
          </p:spPr>
          <p:txBody>
            <a:bodyPr wrap="none" lIns="91440" tIns="45720" rIns="91440" bIns="45720">
              <a:spAutoFit/>
            </a:bodyPr>
            <a:lstStyle/>
            <a:p>
              <a:pPr algn="ctr"/>
              <a:r>
                <a:rPr lang="en-US" sz="4000" b="1" dirty="0">
                  <a:ln w="0"/>
                  <a:solidFill>
                    <a:srgbClr val="5B9BD5"/>
                  </a:solidFill>
                  <a:effectLst>
                    <a:outerShdw blurRad="38100" dist="25400" dir="5400000" algn="ctr" rotWithShape="0">
                      <a:srgbClr val="6E747A">
                        <a:alpha val="43000"/>
                      </a:srgbClr>
                    </a:outerShdw>
                  </a:effectLst>
                </a:rPr>
                <a:t>Specialties</a:t>
              </a:r>
            </a:p>
          </p:txBody>
        </p:sp>
      </p:grpSp>
      <p:sp>
        <p:nvSpPr>
          <p:cNvPr id="7" name="Rectangle 6">
            <a:extLst>
              <a:ext uri="{FF2B5EF4-FFF2-40B4-BE49-F238E27FC236}">
                <a16:creationId xmlns:a16="http://schemas.microsoft.com/office/drawing/2014/main" id="{F3B1648B-EE65-419D-98FD-F4431B7ED4B4}"/>
              </a:ext>
            </a:extLst>
          </p:cNvPr>
          <p:cNvSpPr/>
          <p:nvPr/>
        </p:nvSpPr>
        <p:spPr>
          <a:xfrm>
            <a:off x="127591" y="168351"/>
            <a:ext cx="6251613" cy="1077218"/>
          </a:xfrm>
          <a:prstGeom prst="rect">
            <a:avLst/>
          </a:prstGeom>
        </p:spPr>
        <p:txBody>
          <a:bodyPr wrap="square">
            <a:spAutoFit/>
          </a:bodyPr>
          <a:lstStyle/>
          <a:p>
            <a:pPr defTabSz="914400">
              <a:spcBef>
                <a:spcPct val="0"/>
              </a:spcBef>
            </a:pPr>
            <a:r>
              <a:rPr lang="en-US" sz="1600" b="1" u="sng" dirty="0">
                <a:solidFill>
                  <a:srgbClr val="4472C4"/>
                </a:solidFill>
                <a:latin typeface="Calibri Light" panose="020F0302020204030204"/>
              </a:rPr>
              <a:t>Question</a:t>
            </a:r>
            <a:r>
              <a:rPr lang="en-US" sz="1600" b="1" dirty="0">
                <a:solidFill>
                  <a:srgbClr val="4472C4"/>
                </a:solidFill>
                <a:latin typeface="Calibri Light" panose="020F0302020204030204"/>
              </a:rPr>
              <a:t>:  I am confused by coding options for taxonomies and specialties.</a:t>
            </a:r>
          </a:p>
          <a:p>
            <a:pPr defTabSz="914400">
              <a:spcBef>
                <a:spcPct val="0"/>
              </a:spcBef>
            </a:pPr>
            <a:r>
              <a:rPr lang="en-US" sz="1600" b="1" dirty="0">
                <a:solidFill>
                  <a:srgbClr val="4472C4"/>
                </a:solidFill>
                <a:latin typeface="Calibri Light" panose="020F0302020204030204"/>
              </a:rPr>
              <a:t>The medical claims file contains one field labeled service provider specialty and the provider file contains one field for taxonomy and multiple specialty fields. What is the difference between these fields? </a:t>
            </a:r>
          </a:p>
        </p:txBody>
      </p:sp>
      <p:sp>
        <p:nvSpPr>
          <p:cNvPr id="8" name="Rectangle 7">
            <a:extLst>
              <a:ext uri="{FF2B5EF4-FFF2-40B4-BE49-F238E27FC236}">
                <a16:creationId xmlns:a16="http://schemas.microsoft.com/office/drawing/2014/main" id="{E1630165-D51D-42CF-914B-14493D35D4FA}"/>
              </a:ext>
            </a:extLst>
          </p:cNvPr>
          <p:cNvSpPr/>
          <p:nvPr/>
        </p:nvSpPr>
        <p:spPr>
          <a:xfrm>
            <a:off x="127591" y="1295321"/>
            <a:ext cx="8888818" cy="2292935"/>
          </a:xfrm>
          <a:prstGeom prst="rect">
            <a:avLst/>
          </a:prstGeom>
        </p:spPr>
        <p:txBody>
          <a:bodyPr wrap="square">
            <a:spAutoFit/>
          </a:bodyPr>
          <a:lstStyle/>
          <a:p>
            <a:pPr defTabSz="914400"/>
            <a:r>
              <a:rPr lang="en-US" sz="1300" b="1" i="1" u="sng" dirty="0">
                <a:solidFill>
                  <a:prstClr val="black"/>
                </a:solidFill>
                <a:cs typeface="Calibri" panose="020F0502020204030204" pitchFamily="34" charset="0"/>
              </a:rPr>
              <a:t>Answer</a:t>
            </a:r>
            <a:r>
              <a:rPr lang="en-US" sz="1300" b="1" i="1" dirty="0">
                <a:solidFill>
                  <a:prstClr val="black"/>
                </a:solidFill>
                <a:cs typeface="Calibri" panose="020F0502020204030204" pitchFamily="34" charset="0"/>
              </a:rPr>
              <a:t>:  </a:t>
            </a:r>
            <a:r>
              <a:rPr lang="en-US" sz="1300" i="1" dirty="0">
                <a:solidFill>
                  <a:prstClr val="black"/>
                </a:solidFill>
                <a:cs typeface="Calibri" panose="020F0502020204030204" pitchFamily="34" charset="0"/>
              </a:rPr>
              <a:t>The medical claims field labeled in the release as service provider specialty  is in fact </a:t>
            </a:r>
          </a:p>
          <a:p>
            <a:pPr defTabSz="914400"/>
            <a:r>
              <a:rPr lang="en-US" sz="1300" i="1" dirty="0">
                <a:solidFill>
                  <a:srgbClr val="000000"/>
                </a:solidFill>
                <a:ea typeface="Calibri" panose="020F0502020204030204" pitchFamily="34" charset="0"/>
                <a:cs typeface="Calibri" panose="020F0502020204030204" pitchFamily="34" charset="0"/>
              </a:rPr>
              <a:t>MC032 Service Provider Taxonomy (where carriers report the National Uniform Claims </a:t>
            </a:r>
          </a:p>
          <a:p>
            <a:pPr defTabSz="914400"/>
            <a:r>
              <a:rPr lang="en-US" sz="1300" i="1" dirty="0">
                <a:solidFill>
                  <a:srgbClr val="000000"/>
                </a:solidFill>
                <a:ea typeface="Calibri" panose="020F0502020204030204" pitchFamily="34" charset="0"/>
                <a:cs typeface="Calibri" panose="020F0502020204030204" pitchFamily="34" charset="0"/>
              </a:rPr>
              <a:t>Committee’s (NUCC) taxonomy code  </a:t>
            </a:r>
            <a:r>
              <a:rPr lang="en-US" sz="1300" i="1" u="sng" dirty="0">
                <a:solidFill>
                  <a:srgbClr val="000000"/>
                </a:solidFill>
                <a:ea typeface="Calibri" panose="020F0502020204030204" pitchFamily="34" charset="0"/>
                <a:cs typeface="Calibri" panose="020F0502020204030204" pitchFamily="34" charset="0"/>
                <a:hlinkClick r:id="rId3"/>
              </a:rPr>
              <a:t>https://x12.org/codes/provider-taxonomy-codes</a:t>
            </a:r>
            <a:r>
              <a:rPr lang="en-US" sz="1300" i="1" dirty="0">
                <a:solidFill>
                  <a:srgbClr val="000000"/>
                </a:solidFill>
                <a:ea typeface="Calibri" panose="020F0502020204030204" pitchFamily="34" charset="0"/>
                <a:cs typeface="Calibri" panose="020F0502020204030204" pitchFamily="34" charset="0"/>
              </a:rPr>
              <a:t>). </a:t>
            </a:r>
          </a:p>
          <a:p>
            <a:pPr defTabSz="914400"/>
            <a:r>
              <a:rPr lang="en-US" sz="1300" i="1" dirty="0">
                <a:solidFill>
                  <a:prstClr val="black"/>
                </a:solidFill>
                <a:cs typeface="Calibri" panose="020F0502020204030204" pitchFamily="34" charset="0"/>
              </a:rPr>
              <a:t>The NUCC defines the taxonomy code as a unique alphanumeric code, </a:t>
            </a:r>
            <a:r>
              <a:rPr lang="en-US" sz="1300" b="1" i="1" dirty="0">
                <a:solidFill>
                  <a:prstClr val="black"/>
                </a:solidFill>
                <a:cs typeface="Calibri" panose="020F0502020204030204" pitchFamily="34" charset="0"/>
              </a:rPr>
              <a:t>ten characters in length</a:t>
            </a:r>
            <a:r>
              <a:rPr lang="en-US" sz="1300" i="1" dirty="0">
                <a:solidFill>
                  <a:prstClr val="black"/>
                </a:solidFill>
                <a:cs typeface="Calibri" panose="020F0502020204030204" pitchFamily="34" charset="0"/>
              </a:rPr>
              <a:t>. The code set is structured into three distinct "Levels" including Provider Grouping, Classification, and Area of Specialization. The provider table likewise contains a taxonomy field,  PV022, which uses the same NUCC taxonomy codes described above. In addition, the provider table has primary and secondary specialty fields (PV030, PV043, and PV044) where carriers report the CMS standard code, </a:t>
            </a:r>
            <a:r>
              <a:rPr lang="en-US" sz="1300" b="1" i="1" dirty="0">
                <a:solidFill>
                  <a:prstClr val="black"/>
                </a:solidFill>
                <a:cs typeface="Calibri" panose="020F0502020204030204" pitchFamily="34" charset="0"/>
              </a:rPr>
              <a:t>two characters in length</a:t>
            </a:r>
            <a:r>
              <a:rPr lang="en-US" sz="1300" i="1" dirty="0">
                <a:solidFill>
                  <a:prstClr val="black"/>
                </a:solidFill>
                <a:cs typeface="Calibri" panose="020F0502020204030204" pitchFamily="34" charset="0"/>
              </a:rPr>
              <a:t>, using the CMS specialty code set: </a:t>
            </a:r>
            <a:r>
              <a:rPr lang="en-US" sz="1300" i="1" dirty="0">
                <a:solidFill>
                  <a:srgbClr val="000000"/>
                </a:solidFill>
                <a:ea typeface="Calibri" panose="020F0502020204030204" pitchFamily="34" charset="0"/>
                <a:cs typeface="Calibri" panose="020F0502020204030204" pitchFamily="34" charset="0"/>
              </a:rPr>
              <a:t> </a:t>
            </a:r>
            <a:r>
              <a:rPr lang="en-US" sz="1300" i="1" u="sng" dirty="0">
                <a:solidFill>
                  <a:srgbClr val="0563C1"/>
                </a:solidFill>
                <a:ea typeface="Calibri" panose="020F0502020204030204" pitchFamily="34" charset="0"/>
                <a:cs typeface="Calibri" panose="020F0502020204030204" pitchFamily="34" charset="0"/>
                <a:hlinkClick r:id="rId4"/>
              </a:rPr>
              <a:t>http://www.cms.gov/Regulations-and-Guidance/Guidance/Manuals/downloads/clm104c26.pdf</a:t>
            </a:r>
            <a:r>
              <a:rPr lang="en-US" sz="1300" i="1" dirty="0">
                <a:solidFill>
                  <a:prstClr val="black"/>
                </a:solidFill>
                <a:cs typeface="Calibri" panose="020F0502020204030204" pitchFamily="34" charset="0"/>
              </a:rPr>
              <a:t>. The CMS specialty code set has two groups for Physician Specialty Codes and Nonphysician Practitioner, Supplier, and Provider </a:t>
            </a:r>
            <a:r>
              <a:rPr lang="en-US" sz="1300" i="1" dirty="0" err="1">
                <a:solidFill>
                  <a:prstClr val="black"/>
                </a:solidFill>
                <a:cs typeface="Calibri" panose="020F0502020204030204" pitchFamily="34" charset="0"/>
              </a:rPr>
              <a:t>SpecialtyCodes</a:t>
            </a:r>
            <a:r>
              <a:rPr lang="en-US" sz="1300" i="1" dirty="0">
                <a:solidFill>
                  <a:prstClr val="black"/>
                </a:solidFill>
                <a:cs typeface="Calibri" panose="020F0502020204030204" pitchFamily="34" charset="0"/>
              </a:rPr>
              <a:t>. CMS has published crosswalks between their two-character specialty codes and NUCC’s 10-character taxonomy codes. An example* is shown below for Ambulatory Surgical Center coding crosswalk. </a:t>
            </a:r>
          </a:p>
        </p:txBody>
      </p:sp>
      <p:pic>
        <p:nvPicPr>
          <p:cNvPr id="13" name="Picture 12">
            <a:extLst>
              <a:ext uri="{FF2B5EF4-FFF2-40B4-BE49-F238E27FC236}">
                <a16:creationId xmlns:a16="http://schemas.microsoft.com/office/drawing/2014/main" id="{3ADF3B5F-A699-43F2-B2CB-77428D54FA5C}"/>
              </a:ext>
            </a:extLst>
          </p:cNvPr>
          <p:cNvPicPr>
            <a:picLocks noChangeAspect="1"/>
          </p:cNvPicPr>
          <p:nvPr/>
        </p:nvPicPr>
        <p:blipFill rotWithShape="1">
          <a:blip r:embed="rId5"/>
          <a:srcRect l="1195" t="25137" r="2442" b="23192"/>
          <a:stretch/>
        </p:blipFill>
        <p:spPr>
          <a:xfrm>
            <a:off x="202018" y="3907076"/>
            <a:ext cx="8626895" cy="2602016"/>
          </a:xfrm>
          <a:prstGeom prst="rect">
            <a:avLst/>
          </a:prstGeom>
        </p:spPr>
      </p:pic>
      <p:sp>
        <p:nvSpPr>
          <p:cNvPr id="14" name="Rectangle 13">
            <a:extLst>
              <a:ext uri="{FF2B5EF4-FFF2-40B4-BE49-F238E27FC236}">
                <a16:creationId xmlns:a16="http://schemas.microsoft.com/office/drawing/2014/main" id="{889A371E-23E2-4B40-86B8-69C762B05E61}"/>
              </a:ext>
            </a:extLst>
          </p:cNvPr>
          <p:cNvSpPr/>
          <p:nvPr/>
        </p:nvSpPr>
        <p:spPr>
          <a:xfrm>
            <a:off x="202018" y="6049926"/>
            <a:ext cx="8626895" cy="180753"/>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6E4AB203-60E6-4A47-BB59-E5078A055E84}"/>
              </a:ext>
            </a:extLst>
          </p:cNvPr>
          <p:cNvSpPr txBox="1"/>
          <p:nvPr/>
        </p:nvSpPr>
        <p:spPr>
          <a:xfrm>
            <a:off x="127591" y="6558844"/>
            <a:ext cx="9250326" cy="261610"/>
          </a:xfrm>
          <a:prstGeom prst="rect">
            <a:avLst/>
          </a:prstGeom>
          <a:noFill/>
        </p:spPr>
        <p:txBody>
          <a:bodyPr wrap="square">
            <a:spAutoFit/>
          </a:bodyPr>
          <a:lstStyle/>
          <a:p>
            <a:r>
              <a:rPr lang="en-US" sz="1100" dirty="0">
                <a:solidFill>
                  <a:prstClr val="black"/>
                </a:solidFill>
              </a:rPr>
              <a:t>*Source: </a:t>
            </a:r>
            <a:r>
              <a:rPr lang="en-US" sz="1100" dirty="0">
                <a:solidFill>
                  <a:prstClr val="black"/>
                </a:solidFill>
                <a:hlinkClick r:id="rId6"/>
              </a:rPr>
              <a:t>https://www.cms.gov/medicare/provider-enrollment-and-certification/medicareprovidersupenroll/downloads/taxonomycrosswalk.pdf</a:t>
            </a:r>
            <a:r>
              <a:rPr lang="en-US" sz="1100" dirty="0">
                <a:solidFill>
                  <a:prstClr val="black"/>
                </a:solidFill>
              </a:rPr>
              <a:t> </a:t>
            </a:r>
          </a:p>
        </p:txBody>
      </p:sp>
      <p:sp>
        <p:nvSpPr>
          <p:cNvPr id="19" name="TextBox 18">
            <a:extLst>
              <a:ext uri="{FF2B5EF4-FFF2-40B4-BE49-F238E27FC236}">
                <a16:creationId xmlns:a16="http://schemas.microsoft.com/office/drawing/2014/main" id="{97122A69-4E00-4C36-A2BD-2164EA747049}"/>
              </a:ext>
            </a:extLst>
          </p:cNvPr>
          <p:cNvSpPr txBox="1"/>
          <p:nvPr/>
        </p:nvSpPr>
        <p:spPr>
          <a:xfrm>
            <a:off x="531629" y="3639422"/>
            <a:ext cx="8155172" cy="292388"/>
          </a:xfrm>
          <a:prstGeom prst="rect">
            <a:avLst/>
          </a:prstGeom>
          <a:noFill/>
        </p:spPr>
        <p:txBody>
          <a:bodyPr wrap="square">
            <a:spAutoFit/>
          </a:bodyPr>
          <a:lstStyle/>
          <a:p>
            <a:r>
              <a:rPr lang="en-US" sz="1300" b="1" dirty="0">
                <a:solidFill>
                  <a:srgbClr val="FF0000"/>
                </a:solidFill>
              </a:rPr>
              <a:t>EXAMPLE OF PROVIDER/SUPPLIER CMS SPECIALTY CODE to HEALTHCARE PROVIDER NUCC TAXONOMY CROSSWALK</a:t>
            </a:r>
          </a:p>
        </p:txBody>
      </p:sp>
    </p:spTree>
    <p:extLst>
      <p:ext uri="{BB962C8B-B14F-4D97-AF65-F5344CB8AC3E}">
        <p14:creationId xmlns:p14="http://schemas.microsoft.com/office/powerpoint/2010/main" val="349111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444BB2-5F0D-4426-8F58-B9AC36C9AF41}"/>
              </a:ext>
            </a:extLst>
          </p:cNvPr>
          <p:cNvSpPr/>
          <p:nvPr/>
        </p:nvSpPr>
        <p:spPr>
          <a:xfrm>
            <a:off x="7559748" y="194972"/>
            <a:ext cx="1297173" cy="8309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a:solidFill>
                  <a:prstClr val="white"/>
                </a:solidFill>
              </a:rPr>
              <a:t>TRAUMA CENTERS</a:t>
            </a:r>
          </a:p>
        </p:txBody>
      </p:sp>
      <p:sp>
        <p:nvSpPr>
          <p:cNvPr id="6" name="Rectangle 5">
            <a:extLst>
              <a:ext uri="{FF2B5EF4-FFF2-40B4-BE49-F238E27FC236}">
                <a16:creationId xmlns:a16="http://schemas.microsoft.com/office/drawing/2014/main" id="{ABAE36AD-35A0-4A71-AFBC-6163B6331EFA}"/>
              </a:ext>
            </a:extLst>
          </p:cNvPr>
          <p:cNvSpPr/>
          <p:nvPr/>
        </p:nvSpPr>
        <p:spPr>
          <a:xfrm>
            <a:off x="127591" y="118215"/>
            <a:ext cx="7527851" cy="830997"/>
          </a:xfrm>
          <a:prstGeom prst="rect">
            <a:avLst/>
          </a:prstGeom>
        </p:spPr>
        <p:txBody>
          <a:bodyPr wrap="square">
            <a:spAutoFit/>
          </a:bodyPr>
          <a:lstStyle/>
          <a:p>
            <a:pPr defTabSz="914400">
              <a:spcBef>
                <a:spcPct val="0"/>
              </a:spcBef>
            </a:pPr>
            <a:r>
              <a:rPr lang="en-US" sz="1600" b="1" u="sng" dirty="0">
                <a:solidFill>
                  <a:srgbClr val="4472C4"/>
                </a:solidFill>
                <a:latin typeface="Calibri Light" panose="020F0302020204030204"/>
              </a:rPr>
              <a:t>Question</a:t>
            </a:r>
            <a:r>
              <a:rPr lang="en-US" sz="1600" b="1" dirty="0">
                <a:solidFill>
                  <a:srgbClr val="4472C4"/>
                </a:solidFill>
                <a:latin typeface="Calibri Light" panose="020F0302020204030204"/>
              </a:rPr>
              <a:t>: The CHIA case mix data contains data from all the of the acute care hospitals</a:t>
            </a:r>
          </a:p>
          <a:p>
            <a:pPr defTabSz="914400">
              <a:spcBef>
                <a:spcPct val="0"/>
              </a:spcBef>
            </a:pPr>
            <a:r>
              <a:rPr lang="en-US" sz="1600" b="1" dirty="0">
                <a:solidFill>
                  <a:srgbClr val="4472C4"/>
                </a:solidFill>
                <a:latin typeface="Calibri Light" panose="020F0302020204030204"/>
              </a:rPr>
              <a:t>in Massachusetts. Do both the CHIA case mix data and MA APCD contain data from all</a:t>
            </a:r>
          </a:p>
          <a:p>
            <a:pPr defTabSz="914400">
              <a:spcBef>
                <a:spcPct val="0"/>
              </a:spcBef>
            </a:pPr>
            <a:r>
              <a:rPr lang="en-US" sz="1600" b="1" dirty="0">
                <a:solidFill>
                  <a:srgbClr val="4472C4"/>
                </a:solidFill>
                <a:latin typeface="Calibri Light" panose="020F0302020204030204"/>
              </a:rPr>
              <a:t>of the trauma centers verified by the American College of Surgeons? </a:t>
            </a:r>
          </a:p>
        </p:txBody>
      </p:sp>
      <p:sp>
        <p:nvSpPr>
          <p:cNvPr id="13" name="Rectangle 12">
            <a:extLst>
              <a:ext uri="{FF2B5EF4-FFF2-40B4-BE49-F238E27FC236}">
                <a16:creationId xmlns:a16="http://schemas.microsoft.com/office/drawing/2014/main" id="{3B3DE64F-AD84-4D20-8AC5-00641BA892F6}"/>
              </a:ext>
            </a:extLst>
          </p:cNvPr>
          <p:cNvSpPr/>
          <p:nvPr/>
        </p:nvSpPr>
        <p:spPr>
          <a:xfrm>
            <a:off x="156379" y="983665"/>
            <a:ext cx="8811436" cy="2092881"/>
          </a:xfrm>
          <a:prstGeom prst="rect">
            <a:avLst/>
          </a:prstGeom>
        </p:spPr>
        <p:txBody>
          <a:bodyPr wrap="square">
            <a:spAutoFit/>
          </a:bodyPr>
          <a:lstStyle/>
          <a:p>
            <a:pPr defTabSz="914400"/>
            <a:r>
              <a:rPr lang="en-US" sz="1300" b="1" i="1" u="sng" dirty="0">
                <a:solidFill>
                  <a:prstClr val="black"/>
                </a:solidFill>
              </a:rPr>
              <a:t>Answer</a:t>
            </a:r>
            <a:r>
              <a:rPr lang="en-US" sz="1300" b="1" i="1" dirty="0">
                <a:solidFill>
                  <a:prstClr val="black"/>
                </a:solidFill>
              </a:rPr>
              <a:t>:  </a:t>
            </a:r>
            <a:r>
              <a:rPr lang="en-US" sz="1300" i="1" dirty="0">
                <a:solidFill>
                  <a:prstClr val="black"/>
                </a:solidFill>
              </a:rPr>
              <a:t>Both the case mix data and MA APCD contain data from all Massachusetts trauma centers verified by the American College of Surgeons (ACS), </a:t>
            </a:r>
            <a:r>
              <a:rPr lang="en-US" sz="1300" b="1" i="1" dirty="0">
                <a:solidFill>
                  <a:prstClr val="black"/>
                </a:solidFill>
              </a:rPr>
              <a:t>see Table 1 below</a:t>
            </a:r>
            <a:r>
              <a:rPr lang="en-US" sz="1300" i="1" dirty="0">
                <a:solidFill>
                  <a:prstClr val="black"/>
                </a:solidFill>
              </a:rPr>
              <a:t>. However, the MA APCD contains data from trauma centers that extend beyond the Massachusetts political boundaries, </a:t>
            </a:r>
            <a:r>
              <a:rPr lang="en-US" sz="1300" b="1" i="1" dirty="0">
                <a:solidFill>
                  <a:prstClr val="black"/>
                </a:solidFill>
              </a:rPr>
              <a:t>see Figure 1 below. </a:t>
            </a:r>
            <a:r>
              <a:rPr lang="en-US" sz="1300" i="1" dirty="0">
                <a:solidFill>
                  <a:prstClr val="black"/>
                </a:solidFill>
              </a:rPr>
              <a:t>An initial release of the MA APCD was used by MDPH commercial </a:t>
            </a:r>
            <a:r>
              <a:rPr lang="en-US" sz="1300" i="1" dirty="0">
                <a:solidFill>
                  <a:srgbClr val="000000"/>
                </a:solidFill>
              </a:rPr>
              <a:t>health plan  beneficiaries seeking trauma care over a 2-year period for  229,557 episodes of care needed by 91,477 MA residents analyzed for out of state inpatient trauma care seeking patterns. Investigators found that  MA residents receiving care out of state constituted 9% of the patient sample with 50% of care provided in New England (NE) states bordering MA in order of the following MA patient volume ranking: RI, NH, CT, NY, ME, and VT. NE patients had increased odds of care destination through referral. Florida and Texas rank as the highest volume non-NE region sites of care. Clinically, NE patients had a higher rate of care sought for open fracture of base of skull with subarachnoid, subdural, and extradural hemorrhage, with loss of consciousness of unspecified duration than non-MA care seekers outside of the NE region. </a:t>
            </a:r>
            <a:endParaRPr lang="en-US" sz="1300" i="1" dirty="0">
              <a:solidFill>
                <a:prstClr val="black"/>
              </a:solidFill>
            </a:endParaRPr>
          </a:p>
        </p:txBody>
      </p:sp>
      <p:grpSp>
        <p:nvGrpSpPr>
          <p:cNvPr id="11" name="Group 10">
            <a:extLst>
              <a:ext uri="{FF2B5EF4-FFF2-40B4-BE49-F238E27FC236}">
                <a16:creationId xmlns:a16="http://schemas.microsoft.com/office/drawing/2014/main" id="{3D812716-91AF-435E-A300-9D05834743A5}"/>
              </a:ext>
            </a:extLst>
          </p:cNvPr>
          <p:cNvGrpSpPr/>
          <p:nvPr/>
        </p:nvGrpSpPr>
        <p:grpSpPr>
          <a:xfrm>
            <a:off x="229348" y="3267459"/>
            <a:ext cx="8685304" cy="3535955"/>
            <a:chOff x="229348" y="3267459"/>
            <a:chExt cx="8685304" cy="3535955"/>
          </a:xfrm>
        </p:grpSpPr>
        <p:pic>
          <p:nvPicPr>
            <p:cNvPr id="7" name="Picture 6">
              <a:extLst>
                <a:ext uri="{FF2B5EF4-FFF2-40B4-BE49-F238E27FC236}">
                  <a16:creationId xmlns:a16="http://schemas.microsoft.com/office/drawing/2014/main" id="{24ED571F-F988-46D9-B637-2E166EC19641}"/>
                </a:ext>
              </a:extLst>
            </p:cNvPr>
            <p:cNvPicPr>
              <a:picLocks noChangeAspect="1"/>
            </p:cNvPicPr>
            <p:nvPr/>
          </p:nvPicPr>
          <p:blipFill>
            <a:blip r:embed="rId2"/>
            <a:stretch>
              <a:fillRect/>
            </a:stretch>
          </p:blipFill>
          <p:spPr>
            <a:xfrm>
              <a:off x="229348" y="3331090"/>
              <a:ext cx="4274993" cy="3408695"/>
            </a:xfrm>
            <a:prstGeom prst="rect">
              <a:avLst/>
            </a:prstGeom>
          </p:spPr>
        </p:pic>
        <p:pic>
          <p:nvPicPr>
            <p:cNvPr id="9" name="Picture 8" descr="Map&#10;&#10;Description automatically generated">
              <a:extLst>
                <a:ext uri="{FF2B5EF4-FFF2-40B4-BE49-F238E27FC236}">
                  <a16:creationId xmlns:a16="http://schemas.microsoft.com/office/drawing/2014/main" id="{08CBAB84-22C5-4CA4-8966-A8500C963A6D}"/>
                </a:ext>
              </a:extLst>
            </p:cNvPr>
            <p:cNvPicPr>
              <a:picLocks noChangeAspect="1"/>
            </p:cNvPicPr>
            <p:nvPr/>
          </p:nvPicPr>
          <p:blipFill rotWithShape="1">
            <a:blip r:embed="rId3"/>
            <a:srcRect l="3048" t="2455" r="2550" b="2455"/>
            <a:stretch/>
          </p:blipFill>
          <p:spPr>
            <a:xfrm>
              <a:off x="4544671" y="3267459"/>
              <a:ext cx="4369981" cy="3535955"/>
            </a:xfrm>
            <a:prstGeom prst="rect">
              <a:avLst/>
            </a:prstGeom>
          </p:spPr>
        </p:pic>
      </p:grpSp>
      <p:grpSp>
        <p:nvGrpSpPr>
          <p:cNvPr id="21" name="Group 20">
            <a:extLst>
              <a:ext uri="{FF2B5EF4-FFF2-40B4-BE49-F238E27FC236}">
                <a16:creationId xmlns:a16="http://schemas.microsoft.com/office/drawing/2014/main" id="{2FA5F545-9CA9-4E96-88F9-1C93DFAE20D4}"/>
              </a:ext>
            </a:extLst>
          </p:cNvPr>
          <p:cNvGrpSpPr/>
          <p:nvPr/>
        </p:nvGrpSpPr>
        <p:grpSpPr>
          <a:xfrm>
            <a:off x="208392" y="3069480"/>
            <a:ext cx="8935608" cy="261610"/>
            <a:chOff x="208392" y="3069480"/>
            <a:chExt cx="8935608" cy="261610"/>
          </a:xfrm>
        </p:grpSpPr>
        <p:sp>
          <p:nvSpPr>
            <p:cNvPr id="10" name="TextBox 9">
              <a:extLst>
                <a:ext uri="{FF2B5EF4-FFF2-40B4-BE49-F238E27FC236}">
                  <a16:creationId xmlns:a16="http://schemas.microsoft.com/office/drawing/2014/main" id="{97FE0DCB-9684-4559-8724-B8DE713D13AD}"/>
                </a:ext>
              </a:extLst>
            </p:cNvPr>
            <p:cNvSpPr txBox="1"/>
            <p:nvPr/>
          </p:nvSpPr>
          <p:spPr>
            <a:xfrm>
              <a:off x="208392" y="3069480"/>
              <a:ext cx="4317207" cy="261610"/>
            </a:xfrm>
            <a:prstGeom prst="rect">
              <a:avLst/>
            </a:prstGeom>
            <a:noFill/>
          </p:spPr>
          <p:txBody>
            <a:bodyPr wrap="none" rtlCol="0">
              <a:spAutoFit/>
            </a:bodyPr>
            <a:lstStyle/>
            <a:p>
              <a:r>
                <a:rPr lang="en-US" sz="1100" b="1" dirty="0">
                  <a:solidFill>
                    <a:srgbClr val="FF0000"/>
                  </a:solidFill>
                </a:rPr>
                <a:t>Table 1. Massachusetts ACS Verified Trauma Centers (as of 5/25/2021)</a:t>
              </a:r>
            </a:p>
          </p:txBody>
        </p:sp>
        <p:sp>
          <p:nvSpPr>
            <p:cNvPr id="19" name="TextBox 18">
              <a:extLst>
                <a:ext uri="{FF2B5EF4-FFF2-40B4-BE49-F238E27FC236}">
                  <a16:creationId xmlns:a16="http://schemas.microsoft.com/office/drawing/2014/main" id="{474C086C-A6F9-4C91-962E-49BD0BF8731B}"/>
                </a:ext>
              </a:extLst>
            </p:cNvPr>
            <p:cNvSpPr txBox="1"/>
            <p:nvPr/>
          </p:nvSpPr>
          <p:spPr>
            <a:xfrm>
              <a:off x="4618402" y="3069480"/>
              <a:ext cx="4525598" cy="261610"/>
            </a:xfrm>
            <a:prstGeom prst="rect">
              <a:avLst/>
            </a:prstGeom>
            <a:noFill/>
          </p:spPr>
          <p:txBody>
            <a:bodyPr wrap="none" rtlCol="0">
              <a:spAutoFit/>
            </a:bodyPr>
            <a:lstStyle/>
            <a:p>
              <a:r>
                <a:rPr lang="en-US" sz="1100" b="1" dirty="0">
                  <a:solidFill>
                    <a:srgbClr val="FF0000"/>
                  </a:solidFill>
                </a:rPr>
                <a:t>Figure 1. Trauma Centers in the MA APCD extend beyond MA boundaries*</a:t>
              </a:r>
            </a:p>
          </p:txBody>
        </p:sp>
      </p:grpSp>
    </p:spTree>
    <p:extLst>
      <p:ext uri="{BB962C8B-B14F-4D97-AF65-F5344CB8AC3E}">
        <p14:creationId xmlns:p14="http://schemas.microsoft.com/office/powerpoint/2010/main" val="154352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608954"/>
            <a:ext cx="8162910" cy="1292662"/>
          </a:xfrm>
          <a:prstGeom prst="rect">
            <a:avLst/>
          </a:prstGeom>
          <a:noFill/>
        </p:spPr>
        <p:txBody>
          <a:bodyPr wrap="square" rtlCol="0">
            <a:spAutoFit/>
          </a:bodyPr>
          <a:lstStyle/>
          <a:p>
            <a:pPr marL="342900" indent="-342900">
              <a:lnSpc>
                <a:spcPct val="130000"/>
              </a:lnSpc>
              <a:buClr>
                <a:schemeClr val="accent1"/>
              </a:buClr>
              <a:buFont typeface="Wingdings" charset="2"/>
              <a:buChar char="§"/>
            </a:pPr>
            <a:r>
              <a:rPr lang="en-US" sz="2000" dirty="0">
                <a:latin typeface="Arial" panose="020B0604020202020204" pitchFamily="34" charset="0"/>
                <a:cs typeface="Arial" panose="020B0604020202020204" pitchFamily="34" charset="0"/>
                <a:hlinkClick r:id="rId2"/>
              </a:rPr>
              <a:t>http://www.chiamass.gov/ma-apcd-and-case-mix-user-workgroup-information/</a:t>
            </a:r>
            <a:r>
              <a:rPr lang="en-US" sz="2000" dirty="0">
                <a:latin typeface="Arial" panose="020B0604020202020204" pitchFamily="34" charset="0"/>
                <a:cs typeface="Arial" panose="020B0604020202020204" pitchFamily="34" charset="0"/>
              </a:rPr>
              <a:t> </a:t>
            </a:r>
          </a:p>
          <a:p>
            <a:pPr>
              <a:lnSpc>
                <a:spcPct val="130000"/>
              </a:lnSpc>
            </a:pPr>
            <a:endParaRPr lang="en-US" sz="2000" dirty="0">
              <a:latin typeface="Arial" panose="020B0604020202020204" pitchFamily="34" charset="0"/>
              <a:cs typeface="Arial" panose="020B0604020202020204" pitchFamily="34" charset="0"/>
            </a:endParaRPr>
          </a:p>
        </p:txBody>
      </p:sp>
      <p:sp>
        <p:nvSpPr>
          <p:cNvPr id="28" name="TextBox 27"/>
          <p:cNvSpPr txBox="1"/>
          <p:nvPr/>
        </p:nvSpPr>
        <p:spPr>
          <a:xfrm>
            <a:off x="258971" y="296188"/>
            <a:ext cx="8030931" cy="954107"/>
          </a:xfrm>
          <a:prstGeom prst="rect">
            <a:avLst/>
          </a:prstGeom>
          <a:noFill/>
        </p:spPr>
        <p:txBody>
          <a:bodyPr wrap="square" rtlCol="0" anchor="b">
            <a:spAutoFit/>
          </a:bodyPr>
          <a:lstStyle/>
          <a:p>
            <a:r>
              <a:rPr lang="en-US" sz="2800" b="1" dirty="0">
                <a:solidFill>
                  <a:srgbClr val="005480"/>
                </a:solidFill>
                <a:latin typeface="Arial"/>
                <a:cs typeface="Arial"/>
              </a:rPr>
              <a:t>Where can I find past User Workgroup Presentations?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14</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a:t>
            </a:r>
          </a:p>
        </p:txBody>
      </p:sp>
      <p:pic>
        <p:nvPicPr>
          <p:cNvPr id="10" name="Picture 9" descr="CHIAlogoSQ.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2570"/>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263090" y="2696042"/>
            <a:ext cx="8590342" cy="3196393"/>
          </a:xfrm>
          <a:prstGeom prst="rect">
            <a:avLst/>
          </a:prstGeom>
        </p:spPr>
      </p:pic>
    </p:spTree>
    <p:extLst>
      <p:ext uri="{BB962C8B-B14F-4D97-AF65-F5344CB8AC3E}">
        <p14:creationId xmlns:p14="http://schemas.microsoft.com/office/powerpoint/2010/main" val="40195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lang="en-US" sz="3100" b="1" dirty="0">
                <a:solidFill>
                  <a:srgbClr val="005480"/>
                </a:solidFill>
                <a:cs typeface="Arial"/>
              </a:rPr>
            </a:br>
            <a:r>
              <a:rPr lang="en-US" sz="3100" b="1" dirty="0">
                <a:solidFill>
                  <a:srgbClr val="005480"/>
                </a:solidFill>
                <a:cs typeface="Arial"/>
              </a:rPr>
              <a:t>When is the next User Group meeting?</a:t>
            </a:r>
            <a:br>
              <a:rPr lang="en-US" b="1" dirty="0">
                <a:solidFill>
                  <a:srgbClr val="005480"/>
                </a:solidFill>
                <a:cs typeface="Arial"/>
              </a:rPr>
            </a:br>
            <a:endParaRPr lang="en-US" dirty="0"/>
          </a:p>
        </p:txBody>
      </p:sp>
      <p:sp>
        <p:nvSpPr>
          <p:cNvPr id="3" name="Content Placeholder 2"/>
          <p:cNvSpPr>
            <a:spLocks noGrp="1"/>
          </p:cNvSpPr>
          <p:nvPr>
            <p:ph idx="1"/>
          </p:nvPr>
        </p:nvSpPr>
        <p:spPr>
          <a:xfrm>
            <a:off x="457200" y="1600200"/>
            <a:ext cx="8229599" cy="4525963"/>
          </a:xfrm>
        </p:spPr>
        <p:txBody>
          <a:bodyPr>
            <a:normAutofit/>
          </a:bodyPr>
          <a:lstStyle/>
          <a:p>
            <a:r>
              <a:rPr lang="en-US" sz="2800" dirty="0"/>
              <a:t>The next User Group will meet Tuesday</a:t>
            </a:r>
            <a:r>
              <a:rPr lang="en-US" sz="2800"/>
              <a:t>, June 22.</a:t>
            </a:r>
            <a:endParaRPr lang="en-US" sz="2000" dirty="0">
              <a:hlinkClick r:id="rId2"/>
            </a:endParaRPr>
          </a:p>
          <a:p>
            <a:endParaRPr lang="en-US" sz="2000" dirty="0">
              <a:hlinkClick r:id="rId2"/>
            </a:endParaRPr>
          </a:p>
          <a:p>
            <a:endParaRPr lang="en-US" sz="2000" dirty="0">
              <a:hlinkClick r:id="rId2"/>
            </a:endParaRPr>
          </a:p>
          <a:p>
            <a:endParaRPr lang="en-US" sz="2000" dirty="0">
              <a:hlinkClick r:id="rId2"/>
            </a:endParaRPr>
          </a:p>
          <a:p>
            <a:endParaRPr lang="en-US" sz="2000" dirty="0">
              <a:hlinkClick r:id="rId2"/>
            </a:endParaRPr>
          </a:p>
          <a:p>
            <a:endParaRPr lang="en-US" sz="2000" dirty="0">
              <a:hlinkClick r:id="rId2"/>
            </a:endParaRPr>
          </a:p>
          <a:p>
            <a:r>
              <a:rPr lang="en-US" sz="2000" dirty="0">
                <a:hlinkClick r:id="rId2"/>
              </a:rPr>
              <a:t>http://www.chiamass.gov/ma-apcd-and-case-mix-user-workgroup-information/</a:t>
            </a:r>
            <a:endParaRPr lang="en-US" sz="2000" dirty="0"/>
          </a:p>
          <a:p>
            <a:endParaRPr lang="en-US" sz="2800" dirty="0"/>
          </a:p>
        </p:txBody>
      </p:sp>
      <p:pic>
        <p:nvPicPr>
          <p:cNvPr id="5" name="Picture 4"/>
          <p:cNvPicPr>
            <a:picLocks noChangeAspect="1"/>
          </p:cNvPicPr>
          <p:nvPr/>
        </p:nvPicPr>
        <p:blipFill>
          <a:blip r:embed="rId3"/>
          <a:stretch>
            <a:fillRect/>
          </a:stretch>
        </p:blipFill>
        <p:spPr>
          <a:xfrm>
            <a:off x="0" y="2661708"/>
            <a:ext cx="9144000" cy="1534583"/>
          </a:xfrm>
          <a:prstGeom prst="rect">
            <a:avLst/>
          </a:prstGeom>
        </p:spPr>
      </p:pic>
    </p:spTree>
    <p:extLst>
      <p:ext uri="{BB962C8B-B14F-4D97-AF65-F5344CB8AC3E}">
        <p14:creationId xmlns:p14="http://schemas.microsoft.com/office/powerpoint/2010/main" val="146613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3" y="274638"/>
            <a:ext cx="8229600" cy="1143000"/>
          </a:xfrm>
        </p:spPr>
        <p:txBody>
          <a:bodyPr>
            <a:normAutofit fontScale="90000"/>
          </a:bodyPr>
          <a:lstStyle/>
          <a:p>
            <a:r>
              <a:rPr lang="en-US" sz="3800" b="1" dirty="0">
                <a:solidFill>
                  <a:srgbClr val="005480"/>
                </a:solidFill>
                <a:cs typeface="Arial"/>
              </a:rPr>
              <a:t>Resultant Research Using CHIA Data</a:t>
            </a:r>
            <a:endParaRPr lang="en-US" dirty="0"/>
          </a:p>
        </p:txBody>
      </p:sp>
      <p:sp>
        <p:nvSpPr>
          <p:cNvPr id="3" name="Content Placeholder 2"/>
          <p:cNvSpPr>
            <a:spLocks noGrp="1"/>
          </p:cNvSpPr>
          <p:nvPr>
            <p:ph idx="1"/>
          </p:nvPr>
        </p:nvSpPr>
        <p:spPr>
          <a:xfrm>
            <a:off x="457200" y="1244065"/>
            <a:ext cx="8229600" cy="4525963"/>
          </a:xfrm>
        </p:spPr>
        <p:txBody>
          <a:bodyPr/>
          <a:lstStyle/>
          <a:p>
            <a:r>
              <a:rPr lang="en-US" sz="2000" dirty="0">
                <a:hlinkClick r:id="rId2"/>
              </a:rPr>
              <a:t>https://www.chiamass.gov/resultant-research-using-chia-data</a:t>
            </a:r>
            <a:endParaRPr lang="en-US" sz="2000" dirty="0"/>
          </a:p>
          <a:p>
            <a:endParaRPr lang="en-US" dirty="0"/>
          </a:p>
        </p:txBody>
      </p:sp>
      <p:pic>
        <p:nvPicPr>
          <p:cNvPr id="5" name="Picture 4"/>
          <p:cNvPicPr>
            <a:picLocks noChangeAspect="1"/>
          </p:cNvPicPr>
          <p:nvPr/>
        </p:nvPicPr>
        <p:blipFill rotWithShape="1">
          <a:blip r:embed="rId3"/>
          <a:srcRect b="13149"/>
          <a:stretch/>
        </p:blipFill>
        <p:spPr>
          <a:xfrm>
            <a:off x="0" y="1792075"/>
            <a:ext cx="9144000" cy="4054955"/>
          </a:xfrm>
          <a:prstGeom prst="rect">
            <a:avLst/>
          </a:prstGeom>
        </p:spPr>
      </p:pic>
    </p:spTree>
    <p:extLst>
      <p:ext uri="{BB962C8B-B14F-4D97-AF65-F5344CB8AC3E}">
        <p14:creationId xmlns:p14="http://schemas.microsoft.com/office/powerpoint/2010/main" val="262555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608954"/>
            <a:ext cx="8162910" cy="3693319"/>
          </a:xfrm>
          <a:prstGeom prst="rect">
            <a:avLst/>
          </a:prstGeom>
          <a:noFill/>
        </p:spPr>
        <p:txBody>
          <a:bodyPr wrap="square" rtlCol="0">
            <a:spAutoFit/>
          </a:bodyPr>
          <a:lstStyle/>
          <a:p>
            <a:pPr marL="342900" indent="-342900">
              <a:lnSpc>
                <a:spcPct val="130000"/>
              </a:lnSpc>
              <a:buClr>
                <a:schemeClr val="accent1"/>
              </a:buClr>
              <a:buFont typeface="Wingdings" charset="2"/>
              <a:buChar char="§"/>
            </a:pPr>
            <a:r>
              <a:rPr lang="en-US" sz="2000" dirty="0">
                <a:latin typeface="Arial" panose="020B0604020202020204" pitchFamily="34" charset="0"/>
                <a:cs typeface="Arial" panose="020B0604020202020204" pitchFamily="34" charset="0"/>
              </a:rPr>
              <a:t>Questions related to MA APCD: </a:t>
            </a:r>
          </a:p>
          <a:p>
            <a:pPr>
              <a:lnSpc>
                <a:spcPct val="130000"/>
              </a:lnSpc>
              <a:buClr>
                <a:schemeClr val="accent1"/>
              </a:buClr>
            </a:pP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
              </a:rPr>
              <a:t>apcd.data@state.ma.us</a:t>
            </a:r>
            <a:endParaRPr lang="en-US" sz="2000" dirty="0">
              <a:latin typeface="Arial" panose="020B0604020202020204" pitchFamily="34" charset="0"/>
              <a:cs typeface="Arial" panose="020B0604020202020204" pitchFamily="34" charset="0"/>
            </a:endParaRPr>
          </a:p>
          <a:p>
            <a:pPr marL="342900" indent="-342900">
              <a:lnSpc>
                <a:spcPct val="130000"/>
              </a:lnSpc>
              <a:buClr>
                <a:schemeClr val="accent1"/>
              </a:buClr>
              <a:buFont typeface="Wingdings" charset="2"/>
              <a:buChar char="§"/>
            </a:pPr>
            <a:r>
              <a:rPr lang="en-US" sz="2000" dirty="0">
                <a:latin typeface="Arial" panose="020B0604020202020204" pitchFamily="34" charset="0"/>
                <a:cs typeface="Arial" panose="020B0604020202020204" pitchFamily="34" charset="0"/>
              </a:rPr>
              <a:t>Questions related to Case Mix: </a:t>
            </a:r>
          </a:p>
          <a:p>
            <a:pPr>
              <a:lnSpc>
                <a:spcPct val="130000"/>
              </a:lnSpc>
              <a:buClr>
                <a:schemeClr val="accent1"/>
              </a:buClr>
            </a:pP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casemix.data@state.ma.us</a:t>
            </a:r>
            <a:r>
              <a:rPr lang="en-US" sz="2000" dirty="0">
                <a:latin typeface="Arial" panose="020B0604020202020204" pitchFamily="34" charset="0"/>
                <a:cs typeface="Arial" panose="020B0604020202020204" pitchFamily="34" charset="0"/>
              </a:rPr>
              <a:t> </a:t>
            </a:r>
          </a:p>
          <a:p>
            <a:pPr>
              <a:lnSpc>
                <a:spcPct val="130000"/>
              </a:lnSpc>
              <a:buClr>
                <a:schemeClr val="accent1"/>
              </a:buClr>
            </a:pPr>
            <a:endParaRPr lang="en-US" sz="2000" dirty="0">
              <a:latin typeface="Arial" panose="020B0604020202020204" pitchFamily="34" charset="0"/>
              <a:cs typeface="Arial" panose="020B0604020202020204" pitchFamily="34" charset="0"/>
            </a:endParaRPr>
          </a:p>
          <a:p>
            <a:pPr>
              <a:lnSpc>
                <a:spcPct val="130000"/>
              </a:lnSpc>
              <a:buClr>
                <a:schemeClr val="accent1"/>
              </a:buClr>
            </a:pPr>
            <a:r>
              <a:rPr lang="en-US" sz="2000" u="sng" dirty="0">
                <a:latin typeface="Arial" panose="020B0604020202020204" pitchFamily="34" charset="0"/>
                <a:cs typeface="Arial" panose="020B0604020202020204" pitchFamily="34" charset="0"/>
              </a:rPr>
              <a:t>REMINDER</a:t>
            </a:r>
            <a:r>
              <a:rPr lang="en-US" sz="2000" dirty="0">
                <a:latin typeface="Arial" panose="020B0604020202020204" pitchFamily="34" charset="0"/>
                <a:cs typeface="Arial" panose="020B0604020202020204" pitchFamily="34" charset="0"/>
              </a:rPr>
              <a:t>: Please include your </a:t>
            </a:r>
            <a:r>
              <a:rPr lang="en-US" sz="2000" b="1" dirty="0">
                <a:latin typeface="Arial" panose="020B0604020202020204" pitchFamily="34" charset="0"/>
                <a:cs typeface="Arial" panose="020B0604020202020204" pitchFamily="34" charset="0"/>
              </a:rPr>
              <a:t>IRBNet ID#</a:t>
            </a:r>
            <a:r>
              <a:rPr lang="en-US" sz="2000" dirty="0">
                <a:latin typeface="Arial" panose="020B0604020202020204" pitchFamily="34" charset="0"/>
                <a:cs typeface="Arial" panose="020B0604020202020204" pitchFamily="34" charset="0"/>
              </a:rPr>
              <a:t>, if you currently have a project using CHIA data.</a:t>
            </a:r>
          </a:p>
          <a:p>
            <a:pPr>
              <a:lnSpc>
                <a:spcPct val="130000"/>
              </a:lnSpc>
              <a:buClr>
                <a:schemeClr val="accent1"/>
              </a:buClr>
            </a:pPr>
            <a:endParaRPr lang="en-US" sz="2000" dirty="0">
              <a:latin typeface="Arial" panose="020B0604020202020204" pitchFamily="34" charset="0"/>
              <a:cs typeface="Arial" panose="020B0604020202020204" pitchFamily="34" charset="0"/>
            </a:endParaRPr>
          </a:p>
          <a:p>
            <a:pPr>
              <a:lnSpc>
                <a:spcPct val="130000"/>
              </a:lnSpc>
            </a:pPr>
            <a:endParaRPr lang="en-US" sz="2000" dirty="0">
              <a:latin typeface="Arial" panose="020B0604020202020204" pitchFamily="34" charset="0"/>
              <a:cs typeface="Arial" panose="020B0604020202020204" pitchFamily="34" charset="0"/>
            </a:endParaRPr>
          </a:p>
        </p:txBody>
      </p:sp>
      <p:sp>
        <p:nvSpPr>
          <p:cNvPr id="28" name="TextBox 27"/>
          <p:cNvSpPr txBox="1"/>
          <p:nvPr/>
        </p:nvSpPr>
        <p:spPr>
          <a:xfrm>
            <a:off x="258971" y="727075"/>
            <a:ext cx="8030931" cy="523220"/>
          </a:xfrm>
          <a:prstGeom prst="rect">
            <a:avLst/>
          </a:prstGeom>
          <a:noFill/>
        </p:spPr>
        <p:txBody>
          <a:bodyPr wrap="square" rtlCol="0" anchor="b">
            <a:spAutoFit/>
          </a:bodyPr>
          <a:lstStyle/>
          <a:p>
            <a:r>
              <a:rPr lang="en-US" sz="2800" b="1" dirty="0">
                <a:solidFill>
                  <a:srgbClr val="005480"/>
                </a:solidFill>
                <a:latin typeface="Arial"/>
                <a:cs typeface="Arial"/>
              </a:rPr>
              <a:t>Questions?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17</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a:t>
            </a:r>
          </a:p>
        </p:txBody>
      </p:sp>
      <p:pic>
        <p:nvPicPr>
          <p:cNvPr id="10" name="Picture 9" descr="CHIAlogoSQ.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2570"/>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88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608954"/>
            <a:ext cx="8162910" cy="4693593"/>
          </a:xfrm>
          <a:prstGeom prst="rect">
            <a:avLst/>
          </a:prstGeom>
          <a:noFill/>
        </p:spPr>
        <p:txBody>
          <a:bodyPr wrap="square" rtlCol="0">
            <a:spAutoFit/>
          </a:bodyPr>
          <a:lstStyle/>
          <a:p>
            <a:pPr>
              <a:lnSpc>
                <a:spcPct val="130000"/>
              </a:lnSpc>
              <a:buClr>
                <a:schemeClr val="accent1"/>
              </a:buClr>
            </a:pPr>
            <a:endParaRPr lang="en-US" sz="1000" dirty="0">
              <a:latin typeface="Arial" panose="020B0604020202020204" pitchFamily="34" charset="0"/>
              <a:cs typeface="Arial" panose="020B0604020202020204" pitchFamily="34" charset="0"/>
            </a:endParaRPr>
          </a:p>
          <a:p>
            <a:pPr marL="342900" indent="-342900">
              <a:lnSpc>
                <a:spcPct val="130000"/>
              </a:lnSpc>
              <a:buClr>
                <a:schemeClr val="accent1"/>
              </a:buClr>
              <a:buFont typeface="Wingdings" charset="2"/>
              <a:buChar char="§"/>
            </a:pPr>
            <a:r>
              <a:rPr lang="en-US" sz="2000" dirty="0">
                <a:latin typeface="Arial" panose="020B0604020202020204" pitchFamily="34" charset="0"/>
                <a:cs typeface="Arial" panose="020B0604020202020204" pitchFamily="34" charset="0"/>
              </a:rPr>
              <a:t>If there is a </a:t>
            </a:r>
            <a:r>
              <a:rPr lang="en-US" sz="2000" b="1" dirty="0">
                <a:latin typeface="Arial" panose="020B0604020202020204" pitchFamily="34" charset="0"/>
                <a:cs typeface="Arial" panose="020B0604020202020204" pitchFamily="34" charset="0"/>
              </a:rPr>
              <a:t>TOPIC</a:t>
            </a:r>
            <a:r>
              <a:rPr lang="en-US" sz="2000" dirty="0">
                <a:latin typeface="Arial" panose="020B0604020202020204" pitchFamily="34" charset="0"/>
                <a:cs typeface="Arial" panose="020B0604020202020204" pitchFamily="34" charset="0"/>
              </a:rPr>
              <a:t> that you would like to see discussed at an MA APCD or Case Mix workgroup in 2020, contact Amy Wyeth [amy.wyeth@state.ma.us]</a:t>
            </a:r>
          </a:p>
          <a:p>
            <a:pPr marL="342900" indent="-342900">
              <a:lnSpc>
                <a:spcPct val="130000"/>
              </a:lnSpc>
              <a:buClr>
                <a:schemeClr val="accent1"/>
              </a:buClr>
              <a:buFont typeface="Wingdings" charset="2"/>
              <a:buChar char="§"/>
            </a:pPr>
            <a:r>
              <a:rPr lang="en-US" sz="2000" dirty="0">
                <a:latin typeface="Arial" panose="020B0604020202020204" pitchFamily="34" charset="0"/>
                <a:cs typeface="Arial" panose="020B0604020202020204" pitchFamily="34" charset="0"/>
              </a:rPr>
              <a:t>If you are interested in </a:t>
            </a:r>
            <a:r>
              <a:rPr lang="en-US" sz="2000" b="1" dirty="0">
                <a:latin typeface="Arial" panose="020B0604020202020204" pitchFamily="34" charset="0"/>
                <a:cs typeface="Arial" panose="020B0604020202020204" pitchFamily="34" charset="0"/>
              </a:rPr>
              <a:t>PRESENTING</a:t>
            </a:r>
            <a:r>
              <a:rPr lang="en-US" sz="2000" dirty="0">
                <a:latin typeface="Arial" panose="020B0604020202020204" pitchFamily="34" charset="0"/>
                <a:cs typeface="Arial" panose="020B0604020202020204" pitchFamily="34" charset="0"/>
              </a:rPr>
              <a:t> at a MA APCD or Case Mix workgroup in 2020, contact Amy Wyeth [amy.wyeth@state.ma.us]</a:t>
            </a:r>
          </a:p>
          <a:p>
            <a:pPr>
              <a:lnSpc>
                <a:spcPct val="130000"/>
              </a:lnSpc>
              <a:buClr>
                <a:schemeClr val="accent1"/>
              </a:buClr>
            </a:pPr>
            <a:r>
              <a:rPr lang="en-US" sz="2000" dirty="0">
                <a:latin typeface="Arial" panose="020B0604020202020204" pitchFamily="34" charset="0"/>
                <a:cs typeface="Arial" panose="020B0604020202020204" pitchFamily="34" charset="0"/>
              </a:rPr>
              <a:t>     You can present remotely, or in-person at CHIA</a:t>
            </a:r>
          </a:p>
          <a:p>
            <a:pPr marL="342900" indent="-342900">
              <a:lnSpc>
                <a:spcPct val="130000"/>
              </a:lnSpc>
              <a:buClr>
                <a:schemeClr val="accent1"/>
              </a:buClr>
              <a:buFont typeface="Wingdings" panose="05000000000000000000" pitchFamily="2" charset="2"/>
              <a:buChar char="§"/>
            </a:pPr>
            <a:r>
              <a:rPr lang="en-US" sz="2000" dirty="0">
                <a:latin typeface="Arial" panose="020B0604020202020204" pitchFamily="34" charset="0"/>
                <a:cs typeface="Arial" panose="020B0604020202020204" pitchFamily="34" charset="0"/>
              </a:rPr>
              <a:t>We may be reaching out to some data users with invitations to present, and hope you will consider this!</a:t>
            </a:r>
          </a:p>
          <a:p>
            <a:pPr>
              <a:lnSpc>
                <a:spcPct val="130000"/>
              </a:lnSpc>
              <a:buClr>
                <a:schemeClr val="accent1"/>
              </a:buClr>
            </a:pPr>
            <a:endParaRPr lang="en-US" sz="2000" dirty="0">
              <a:latin typeface="Arial" panose="020B0604020202020204" pitchFamily="34" charset="0"/>
              <a:cs typeface="Arial" panose="020B0604020202020204" pitchFamily="34" charset="0"/>
            </a:endParaRPr>
          </a:p>
          <a:p>
            <a:pPr marL="342900" indent="-342900">
              <a:lnSpc>
                <a:spcPct val="130000"/>
              </a:lnSpc>
              <a:buClr>
                <a:schemeClr val="accent1"/>
              </a:buClr>
              <a:buFont typeface="Wingdings" charset="2"/>
              <a:buChar char="§"/>
            </a:pPr>
            <a:endParaRPr lang="en-US" sz="2000" dirty="0">
              <a:latin typeface="Arial" panose="020B0604020202020204" pitchFamily="34" charset="0"/>
              <a:cs typeface="Arial" panose="020B0604020202020204" pitchFamily="34" charset="0"/>
            </a:endParaRPr>
          </a:p>
          <a:p>
            <a:pPr>
              <a:lnSpc>
                <a:spcPct val="130000"/>
              </a:lnSpc>
            </a:pPr>
            <a:endParaRPr lang="en-US" sz="2000" dirty="0">
              <a:latin typeface="Arial" panose="020B0604020202020204" pitchFamily="34" charset="0"/>
              <a:cs typeface="Arial" panose="020B0604020202020204" pitchFamily="34" charset="0"/>
            </a:endParaRPr>
          </a:p>
        </p:txBody>
      </p:sp>
      <p:sp>
        <p:nvSpPr>
          <p:cNvPr id="28" name="TextBox 27"/>
          <p:cNvSpPr txBox="1"/>
          <p:nvPr/>
        </p:nvSpPr>
        <p:spPr>
          <a:xfrm>
            <a:off x="258971" y="727075"/>
            <a:ext cx="8030931" cy="523220"/>
          </a:xfrm>
          <a:prstGeom prst="rect">
            <a:avLst/>
          </a:prstGeom>
          <a:noFill/>
        </p:spPr>
        <p:txBody>
          <a:bodyPr wrap="square" rtlCol="0" anchor="b">
            <a:spAutoFit/>
          </a:bodyPr>
          <a:lstStyle/>
          <a:p>
            <a:r>
              <a:rPr lang="en-US" sz="2800" b="1" dirty="0">
                <a:solidFill>
                  <a:srgbClr val="005480"/>
                </a:solidFill>
                <a:latin typeface="Arial"/>
                <a:cs typeface="Arial"/>
              </a:rPr>
              <a:t>Call for Topics and Presenters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18</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 </a:t>
            </a:r>
          </a:p>
        </p:txBody>
      </p:sp>
      <p:pic>
        <p:nvPicPr>
          <p:cNvPr id="10" name="Picture 9"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2570"/>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61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92981" y="1354110"/>
            <a:ext cx="8162910" cy="3877985"/>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rgbClr val="63666A"/>
                </a:solidFill>
                <a:latin typeface="Arial" panose="020B0604020202020204" pitchFamily="34" charset="0"/>
                <a:cs typeface="Arial" panose="020B0604020202020204" pitchFamily="34" charset="0"/>
              </a:rPr>
              <a:t>Announcements</a:t>
            </a:r>
            <a:r>
              <a:rPr lang="en-US" sz="2400" dirty="0">
                <a:solidFill>
                  <a:srgbClr val="63666A"/>
                </a:solidFill>
                <a:latin typeface="Arial" panose="020B0604020202020204" pitchFamily="34" charset="0"/>
                <a:cs typeface="Arial" panose="020B0604020202020204" pitchFamily="34" charset="0"/>
              </a:rPr>
              <a:t>:</a:t>
            </a:r>
          </a:p>
          <a:p>
            <a:pPr marL="742950" lvl="1" indent="-285750">
              <a:buClr>
                <a:schemeClr val="accent1"/>
              </a:buClr>
              <a:buFont typeface="Wingdings" charset="2"/>
              <a:buChar char="§"/>
            </a:pPr>
            <a:r>
              <a:rPr lang="en-US" sz="2000" dirty="0">
                <a:solidFill>
                  <a:srgbClr val="63666A"/>
                </a:solidFill>
                <a:latin typeface="Arial"/>
                <a:cs typeface="Arial"/>
              </a:rPr>
              <a:t>APCD Release 8.0 Updates</a:t>
            </a:r>
          </a:p>
          <a:p>
            <a:pPr marL="742950" lvl="1" indent="-285750">
              <a:buClr>
                <a:schemeClr val="accent1"/>
              </a:buClr>
              <a:buFont typeface="Wingdings" charset="2"/>
              <a:buChar char="§"/>
            </a:pPr>
            <a:r>
              <a:rPr lang="en-US" sz="2000" dirty="0">
                <a:solidFill>
                  <a:srgbClr val="63666A"/>
                </a:solidFill>
                <a:latin typeface="Arial"/>
                <a:cs typeface="Arial"/>
              </a:rPr>
              <a:t>FY20 Case Mix Release Projections</a:t>
            </a:r>
          </a:p>
          <a:p>
            <a:pPr marL="742950" lvl="1" indent="-285750">
              <a:buClr>
                <a:schemeClr val="accent1"/>
              </a:buClr>
              <a:buFont typeface="Wingdings" charset="2"/>
              <a:buChar char="§"/>
            </a:pPr>
            <a:r>
              <a:rPr lang="en-US" sz="2000" dirty="0">
                <a:solidFill>
                  <a:srgbClr val="63666A"/>
                </a:solidFill>
                <a:latin typeface="Arial"/>
                <a:cs typeface="Arial"/>
              </a:rPr>
              <a:t>Data Release and Application Update</a:t>
            </a:r>
          </a:p>
          <a:p>
            <a:pPr marL="342900" indent="-342900">
              <a:buFont typeface="Wingdings" panose="05000000000000000000" pitchFamily="2" charset="2"/>
              <a:buChar char="Ø"/>
            </a:pPr>
            <a:r>
              <a:rPr lang="en-US" sz="2000" dirty="0">
                <a:solidFill>
                  <a:srgbClr val="63666A"/>
                </a:solidFill>
                <a:latin typeface="Arial"/>
                <a:cs typeface="Arial"/>
              </a:rPr>
              <a:t>Website Updates</a:t>
            </a:r>
          </a:p>
          <a:p>
            <a:pPr marL="342900" indent="-342900">
              <a:buFont typeface="Wingdings" panose="05000000000000000000" pitchFamily="2" charset="2"/>
              <a:buChar char="Ø"/>
            </a:pPr>
            <a:r>
              <a:rPr lang="en-US" sz="2000" dirty="0">
                <a:solidFill>
                  <a:srgbClr val="63666A"/>
                </a:solidFill>
                <a:latin typeface="Arial"/>
                <a:cs typeface="Arial"/>
              </a:rPr>
              <a:t>Application Reminders</a:t>
            </a:r>
          </a:p>
          <a:p>
            <a:pPr marL="342900" indent="-342900">
              <a:buFont typeface="Wingdings" panose="05000000000000000000" pitchFamily="2" charset="2"/>
              <a:buChar char="Ø"/>
            </a:pPr>
            <a:r>
              <a:rPr lang="en-US" sz="2000" dirty="0">
                <a:solidFill>
                  <a:srgbClr val="63666A"/>
                </a:solidFill>
                <a:latin typeface="Arial"/>
                <a:cs typeface="Arial"/>
              </a:rPr>
              <a:t>User Support Questions</a:t>
            </a:r>
          </a:p>
          <a:p>
            <a:pPr marL="800100" lvl="1" indent="-342900">
              <a:buFont typeface="Wingdings" panose="05000000000000000000" pitchFamily="2" charset="2"/>
              <a:buChar char="Ø"/>
            </a:pPr>
            <a:r>
              <a:rPr lang="en-US" dirty="0">
                <a:solidFill>
                  <a:srgbClr val="63666A"/>
                </a:solidFill>
              </a:rPr>
              <a:t>Ambulatory Surgery Centers</a:t>
            </a:r>
          </a:p>
          <a:p>
            <a:pPr marL="800100" lvl="1" indent="-342900">
              <a:buFont typeface="Wingdings" panose="05000000000000000000" pitchFamily="2" charset="2"/>
              <a:buChar char="Ø"/>
            </a:pPr>
            <a:r>
              <a:rPr lang="en-US" dirty="0">
                <a:solidFill>
                  <a:srgbClr val="63666A"/>
                </a:solidFill>
              </a:rPr>
              <a:t>Taxonomy Codes</a:t>
            </a:r>
          </a:p>
          <a:p>
            <a:pPr marL="800100" lvl="1" indent="-342900">
              <a:buFont typeface="Wingdings" panose="05000000000000000000" pitchFamily="2" charset="2"/>
              <a:buChar char="Ø"/>
            </a:pPr>
            <a:r>
              <a:rPr lang="en-US" dirty="0">
                <a:solidFill>
                  <a:srgbClr val="63666A"/>
                </a:solidFill>
              </a:rPr>
              <a:t>Trauma Centers in MA APCD compared to Case Mix</a:t>
            </a:r>
          </a:p>
          <a:p>
            <a:pPr marL="800100" lvl="1" indent="-342900">
              <a:buFont typeface="Wingdings" panose="05000000000000000000" pitchFamily="2" charset="2"/>
              <a:buChar char="Ø"/>
            </a:pPr>
            <a:r>
              <a:rPr lang="en-US" dirty="0">
                <a:solidFill>
                  <a:srgbClr val="63666A"/>
                </a:solidFill>
              </a:rPr>
              <a:t>Discharge Status</a:t>
            </a:r>
          </a:p>
          <a:p>
            <a:pPr marL="342900" indent="-342900">
              <a:buFont typeface="Wingdings" panose="05000000000000000000" pitchFamily="2" charset="2"/>
              <a:buChar char="Ø"/>
            </a:pPr>
            <a:r>
              <a:rPr lang="en-US" sz="2000" dirty="0">
                <a:solidFill>
                  <a:srgbClr val="63666A"/>
                </a:solidFill>
                <a:latin typeface="Arial"/>
                <a:cs typeface="Arial"/>
              </a:rPr>
              <a:t>Q&amp;A</a:t>
            </a:r>
            <a:endParaRPr lang="en-US" sz="2400" dirty="0">
              <a:solidFill>
                <a:srgbClr val="63666A"/>
              </a:solidFill>
              <a:latin typeface="Arial"/>
              <a:cs typeface="Arial"/>
            </a:endParaRPr>
          </a:p>
          <a:p>
            <a:pPr marL="742950" lvl="1" indent="-285750">
              <a:buClr>
                <a:schemeClr val="accent1"/>
              </a:buClr>
              <a:buFont typeface="Wingdings" charset="2"/>
              <a:buChar char="§"/>
            </a:pPr>
            <a:endParaRPr lang="en-US" sz="1000" dirty="0">
              <a:latin typeface="Arial"/>
              <a:cs typeface="Arial"/>
            </a:endParaRPr>
          </a:p>
        </p:txBody>
      </p:sp>
      <p:sp>
        <p:nvSpPr>
          <p:cNvPr id="28" name="TextBox 27"/>
          <p:cNvSpPr txBox="1"/>
          <p:nvPr/>
        </p:nvSpPr>
        <p:spPr>
          <a:xfrm>
            <a:off x="258971" y="724813"/>
            <a:ext cx="8030931" cy="523220"/>
          </a:xfrm>
          <a:prstGeom prst="rect">
            <a:avLst/>
          </a:prstGeom>
          <a:noFill/>
        </p:spPr>
        <p:txBody>
          <a:bodyPr wrap="square" rtlCol="0" anchor="b">
            <a:spAutoFit/>
          </a:bodyPr>
          <a:lstStyle/>
          <a:p>
            <a:r>
              <a:rPr lang="en-US" sz="2800" b="1" dirty="0">
                <a:solidFill>
                  <a:srgbClr val="005480"/>
                </a:solidFill>
                <a:latin typeface="Arial"/>
                <a:cs typeface="Arial"/>
              </a:rPr>
              <a:t>Agenda</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2</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a:t>
            </a:r>
          </a:p>
        </p:txBody>
      </p:sp>
      <p:pic>
        <p:nvPicPr>
          <p:cNvPr id="10" name="Picture 9" descr="CHIAlogoSQ.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0308"/>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50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01716" y="1488691"/>
            <a:ext cx="8162910" cy="4708981"/>
          </a:xfrm>
          <a:prstGeom prst="rect">
            <a:avLst/>
          </a:prstGeom>
          <a:noFill/>
        </p:spPr>
        <p:txBody>
          <a:bodyPr wrap="square" rtlCol="0">
            <a:spAutoFit/>
          </a:bodyPr>
          <a:lstStyle/>
          <a:p>
            <a:pPr marL="742950" lvl="1" indent="-285750">
              <a:buClr>
                <a:schemeClr val="accent1"/>
              </a:buClr>
              <a:buFont typeface="Wingdings" charset="2"/>
              <a:buChar char="§"/>
            </a:pPr>
            <a:r>
              <a:rPr lang="en-US" sz="2000" dirty="0">
                <a:cs typeface="Arial"/>
              </a:rPr>
              <a:t>Available </a:t>
            </a:r>
            <a:r>
              <a:rPr lang="en-US" sz="2000" b="1" dirty="0">
                <a:cs typeface="Arial"/>
              </a:rPr>
              <a:t>NOW</a:t>
            </a:r>
          </a:p>
          <a:p>
            <a:pPr marL="742950" lvl="1" indent="-285750">
              <a:buClr>
                <a:schemeClr val="accent1"/>
              </a:buClr>
              <a:buFont typeface="Wingdings" charset="2"/>
              <a:buChar char="§"/>
            </a:pPr>
            <a:r>
              <a:rPr lang="en-US" sz="2000" dirty="0">
                <a:cs typeface="Arial"/>
              </a:rPr>
              <a:t>Applicants with </a:t>
            </a:r>
            <a:r>
              <a:rPr lang="en-US" sz="2000" i="1" dirty="0">
                <a:cs typeface="Arial"/>
              </a:rPr>
              <a:t>approved projects</a:t>
            </a:r>
            <a:r>
              <a:rPr lang="en-US" sz="2000" dirty="0">
                <a:cs typeface="Arial"/>
              </a:rPr>
              <a:t> that require updated APCD data (Release 8.0) should submit to CHIA a completed Exhibit B (</a:t>
            </a:r>
            <a:r>
              <a:rPr lang="en-US" sz="2000" i="1" dirty="0">
                <a:cs typeface="Arial"/>
              </a:rPr>
              <a:t>Certificate of Continued Need and Compliance</a:t>
            </a:r>
            <a:r>
              <a:rPr lang="en-US" sz="2000" dirty="0">
                <a:cs typeface="Arial"/>
              </a:rPr>
              <a:t>) of the Data Use Agreement. After submitting a completed Exhibit B you will receive an invoice (if applicable) for the requested data.  Upon payment of the invoice the order for the data will be placed.</a:t>
            </a:r>
          </a:p>
          <a:p>
            <a:pPr marL="742950" lvl="1" indent="-285750">
              <a:buClr>
                <a:schemeClr val="accent1"/>
              </a:buClr>
              <a:buFont typeface="Wingdings" charset="2"/>
              <a:buChar char="§"/>
            </a:pPr>
            <a:r>
              <a:rPr lang="en-US" sz="2000" b="1" dirty="0">
                <a:solidFill>
                  <a:srgbClr val="00B050"/>
                </a:solidFill>
                <a:cs typeface="Arial"/>
              </a:rPr>
              <a:t>Release 8.0 </a:t>
            </a:r>
            <a:r>
              <a:rPr lang="en-US" sz="2000" dirty="0">
                <a:cs typeface="Arial"/>
              </a:rPr>
              <a:t>includes data on services from January 2014 – December 2018 with six months of claim runout (includes paid claims through 6/30/19).</a:t>
            </a:r>
          </a:p>
          <a:p>
            <a:pPr marL="742950" lvl="1" indent="-285750">
              <a:buClr>
                <a:schemeClr val="accent1"/>
              </a:buClr>
              <a:buFont typeface="Wingdings" charset="2"/>
              <a:buChar char="§"/>
            </a:pPr>
            <a:r>
              <a:rPr lang="en-US" sz="2000" dirty="0">
                <a:cs typeface="Arial"/>
              </a:rPr>
              <a:t>Will be linkable to Release 7.0 via crosswalk</a:t>
            </a:r>
          </a:p>
          <a:p>
            <a:pPr marL="742950" lvl="1" indent="-285750">
              <a:buClr>
                <a:schemeClr val="accent1"/>
              </a:buClr>
              <a:buFont typeface="Wingdings" charset="2"/>
              <a:buChar char="§"/>
            </a:pPr>
            <a:r>
              <a:rPr lang="en-US" sz="2000" dirty="0">
                <a:cs typeface="Arial"/>
              </a:rPr>
              <a:t>Additional information on highlights and enhancements will be presented in future APCD User Workgroups.</a:t>
            </a:r>
          </a:p>
          <a:p>
            <a:pPr marL="742950" lvl="1" indent="-285750">
              <a:buClr>
                <a:schemeClr val="accent1"/>
              </a:buClr>
              <a:buFont typeface="Wingdings" charset="2"/>
              <a:buChar char="§"/>
            </a:pPr>
            <a:endParaRPr lang="en-US" sz="2000" dirty="0">
              <a:cs typeface="Arial"/>
            </a:endParaRPr>
          </a:p>
          <a:p>
            <a:pPr lvl="1">
              <a:buClr>
                <a:schemeClr val="accent1"/>
              </a:buClr>
            </a:pPr>
            <a:endParaRPr lang="en-US" sz="2000" dirty="0">
              <a:cs typeface="Arial"/>
            </a:endParaRPr>
          </a:p>
        </p:txBody>
      </p:sp>
      <p:sp>
        <p:nvSpPr>
          <p:cNvPr id="28" name="TextBox 27"/>
          <p:cNvSpPr txBox="1"/>
          <p:nvPr/>
        </p:nvSpPr>
        <p:spPr>
          <a:xfrm>
            <a:off x="258971" y="724813"/>
            <a:ext cx="8030931" cy="523220"/>
          </a:xfrm>
          <a:prstGeom prst="rect">
            <a:avLst/>
          </a:prstGeom>
          <a:noFill/>
        </p:spPr>
        <p:txBody>
          <a:bodyPr wrap="square" rtlCol="0" anchor="b">
            <a:spAutoFit/>
          </a:bodyPr>
          <a:lstStyle/>
          <a:p>
            <a:r>
              <a:rPr lang="en-US" sz="2800" b="1" dirty="0">
                <a:solidFill>
                  <a:srgbClr val="005480"/>
                </a:solidFill>
                <a:latin typeface="Arial"/>
                <a:cs typeface="Arial"/>
              </a:rPr>
              <a:t>MA APCD Release 8.0</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3</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a:t>
            </a:r>
          </a:p>
        </p:txBody>
      </p:sp>
      <p:pic>
        <p:nvPicPr>
          <p:cNvPr id="10" name="Picture 9"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0308"/>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24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666104"/>
            <a:ext cx="8597904" cy="5062924"/>
          </a:xfrm>
          <a:prstGeom prst="rect">
            <a:avLst/>
          </a:prstGeom>
          <a:noFill/>
        </p:spPr>
        <p:txBody>
          <a:bodyPr wrap="square" rtlCol="0">
            <a:spAutoFit/>
          </a:bodyPr>
          <a:lstStyle/>
          <a:p>
            <a:r>
              <a:rPr lang="en-US" sz="2200" dirty="0">
                <a:solidFill>
                  <a:srgbClr val="000000"/>
                </a:solidFill>
                <a:cs typeface="Arial" panose="020B0604020202020204" pitchFamily="34" charset="0"/>
              </a:rPr>
              <a:t>*CURRENT* RELEASE TIMEFRAMES FOR EACH FILE:</a:t>
            </a:r>
          </a:p>
          <a:p>
            <a:endParaRPr lang="en-US" sz="2200" dirty="0">
              <a:solidFill>
                <a:srgbClr val="000000"/>
              </a:solidFill>
              <a:cs typeface="Arial" panose="020B0604020202020204" pitchFamily="34" charset="0"/>
            </a:endParaRPr>
          </a:p>
          <a:p>
            <a:pPr marL="742950" lvl="1" indent="-285750">
              <a:lnSpc>
                <a:spcPct val="150000"/>
              </a:lnSpc>
              <a:buClr>
                <a:srgbClr val="F8921E"/>
              </a:buClr>
              <a:buFont typeface="Wingdings" charset="2"/>
              <a:buChar char="§"/>
            </a:pPr>
            <a:r>
              <a:rPr lang="en-US" dirty="0">
                <a:solidFill>
                  <a:srgbClr val="000000"/>
                </a:solidFill>
                <a:cs typeface="Arial"/>
              </a:rPr>
              <a:t>Inpatient (HIDD)</a:t>
            </a:r>
          </a:p>
          <a:p>
            <a:pPr lvl="1">
              <a:lnSpc>
                <a:spcPct val="150000"/>
              </a:lnSpc>
              <a:buClr>
                <a:srgbClr val="F8921E"/>
              </a:buClr>
            </a:pPr>
            <a:r>
              <a:rPr lang="en-US" dirty="0">
                <a:solidFill>
                  <a:schemeClr val="accent6"/>
                </a:solidFill>
                <a:cs typeface="Arial"/>
              </a:rPr>
              <a:t>	</a:t>
            </a:r>
            <a:r>
              <a:rPr lang="en-US" b="1" dirty="0">
                <a:solidFill>
                  <a:schemeClr val="accent6"/>
                </a:solidFill>
                <a:cs typeface="Arial"/>
              </a:rPr>
              <a:t>Available for request</a:t>
            </a:r>
          </a:p>
          <a:p>
            <a:pPr marL="742950" lvl="1" indent="-285750">
              <a:lnSpc>
                <a:spcPct val="150000"/>
              </a:lnSpc>
              <a:buClr>
                <a:srgbClr val="F8921E"/>
              </a:buClr>
              <a:buFont typeface="Wingdings" charset="2"/>
              <a:buChar char="§"/>
            </a:pPr>
            <a:r>
              <a:rPr lang="en-US" dirty="0">
                <a:solidFill>
                  <a:srgbClr val="000000"/>
                </a:solidFill>
                <a:cs typeface="Arial"/>
              </a:rPr>
              <a:t>Emergency Department (ED)</a:t>
            </a:r>
          </a:p>
          <a:p>
            <a:pPr lvl="1">
              <a:lnSpc>
                <a:spcPct val="150000"/>
              </a:lnSpc>
              <a:buClr>
                <a:srgbClr val="F8921E"/>
              </a:buClr>
            </a:pPr>
            <a:r>
              <a:rPr lang="en-US" dirty="0">
                <a:solidFill>
                  <a:schemeClr val="accent6"/>
                </a:solidFill>
                <a:cs typeface="Arial"/>
              </a:rPr>
              <a:t>	</a:t>
            </a:r>
            <a:r>
              <a:rPr lang="en-US" b="1" dirty="0">
                <a:solidFill>
                  <a:schemeClr val="accent6"/>
                </a:solidFill>
                <a:cs typeface="Arial"/>
              </a:rPr>
              <a:t>Late Summer 2021</a:t>
            </a:r>
          </a:p>
          <a:p>
            <a:pPr marL="742950" lvl="1" indent="-285750">
              <a:lnSpc>
                <a:spcPct val="150000"/>
              </a:lnSpc>
              <a:buClr>
                <a:srgbClr val="F8921E"/>
              </a:buClr>
              <a:buFont typeface="Wingdings" charset="2"/>
              <a:buChar char="§"/>
            </a:pPr>
            <a:r>
              <a:rPr lang="en-US" dirty="0">
                <a:solidFill>
                  <a:srgbClr val="000000"/>
                </a:solidFill>
                <a:cs typeface="Arial"/>
              </a:rPr>
              <a:t>Outpatient Observation (OOD)</a:t>
            </a:r>
          </a:p>
          <a:p>
            <a:pPr lvl="1">
              <a:lnSpc>
                <a:spcPct val="150000"/>
              </a:lnSpc>
              <a:buClr>
                <a:srgbClr val="F8921E"/>
              </a:buClr>
            </a:pPr>
            <a:r>
              <a:rPr lang="en-US">
                <a:solidFill>
                  <a:srgbClr val="000000"/>
                </a:solidFill>
                <a:cs typeface="Arial"/>
              </a:rPr>
              <a:t>	</a:t>
            </a:r>
            <a:r>
              <a:rPr lang="en-US" b="1">
                <a:solidFill>
                  <a:schemeClr val="accent6"/>
                </a:solidFill>
                <a:cs typeface="Arial"/>
              </a:rPr>
              <a:t>Mid-Fall </a:t>
            </a:r>
            <a:r>
              <a:rPr lang="en-US" b="1" dirty="0">
                <a:solidFill>
                  <a:schemeClr val="accent6"/>
                </a:solidFill>
                <a:cs typeface="Arial"/>
              </a:rPr>
              <a:t>2021</a:t>
            </a:r>
          </a:p>
          <a:p>
            <a:pPr marL="742950" lvl="1" indent="-285750" algn="just">
              <a:buClr>
                <a:srgbClr val="F8921E"/>
              </a:buClr>
              <a:buFont typeface="Wingdings" panose="05000000000000000000" pitchFamily="2" charset="2"/>
              <a:buChar char="§"/>
            </a:pPr>
            <a:r>
              <a:rPr lang="en-US" dirty="0">
                <a:latin typeface="Calibri" panose="020F0502020204030204" pitchFamily="34" charset="0"/>
                <a:ea typeface="Times New Roman" panose="02020603050405020304" pitchFamily="18" charset="0"/>
              </a:rPr>
              <a:t>Applicants with </a:t>
            </a:r>
            <a:r>
              <a:rPr lang="en-US" i="1" dirty="0">
                <a:latin typeface="Calibri" panose="020F0502020204030204" pitchFamily="34" charset="0"/>
                <a:ea typeface="Times New Roman" panose="02020603050405020304" pitchFamily="18" charset="0"/>
              </a:rPr>
              <a:t>approved projects</a:t>
            </a:r>
            <a:r>
              <a:rPr lang="en-US" dirty="0">
                <a:latin typeface="Calibri" panose="020F0502020204030204" pitchFamily="34" charset="0"/>
                <a:ea typeface="Times New Roman" panose="02020603050405020304" pitchFamily="18" charset="0"/>
              </a:rPr>
              <a:t> that require newly available year(s) of  Case Mix Data (e.g., FY 19) should submit to CHIA a completed Exhibit B (</a:t>
            </a:r>
            <a:r>
              <a:rPr lang="en-US" i="1" dirty="0">
                <a:latin typeface="Calibri" panose="020F0502020204030204" pitchFamily="34" charset="0"/>
                <a:ea typeface="Times New Roman" panose="02020603050405020304" pitchFamily="18" charset="0"/>
              </a:rPr>
              <a:t>Certificate of Continued Need and Compliance</a:t>
            </a:r>
            <a:r>
              <a:rPr lang="en-US" dirty="0">
                <a:latin typeface="Calibri" panose="020F0502020204030204" pitchFamily="34" charset="0"/>
                <a:ea typeface="Times New Roman" panose="02020603050405020304" pitchFamily="18" charset="0"/>
              </a:rPr>
              <a:t>) of the Data Use Agreement. After submitting a completed Exhibit B you will receive an invoice (if applicable) for the requested data.  Upon payment of the invoice the order for the data will be placed.</a:t>
            </a:r>
            <a:endParaRPr lang="en-US" dirty="0">
              <a:latin typeface="Calibri" panose="020F0502020204030204" pitchFamily="34" charset="0"/>
              <a:ea typeface="Calibri" panose="020F0502020204030204" pitchFamily="34" charset="0"/>
            </a:endParaRPr>
          </a:p>
          <a:p>
            <a:pPr lvl="1">
              <a:lnSpc>
                <a:spcPct val="150000"/>
              </a:lnSpc>
              <a:buClr>
                <a:srgbClr val="F8921E"/>
              </a:buClr>
            </a:pPr>
            <a:endParaRPr lang="en-US" b="1" dirty="0">
              <a:solidFill>
                <a:srgbClr val="00B050"/>
              </a:solidFill>
              <a:cs typeface="Arial"/>
            </a:endParaRPr>
          </a:p>
        </p:txBody>
      </p:sp>
      <p:sp>
        <p:nvSpPr>
          <p:cNvPr id="28" name="TextBox 27"/>
          <p:cNvSpPr txBox="1"/>
          <p:nvPr/>
        </p:nvSpPr>
        <p:spPr>
          <a:xfrm>
            <a:off x="258971" y="724813"/>
            <a:ext cx="8030931" cy="523220"/>
          </a:xfrm>
          <a:prstGeom prst="rect">
            <a:avLst/>
          </a:prstGeom>
          <a:noFill/>
        </p:spPr>
        <p:txBody>
          <a:bodyPr wrap="square" rtlCol="0" anchor="b">
            <a:spAutoFit/>
          </a:bodyPr>
          <a:lstStyle/>
          <a:p>
            <a:r>
              <a:rPr lang="en-US" sz="2800" b="1" dirty="0">
                <a:solidFill>
                  <a:srgbClr val="005480"/>
                </a:solidFill>
                <a:cs typeface="Arial"/>
              </a:rPr>
              <a:t>Case Mix FY20 Release</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solidFill>
                  <a:srgbClr val="000000"/>
                </a:solidFill>
              </a:rPr>
              <a:pPr/>
              <a:t>4</a:t>
            </a:fld>
            <a:endParaRPr lang="en-US" dirty="0">
              <a:solidFill>
                <a:srgbClr val="000000"/>
              </a:solidFill>
            </a:endParaRPr>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rgbClr val="63666A"/>
                </a:solidFill>
              </a:rPr>
              <a:t>User Workgroup|  CHIA User Support</a:t>
            </a:r>
          </a:p>
        </p:txBody>
      </p:sp>
      <p:pic>
        <p:nvPicPr>
          <p:cNvPr id="10" name="Picture 9"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0308"/>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pic>
        <p:nvPicPr>
          <p:cNvPr id="4098" name="Picture 2" descr="C:\Users\atapply\AppData\Local\Microsoft\Windows\Temporary Internet Files\Content.IE5\5SAZPTB5\calendar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306" y="2637524"/>
            <a:ext cx="2149940" cy="183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695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666104"/>
            <a:ext cx="8162910" cy="3785652"/>
          </a:xfrm>
          <a:prstGeom prst="rect">
            <a:avLst/>
          </a:prstGeom>
          <a:noFill/>
        </p:spPr>
        <p:txBody>
          <a:bodyPr wrap="square" rtlCol="0">
            <a:spAutoFit/>
          </a:bodyPr>
          <a:lstStyle/>
          <a:p>
            <a:r>
              <a:rPr lang="en-US" sz="1600" dirty="0"/>
              <a:t>Due to Governor Baker’s emergency actions to limit the spread of COVID-19 CHIA’s workforce will be remote, for now. This arrangement will limit CHIA’s ability to produce and deliver data extracts. At this time, CHIA is releasing data and providing extracts to requestors. </a:t>
            </a:r>
          </a:p>
          <a:p>
            <a:endParaRPr lang="en-US" sz="1600" dirty="0"/>
          </a:p>
          <a:p>
            <a:r>
              <a:rPr lang="en-US" sz="1600" dirty="0"/>
              <a:t>During this time, CHIA will continue to accept and review data applications for both Case Mix and All-Payer Claims Database (MA APCD) datasets. Review committees, DRC and DPC, will continue their meetings remotely as necessary.</a:t>
            </a:r>
          </a:p>
          <a:p>
            <a:endParaRPr lang="en-US" sz="1600" dirty="0"/>
          </a:p>
          <a:p>
            <a:r>
              <a:rPr lang="en-US" sz="1600" dirty="0"/>
              <a:t>Due to CHIA’s physical office being closed, applications will be accepted without a fee. After receipt of the application, CHIA will issue an invoice which will allow applicants to remit payment online.</a:t>
            </a:r>
          </a:p>
          <a:p>
            <a:endParaRPr lang="en-US" sz="1600" dirty="0"/>
          </a:p>
          <a:p>
            <a:r>
              <a:rPr lang="en-US" sz="1600" dirty="0"/>
              <a:t>If you are a Data User that has a CHIA hard drive in your possession, please keep the hard drive at this time while CHIA’s physical office is closed.</a:t>
            </a:r>
          </a:p>
        </p:txBody>
      </p:sp>
      <p:sp>
        <p:nvSpPr>
          <p:cNvPr id="28" name="TextBox 27"/>
          <p:cNvSpPr txBox="1"/>
          <p:nvPr/>
        </p:nvSpPr>
        <p:spPr>
          <a:xfrm>
            <a:off x="258971" y="724813"/>
            <a:ext cx="8030931" cy="523220"/>
          </a:xfrm>
          <a:prstGeom prst="rect">
            <a:avLst/>
          </a:prstGeom>
          <a:noFill/>
        </p:spPr>
        <p:txBody>
          <a:bodyPr wrap="square" rtlCol="0" anchor="b">
            <a:spAutoFit/>
          </a:bodyPr>
          <a:lstStyle/>
          <a:p>
            <a:r>
              <a:rPr lang="en-US" sz="2800" b="1" dirty="0">
                <a:solidFill>
                  <a:srgbClr val="005480"/>
                </a:solidFill>
                <a:cs typeface="Arial"/>
              </a:rPr>
              <a:t>Data Release and Application Updates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solidFill>
                  <a:srgbClr val="000000"/>
                </a:solidFill>
              </a:rPr>
              <a:pPr/>
              <a:t>5</a:t>
            </a:fld>
            <a:endParaRPr lang="en-US" dirty="0">
              <a:solidFill>
                <a:srgbClr val="000000"/>
              </a:solidFill>
            </a:endParaRPr>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rgbClr val="63666A"/>
                </a:solidFill>
              </a:rPr>
              <a:t>User Workgroup|  CHIA User Support</a:t>
            </a:r>
          </a:p>
        </p:txBody>
      </p:sp>
      <p:pic>
        <p:nvPicPr>
          <p:cNvPr id="10" name="Picture 9"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0308"/>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4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30198" y="1162357"/>
            <a:ext cx="8722969" cy="3108543"/>
          </a:xfrm>
          <a:prstGeom prst="rect">
            <a:avLst/>
          </a:prstGeom>
          <a:noFill/>
        </p:spPr>
        <p:txBody>
          <a:bodyPr wrap="square" rtlCol="0">
            <a:spAutoFit/>
          </a:bodyPr>
          <a:lstStyle/>
          <a:p>
            <a:pPr marL="800100" lvl="1" indent="-342900">
              <a:buClr>
                <a:srgbClr val="F8921E"/>
              </a:buClr>
              <a:buFont typeface="Wingdings" panose="05000000000000000000" pitchFamily="2" charset="2"/>
              <a:buChar char="§"/>
            </a:pPr>
            <a:r>
              <a:rPr lang="en-US" sz="2000" dirty="0">
                <a:cs typeface="Arial"/>
              </a:rPr>
              <a:t>Updates on the production of APCD and Case Mix databases and status of data requests are now posted to CHIA’s website!</a:t>
            </a:r>
            <a:endParaRPr lang="en-US" sz="2000" b="1" dirty="0">
              <a:cs typeface="Arial"/>
            </a:endParaRPr>
          </a:p>
          <a:p>
            <a:pPr marL="1257300" lvl="2" indent="-342900">
              <a:buClr>
                <a:srgbClr val="F8921E"/>
              </a:buClr>
              <a:buFont typeface="Wingdings" panose="05000000000000000000" pitchFamily="2" charset="2"/>
              <a:buChar char="Ø"/>
            </a:pPr>
            <a:r>
              <a:rPr lang="en-US" sz="1600" b="1" dirty="0">
                <a:solidFill>
                  <a:srgbClr val="000000"/>
                </a:solidFill>
                <a:cs typeface="Arial"/>
              </a:rPr>
              <a:t>Aim #1 </a:t>
            </a:r>
            <a:r>
              <a:rPr lang="en-US" sz="1600" dirty="0">
                <a:solidFill>
                  <a:srgbClr val="000000"/>
                </a:solidFill>
                <a:cs typeface="Arial"/>
              </a:rPr>
              <a:t>is to provide weekly or bi-weekly status update on CHIA data products as they are in development.</a:t>
            </a:r>
          </a:p>
          <a:p>
            <a:pPr marL="1257300" lvl="2" indent="-342900">
              <a:buClr>
                <a:srgbClr val="F8921E"/>
              </a:buClr>
              <a:buFont typeface="Wingdings" panose="05000000000000000000" pitchFamily="2" charset="2"/>
              <a:buChar char="Ø"/>
            </a:pPr>
            <a:r>
              <a:rPr lang="en-US" sz="1600" b="1" dirty="0">
                <a:solidFill>
                  <a:srgbClr val="000000"/>
                </a:solidFill>
                <a:cs typeface="Arial"/>
              </a:rPr>
              <a:t>Aim #2 </a:t>
            </a:r>
            <a:r>
              <a:rPr lang="en-US" sz="1600" dirty="0">
                <a:solidFill>
                  <a:srgbClr val="000000"/>
                </a:solidFill>
                <a:cs typeface="Arial"/>
              </a:rPr>
              <a:t>is to provide applicants with information about expected fulfillment status for individual data requests.</a:t>
            </a:r>
          </a:p>
          <a:p>
            <a:pPr marL="1257300" lvl="2" indent="-342900">
              <a:buClr>
                <a:srgbClr val="F8921E"/>
              </a:buClr>
              <a:buFont typeface="Wingdings" panose="05000000000000000000" pitchFamily="2" charset="2"/>
              <a:buChar char="Ø"/>
            </a:pPr>
            <a:r>
              <a:rPr lang="en-US" sz="1600" dirty="0">
                <a:solidFill>
                  <a:srgbClr val="000000"/>
                </a:solidFill>
                <a:cs typeface="Arial"/>
              </a:rPr>
              <a:t>Request IDs will be communicated to Data Requestors via email.</a:t>
            </a:r>
          </a:p>
          <a:p>
            <a:pPr marL="1257300" lvl="2" indent="-342900">
              <a:buClr>
                <a:srgbClr val="F8921E"/>
              </a:buClr>
              <a:buFont typeface="Wingdings" panose="05000000000000000000" pitchFamily="2" charset="2"/>
              <a:buChar char="Ø"/>
            </a:pPr>
            <a:endParaRPr lang="en-US" sz="1600" dirty="0">
              <a:solidFill>
                <a:srgbClr val="000000"/>
              </a:solidFill>
              <a:cs typeface="Arial"/>
            </a:endParaRPr>
          </a:p>
          <a:p>
            <a:pPr marL="800100" lvl="1" indent="-342900">
              <a:buClr>
                <a:srgbClr val="F8921E"/>
              </a:buClr>
              <a:buFont typeface="Wingdings" panose="05000000000000000000" pitchFamily="2" charset="2"/>
              <a:buChar char="§"/>
            </a:pPr>
            <a:r>
              <a:rPr lang="en-US" sz="2000" dirty="0">
                <a:cs typeface="Arial"/>
              </a:rPr>
              <a:t>Please visit </a:t>
            </a:r>
            <a:r>
              <a:rPr lang="en-US" sz="2000" dirty="0">
                <a:hlinkClick r:id="rId3"/>
              </a:rPr>
              <a:t>http://www.chiamass.gov/status-of-data-requests/</a:t>
            </a:r>
            <a:r>
              <a:rPr lang="en-US" sz="2000" dirty="0"/>
              <a:t> to see the current status of releases.</a:t>
            </a:r>
            <a:endParaRPr lang="en-US" sz="2000" dirty="0">
              <a:solidFill>
                <a:schemeClr val="accent6"/>
              </a:solidFill>
              <a:cs typeface="Arial"/>
            </a:endParaRPr>
          </a:p>
          <a:p>
            <a:pPr lvl="1">
              <a:buClr>
                <a:srgbClr val="F8921E"/>
              </a:buClr>
            </a:pPr>
            <a:endParaRPr lang="en-US" sz="2000" dirty="0">
              <a:solidFill>
                <a:schemeClr val="accent6"/>
              </a:solidFill>
              <a:cs typeface="Arial"/>
            </a:endParaRPr>
          </a:p>
        </p:txBody>
      </p:sp>
      <p:sp>
        <p:nvSpPr>
          <p:cNvPr id="28" name="TextBox 27"/>
          <p:cNvSpPr txBox="1"/>
          <p:nvPr/>
        </p:nvSpPr>
        <p:spPr>
          <a:xfrm>
            <a:off x="529790" y="468199"/>
            <a:ext cx="8030931" cy="461665"/>
          </a:xfrm>
          <a:prstGeom prst="rect">
            <a:avLst/>
          </a:prstGeom>
          <a:noFill/>
        </p:spPr>
        <p:txBody>
          <a:bodyPr wrap="square" rtlCol="0" anchor="b">
            <a:spAutoFit/>
          </a:bodyPr>
          <a:lstStyle/>
          <a:p>
            <a:pPr algn="ctr"/>
            <a:r>
              <a:rPr lang="en-US" sz="2400" b="1" dirty="0">
                <a:solidFill>
                  <a:srgbClr val="005480"/>
                </a:solidFill>
                <a:cs typeface="Arial"/>
              </a:rPr>
              <a:t>Website Release Updates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solidFill>
                  <a:srgbClr val="000000"/>
                </a:solidFill>
              </a:rPr>
              <a:pPr/>
              <a:t>6</a:t>
            </a:fld>
            <a:endParaRPr lang="en-US" dirty="0">
              <a:solidFill>
                <a:srgbClr val="000000"/>
              </a:solidFill>
            </a:endParaRPr>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rgbClr val="63666A"/>
                </a:solidFill>
              </a:rPr>
              <a:t>User Workgroup|  CHIA User Support</a:t>
            </a:r>
          </a:p>
          <a:p>
            <a:endParaRPr lang="en-US" dirty="0">
              <a:solidFill>
                <a:srgbClr val="63666A"/>
              </a:solidFill>
            </a:endParaRPr>
          </a:p>
        </p:txBody>
      </p:sp>
      <p:pic>
        <p:nvPicPr>
          <p:cNvPr id="10" name="Picture 9" descr="CHIAlogoSQ.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5171" y="1046110"/>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93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85800" y="1519954"/>
            <a:ext cx="7772400" cy="14255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2"/>
                </a:solidFill>
                <a:latin typeface="Arial Narrow"/>
                <a:ea typeface="+mj-ea"/>
                <a:cs typeface="Arial Narrow"/>
              </a:defRPr>
            </a:lvl1pPr>
          </a:lstStyle>
          <a:p>
            <a:r>
              <a:rPr lang="en-US" sz="3600" dirty="0">
                <a:latin typeface="Arial" charset="0"/>
                <a:ea typeface="Arial" charset="0"/>
                <a:cs typeface="Arial" charset="0"/>
              </a:rPr>
              <a:t>Application reminders</a:t>
            </a:r>
          </a:p>
        </p:txBody>
      </p:sp>
      <p:cxnSp>
        <p:nvCxnSpPr>
          <p:cNvPr id="13" name="Straight Connector 12"/>
          <p:cNvCxnSpPr/>
          <p:nvPr/>
        </p:nvCxnSpPr>
        <p:spPr>
          <a:xfrm>
            <a:off x="809705" y="3009398"/>
            <a:ext cx="7648495" cy="0"/>
          </a:xfrm>
          <a:prstGeom prst="line">
            <a:avLst/>
          </a:prstGeom>
          <a:ln w="1905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31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8971" y="1525427"/>
            <a:ext cx="8162910" cy="5632311"/>
          </a:xfrm>
          <a:prstGeom prst="rect">
            <a:avLst/>
          </a:prstGeom>
          <a:noFill/>
        </p:spPr>
        <p:txBody>
          <a:bodyPr wrap="square" rtlCol="0">
            <a:spAutoFit/>
          </a:bodyPr>
          <a:lstStyle/>
          <a:p>
            <a:pPr marL="914400" lvl="1" indent="-457200">
              <a:buClr>
                <a:schemeClr val="accent1"/>
              </a:buClr>
              <a:buFont typeface="+mj-lt"/>
              <a:buAutoNum type="arabicPeriod"/>
            </a:pPr>
            <a:r>
              <a:rPr lang="en-US" sz="2000" dirty="0">
                <a:cs typeface="Arial"/>
              </a:rPr>
              <a:t>If you’re submitting a request for a fee waiver, remember to include the fee remittance form in your application package on IRBNet.</a:t>
            </a:r>
          </a:p>
          <a:p>
            <a:pPr marL="914400" lvl="1" indent="-457200">
              <a:buClr>
                <a:schemeClr val="accent1"/>
              </a:buClr>
              <a:buFont typeface="+mj-lt"/>
              <a:buAutoNum type="arabicPeriod"/>
            </a:pPr>
            <a:r>
              <a:rPr lang="en-US" sz="2000" dirty="0">
                <a:cs typeface="Arial"/>
              </a:rPr>
              <a:t>Remember to submit supporting documentation (if required).</a:t>
            </a:r>
          </a:p>
          <a:p>
            <a:pPr marL="914400" lvl="1" indent="-457200">
              <a:buClr>
                <a:schemeClr val="accent1"/>
              </a:buClr>
              <a:buFont typeface="+mj-lt"/>
              <a:buAutoNum type="arabicPeriod"/>
            </a:pPr>
            <a:r>
              <a:rPr lang="en-US" sz="2000" dirty="0">
                <a:cs typeface="Arial"/>
              </a:rPr>
              <a:t>If you’re requesting a financial hardship waiver, remember to submit information detailing your project’s financial situation (examples: project budget, grant funding, organizational / departmental funding).  Also request to pay a specific price that you reasonably believe you’re able to afford to contribute.</a:t>
            </a:r>
          </a:p>
          <a:p>
            <a:pPr marL="914400" lvl="1" indent="-457200">
              <a:buClr>
                <a:schemeClr val="accent1"/>
              </a:buClr>
              <a:buFont typeface="+mj-lt"/>
              <a:buAutoNum type="arabicPeriod"/>
            </a:pPr>
            <a:r>
              <a:rPr lang="en-US" sz="2000" dirty="0">
                <a:cs typeface="Arial"/>
              </a:rPr>
              <a:t>CHIA generally does not offer full financial hardship fee waivers.  We expect all applicants to have made an attempt to find funding to cover the full cost of the data fees.</a:t>
            </a:r>
          </a:p>
          <a:p>
            <a:pPr marL="914400" lvl="1" indent="-457200">
              <a:buClr>
                <a:schemeClr val="accent1"/>
              </a:buClr>
              <a:buFont typeface="+mj-lt"/>
              <a:buAutoNum type="arabicPeriod"/>
            </a:pPr>
            <a:r>
              <a:rPr lang="en-US" sz="2000" dirty="0">
                <a:cs typeface="Arial"/>
              </a:rPr>
              <a:t>Fee waiver requests can take some time to process – especially financial hardship requests.</a:t>
            </a:r>
          </a:p>
          <a:p>
            <a:pPr marL="914400" lvl="1" indent="-457200">
              <a:buClr>
                <a:schemeClr val="accent1"/>
              </a:buClr>
              <a:buFont typeface="+mj-lt"/>
              <a:buAutoNum type="arabicPeriod"/>
            </a:pPr>
            <a:endParaRPr lang="en-US" sz="2000" dirty="0">
              <a:cs typeface="Arial"/>
            </a:endParaRPr>
          </a:p>
          <a:p>
            <a:pPr marL="914400" lvl="1" indent="-457200">
              <a:buClr>
                <a:schemeClr val="accent1"/>
              </a:buClr>
              <a:buFont typeface="+mj-lt"/>
              <a:buAutoNum type="arabicPeriod"/>
            </a:pPr>
            <a:endParaRPr lang="en-US" sz="2000" dirty="0">
              <a:cs typeface="Arial"/>
            </a:endParaRPr>
          </a:p>
          <a:p>
            <a:pPr marL="742950" lvl="1" indent="-285750">
              <a:buClr>
                <a:schemeClr val="accent1"/>
              </a:buClr>
              <a:buFont typeface="Wingdings" charset="2"/>
              <a:buChar char="§"/>
            </a:pPr>
            <a:endParaRPr lang="en-US" sz="2000" dirty="0">
              <a:cs typeface="Arial"/>
            </a:endParaRPr>
          </a:p>
          <a:p>
            <a:pPr marL="742950" lvl="1" indent="-285750">
              <a:buClr>
                <a:schemeClr val="accent1"/>
              </a:buClr>
              <a:buFont typeface="Wingdings" charset="2"/>
              <a:buChar char="§"/>
            </a:pPr>
            <a:endParaRPr lang="en-US" sz="2000" dirty="0">
              <a:cs typeface="Arial"/>
            </a:endParaRPr>
          </a:p>
        </p:txBody>
      </p:sp>
      <p:sp>
        <p:nvSpPr>
          <p:cNvPr id="28" name="TextBox 27"/>
          <p:cNvSpPr txBox="1"/>
          <p:nvPr/>
        </p:nvSpPr>
        <p:spPr>
          <a:xfrm>
            <a:off x="258971" y="724813"/>
            <a:ext cx="8030931" cy="523220"/>
          </a:xfrm>
          <a:prstGeom prst="rect">
            <a:avLst/>
          </a:prstGeom>
          <a:noFill/>
        </p:spPr>
        <p:txBody>
          <a:bodyPr wrap="square" rtlCol="0" anchor="b">
            <a:spAutoFit/>
          </a:bodyPr>
          <a:lstStyle/>
          <a:p>
            <a:r>
              <a:rPr lang="en-US" sz="2800" b="1" dirty="0">
                <a:solidFill>
                  <a:srgbClr val="005480"/>
                </a:solidFill>
                <a:latin typeface="Arial"/>
                <a:cs typeface="Arial"/>
              </a:rPr>
              <a:t>Fee Waiver Request Reminders</a:t>
            </a:r>
          </a:p>
        </p:txBody>
      </p:sp>
      <p:sp>
        <p:nvSpPr>
          <p:cNvPr id="8" name="Date Placeholder 3"/>
          <p:cNvSpPr>
            <a:spLocks noGrp="1"/>
          </p:cNvSpPr>
          <p:nvPr>
            <p:ph type="dt" sz="half" idx="10"/>
          </p:nvPr>
        </p:nvSpPr>
        <p:spPr>
          <a:xfrm>
            <a:off x="263090" y="6405853"/>
            <a:ext cx="533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532C6E-236F-4DB2-A3F8-7E6325D185F8}" type="slidenum">
              <a:rPr lang="en-US" smtClean="0"/>
              <a:pPr/>
              <a:t>8</a:t>
            </a:fld>
            <a:endParaRPr lang="en-US" dirty="0"/>
          </a:p>
        </p:txBody>
      </p:sp>
      <p:sp>
        <p:nvSpPr>
          <p:cNvPr id="9" name="Footer Placeholder 4"/>
          <p:cNvSpPr>
            <a:spLocks noGrp="1"/>
          </p:cNvSpPr>
          <p:nvPr>
            <p:ph type="ftr" sz="quarter" idx="11"/>
          </p:nvPr>
        </p:nvSpPr>
        <p:spPr>
          <a:xfrm>
            <a:off x="1556699" y="6405853"/>
            <a:ext cx="64770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r>
              <a:rPr lang="en-US" dirty="0">
                <a:solidFill>
                  <a:schemeClr val="accent4"/>
                </a:solidFill>
              </a:rPr>
              <a:t>User Workgroup |  CHIA User Support</a:t>
            </a:r>
          </a:p>
        </p:txBody>
      </p:sp>
      <p:pic>
        <p:nvPicPr>
          <p:cNvPr id="10" name="Picture 9" descr="CHIAlogoSQ.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81" y="6331113"/>
            <a:ext cx="457200" cy="457200"/>
          </a:xfrm>
          <a:prstGeom prst="rect">
            <a:avLst/>
          </a:prstGeom>
        </p:spPr>
      </p:pic>
      <p:cxnSp>
        <p:nvCxnSpPr>
          <p:cNvPr id="25" name="Straight Connector 24"/>
          <p:cNvCxnSpPr/>
          <p:nvPr/>
        </p:nvCxnSpPr>
        <p:spPr>
          <a:xfrm>
            <a:off x="335171" y="6257470"/>
            <a:ext cx="852170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867" y="1340308"/>
            <a:ext cx="8521704" cy="0"/>
          </a:xfrm>
          <a:prstGeom prst="line">
            <a:avLst/>
          </a:prstGeom>
          <a:ln w="28575" cmpd="sng">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66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85800" y="1519954"/>
            <a:ext cx="7772400" cy="14255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2"/>
                </a:solidFill>
                <a:latin typeface="Arial Narrow"/>
                <a:ea typeface="+mj-ea"/>
                <a:cs typeface="Arial Narrow"/>
              </a:defRPr>
            </a:lvl1pPr>
          </a:lstStyle>
          <a:p>
            <a:r>
              <a:rPr lang="en-US" sz="3600" dirty="0">
                <a:latin typeface="Arial" charset="0"/>
                <a:ea typeface="Arial" charset="0"/>
                <a:cs typeface="Arial" charset="0"/>
              </a:rPr>
              <a:t>USER questions</a:t>
            </a:r>
          </a:p>
        </p:txBody>
      </p:sp>
      <p:cxnSp>
        <p:nvCxnSpPr>
          <p:cNvPr id="13" name="Straight Connector 12"/>
          <p:cNvCxnSpPr/>
          <p:nvPr/>
        </p:nvCxnSpPr>
        <p:spPr>
          <a:xfrm>
            <a:off x="809705" y="3009398"/>
            <a:ext cx="7648495" cy="0"/>
          </a:xfrm>
          <a:prstGeom prst="line">
            <a:avLst/>
          </a:prstGeom>
          <a:ln w="1905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093867"/>
      </p:ext>
    </p:extLst>
  </p:cSld>
  <p:clrMapOvr>
    <a:masterClrMapping/>
  </p:clrMapOvr>
</p:sld>
</file>

<file path=ppt/theme/theme1.xml><?xml version="1.0" encoding="utf-8"?>
<a:theme xmlns:a="http://schemas.openxmlformats.org/drawingml/2006/main" name="Office Theme">
  <a:themeElements>
    <a:clrScheme name="CHIA PPT 2018">
      <a:dk1>
        <a:srgbClr val="000000"/>
      </a:dk1>
      <a:lt1>
        <a:srgbClr val="FFFFFF"/>
      </a:lt1>
      <a:dk2>
        <a:srgbClr val="005480"/>
      </a:dk2>
      <a:lt2>
        <a:srgbClr val="C8C9CE"/>
      </a:lt2>
      <a:accent1>
        <a:srgbClr val="F8921E"/>
      </a:accent1>
      <a:accent2>
        <a:srgbClr val="005480"/>
      </a:accent2>
      <a:accent3>
        <a:srgbClr val="A0A0A4"/>
      </a:accent3>
      <a:accent4>
        <a:srgbClr val="63666A"/>
      </a:accent4>
      <a:accent5>
        <a:srgbClr val="C8C9CE"/>
      </a:accent5>
      <a:accent6>
        <a:srgbClr val="00B5E2"/>
      </a:accent6>
      <a:hlink>
        <a:srgbClr val="00B5E2"/>
      </a:hlink>
      <a:folHlink>
        <a:srgbClr val="00B5E2"/>
      </a:folHlink>
    </a:clrScheme>
    <a:fontScheme name="CHIA PPT 20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5473</TotalTime>
  <Words>2208</Words>
  <Application>Microsoft Macintosh PowerPoint</Application>
  <PresentationFormat>On-screen Show (4:3)</PresentationFormat>
  <Paragraphs>171</Paragraphs>
  <Slides>18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Arial Narrow</vt:lpstr>
      <vt:lpstr>Calibri</vt:lpstr>
      <vt:lpstr>Calibri Light</vt:lpstr>
      <vt:lpstr>Fira Code, monospace</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When is the next User Group meeting? </vt:lpstr>
      <vt:lpstr>Resultant Research Using CHIA Data</vt:lpstr>
      <vt:lpstr>PowerPoint Presentation</vt:lpstr>
      <vt:lpstr>PowerPoint Presentation</vt:lpstr>
    </vt:vector>
  </TitlesOfParts>
  <Company>CHIA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DiGioia</dc:creator>
  <cp:lastModifiedBy>Rick Vogel</cp:lastModifiedBy>
  <cp:revision>181</cp:revision>
  <cp:lastPrinted>2019-07-23T18:41:08Z</cp:lastPrinted>
  <dcterms:created xsi:type="dcterms:W3CDTF">2018-01-09T20:21:29Z</dcterms:created>
  <dcterms:modified xsi:type="dcterms:W3CDTF">2021-06-01T23:52:17Z</dcterms:modified>
</cp:coreProperties>
</file>