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8" r:id="rId2"/>
    <p:sldId id="257" r:id="rId3"/>
    <p:sldId id="279" r:id="rId4"/>
    <p:sldId id="280" r:id="rId5"/>
    <p:sldId id="281" r:id="rId6"/>
    <p:sldId id="282" r:id="rId7"/>
    <p:sldId id="261" r:id="rId8"/>
    <p:sldId id="260" r:id="rId9"/>
    <p:sldId id="273" r:id="rId10"/>
    <p:sldId id="276" r:id="rId11"/>
    <p:sldId id="270" r:id="rId12"/>
    <p:sldId id="271" r:id="rId13"/>
    <p:sldId id="265" r:id="rId14"/>
    <p:sldId id="277" r:id="rId15"/>
    <p:sldId id="274" r:id="rId16"/>
    <p:sldId id="267" r:id="rId17"/>
    <p:sldId id="278" r:id="rId18"/>
    <p:sldId id="268" r:id="rId19"/>
    <p:sldId id="275" r:id="rId20"/>
    <p:sldId id="269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Waldman" initials="BW" lastIdx="1" clrIdx="0"/>
  <p:cmAuthor id="1" name="Cristi Carman" initials="C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3D3"/>
    <a:srgbClr val="486176"/>
    <a:srgbClr val="25325B"/>
    <a:srgbClr val="526F86"/>
    <a:srgbClr val="577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82" autoAdjust="0"/>
  </p:normalViewPr>
  <p:slideViewPr>
    <p:cSldViewPr>
      <p:cViewPr>
        <p:scale>
          <a:sx n="112" d="100"/>
          <a:sy n="112" d="100"/>
        </p:scale>
        <p:origin x="-1218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9DB962-1050-48AF-9E01-8221E5F2BA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43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37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06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64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44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89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57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3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88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61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67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1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F005C3F-51EB-4B57-8F3B-FB7407DDAF26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38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47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0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76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28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21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76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ailit-PPT-Template-D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6781800" cy="685800"/>
          </a:xfrm>
        </p:spPr>
        <p:txBody>
          <a:bodyPr/>
          <a:lstStyle>
            <a:lvl1pPr>
              <a:defRPr sz="360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438400"/>
            <a:ext cx="6781800" cy="457200"/>
          </a:xfrm>
        </p:spPr>
        <p:txBody>
          <a:bodyPr/>
          <a:lstStyle>
            <a:lvl1pPr marL="0" indent="0">
              <a:lnSpc>
                <a:spcPct val="70000"/>
              </a:lnSpc>
              <a:buFont typeface="Wingdings" charset="0"/>
              <a:buNone/>
              <a:defRPr sz="1800" b="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6477000"/>
            <a:ext cx="4572000" cy="228600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152400" y="6172200"/>
            <a:ext cx="4572000" cy="30480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55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109F1-6125-4F02-971A-DEF3FEFD46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6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219200"/>
            <a:ext cx="2057400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219200"/>
            <a:ext cx="5789613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4B338-E5C5-49A0-95D6-22D6EDBA0B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57768E"/>
                </a:solidFill>
              </a:defRPr>
            </a:lvl1pPr>
          </a:lstStyle>
          <a:p>
            <a:fld id="{153DAC40-874C-4E58-8176-4E45E020DE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32B4D-5E14-4505-BE72-0D49895675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38084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1813" y="1524000"/>
            <a:ext cx="38084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E97F0-CA74-4EB7-96F1-71BC434210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4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DBE28-4566-4762-BF34-706283FEDF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382713" y="2676525"/>
            <a:ext cx="18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3422E586-4E50-4415-B1D3-E492B20902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7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25CF4-590F-4F0D-8254-3247314F6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9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641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7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70535-BD53-4828-BF89-4039723C0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5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00D67-8074-4101-833E-D023FD8950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ilit-PPT-Template-no-pic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1219200" y="6248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77692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406232-F24F-49C8-8FE6-70770B9C0B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219200" y="61722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ja-JP" sz="1800" dirty="0" smtClean="0">
                <a:solidFill>
                  <a:srgbClr val="57768E"/>
                </a:solidFill>
              </a:rPr>
              <a:t>SQAC</a:t>
            </a:r>
          </a:p>
          <a:p>
            <a:pPr eaLnBrk="1" hangingPunct="1"/>
            <a:r>
              <a:rPr lang="en-US" altLang="ja-JP" sz="1200" dirty="0" smtClean="0">
                <a:solidFill>
                  <a:srgbClr val="57768E"/>
                </a:solidFill>
              </a:rPr>
              <a:t>May 18, 2015</a:t>
            </a:r>
            <a:endParaRPr lang="en-US" sz="1200" dirty="0">
              <a:solidFill>
                <a:srgbClr val="57768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9" r:id="rId3"/>
    <p:sldLayoutId id="2147483690" r:id="rId4"/>
    <p:sldLayoutId id="2147483691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2" charset="2"/>
        <a:buChar char="§"/>
        <a:defRPr sz="24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6781800" cy="990600"/>
          </a:xfrm>
        </p:spPr>
        <p:txBody>
          <a:bodyPr/>
          <a:lstStyle/>
          <a:p>
            <a:r>
              <a:rPr lang="en-US" sz="3200" dirty="0"/>
              <a:t>Statewide Quality Advisory</a:t>
            </a:r>
            <a:br>
              <a:rPr lang="en-US" sz="3200" dirty="0"/>
            </a:br>
            <a:r>
              <a:rPr lang="en-US" sz="3200" dirty="0"/>
              <a:t>Committee (SQAC) Meeting</a:t>
            </a: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May 18, 2015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Bailit Health Purchasing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Conversation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Identifying Priorities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4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Institute Of </a:t>
            </a:r>
            <a:r>
              <a:rPr lang="en-US" sz="2800" dirty="0"/>
              <a:t>Medicine Report - Vital Signs:  Core Metrics for Health and Health Care Progress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7924800" cy="2286000"/>
          </a:xfrm>
        </p:spPr>
        <p:txBody>
          <a:bodyPr/>
          <a:lstStyle/>
          <a:p>
            <a:r>
              <a:rPr lang="en-US" sz="2000" dirty="0"/>
              <a:t>IOM Report Vital Signs:  Core Metrics for Health and Health Care Progress </a:t>
            </a:r>
            <a:r>
              <a:rPr lang="en-US" sz="2000" dirty="0" smtClean="0"/>
              <a:t>(issued May 2015)</a:t>
            </a:r>
            <a:endParaRPr lang="en-US" sz="2000" dirty="0"/>
          </a:p>
          <a:p>
            <a:r>
              <a:rPr lang="en-US" sz="2000" dirty="0" smtClean="0"/>
              <a:t>Proposes a basic minimum slate of measures for accessing and monitoring progress in the state of the nation’s health</a:t>
            </a:r>
          </a:p>
          <a:p>
            <a:r>
              <a:rPr lang="en-US" sz="2000" dirty="0"/>
              <a:t>The committee identified a set of 15 core measures that together constitute the most </a:t>
            </a:r>
            <a:r>
              <a:rPr lang="en-US" sz="2000" dirty="0" smtClean="0"/>
              <a:t>vital signs </a:t>
            </a:r>
            <a:r>
              <a:rPr lang="en-US" sz="2000" dirty="0"/>
              <a:t>for the nation’s health and health care: 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0" y="3657600"/>
            <a:ext cx="6475412" cy="2514600"/>
          </a:xfrm>
        </p:spPr>
        <p:txBody>
          <a:bodyPr numCol="2"/>
          <a:lstStyle/>
          <a:p>
            <a:r>
              <a:rPr lang="en-US" sz="1600" dirty="0"/>
              <a:t>life expectancy, </a:t>
            </a:r>
          </a:p>
          <a:p>
            <a:r>
              <a:rPr lang="en-US" sz="1600" dirty="0"/>
              <a:t>well-being, </a:t>
            </a:r>
          </a:p>
          <a:p>
            <a:r>
              <a:rPr lang="en-US" sz="1600" dirty="0"/>
              <a:t>overweight and obesity,</a:t>
            </a:r>
          </a:p>
          <a:p>
            <a:r>
              <a:rPr lang="en-US" sz="1600" dirty="0"/>
              <a:t>addictive behavior, </a:t>
            </a:r>
          </a:p>
          <a:p>
            <a:r>
              <a:rPr lang="en-US" sz="1600" dirty="0"/>
              <a:t>unintended pregnancy, </a:t>
            </a:r>
          </a:p>
          <a:p>
            <a:r>
              <a:rPr lang="en-US" sz="1600" dirty="0"/>
              <a:t>healthy communities, </a:t>
            </a:r>
          </a:p>
          <a:p>
            <a:r>
              <a:rPr lang="en-US" sz="1600" dirty="0"/>
              <a:t>preventive services, </a:t>
            </a:r>
          </a:p>
          <a:p>
            <a:r>
              <a:rPr lang="en-US" sz="1600" dirty="0"/>
              <a:t>care access, 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patient </a:t>
            </a:r>
            <a:r>
              <a:rPr lang="en-US" sz="1600" dirty="0"/>
              <a:t>safety, </a:t>
            </a:r>
          </a:p>
          <a:p>
            <a:r>
              <a:rPr lang="en-US" sz="1600" dirty="0" smtClean="0"/>
              <a:t>evidence-based </a:t>
            </a:r>
            <a:r>
              <a:rPr lang="en-US" sz="1600" dirty="0"/>
              <a:t>care, </a:t>
            </a:r>
          </a:p>
          <a:p>
            <a:r>
              <a:rPr lang="en-US" sz="1600" dirty="0"/>
              <a:t>care match with patient goals, </a:t>
            </a:r>
          </a:p>
          <a:p>
            <a:r>
              <a:rPr lang="en-US" sz="1600" dirty="0"/>
              <a:t>personal spending burden, </a:t>
            </a:r>
          </a:p>
          <a:p>
            <a:r>
              <a:rPr lang="en-US" sz="1600" dirty="0"/>
              <a:t>population spending burden, </a:t>
            </a:r>
          </a:p>
          <a:p>
            <a:r>
              <a:rPr lang="en-US" sz="1600" dirty="0"/>
              <a:t>individual engagement, </a:t>
            </a:r>
          </a:p>
          <a:p>
            <a:r>
              <a:rPr lang="en-US" sz="1600" dirty="0"/>
              <a:t>and community engagement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E97F0-CA74-4EB7-96F1-71BC434210C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91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Institute Of Medicine Report - Vital Signs:  Core Metrics for Health and Health Care Progress </a:t>
            </a:r>
            <a:r>
              <a:rPr lang="en-US" sz="2400" dirty="0" smtClean="0"/>
              <a:t>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8001000" cy="4114800"/>
          </a:xfrm>
        </p:spPr>
        <p:txBody>
          <a:bodyPr/>
          <a:lstStyle/>
          <a:p>
            <a:r>
              <a:rPr lang="en-US" dirty="0" smtClean="0"/>
              <a:t>The committee also identified 32 related priority measures which provide additional context to this core measure set for those interested in specific areas.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E97F0-CA74-4EB7-96F1-71BC434210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3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Nationally and in Other States (Buying Value, WA, ME, OR, CO)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a core measure set for Washington</a:t>
            </a:r>
          </a:p>
          <a:p>
            <a:pPr lvl="1"/>
            <a:r>
              <a:rPr lang="en-US" dirty="0" smtClean="0"/>
              <a:t>Required by statute to:</a:t>
            </a:r>
          </a:p>
          <a:p>
            <a:pPr lvl="2"/>
            <a:r>
              <a:rPr lang="en-US" dirty="0" smtClean="0"/>
              <a:t>inform public and private health care purchasers, and </a:t>
            </a:r>
          </a:p>
          <a:p>
            <a:pPr lvl="2"/>
            <a:r>
              <a:rPr lang="en-US" dirty="0" smtClean="0"/>
              <a:t>enable identification of goals to track costs and improve health care outcomes. </a:t>
            </a:r>
          </a:p>
          <a:p>
            <a:r>
              <a:rPr lang="en-US" dirty="0" smtClean="0"/>
              <a:t>Prioritized the following:</a:t>
            </a:r>
          </a:p>
          <a:p>
            <a:pPr lvl="1"/>
            <a:r>
              <a:rPr lang="en-US" dirty="0" smtClean="0"/>
              <a:t>Alignment with initiatives going on in the state</a:t>
            </a:r>
          </a:p>
          <a:p>
            <a:pPr lvl="1"/>
            <a:r>
              <a:rPr lang="en-US" dirty="0" smtClean="0"/>
              <a:t>Areas of improvement, where the state is below national/regional averages</a:t>
            </a:r>
          </a:p>
          <a:p>
            <a:pPr lvl="2"/>
            <a:r>
              <a:rPr lang="en-US" dirty="0" smtClean="0"/>
              <a:t>Or, where significant improvement can occur even if above those levels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6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Focus, Approach and Criteria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Identifying Priorities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10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Focus of Priority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SQAC is looking to set priorities for </a:t>
            </a:r>
            <a:endParaRPr lang="en-US" dirty="0"/>
          </a:p>
          <a:p>
            <a:pPr lvl="1"/>
            <a:r>
              <a:rPr lang="en-US" dirty="0" smtClean="0"/>
              <a:t>Quality Improvements</a:t>
            </a:r>
          </a:p>
          <a:p>
            <a:pPr lvl="1"/>
            <a:r>
              <a:rPr lang="en-US" dirty="0" smtClean="0"/>
              <a:t>Within the Health Care delivery system</a:t>
            </a:r>
          </a:p>
          <a:p>
            <a:pPr lvl="1"/>
            <a:r>
              <a:rPr lang="en-US" dirty="0" smtClean="0"/>
              <a:t>Not bound by what is in current SQMS</a:t>
            </a:r>
          </a:p>
          <a:p>
            <a:r>
              <a:rPr lang="en-US" dirty="0" smtClean="0"/>
              <a:t>Proposed Approach</a:t>
            </a:r>
          </a:p>
          <a:p>
            <a:pPr lvl="1"/>
            <a:r>
              <a:rPr lang="en-US" dirty="0" smtClean="0"/>
              <a:t>Identify 8-10 narrow priorities (e.g., improved birth outcomes) </a:t>
            </a:r>
          </a:p>
          <a:p>
            <a:pPr lvl="2"/>
            <a:r>
              <a:rPr lang="en-US" dirty="0" smtClean="0"/>
              <a:t>Prioritize 2-3 to be implemented annually over a 3 year period</a:t>
            </a:r>
          </a:p>
          <a:p>
            <a:pPr lvl="1"/>
            <a:r>
              <a:rPr lang="en-US" dirty="0" smtClean="0"/>
              <a:t>Alternatively can identify 2-4 broader priorities (e.g., diabetes; substance use)</a:t>
            </a:r>
          </a:p>
          <a:p>
            <a:pPr lvl="2"/>
            <a:r>
              <a:rPr lang="en-US" dirty="0" smtClean="0"/>
              <a:t>Focus on these within three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09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Criteria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114800"/>
          </a:xfrm>
        </p:spPr>
        <p:txBody>
          <a:bodyPr/>
          <a:lstStyle/>
          <a:p>
            <a:r>
              <a:rPr lang="en-US" dirty="0"/>
              <a:t>Area where </a:t>
            </a:r>
            <a:r>
              <a:rPr lang="en-US" dirty="0" smtClean="0"/>
              <a:t>quality of care and health outcomes could be measurably improved in the Commonwealth</a:t>
            </a:r>
            <a:endParaRPr lang="en-US" dirty="0"/>
          </a:p>
          <a:p>
            <a:r>
              <a:rPr lang="en-US" dirty="0" smtClean="0"/>
              <a:t>Aligned with priorities of other stakeholders including:</a:t>
            </a:r>
          </a:p>
          <a:p>
            <a:pPr lvl="1"/>
            <a:r>
              <a:rPr lang="en-US" dirty="0" smtClean="0"/>
              <a:t>State Purchasers (Medicaid and GIC)</a:t>
            </a:r>
          </a:p>
          <a:p>
            <a:pPr lvl="1"/>
            <a:r>
              <a:rPr lang="en-US" dirty="0" smtClean="0"/>
              <a:t>Other state agencies</a:t>
            </a:r>
          </a:p>
          <a:p>
            <a:pPr lvl="1"/>
            <a:r>
              <a:rPr lang="en-US" dirty="0" smtClean="0"/>
              <a:t>Providers</a:t>
            </a:r>
          </a:p>
          <a:p>
            <a:pPr lvl="1"/>
            <a:r>
              <a:rPr lang="en-US" dirty="0" smtClean="0"/>
              <a:t>Commercial insurers</a:t>
            </a:r>
          </a:p>
          <a:p>
            <a:pPr lvl="1"/>
            <a:r>
              <a:rPr lang="en-US" dirty="0" smtClean="0"/>
              <a:t>National initiatives</a:t>
            </a:r>
          </a:p>
          <a:p>
            <a:r>
              <a:rPr lang="en-US" dirty="0" smtClean="0"/>
              <a:t>Area where quality measurement is feasible by CHIA or by other entities</a:t>
            </a:r>
          </a:p>
          <a:p>
            <a:r>
              <a:rPr lang="en-US" dirty="0"/>
              <a:t>Areas that either are broad enough that they impact all citizens, or a mix of narrowly focused priorities that together impact all citizens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71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Next </a:t>
            </a:r>
            <a:r>
              <a:rPr lang="en-US" sz="3600" dirty="0" err="1" smtClean="0"/>
              <a:t>StePs</a:t>
            </a:r>
            <a:r>
              <a:rPr lang="en-US" sz="3600" dirty="0" smtClean="0"/>
              <a:t>: </a:t>
            </a:r>
            <a:br>
              <a:rPr lang="en-US" sz="3600" dirty="0" smtClean="0"/>
            </a:br>
            <a:r>
              <a:rPr lang="en-US" sz="3600" dirty="0" smtClean="0"/>
              <a:t>Interviewing Stakeholders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Identifying Priorities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39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Scope of Interview Questions for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dirty="0" smtClean="0"/>
              <a:t>The SQAC has developed a proposed set of criteria for selecting priorities.  How does this compare to the criteria you use in selecting priority areas for health care improvement?</a:t>
            </a:r>
          </a:p>
          <a:p>
            <a:r>
              <a:rPr lang="en-US" dirty="0" smtClean="0"/>
              <a:t>What are your three biggest priority areas for health care quality improvement?</a:t>
            </a:r>
          </a:p>
          <a:p>
            <a:r>
              <a:rPr lang="en-US" dirty="0" smtClean="0"/>
              <a:t>What areas would you like to be a greater focus for health care quality improvement</a:t>
            </a:r>
          </a:p>
          <a:p>
            <a:r>
              <a:rPr lang="en-US" dirty="0" smtClean="0"/>
              <a:t>What areas would you like to see greater quality measure reporting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2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Interviews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082069"/>
              </p:ext>
            </p:extLst>
          </p:nvPr>
        </p:nvGraphicFramePr>
        <p:xfrm>
          <a:off x="2209800" y="1219200"/>
          <a:ext cx="38100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</a:tblGrid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Interviewees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Plans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</a:t>
                      </a:r>
                      <a:r>
                        <a:rPr lang="en-US" baseline="0" dirty="0" smtClean="0"/>
                        <a:t> Providers</a:t>
                      </a:r>
                      <a:endParaRPr lang="en-US" dirty="0"/>
                    </a:p>
                  </a:txBody>
                  <a:tcPr/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Behavioral Health Providers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Hospitals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Children 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Elders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agencies </a:t>
                      </a:r>
                      <a:endParaRPr lang="en-US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organizations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1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906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and approve minutes		  3:00 – 3:15</a:t>
            </a:r>
          </a:p>
          <a:p>
            <a:r>
              <a:rPr lang="en-US" dirty="0" smtClean="0"/>
              <a:t>OB Measures Review 			  3:15 – 3:45</a:t>
            </a:r>
          </a:p>
          <a:p>
            <a:pPr eaLnBrk="1" hangingPunct="1"/>
            <a:r>
              <a:rPr lang="en-US" dirty="0" smtClean="0"/>
              <a:t>Priority Setting Project Overview	  3:45 – 4:00</a:t>
            </a:r>
          </a:p>
          <a:p>
            <a:pPr eaLnBrk="1" hangingPunct="1"/>
            <a:r>
              <a:rPr lang="en-US" dirty="0" smtClean="0"/>
              <a:t>Proposed Focus, Approach &amp; Criteria	  4:00 – 4:45</a:t>
            </a:r>
          </a:p>
          <a:p>
            <a:pPr eaLnBrk="1" hangingPunct="1"/>
            <a:r>
              <a:rPr lang="en-US" dirty="0" smtClean="0"/>
              <a:t>Next Steps				  4:45 – 5:00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Criteria:</a:t>
            </a:r>
          </a:p>
          <a:p>
            <a:pPr lvl="1"/>
            <a:r>
              <a:rPr lang="en-US" dirty="0" smtClean="0"/>
              <a:t>Bailit will circulate criteria for setting priorities based on discussion</a:t>
            </a:r>
          </a:p>
          <a:p>
            <a:r>
              <a:rPr lang="en-US" dirty="0" smtClean="0"/>
              <a:t>Interviews:</a:t>
            </a:r>
          </a:p>
          <a:p>
            <a:pPr lvl="1"/>
            <a:r>
              <a:rPr lang="en-US" dirty="0" smtClean="0"/>
              <a:t>Bailit will finalize interview questions and list of interviewees and conduct interviews</a:t>
            </a:r>
          </a:p>
          <a:p>
            <a:r>
              <a:rPr lang="en-US" dirty="0" smtClean="0"/>
              <a:t>Research:</a:t>
            </a:r>
          </a:p>
          <a:p>
            <a:pPr lvl="1"/>
            <a:r>
              <a:rPr lang="en-US" dirty="0" smtClean="0"/>
              <a:t>Bailit will research priority setting approaches in other states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5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41350"/>
          </a:xfrm>
        </p:spPr>
        <p:txBody>
          <a:bodyPr/>
          <a:lstStyle/>
          <a:p>
            <a:r>
              <a:rPr lang="en-US" sz="3200" b="0" dirty="0" smtClean="0"/>
              <a:t>OB Measures for SQMS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159750" cy="5257800"/>
          </a:xfrm>
        </p:spPr>
        <p:txBody>
          <a:bodyPr/>
          <a:lstStyle/>
          <a:p>
            <a:pPr marL="0" lvl="2" indent="0">
              <a:buClr>
                <a:srgbClr val="57768E"/>
              </a:buClr>
              <a:buNone/>
            </a:pPr>
            <a:r>
              <a:rPr lang="en-US" sz="2000" b="1" dirty="0" smtClean="0">
                <a:cs typeface="+mn-cs"/>
              </a:rPr>
              <a:t>Question:  </a:t>
            </a:r>
            <a:r>
              <a:rPr lang="en-US" sz="2000" dirty="0" smtClean="0">
                <a:cs typeface="+mn-cs"/>
              </a:rPr>
              <a:t>Should we add specialty measures to SQMS?</a:t>
            </a:r>
          </a:p>
          <a:p>
            <a:pPr marL="0" lvl="2" indent="0">
              <a:buClr>
                <a:srgbClr val="57768E"/>
              </a:buClr>
              <a:buNone/>
            </a:pPr>
            <a:r>
              <a:rPr lang="en-US" sz="2000" b="1" dirty="0" smtClean="0">
                <a:cs typeface="+mn-cs"/>
              </a:rPr>
              <a:t>Obstetrics as Pilot:  </a:t>
            </a:r>
            <a:endParaRPr lang="en-US" sz="2000" dirty="0" smtClean="0">
              <a:cs typeface="+mn-cs"/>
            </a:endParaRPr>
          </a:p>
          <a:p>
            <a:pPr lvl="0"/>
            <a:r>
              <a:rPr lang="en-US" sz="2000" dirty="0" smtClean="0"/>
              <a:t>Providers have shown ability to improve quality in a focused area (EEDs)</a:t>
            </a:r>
          </a:p>
          <a:p>
            <a:pPr lvl="0"/>
            <a:r>
              <a:rPr lang="en-US" sz="2000" dirty="0" smtClean="0"/>
              <a:t>Measures </a:t>
            </a:r>
            <a:r>
              <a:rPr lang="en-US" sz="2000" dirty="0" smtClean="0"/>
              <a:t>can </a:t>
            </a:r>
            <a:r>
              <a:rPr lang="en-US" sz="2000" dirty="0"/>
              <a:t>support consumer </a:t>
            </a:r>
            <a:r>
              <a:rPr lang="en-US" sz="2000" dirty="0" smtClean="0"/>
              <a:t>decision-making in addition to policymaking, quality improvement</a:t>
            </a:r>
            <a:endParaRPr lang="en-US" sz="2000" dirty="0">
              <a:cs typeface="+mn-cs"/>
            </a:endParaRPr>
          </a:p>
          <a:p>
            <a:pPr marL="0" lvl="2" indent="0">
              <a:buClr>
                <a:srgbClr val="57768E"/>
              </a:buClr>
              <a:buNone/>
            </a:pPr>
            <a:r>
              <a:rPr lang="en-US" sz="2000" b="1" dirty="0" smtClean="0">
                <a:cs typeface="+mn-cs"/>
              </a:rPr>
              <a:t>Approach:</a:t>
            </a:r>
          </a:p>
          <a:p>
            <a:pPr lvl="0"/>
            <a:r>
              <a:rPr lang="en-US" sz="2000" dirty="0" smtClean="0"/>
              <a:t>Researched obstetrical + neonatal </a:t>
            </a:r>
            <a:r>
              <a:rPr lang="en-US" sz="2000" dirty="0"/>
              <a:t>care measures </a:t>
            </a:r>
            <a:r>
              <a:rPr lang="en-US" sz="2000" dirty="0" smtClean="0"/>
              <a:t>not in SQMS</a:t>
            </a:r>
          </a:p>
          <a:p>
            <a:pPr lvl="0"/>
            <a:r>
              <a:rPr lang="en-US" sz="2000" dirty="0" smtClean="0"/>
              <a:t>Conducted outreach and conducted </a:t>
            </a:r>
            <a:r>
              <a:rPr lang="en-US" sz="2000" dirty="0"/>
              <a:t>key informant interviews (</a:t>
            </a:r>
            <a:r>
              <a:rPr lang="en-US" sz="2000" dirty="0" smtClean="0"/>
              <a:t>14, </a:t>
            </a:r>
            <a:r>
              <a:rPr lang="en-US" sz="2000" dirty="0"/>
              <a:t>plus </a:t>
            </a:r>
            <a:r>
              <a:rPr lang="en-US" sz="2000" dirty="0" smtClean="0"/>
              <a:t>ACOG-MA group)</a:t>
            </a:r>
            <a:endParaRPr lang="en-US" sz="2000" dirty="0"/>
          </a:p>
          <a:p>
            <a:pPr lvl="0"/>
            <a:r>
              <a:rPr lang="en-US" sz="2000" dirty="0" smtClean="0"/>
              <a:t>Collected information </a:t>
            </a:r>
            <a:r>
              <a:rPr lang="en-US" sz="2000" dirty="0"/>
              <a:t>on measures used and perceptions on appropriate uses </a:t>
            </a:r>
            <a:r>
              <a:rPr lang="en-US" sz="2000" dirty="0" smtClean="0"/>
              <a:t>of measures</a:t>
            </a:r>
            <a:endParaRPr lang="en-US" sz="2000" dirty="0"/>
          </a:p>
          <a:p>
            <a:pPr lvl="0"/>
            <a:r>
              <a:rPr lang="en-US" sz="2000" dirty="0" smtClean="0"/>
              <a:t>Synthesized findings</a:t>
            </a:r>
            <a:endParaRPr lang="en-US" sz="2000" dirty="0"/>
          </a:p>
          <a:p>
            <a:pPr marL="0" lvl="2" indent="0">
              <a:buClr>
                <a:srgbClr val="57768E"/>
              </a:buClr>
              <a:buNone/>
            </a:pPr>
            <a:endParaRPr lang="en-US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40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41350"/>
          </a:xfrm>
        </p:spPr>
        <p:txBody>
          <a:bodyPr/>
          <a:lstStyle/>
          <a:p>
            <a:r>
              <a:rPr lang="en-US" sz="3200" b="0" dirty="0" smtClean="0"/>
              <a:t>Key Informant Interview Findings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159750" cy="5257800"/>
          </a:xfrm>
        </p:spPr>
        <p:txBody>
          <a:bodyPr/>
          <a:lstStyle/>
          <a:p>
            <a:r>
              <a:rPr lang="en-US" sz="2000" b="1" dirty="0" smtClean="0"/>
              <a:t>Primary </a:t>
            </a:r>
            <a:r>
              <a:rPr lang="en-US" sz="2000" b="1" dirty="0"/>
              <a:t>measure uses: </a:t>
            </a:r>
            <a:r>
              <a:rPr lang="en-US" sz="2000" dirty="0"/>
              <a:t>Quality improvement and public reporting were cited more than incentives and tiering</a:t>
            </a:r>
          </a:p>
          <a:p>
            <a:r>
              <a:rPr lang="en-US" sz="2000" b="1" dirty="0"/>
              <a:t>Measure selection criteria: </a:t>
            </a:r>
            <a:r>
              <a:rPr lang="en-US" sz="2000" dirty="0"/>
              <a:t>required reporting; MassHealth examines volume and cost to target measure areas</a:t>
            </a:r>
          </a:p>
          <a:p>
            <a:r>
              <a:rPr lang="en-US" sz="2000" b="1" dirty="0"/>
              <a:t>Data sources: </a:t>
            </a:r>
            <a:r>
              <a:rPr lang="en-US" sz="2000" dirty="0"/>
              <a:t>primarily medical records, administrative claims data</a:t>
            </a:r>
          </a:p>
          <a:p>
            <a:r>
              <a:rPr lang="en-US" sz="2000" b="1" dirty="0"/>
              <a:t>Measurement gaps:</a:t>
            </a:r>
          </a:p>
          <a:p>
            <a:pPr lvl="1"/>
            <a:r>
              <a:rPr lang="en-US" sz="1600" dirty="0" smtClean="0"/>
              <a:t>Maternal and neonatal outcomes</a:t>
            </a:r>
          </a:p>
          <a:p>
            <a:pPr lvl="2"/>
            <a:r>
              <a:rPr lang="en-US" sz="1200" dirty="0" smtClean="0"/>
              <a:t>Maternal experience</a:t>
            </a:r>
          </a:p>
          <a:p>
            <a:pPr lvl="2"/>
            <a:r>
              <a:rPr lang="en-US" sz="1200" dirty="0" smtClean="0"/>
              <a:t>Post partum morbidity</a:t>
            </a:r>
          </a:p>
          <a:p>
            <a:pPr lvl="2"/>
            <a:r>
              <a:rPr lang="en-US" sz="1200" dirty="0" smtClean="0"/>
              <a:t>Substance addicted newborns</a:t>
            </a:r>
          </a:p>
          <a:p>
            <a:pPr lvl="2"/>
            <a:r>
              <a:rPr lang="en-US" sz="1200" dirty="0" smtClean="0"/>
              <a:t>Fertility treatment outcomes</a:t>
            </a:r>
          </a:p>
          <a:p>
            <a:pPr lvl="1"/>
            <a:r>
              <a:rPr lang="en-US" sz="1600" dirty="0" smtClean="0"/>
              <a:t>Successful transitions</a:t>
            </a:r>
          </a:p>
          <a:p>
            <a:pPr lvl="1"/>
            <a:r>
              <a:rPr lang="en-US" sz="1600" dirty="0" smtClean="0"/>
              <a:t>Evidence-based processes (e.g</a:t>
            </a:r>
            <a:r>
              <a:rPr lang="en-US" sz="1600" dirty="0"/>
              <a:t>. admission before 4cm dilated)</a:t>
            </a:r>
          </a:p>
          <a:p>
            <a:pPr lvl="1"/>
            <a:endParaRPr lang="en-US" sz="1600" dirty="0" smtClean="0"/>
          </a:p>
          <a:p>
            <a:pPr marL="914400" lvl="2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60634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533400"/>
          </a:xfrm>
        </p:spPr>
        <p:txBody>
          <a:bodyPr/>
          <a:lstStyle/>
          <a:p>
            <a:r>
              <a:rPr lang="en-US" sz="2200" b="1" dirty="0">
                <a:solidFill>
                  <a:srgbClr val="25325B"/>
                </a:solidFill>
                <a:latin typeface="+mn-lt"/>
                <a:ea typeface="+mn-ea"/>
                <a:cs typeface="+mn-cs"/>
              </a:rPr>
              <a:t>OB Measures for SQMS: </a:t>
            </a:r>
            <a:r>
              <a:rPr lang="en-US" sz="2200" b="1" dirty="0" smtClean="0">
                <a:solidFill>
                  <a:srgbClr val="25325B"/>
                </a:solidFill>
                <a:latin typeface="+mn-lt"/>
                <a:ea typeface="+mn-ea"/>
                <a:cs typeface="+mn-cs"/>
              </a:rPr>
              <a:t>Desirability </a:t>
            </a:r>
            <a:r>
              <a:rPr lang="en-US" sz="2200" b="1" dirty="0">
                <a:solidFill>
                  <a:srgbClr val="25325B"/>
                </a:solidFill>
                <a:latin typeface="+mn-lt"/>
                <a:ea typeface="+mn-ea"/>
                <a:cs typeface="+mn-cs"/>
              </a:rPr>
              <a:t>and Feasibility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5612" y="1524000"/>
            <a:ext cx="4040188" cy="639762"/>
          </a:xfrm>
        </p:spPr>
        <p:txBody>
          <a:bodyPr/>
          <a:lstStyle/>
          <a:p>
            <a:r>
              <a:rPr lang="en-US" dirty="0"/>
              <a:t>Principal quality concerns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1524000"/>
            <a:ext cx="4041775" cy="639762"/>
          </a:xfrm>
        </p:spPr>
        <p:txBody>
          <a:bodyPr/>
          <a:lstStyle/>
          <a:p>
            <a:r>
              <a:rPr lang="en-US" dirty="0" smtClean="0"/>
              <a:t>Measurement challenges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Data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Coding accuracy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Complex measure specifications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C-sections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VBACs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Early inductions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Breastfeeding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Accountability </a:t>
            </a:r>
            <a:r>
              <a:rPr lang="en-US" dirty="0" smtClean="0"/>
              <a:t>gaps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Antenatal steroid 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Patient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Fertility treatment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Over-medicalization of </a:t>
            </a:r>
            <a:r>
              <a:rPr lang="en-US" dirty="0" smtClean="0"/>
              <a:t>childbirth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Practice variation  </a:t>
            </a:r>
            <a:endParaRPr lang="en-US" dirty="0"/>
          </a:p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57200" y="2286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kern="0" dirty="0" smtClean="0"/>
              <a:t>Key Informant Interview Findings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5405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 Measures for </a:t>
            </a:r>
            <a:r>
              <a:rPr lang="en-US" dirty="0" smtClean="0"/>
              <a:t>SQMS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495800"/>
          </a:xfrm>
        </p:spPr>
        <p:txBody>
          <a:bodyPr/>
          <a:lstStyle/>
          <a:p>
            <a:r>
              <a:rPr lang="en-US" dirty="0"/>
              <a:t>Conclusions</a:t>
            </a:r>
            <a:endParaRPr lang="en-US" dirty="0"/>
          </a:p>
          <a:p>
            <a:pPr lvl="1"/>
            <a:r>
              <a:rPr lang="en-US" dirty="0"/>
              <a:t>Specialty measurement is feasible; not at individual practitioner level</a:t>
            </a:r>
          </a:p>
          <a:p>
            <a:pPr lvl="1"/>
            <a:r>
              <a:rPr lang="en-US" dirty="0"/>
              <a:t>Engagement of specialty society ideal</a:t>
            </a:r>
          </a:p>
          <a:p>
            <a:pPr lvl="1"/>
            <a:r>
              <a:rPr lang="en-US" dirty="0"/>
              <a:t>Needs:</a:t>
            </a:r>
          </a:p>
          <a:p>
            <a:pPr lvl="2"/>
            <a:r>
              <a:rPr lang="en-US" dirty="0"/>
              <a:t>Provider ability to influence results</a:t>
            </a:r>
          </a:p>
          <a:p>
            <a:pPr lvl="2"/>
            <a:r>
              <a:rPr lang="en-US" dirty="0"/>
              <a:t>Data credibility</a:t>
            </a:r>
          </a:p>
          <a:p>
            <a:pPr lvl="2"/>
            <a:r>
              <a:rPr lang="en-US" dirty="0"/>
              <a:t>Defined level of reporting</a:t>
            </a:r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Prepare brief</a:t>
            </a:r>
          </a:p>
          <a:p>
            <a:pPr lvl="1"/>
            <a:r>
              <a:rPr lang="en-US" dirty="0" smtClean="0"/>
              <a:t>Revisit in context of new SQMS priorities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0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for SQAC to Define Quality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dirty="0" smtClean="0"/>
              <a:t>SQAC statute directs development of Standard Quality Measure Set (SQMS)</a:t>
            </a:r>
          </a:p>
          <a:p>
            <a:pPr lvl="1"/>
            <a:r>
              <a:rPr lang="en-US" dirty="0" smtClean="0"/>
              <a:t>Requires CHIA to report on those measures</a:t>
            </a:r>
          </a:p>
          <a:p>
            <a:pPr lvl="1"/>
            <a:r>
              <a:rPr lang="en-US" dirty="0" smtClean="0"/>
              <a:t>Requires DOI to use the SQMS in regulating health plans</a:t>
            </a:r>
          </a:p>
          <a:p>
            <a:r>
              <a:rPr lang="en-US" dirty="0" smtClean="0"/>
              <a:t>Need for priority alignment in health care quality improvement initiatives in Commonwealth</a:t>
            </a:r>
          </a:p>
          <a:p>
            <a:pPr lvl="1"/>
            <a:r>
              <a:rPr lang="en-US" dirty="0" smtClean="0"/>
              <a:t>Leadership role for SQAC in defining those priorities</a:t>
            </a:r>
          </a:p>
          <a:p>
            <a:r>
              <a:rPr lang="en-US" dirty="0"/>
              <a:t>Goal: develop a small number of statewide </a:t>
            </a:r>
            <a:r>
              <a:rPr lang="en-US" dirty="0" smtClean="0"/>
              <a:t>quality priorities that can be acted upon by a variety of stakeholders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2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Setting Quality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69225" cy="4114800"/>
          </a:xfrm>
        </p:spPr>
        <p:txBody>
          <a:bodyPr/>
          <a:lstStyle/>
          <a:p>
            <a:r>
              <a:rPr lang="en-US" dirty="0" smtClean="0"/>
              <a:t>Proposed criteria</a:t>
            </a:r>
          </a:p>
          <a:p>
            <a:r>
              <a:rPr lang="en-US" dirty="0" smtClean="0"/>
              <a:t>Research and stakeholder interviews</a:t>
            </a:r>
          </a:p>
          <a:p>
            <a:r>
              <a:rPr lang="en-US" dirty="0" smtClean="0"/>
              <a:t>Proposed priorities</a:t>
            </a:r>
          </a:p>
          <a:p>
            <a:r>
              <a:rPr lang="en-US" dirty="0" smtClean="0"/>
              <a:t>Ongoing review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2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Timeframe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277637"/>
              </p:ext>
            </p:extLst>
          </p:nvPr>
        </p:nvGraphicFramePr>
        <p:xfrm>
          <a:off x="381000" y="1524000"/>
          <a:ext cx="77692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59404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Meeting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 Topic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5/18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Define criteria; finalize stakeholder interviewees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6/22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</a:t>
                      </a:r>
                      <a:r>
                        <a:rPr lang="en-US" baseline="0" dirty="0" smtClean="0"/>
                        <a:t> findings from interviews and research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 proposed priorities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9/18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 priority selections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10/19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recommendation</a:t>
                      </a:r>
                      <a:r>
                        <a:rPr lang="en-US" baseline="0" dirty="0" smtClean="0"/>
                        <a:t>s and implementation steps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4292"/>
      </p:ext>
    </p:extLst>
  </p:cSld>
  <p:clrMapOvr>
    <a:masterClrMapping/>
  </p:clrMapOvr>
</p:sld>
</file>

<file path=ppt/theme/theme1.xml><?xml version="1.0" encoding="utf-8"?>
<a:theme xmlns:a="http://schemas.openxmlformats.org/drawingml/2006/main" name="bailit-ppt-template-01-no-pi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bailit-ppt-template-01-no-pic</Template>
  <TotalTime>4736</TotalTime>
  <Words>985</Words>
  <Application>Microsoft Office PowerPoint</Application>
  <PresentationFormat>On-screen Show (4:3)</PresentationFormat>
  <Paragraphs>201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bailit-ppt-template-01-no-pic</vt:lpstr>
      <vt:lpstr>Statewide Quality Advisory Committee (SQAC) Meeting</vt:lpstr>
      <vt:lpstr>Agenda</vt:lpstr>
      <vt:lpstr>OB Measures for SQMS</vt:lpstr>
      <vt:lpstr>Key Informant Interview Findings</vt:lpstr>
      <vt:lpstr>OB Measures for SQMS: Desirability and Feasibility</vt:lpstr>
      <vt:lpstr>OB Measures for SQMS</vt:lpstr>
      <vt:lpstr>Opportunity for SQAC to Define Quality Priorities</vt:lpstr>
      <vt:lpstr>Process for Setting Quality Priorities</vt:lpstr>
      <vt:lpstr>Timeframe</vt:lpstr>
      <vt:lpstr>Framing the Conversation</vt:lpstr>
      <vt:lpstr>Institute Of Medicine Report - Vital Signs:  Core Metrics for Health and Health Care Progress </vt:lpstr>
      <vt:lpstr>Institute Of Medicine Report - Vital Signs:  Core Metrics for Health and Health Care Progress  (Continued)</vt:lpstr>
      <vt:lpstr>Experiences Nationally and in Other States (Buying Value, WA, ME, OR, CO)</vt:lpstr>
      <vt:lpstr>Focus, Approach and Criteria</vt:lpstr>
      <vt:lpstr>Confirm Focus of Priority Setting</vt:lpstr>
      <vt:lpstr>Proposed Criteria to Consider</vt:lpstr>
      <vt:lpstr>Next StePs:  Interviewing Stakeholders</vt:lpstr>
      <vt:lpstr>Proposed Scope of Interview Questions for Stakeholders</vt:lpstr>
      <vt:lpstr>Conducting Interviews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Quality Advisory Committee (SQAC) Meeting</dc:title>
  <dc:creator>Michael Joseph</dc:creator>
  <cp:lastModifiedBy>Cristi Carman</cp:lastModifiedBy>
  <cp:revision>67</cp:revision>
  <cp:lastPrinted>2015-05-18T16:20:55Z</cp:lastPrinted>
  <dcterms:created xsi:type="dcterms:W3CDTF">2015-05-06T14:50:59Z</dcterms:created>
  <dcterms:modified xsi:type="dcterms:W3CDTF">2015-05-18T16:23:32Z</dcterms:modified>
</cp:coreProperties>
</file>