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2"/>
  </p:notesMasterIdLst>
  <p:sldIdLst>
    <p:sldId id="258" r:id="rId2"/>
    <p:sldId id="257" r:id="rId3"/>
    <p:sldId id="312" r:id="rId4"/>
    <p:sldId id="309" r:id="rId5"/>
    <p:sldId id="302" r:id="rId6"/>
    <p:sldId id="301" r:id="rId7"/>
    <p:sldId id="307" r:id="rId8"/>
    <p:sldId id="304" r:id="rId9"/>
    <p:sldId id="303" r:id="rId10"/>
    <p:sldId id="308" r:id="rId11"/>
    <p:sldId id="311" r:id="rId12"/>
    <p:sldId id="310" r:id="rId13"/>
    <p:sldId id="284" r:id="rId14"/>
    <p:sldId id="285" r:id="rId15"/>
    <p:sldId id="283" r:id="rId16"/>
    <p:sldId id="287" r:id="rId17"/>
    <p:sldId id="286" r:id="rId18"/>
    <p:sldId id="288" r:id="rId19"/>
    <p:sldId id="289" r:id="rId20"/>
    <p:sldId id="305" r:id="rId21"/>
    <p:sldId id="290" r:id="rId22"/>
    <p:sldId id="292" r:id="rId23"/>
    <p:sldId id="293" r:id="rId24"/>
    <p:sldId id="295" r:id="rId25"/>
    <p:sldId id="296" r:id="rId26"/>
    <p:sldId id="297" r:id="rId27"/>
    <p:sldId id="298" r:id="rId28"/>
    <p:sldId id="291" r:id="rId29"/>
    <p:sldId id="306" r:id="rId30"/>
    <p:sldId id="269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Waldman" initials="BW" lastIdx="2" clrIdx="0"/>
  <p:cmAuthor id="1" name="Cristi Carman" initials="C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B3D3"/>
    <a:srgbClr val="486176"/>
    <a:srgbClr val="25325B"/>
    <a:srgbClr val="526F86"/>
    <a:srgbClr val="577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11" autoAdjust="0"/>
  </p:normalViewPr>
  <p:slideViewPr>
    <p:cSldViewPr>
      <p:cViewPr>
        <p:scale>
          <a:sx n="110" d="100"/>
          <a:sy n="110" d="100"/>
        </p:scale>
        <p:origin x="-12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9DB962-1050-48AF-9E01-8221E5F2BA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43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3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F005C3F-51EB-4B57-8F3B-FB7407DDAF26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680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13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4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DB962-1050-48AF-9E01-8221E5F2BAF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Bailit-PPT-Template-D1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38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6781800" cy="685800"/>
          </a:xfrm>
        </p:spPr>
        <p:txBody>
          <a:bodyPr/>
          <a:lstStyle>
            <a:lvl1pPr>
              <a:defRPr sz="360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438400"/>
            <a:ext cx="6781800" cy="457200"/>
          </a:xfrm>
        </p:spPr>
        <p:txBody>
          <a:bodyPr/>
          <a:lstStyle>
            <a:lvl1pPr marL="0" indent="0">
              <a:lnSpc>
                <a:spcPct val="70000"/>
              </a:lnSpc>
              <a:buFont typeface="Wingdings" charset="0"/>
              <a:buNone/>
              <a:defRPr sz="1800" b="0">
                <a:solidFill>
                  <a:srgbClr val="526F86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2400" y="6477000"/>
            <a:ext cx="4572000" cy="228600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152400" y="6172200"/>
            <a:ext cx="4572000" cy="30480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55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109F1-6125-4F02-971A-DEF3FEFD46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6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219200"/>
            <a:ext cx="2057400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219200"/>
            <a:ext cx="5789613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C4B338-E5C5-49A0-95D6-22D6EDBA0B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57768E"/>
                </a:solidFill>
              </a:defRPr>
            </a:lvl1pPr>
          </a:lstStyle>
          <a:p>
            <a:fld id="{153DAC40-874C-4E58-8176-4E45E020DE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3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32B4D-5E14-4505-BE72-0D49895675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5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38084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1813" y="1524000"/>
            <a:ext cx="38084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E97F0-CA74-4EB7-96F1-71BC434210C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4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DBE28-4566-4762-BF34-706283FEDF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74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382713" y="2676525"/>
            <a:ext cx="185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3422E586-4E50-4415-B1D3-E492B20902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7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25CF4-590F-4F0D-8254-3247314F6C4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9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3008313" cy="641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7"/>
            <a:ext cx="5111750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70535-BD53-4828-BF89-4039723C098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5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00D67-8074-4101-833E-D023FD8950C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Bailit-PPT-Template-no-pic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1219200" y="6248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-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77692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406232-F24F-49C8-8FE6-70770B9C0B5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219200" y="61722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ja-JP" sz="1800" dirty="0" smtClean="0">
                <a:solidFill>
                  <a:srgbClr val="57768E"/>
                </a:solidFill>
              </a:rPr>
              <a:t>SQAC</a:t>
            </a:r>
          </a:p>
          <a:p>
            <a:pPr eaLnBrk="1" hangingPunct="1"/>
            <a:r>
              <a:rPr lang="en-US" sz="1200" dirty="0" smtClean="0">
                <a:solidFill>
                  <a:srgbClr val="57768E"/>
                </a:solidFill>
              </a:rPr>
              <a:t>June</a:t>
            </a:r>
            <a:r>
              <a:rPr lang="en-US" sz="1200" baseline="0" dirty="0" smtClean="0">
                <a:solidFill>
                  <a:srgbClr val="57768E"/>
                </a:solidFill>
              </a:rPr>
              <a:t> 22, 2015</a:t>
            </a:r>
            <a:endParaRPr lang="en-US" sz="1200" dirty="0">
              <a:solidFill>
                <a:srgbClr val="57768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9" r:id="rId3"/>
    <p:sldLayoutId id="2147483690" r:id="rId4"/>
    <p:sldLayoutId id="2147483691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2" charset="2"/>
        <a:buChar char="§"/>
        <a:defRPr sz="24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6781800" cy="990600"/>
          </a:xfrm>
        </p:spPr>
        <p:txBody>
          <a:bodyPr/>
          <a:lstStyle/>
          <a:p>
            <a:r>
              <a:rPr lang="en-US" sz="2800" dirty="0"/>
              <a:t>Statewide Quality </a:t>
            </a:r>
            <a:r>
              <a:rPr lang="en-US" sz="2800" dirty="0" smtClean="0"/>
              <a:t>Advisory Committee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Quality Priorities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June 22, 2015</a:t>
            </a:r>
          </a:p>
        </p:txBody>
      </p:sp>
      <p:sp>
        <p:nvSpPr>
          <p:cNvPr id="19460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Beth Waldman and Michael Joseph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Quality Strategy: Six Priority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769225" cy="4572000"/>
          </a:xfrm>
        </p:spPr>
        <p:txBody>
          <a:bodyPr/>
          <a:lstStyle/>
          <a:p>
            <a:r>
              <a:rPr lang="en-US" sz="2000" dirty="0"/>
              <a:t>Making care </a:t>
            </a:r>
            <a:r>
              <a:rPr lang="en-US" sz="2000" b="1" dirty="0"/>
              <a:t>safer</a:t>
            </a:r>
            <a:r>
              <a:rPr lang="en-US" sz="2000" dirty="0"/>
              <a:t> by reducing harm caused in the delivery of care.</a:t>
            </a:r>
          </a:p>
          <a:p>
            <a:r>
              <a:rPr lang="en-US" sz="2000" dirty="0"/>
              <a:t>Ensuring that each person and family is </a:t>
            </a:r>
            <a:r>
              <a:rPr lang="en-US" sz="2000" b="1" dirty="0"/>
              <a:t>engaged</a:t>
            </a:r>
            <a:r>
              <a:rPr lang="en-US" sz="2000" dirty="0"/>
              <a:t> as partners in their care.</a:t>
            </a:r>
          </a:p>
          <a:p>
            <a:r>
              <a:rPr lang="en-US" sz="2000" dirty="0"/>
              <a:t>Promoting effective </a:t>
            </a:r>
            <a:r>
              <a:rPr lang="en-US" sz="2000" b="1" dirty="0"/>
              <a:t>communication</a:t>
            </a:r>
            <a:r>
              <a:rPr lang="en-US" sz="2000" dirty="0"/>
              <a:t> and </a:t>
            </a:r>
            <a:r>
              <a:rPr lang="en-US" sz="2000" b="1" dirty="0"/>
              <a:t>coordination of care</a:t>
            </a:r>
            <a:r>
              <a:rPr lang="en-US" sz="2000" dirty="0"/>
              <a:t>.</a:t>
            </a:r>
          </a:p>
          <a:p>
            <a:r>
              <a:rPr lang="en-US" sz="2000" dirty="0"/>
              <a:t>Promoting the most </a:t>
            </a:r>
            <a:r>
              <a:rPr lang="en-US" sz="2000" b="1" dirty="0"/>
              <a:t>effective prevention</a:t>
            </a:r>
            <a:r>
              <a:rPr lang="en-US" sz="2000" dirty="0"/>
              <a:t> and </a:t>
            </a:r>
            <a:r>
              <a:rPr lang="en-US" sz="2000" b="1" dirty="0"/>
              <a:t>treatment</a:t>
            </a:r>
            <a:r>
              <a:rPr lang="en-US" sz="2000" dirty="0"/>
              <a:t> practices for the leading causes of mortality, starting with </a:t>
            </a:r>
            <a:r>
              <a:rPr lang="en-US" sz="2000" b="1" dirty="0"/>
              <a:t>cardiovascular disease</a:t>
            </a:r>
            <a:r>
              <a:rPr lang="en-US" sz="2000" dirty="0"/>
              <a:t>.</a:t>
            </a:r>
          </a:p>
          <a:p>
            <a:r>
              <a:rPr lang="en-US" sz="2000" dirty="0"/>
              <a:t>Working with communities to promote wide use of </a:t>
            </a:r>
            <a:r>
              <a:rPr lang="en-US" sz="2000" b="1" dirty="0"/>
              <a:t>best practices</a:t>
            </a:r>
            <a:r>
              <a:rPr lang="en-US" sz="2000" dirty="0"/>
              <a:t> to enable healthy living.</a:t>
            </a:r>
          </a:p>
          <a:p>
            <a:r>
              <a:rPr lang="en-US" sz="2000" dirty="0"/>
              <a:t>Making quality care more </a:t>
            </a:r>
            <a:r>
              <a:rPr lang="en-US" sz="2000" b="1" dirty="0"/>
              <a:t>affordable</a:t>
            </a:r>
            <a:r>
              <a:rPr lang="en-US" sz="2000" dirty="0"/>
              <a:t> for individuals, families, employers, and governments by developing and spreading new health care delivery models.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937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Quality Strategy: Nine Quality Strategy Levers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769225" cy="4572000"/>
          </a:xfrm>
        </p:spPr>
        <p:txBody>
          <a:bodyPr/>
          <a:lstStyle/>
          <a:p>
            <a:r>
              <a:rPr lang="en-US" dirty="0" smtClean="0"/>
              <a:t>Payment</a:t>
            </a:r>
          </a:p>
          <a:p>
            <a:r>
              <a:rPr lang="en-US" dirty="0" smtClean="0"/>
              <a:t>Public Reporting</a:t>
            </a:r>
          </a:p>
          <a:p>
            <a:r>
              <a:rPr lang="en-US" dirty="0" smtClean="0"/>
              <a:t>Learning and Technical Assistance</a:t>
            </a:r>
          </a:p>
          <a:p>
            <a:r>
              <a:rPr lang="en-US" dirty="0"/>
              <a:t>Certification, Accreditation, and </a:t>
            </a:r>
            <a:r>
              <a:rPr lang="en-US" dirty="0" smtClean="0"/>
              <a:t>Regulation</a:t>
            </a:r>
          </a:p>
          <a:p>
            <a:r>
              <a:rPr lang="en-US" dirty="0"/>
              <a:t>Consumer Incentives and Benefit </a:t>
            </a:r>
            <a:r>
              <a:rPr lang="en-US" dirty="0" smtClean="0"/>
              <a:t>Designs</a:t>
            </a:r>
          </a:p>
          <a:p>
            <a:r>
              <a:rPr lang="en-US" dirty="0" smtClean="0"/>
              <a:t>Measurement and Feedback</a:t>
            </a:r>
          </a:p>
          <a:p>
            <a:r>
              <a:rPr lang="en-US" dirty="0" smtClean="0"/>
              <a:t>Health Information Technology</a:t>
            </a:r>
          </a:p>
          <a:p>
            <a:r>
              <a:rPr lang="en-US" dirty="0" smtClean="0"/>
              <a:t>Workforce Development</a:t>
            </a:r>
          </a:p>
          <a:p>
            <a:r>
              <a:rPr lang="en-US" dirty="0" smtClean="0"/>
              <a:t>Innovation and Diffusion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7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Stakeholder Interviews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32B4D-5E14-4505-BE72-0D49895675F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67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Interviews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160280"/>
              </p:ext>
            </p:extLst>
          </p:nvPr>
        </p:nvGraphicFramePr>
        <p:xfrm>
          <a:off x="914400" y="1276127"/>
          <a:ext cx="7086600" cy="418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/>
                <a:gridCol w="3543300"/>
              </a:tblGrid>
              <a:tr h="4026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Organizations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773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BMC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Health Net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Massachusetts Association of Health Plans (MAHP) Medical Directors</a:t>
                      </a:r>
                      <a:endParaRPr lang="en-US" sz="1400" dirty="0"/>
                    </a:p>
                  </a:txBody>
                  <a:tcPr/>
                </a:tc>
              </a:tr>
              <a:tr h="4026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Children's Hospital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Point</a:t>
                      </a:r>
                      <a:endParaRPr lang="en-US" sz="1400" dirty="0"/>
                    </a:p>
                  </a:txBody>
                  <a:tcPr/>
                </a:tc>
              </a:tr>
              <a:tr h="4507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Health Care For All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Massachusetts League of Community Health Centers</a:t>
                      </a:r>
                      <a:endParaRPr lang="en-US" sz="1400" dirty="0"/>
                    </a:p>
                  </a:txBody>
                  <a:tcPr/>
                </a:tc>
              </a:tr>
              <a:tr h="4026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Patient and Family Advisory Council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Partners Health Care</a:t>
                      </a:r>
                      <a:endParaRPr lang="en-US" sz="1400" dirty="0"/>
                    </a:p>
                  </a:txBody>
                  <a:tcPr/>
                </a:tc>
              </a:tr>
              <a:tr h="4507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Massachusetts Medical</a:t>
                      </a:r>
                      <a:r>
                        <a:rPr lang="en-US" sz="1400" baseline="0" dirty="0" smtClean="0"/>
                        <a:t> Society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University of Massachusetts</a:t>
                      </a:r>
                      <a:r>
                        <a:rPr lang="en-US" sz="1400" baseline="0" dirty="0" smtClean="0"/>
                        <a:t> Geriatrics</a:t>
                      </a:r>
                      <a:endParaRPr lang="en-US" sz="1400" dirty="0"/>
                    </a:p>
                  </a:txBody>
                  <a:tcPr/>
                </a:tc>
              </a:tr>
              <a:tr h="4507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Massachusetts Council of Community Hospitals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Massachusetts Health Quality Partners</a:t>
                      </a:r>
                      <a:endParaRPr lang="en-US" sz="1400" dirty="0"/>
                    </a:p>
                  </a:txBody>
                  <a:tcPr/>
                </a:tc>
              </a:tr>
              <a:tr h="4507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Betsy Lehman Center for Patient Safety and Medical Error Reduction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Harvard School of Public Health </a:t>
                      </a:r>
                      <a:endParaRPr lang="en-US" sz="1400" dirty="0"/>
                    </a:p>
                  </a:txBody>
                  <a:tcPr/>
                </a:tc>
              </a:tr>
              <a:tr h="4026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Greater Boston Interfaith 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Towers Watson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Interviews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785265"/>
              </p:ext>
            </p:extLst>
          </p:nvPr>
        </p:nvGraphicFramePr>
        <p:xfrm>
          <a:off x="2133600" y="1371600"/>
          <a:ext cx="5181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Organizations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Executive</a:t>
                      </a:r>
                      <a:r>
                        <a:rPr lang="en-US" sz="1800" baseline="0" dirty="0" smtClean="0"/>
                        <a:t> Office of Health and Human Services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Department</a:t>
                      </a:r>
                      <a:r>
                        <a:rPr lang="en-US" sz="1800" baseline="0" dirty="0" smtClean="0"/>
                        <a:t> of Public Health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Executive</a:t>
                      </a:r>
                      <a:r>
                        <a:rPr lang="en-US" sz="1800" baseline="0" dirty="0" smtClean="0"/>
                        <a:t> Office of Elder Affairs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Small Business Group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Massachusetts</a:t>
                      </a:r>
                      <a:r>
                        <a:rPr lang="en-US" sz="1800" baseline="0" dirty="0" smtClean="0"/>
                        <a:t> Hospital Association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0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Definition Varied Based on Organizational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114800"/>
          </a:xfrm>
        </p:spPr>
        <p:txBody>
          <a:bodyPr/>
          <a:lstStyle/>
          <a:p>
            <a:r>
              <a:rPr lang="en-US" dirty="0" smtClean="0"/>
              <a:t>Good outcomes/improving outcomes</a:t>
            </a:r>
          </a:p>
          <a:p>
            <a:r>
              <a:rPr lang="en-US" dirty="0" smtClean="0"/>
              <a:t>Positive patient experience</a:t>
            </a:r>
          </a:p>
          <a:p>
            <a:r>
              <a:rPr lang="en-US" dirty="0" smtClean="0"/>
              <a:t>Patient Activation</a:t>
            </a:r>
          </a:p>
          <a:p>
            <a:r>
              <a:rPr lang="en-US" dirty="0" smtClean="0"/>
              <a:t>Patient participation in process</a:t>
            </a:r>
          </a:p>
          <a:p>
            <a:r>
              <a:rPr lang="en-US" dirty="0" smtClean="0"/>
              <a:t>Patient safety</a:t>
            </a:r>
          </a:p>
          <a:p>
            <a:r>
              <a:rPr lang="en-US" dirty="0" smtClean="0"/>
              <a:t>Improving internal processes, both where relative performance is low and where relative performance is high</a:t>
            </a:r>
          </a:p>
          <a:p>
            <a:r>
              <a:rPr lang="en-US" dirty="0" smtClean="0"/>
              <a:t>Providing high quality while controlling cost</a:t>
            </a:r>
          </a:p>
          <a:p>
            <a:r>
              <a:rPr lang="en-US" dirty="0" smtClean="0"/>
              <a:t>Systems integration (physical, dental, behavioral health)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3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For Selecting Quality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495800"/>
          </a:xfrm>
        </p:spPr>
        <p:txBody>
          <a:bodyPr/>
          <a:lstStyle/>
          <a:p>
            <a:r>
              <a:rPr lang="en-US" dirty="0" smtClean="0"/>
              <a:t>Based on Quality Reports, JHACO, Patient Surveys, Root Cause Analysis</a:t>
            </a:r>
          </a:p>
          <a:p>
            <a:r>
              <a:rPr lang="en-US" dirty="0" smtClean="0"/>
              <a:t>Dictated by Requirements: NCQA, MassHealth Contract, Meaningful Use</a:t>
            </a:r>
          </a:p>
          <a:p>
            <a:r>
              <a:rPr lang="en-US" dirty="0" smtClean="0"/>
              <a:t>Bottom up process based on discussion by members</a:t>
            </a:r>
          </a:p>
          <a:p>
            <a:r>
              <a:rPr lang="en-US" dirty="0" smtClean="0"/>
              <a:t>Quality Improvement initiatives:</a:t>
            </a:r>
          </a:p>
          <a:p>
            <a:pPr lvl="1"/>
            <a:r>
              <a:rPr lang="en-US" dirty="0" smtClean="0"/>
              <a:t>Areas where gaps in care</a:t>
            </a:r>
          </a:p>
          <a:p>
            <a:pPr lvl="1"/>
            <a:r>
              <a:rPr lang="en-US" dirty="0" smtClean="0"/>
              <a:t>Ability to improve vs. external benchmarks (HEDIS, public health data)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99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Organizations Had Small Number of Organizational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Small number of organization wide priorities (3-6)</a:t>
            </a:r>
          </a:p>
          <a:p>
            <a:pPr lvl="1"/>
            <a:r>
              <a:rPr lang="en-US" sz="2400" dirty="0" smtClean="0"/>
              <a:t>Departments often have own initiatives</a:t>
            </a:r>
          </a:p>
          <a:p>
            <a:r>
              <a:rPr lang="en-US" sz="2800" dirty="0" smtClean="0"/>
              <a:t>Some focus on different quality priorities based on different contract requirements</a:t>
            </a:r>
          </a:p>
          <a:p>
            <a:pPr lvl="1"/>
            <a:r>
              <a:rPr lang="en-US" sz="2400" dirty="0" smtClean="0"/>
              <a:t>Try to align goals across membership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59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Quality Priority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Most organizations review quality priorities annually  </a:t>
            </a:r>
          </a:p>
          <a:p>
            <a:pPr lvl="1"/>
            <a:r>
              <a:rPr lang="en-US" sz="2400" dirty="0" smtClean="0"/>
              <a:t>As part of annual QI process</a:t>
            </a:r>
          </a:p>
          <a:p>
            <a:pPr lvl="1"/>
            <a:r>
              <a:rPr lang="en-US" sz="2400" dirty="0" smtClean="0"/>
              <a:t>Current goals are reviewed on an ongoing basis</a:t>
            </a:r>
          </a:p>
          <a:p>
            <a:pPr lvl="1"/>
            <a:r>
              <a:rPr lang="en-US" sz="2400" dirty="0" smtClean="0"/>
              <a:t>Specific quality projects may have longer or shorter timeframe</a:t>
            </a:r>
          </a:p>
          <a:p>
            <a:r>
              <a:rPr lang="en-US" sz="2800" dirty="0" smtClean="0"/>
              <a:t>Strategic review of quality occurs on a longer term basis (every three years)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92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Quality Priorities of Interviewees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769225" cy="4114800"/>
          </a:xfrm>
        </p:spPr>
        <p:txBody>
          <a:bodyPr/>
          <a:lstStyle/>
          <a:p>
            <a:r>
              <a:rPr lang="en-US" dirty="0" smtClean="0"/>
              <a:t>Patient activation</a:t>
            </a:r>
          </a:p>
          <a:p>
            <a:r>
              <a:rPr lang="en-US" dirty="0" smtClean="0"/>
              <a:t>Patient experience</a:t>
            </a:r>
          </a:p>
          <a:p>
            <a:r>
              <a:rPr lang="en-US" dirty="0" smtClean="0"/>
              <a:t>Patient safety</a:t>
            </a:r>
          </a:p>
          <a:p>
            <a:r>
              <a:rPr lang="en-US" dirty="0" smtClean="0"/>
              <a:t>Overuse</a:t>
            </a:r>
          </a:p>
          <a:p>
            <a:r>
              <a:rPr lang="en-US" dirty="0" smtClean="0"/>
              <a:t>Improving system of care</a:t>
            </a:r>
          </a:p>
          <a:p>
            <a:pPr lvl="1"/>
            <a:r>
              <a:rPr lang="en-US" dirty="0" smtClean="0"/>
              <a:t>Integration (Oral health, behavioral health)</a:t>
            </a:r>
          </a:p>
          <a:p>
            <a:pPr lvl="1"/>
            <a:r>
              <a:rPr lang="en-US" dirty="0" smtClean="0"/>
              <a:t>Care Coordination and Communication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8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906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and Business Items		  3:00 – 3:15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Quality Priorities: </a:t>
            </a:r>
            <a:r>
              <a:rPr lang="en-US" sz="2400" dirty="0" smtClean="0"/>
              <a:t>Findings </a:t>
            </a:r>
            <a:r>
              <a:rPr lang="en-US" sz="2400" dirty="0"/>
              <a:t>from </a:t>
            </a:r>
            <a:endParaRPr lang="en-US" sz="24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Research and </a:t>
            </a:r>
            <a:r>
              <a:rPr lang="en-US" sz="2400" dirty="0" smtClean="0"/>
              <a:t>Stakeholder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Interviews		  		  3:15 – 4:30</a:t>
            </a:r>
          </a:p>
          <a:p>
            <a:pPr marL="0" indent="0">
              <a:buNone/>
            </a:pPr>
            <a:endParaRPr lang="en-US" sz="2400" dirty="0" smtClean="0"/>
          </a:p>
          <a:p>
            <a:pPr eaLnBrk="1" hangingPunct="1"/>
            <a:r>
              <a:rPr lang="en-US" dirty="0" smtClean="0"/>
              <a:t>Other/Next Steps				  4:30 – 4:45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Quality Priorities of Interviewees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Behavioral Health</a:t>
            </a:r>
          </a:p>
          <a:p>
            <a:pPr lvl="1"/>
            <a:r>
              <a:rPr lang="en-US" dirty="0"/>
              <a:t>Access</a:t>
            </a:r>
          </a:p>
          <a:p>
            <a:pPr lvl="1"/>
            <a:r>
              <a:rPr lang="en-US" dirty="0"/>
              <a:t>Integration</a:t>
            </a:r>
          </a:p>
          <a:p>
            <a:pPr lvl="1"/>
            <a:r>
              <a:rPr lang="en-US" dirty="0"/>
              <a:t>Opioids</a:t>
            </a:r>
          </a:p>
          <a:p>
            <a:pPr lvl="1"/>
            <a:r>
              <a:rPr lang="en-US" dirty="0"/>
              <a:t>Smoking, marijuana</a:t>
            </a:r>
          </a:p>
          <a:p>
            <a:r>
              <a:rPr lang="en-US" dirty="0"/>
              <a:t>Obesity</a:t>
            </a:r>
          </a:p>
          <a:p>
            <a:r>
              <a:rPr lang="en-US" dirty="0"/>
              <a:t>Domestic Violence</a:t>
            </a:r>
          </a:p>
          <a:p>
            <a:r>
              <a:rPr lang="en-US" dirty="0"/>
              <a:t>End of Life Care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77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 Drive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Focus of education and programming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Quality improvement projects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Lobbying/advocacy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84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 Can Be Combination of Cross Cutting or Clinical/Disease Specific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interviewees thought that a combination of both cross cutting and clinical disease specific priorities would be appropriate. </a:t>
            </a:r>
          </a:p>
          <a:p>
            <a:r>
              <a:rPr lang="en-US" dirty="0" smtClean="0"/>
              <a:t>However, many of the interviewees selected cross cutting goals as what the Commonwealth should focus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92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 and Number of Priorities for SQAC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was concern about either missing </a:t>
            </a:r>
            <a:r>
              <a:rPr lang="en-US" dirty="0" smtClean="0"/>
              <a:t>the </a:t>
            </a:r>
            <a:r>
              <a:rPr lang="en-US" dirty="0"/>
              <a:t>forest or missing the trees </a:t>
            </a:r>
            <a:r>
              <a:rPr lang="en-US" dirty="0" smtClean="0"/>
              <a:t>–</a:t>
            </a:r>
          </a:p>
          <a:p>
            <a:pPr lvl="1"/>
            <a:r>
              <a:rPr lang="en-US" dirty="0" smtClean="0"/>
              <a:t>Need broad priorities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narrow implementation to focus </a:t>
            </a:r>
            <a:r>
              <a:rPr lang="en-US" dirty="0"/>
              <a:t>on specific areas that need attention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/>
              <a:t>Interviewees thought that a “handful” of priorities, perhaps 3-5 priorities would be the most that the SQAC could effectively focus on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38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Determinants of Health and Disparities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69225" cy="4114800"/>
          </a:xfrm>
        </p:spPr>
        <p:txBody>
          <a:bodyPr/>
          <a:lstStyle/>
          <a:p>
            <a:r>
              <a:rPr lang="en-US" sz="1800" dirty="0" smtClean="0"/>
              <a:t>Some interviewees considered social determinates of health and disparities in looking at their own quality priorities, while others did not. </a:t>
            </a:r>
          </a:p>
          <a:p>
            <a:pPr lvl="1"/>
            <a:r>
              <a:rPr lang="en-US" sz="1600" dirty="0" smtClean="0"/>
              <a:t>Some had specific focus on social determinates of health and disparities and thought that is how priorities should be targeted</a:t>
            </a:r>
          </a:p>
          <a:p>
            <a:pPr lvl="1"/>
            <a:r>
              <a:rPr lang="en-US" sz="1600" dirty="0" smtClean="0"/>
              <a:t>Others thought priorities should be considered regardless </a:t>
            </a:r>
            <a:r>
              <a:rPr lang="en-US" sz="1600" dirty="0"/>
              <a:t>of social determinates of health and disparities</a:t>
            </a:r>
          </a:p>
          <a:p>
            <a:pPr lvl="1"/>
            <a:r>
              <a:rPr lang="en-US" sz="1600" dirty="0" smtClean="0"/>
              <a:t>Some thought priorities </a:t>
            </a:r>
            <a:r>
              <a:rPr lang="en-US" sz="1600" dirty="0"/>
              <a:t>should be considered regardless of social determinates of health and </a:t>
            </a:r>
            <a:r>
              <a:rPr lang="en-US" sz="1600" dirty="0" smtClean="0"/>
              <a:t>disparities but that specific initiatives could be targeted towards those areas and populations</a:t>
            </a:r>
            <a:endParaRPr lang="en-US" sz="1600" dirty="0"/>
          </a:p>
          <a:p>
            <a:r>
              <a:rPr lang="en-US" sz="2000" dirty="0" smtClean="0"/>
              <a:t>More than race/ethnicity</a:t>
            </a:r>
          </a:p>
          <a:p>
            <a:pPr lvl="1"/>
            <a:r>
              <a:rPr lang="en-US" sz="1600" dirty="0" smtClean="0"/>
              <a:t>Geography</a:t>
            </a:r>
          </a:p>
          <a:p>
            <a:pPr lvl="1"/>
            <a:r>
              <a:rPr lang="en-US" sz="1600" dirty="0" smtClean="0"/>
              <a:t>Income</a:t>
            </a:r>
          </a:p>
          <a:p>
            <a:r>
              <a:rPr lang="en-US" sz="2400" dirty="0" smtClean="0"/>
              <a:t>Need better data on race/ethnicity to target appropriate initiatives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76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Criteria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</a:t>
            </a:r>
            <a:r>
              <a:rPr lang="en-US" dirty="0"/>
              <a:t>where quality of care and health outcomes could be measurably improved in the Commonwealth, considering the </a:t>
            </a:r>
            <a:r>
              <a:rPr lang="en-US" dirty="0" smtClean="0"/>
              <a:t>following: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gaps in the quality of care are able to be identified (either relative to other states or absolutely)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performance can be improved, because there is an evidence-base or known best practices as to how transform care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there is a performance goal that can be identified, and some evidence as to what correct level should be, or the direction the measurement should be moving </a:t>
            </a:r>
            <a:r>
              <a:rPr lang="en-US" dirty="0" smtClean="0"/>
              <a:t>toward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05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Criteria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114800"/>
          </a:xfrm>
        </p:spPr>
        <p:txBody>
          <a:bodyPr/>
          <a:lstStyle/>
          <a:p>
            <a:r>
              <a:rPr lang="en-US" dirty="0"/>
              <a:t>Aligned, to the extent possible, with priorities of other stakeholders including:</a:t>
            </a:r>
          </a:p>
          <a:p>
            <a:pPr lvl="1"/>
            <a:r>
              <a:rPr lang="en-US" dirty="0"/>
              <a:t>State Purchasers (Medicaid and GIC)</a:t>
            </a:r>
          </a:p>
          <a:p>
            <a:pPr lvl="1"/>
            <a:r>
              <a:rPr lang="en-US" dirty="0"/>
              <a:t>Employer Purchasers</a:t>
            </a:r>
          </a:p>
          <a:p>
            <a:pPr lvl="1"/>
            <a:r>
              <a:rPr lang="en-US" dirty="0"/>
              <a:t>Other state agencies</a:t>
            </a:r>
          </a:p>
          <a:p>
            <a:pPr lvl="1"/>
            <a:r>
              <a:rPr lang="en-US" dirty="0"/>
              <a:t>Providers</a:t>
            </a:r>
          </a:p>
          <a:p>
            <a:pPr lvl="1"/>
            <a:r>
              <a:rPr lang="en-US" dirty="0"/>
              <a:t>Commercial insurers</a:t>
            </a:r>
          </a:p>
          <a:p>
            <a:pPr lvl="1"/>
            <a:r>
              <a:rPr lang="en-US" dirty="0"/>
              <a:t>National initiatives</a:t>
            </a:r>
          </a:p>
          <a:p>
            <a:r>
              <a:rPr lang="en-US" dirty="0" smtClean="0"/>
              <a:t>Area </a:t>
            </a:r>
            <a:r>
              <a:rPr lang="en-US" dirty="0"/>
              <a:t>where quality measurement is feasible by CHIA or by other </a:t>
            </a:r>
            <a:r>
              <a:rPr lang="en-US" dirty="0" smtClean="0"/>
              <a:t>entities</a:t>
            </a:r>
          </a:p>
          <a:p>
            <a:r>
              <a:rPr lang="en-US" dirty="0" smtClean="0"/>
              <a:t>Areas </a:t>
            </a:r>
            <a:r>
              <a:rPr lang="en-US" dirty="0"/>
              <a:t>that either are broad enough that they impact all citizens, or a mix of narrowly focused priorities that together impact all citizens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05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Interviewees Agreed with Proposed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769225" cy="4114800"/>
          </a:xfrm>
        </p:spPr>
        <p:txBody>
          <a:bodyPr/>
          <a:lstStyle/>
          <a:p>
            <a:r>
              <a:rPr lang="en-US" dirty="0" smtClean="0"/>
              <a:t>Still a number of cautions:</a:t>
            </a:r>
          </a:p>
          <a:p>
            <a:pPr lvl="1"/>
            <a:r>
              <a:rPr lang="en-US" dirty="0" smtClean="0"/>
              <a:t>Quality focus should go beyond PCPs</a:t>
            </a:r>
          </a:p>
          <a:p>
            <a:pPr lvl="1"/>
            <a:r>
              <a:rPr lang="en-US" dirty="0" smtClean="0"/>
              <a:t>Cost containment should be considered</a:t>
            </a:r>
          </a:p>
          <a:p>
            <a:pPr lvl="1"/>
            <a:r>
              <a:rPr lang="en-US" dirty="0" smtClean="0"/>
              <a:t>Select areas where </a:t>
            </a:r>
            <a:r>
              <a:rPr lang="en-US" u="sng" dirty="0" smtClean="0"/>
              <a:t>real</a:t>
            </a:r>
            <a:r>
              <a:rPr lang="en-US" dirty="0" smtClean="0"/>
              <a:t> ability to make improvements in care </a:t>
            </a:r>
          </a:p>
          <a:p>
            <a:pPr lvl="1"/>
            <a:r>
              <a:rPr lang="en-US" dirty="0" smtClean="0"/>
              <a:t>Importance of alignment</a:t>
            </a:r>
          </a:p>
          <a:p>
            <a:pPr lvl="1"/>
            <a:r>
              <a:rPr lang="en-US" dirty="0" smtClean="0"/>
              <a:t>No new burden to providers </a:t>
            </a:r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 for SQAC to Consider Adopting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769225" cy="4114800"/>
          </a:xfrm>
        </p:spPr>
        <p:txBody>
          <a:bodyPr/>
          <a:lstStyle/>
          <a:p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Behavioral Health and Primary </a:t>
            </a:r>
            <a:r>
              <a:rPr lang="en-US" dirty="0"/>
              <a:t>C</a:t>
            </a:r>
            <a:r>
              <a:rPr lang="en-US" dirty="0" smtClean="0"/>
              <a:t>are integration</a:t>
            </a:r>
          </a:p>
          <a:p>
            <a:pPr lvl="1"/>
            <a:r>
              <a:rPr lang="en-US" dirty="0" smtClean="0"/>
              <a:t>Integration of community and social supports with medical care</a:t>
            </a:r>
          </a:p>
          <a:p>
            <a:r>
              <a:rPr lang="en-US" dirty="0" smtClean="0"/>
              <a:t>Children’s Health Care</a:t>
            </a:r>
          </a:p>
          <a:p>
            <a:pPr lvl="1"/>
            <a:r>
              <a:rPr lang="en-US" dirty="0" smtClean="0"/>
              <a:t>Childhood obesity</a:t>
            </a:r>
          </a:p>
          <a:p>
            <a:pPr lvl="1"/>
            <a:r>
              <a:rPr lang="en-US" dirty="0" smtClean="0"/>
              <a:t>Access for Mental Health and Substance Abuse Treatment Services</a:t>
            </a:r>
          </a:p>
          <a:p>
            <a:r>
              <a:rPr lang="en-US" dirty="0" smtClean="0"/>
              <a:t>Patient safety – both inpatient and outpatient</a:t>
            </a:r>
          </a:p>
          <a:p>
            <a:r>
              <a:rPr lang="en-US" dirty="0" smtClean="0"/>
              <a:t>Consumer/patient engagement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Opioids</a:t>
            </a:r>
          </a:p>
          <a:p>
            <a:r>
              <a:rPr lang="en-US" dirty="0" smtClean="0"/>
              <a:t>Patient activation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278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 for SQAC to Consider Adopting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to care </a:t>
            </a:r>
          </a:p>
          <a:p>
            <a:r>
              <a:rPr lang="en-US" dirty="0" smtClean="0"/>
              <a:t>Appropriate </a:t>
            </a:r>
            <a:r>
              <a:rPr lang="en-US" dirty="0"/>
              <a:t>care </a:t>
            </a:r>
            <a:endParaRPr lang="en-US" dirty="0" smtClean="0"/>
          </a:p>
          <a:p>
            <a:r>
              <a:rPr lang="en-US" dirty="0" smtClean="0"/>
              <a:t>Maternity Care</a:t>
            </a:r>
          </a:p>
          <a:p>
            <a:r>
              <a:rPr lang="en-US" dirty="0" smtClean="0"/>
              <a:t>Care Planning</a:t>
            </a:r>
          </a:p>
          <a:p>
            <a:pPr lvl="1"/>
            <a:r>
              <a:rPr lang="en-US" dirty="0" smtClean="0"/>
              <a:t>End </a:t>
            </a:r>
            <a:r>
              <a:rPr lang="en-US" dirty="0"/>
              <a:t>of life care</a:t>
            </a:r>
          </a:p>
          <a:p>
            <a:pPr lvl="1"/>
            <a:r>
              <a:rPr lang="en-US" dirty="0"/>
              <a:t>Avoidable hospitalizations (especially for the frail elderly population)</a:t>
            </a:r>
          </a:p>
          <a:p>
            <a:pPr lvl="1"/>
            <a:r>
              <a:rPr lang="en-US" dirty="0" smtClean="0"/>
              <a:t>For serious and terminal </a:t>
            </a:r>
            <a:r>
              <a:rPr lang="en-US" dirty="0"/>
              <a:t>illnesses</a:t>
            </a:r>
          </a:p>
          <a:p>
            <a:pPr lvl="1"/>
            <a:r>
              <a:rPr lang="en-US" dirty="0" smtClean="0"/>
              <a:t>Care coordination</a:t>
            </a:r>
            <a:endParaRPr lang="en-US" dirty="0"/>
          </a:p>
          <a:p>
            <a:r>
              <a:rPr lang="en-US" dirty="0"/>
              <a:t>Transparency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7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SQAC 2015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reeform 75"/>
          <p:cNvSpPr/>
          <p:nvPr/>
        </p:nvSpPr>
        <p:spPr bwMode="auto">
          <a:xfrm>
            <a:off x="342900" y="3497263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Review research and stakeholder interview findings</a:t>
            </a:r>
          </a:p>
        </p:txBody>
      </p:sp>
      <p:sp>
        <p:nvSpPr>
          <p:cNvPr id="7" name="Freeform 77"/>
          <p:cNvSpPr/>
          <p:nvPr/>
        </p:nvSpPr>
        <p:spPr bwMode="auto">
          <a:xfrm>
            <a:off x="4767263" y="3487738"/>
            <a:ext cx="1273175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Final 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priority </a:t>
            </a:r>
            <a:r>
              <a:rPr lang="en-US" sz="110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recommend-ation</a:t>
            </a: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Approve final report and SQMS update</a:t>
            </a:r>
          </a:p>
        </p:txBody>
      </p:sp>
      <p:sp>
        <p:nvSpPr>
          <p:cNvPr id="8" name="Freeform 78"/>
          <p:cNvSpPr/>
          <p:nvPr/>
        </p:nvSpPr>
        <p:spPr bwMode="auto">
          <a:xfrm>
            <a:off x="6280150" y="3478213"/>
            <a:ext cx="12303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Review plans for 2016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4767263" y="2573338"/>
            <a:ext cx="1246187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October 19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6280150" y="2563813"/>
            <a:ext cx="12303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December 14</a:t>
            </a:r>
          </a:p>
        </p:txBody>
      </p:sp>
      <p:sp>
        <p:nvSpPr>
          <p:cNvPr id="11" name="TextBox 128"/>
          <p:cNvSpPr txBox="1">
            <a:spLocks noChangeArrowheads="1"/>
          </p:cNvSpPr>
          <p:nvPr/>
        </p:nvSpPr>
        <p:spPr bwMode="auto">
          <a:xfrm>
            <a:off x="4762500" y="1716088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2" name="Straight Arrow Connector 28"/>
          <p:cNvCxnSpPr>
            <a:cxnSpLocks noChangeShapeType="1"/>
          </p:cNvCxnSpPr>
          <p:nvPr/>
        </p:nvCxnSpPr>
        <p:spPr bwMode="auto">
          <a:xfrm>
            <a:off x="6134100" y="2095500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Freeform 12"/>
          <p:cNvSpPr/>
          <p:nvPr/>
        </p:nvSpPr>
        <p:spPr bwMode="auto">
          <a:xfrm>
            <a:off x="342900" y="2573338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June 22</a:t>
            </a:r>
          </a:p>
        </p:txBody>
      </p:sp>
      <p:sp>
        <p:nvSpPr>
          <p:cNvPr id="14" name="Freeform 76"/>
          <p:cNvSpPr/>
          <p:nvPr/>
        </p:nvSpPr>
        <p:spPr bwMode="auto">
          <a:xfrm>
            <a:off x="3319463" y="3497263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Finalize </a:t>
            </a:r>
            <a:r>
              <a:rPr lang="en-US" sz="11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priority selection</a:t>
            </a: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Review proposed measures for </a:t>
            </a:r>
            <a:r>
              <a:rPr lang="en-US" sz="11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tiering</a:t>
            </a: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3319463" y="2573338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#5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September 21</a:t>
            </a:r>
          </a:p>
        </p:txBody>
      </p:sp>
      <p:sp>
        <p:nvSpPr>
          <p:cNvPr id="16" name="TextBox 20"/>
          <p:cNvSpPr txBox="1">
            <a:spLocks noChangeArrowheads="1"/>
          </p:cNvSpPr>
          <p:nvPr/>
        </p:nvSpPr>
        <p:spPr bwMode="auto">
          <a:xfrm>
            <a:off x="419100" y="2151063"/>
            <a:ext cx="958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B050"/>
                </a:solidFill>
                <a:latin typeface="Verdana Bold" pitchFamily="34" charset="0"/>
                <a:cs typeface="Osaka"/>
              </a:rPr>
              <a:t>TODAY</a:t>
            </a:r>
          </a:p>
        </p:txBody>
      </p:sp>
      <p:sp>
        <p:nvSpPr>
          <p:cNvPr id="17" name="Freeform 78"/>
          <p:cNvSpPr/>
          <p:nvPr/>
        </p:nvSpPr>
        <p:spPr bwMode="auto">
          <a:xfrm>
            <a:off x="7710488" y="3478213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Solicit measure nominations related to statewide priorities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7710488" y="2573338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Early 2016</a:t>
            </a:r>
          </a:p>
        </p:txBody>
      </p:sp>
      <p:sp>
        <p:nvSpPr>
          <p:cNvPr id="19" name="Freeform 75"/>
          <p:cNvSpPr/>
          <p:nvPr/>
        </p:nvSpPr>
        <p:spPr bwMode="auto">
          <a:xfrm>
            <a:off x="1809750" y="3478213"/>
            <a:ext cx="1243013" cy="2100262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Discuss proposed priorities</a:t>
            </a:r>
          </a:p>
        </p:txBody>
      </p:sp>
      <p:sp>
        <p:nvSpPr>
          <p:cNvPr id="20" name="Freeform 19"/>
          <p:cNvSpPr/>
          <p:nvPr/>
        </p:nvSpPr>
        <p:spPr bwMode="auto">
          <a:xfrm>
            <a:off x="1790700" y="2573338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Geneva"/>
                <a:cs typeface="Calibri" pitchFamily="34" charset="0"/>
              </a:rPr>
              <a:t>July 27</a:t>
            </a:r>
          </a:p>
        </p:txBody>
      </p:sp>
    </p:spTree>
    <p:extLst>
      <p:ext uri="{BB962C8B-B14F-4D97-AF65-F5344CB8AC3E}">
        <p14:creationId xmlns:p14="http://schemas.microsoft.com/office/powerpoint/2010/main" val="2948412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July:  Discuss Proposed Priorities for MA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5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Priorities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National Research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National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Most state work is focused on selecting quality measures</a:t>
            </a:r>
          </a:p>
          <a:p>
            <a:r>
              <a:rPr lang="en-US" sz="2800" dirty="0" smtClean="0"/>
              <a:t>Nationally, two relevant efforts:</a:t>
            </a:r>
            <a:endParaRPr lang="en-US" dirty="0" smtClean="0"/>
          </a:p>
          <a:p>
            <a:pPr lvl="1"/>
            <a:r>
              <a:rPr lang="en-US" sz="2400" dirty="0" smtClean="0"/>
              <a:t>IOM Report (May 2015) </a:t>
            </a:r>
          </a:p>
          <a:p>
            <a:pPr lvl="1"/>
            <a:r>
              <a:rPr lang="en-US" sz="2400" dirty="0" smtClean="0"/>
              <a:t>National Quality Strategy (March 2011)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7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IOM Report Vital Signs:  Core Metrics for Health and Health Care Progress (issued May 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69225" cy="4114800"/>
          </a:xfrm>
        </p:spPr>
        <p:txBody>
          <a:bodyPr/>
          <a:lstStyle/>
          <a:p>
            <a:r>
              <a:rPr lang="en-US" sz="2000" dirty="0" smtClean="0"/>
              <a:t>Looked at Key Domains of Influence: </a:t>
            </a:r>
          </a:p>
          <a:p>
            <a:pPr lvl="1"/>
            <a:r>
              <a:rPr lang="en-US" sz="1800" dirty="0" smtClean="0"/>
              <a:t>healthy people; </a:t>
            </a:r>
          </a:p>
          <a:p>
            <a:pPr lvl="1"/>
            <a:r>
              <a:rPr lang="en-US" sz="1800" dirty="0" smtClean="0"/>
              <a:t>care quality;</a:t>
            </a:r>
          </a:p>
          <a:p>
            <a:pPr lvl="1"/>
            <a:r>
              <a:rPr lang="en-US" sz="1800" dirty="0" smtClean="0"/>
              <a:t>care costs, and </a:t>
            </a:r>
          </a:p>
          <a:p>
            <a:pPr lvl="1"/>
            <a:r>
              <a:rPr lang="en-US" sz="1800" dirty="0" smtClean="0"/>
              <a:t>people’s </a:t>
            </a:r>
            <a:r>
              <a:rPr lang="en-US" sz="1800" dirty="0"/>
              <a:t>individual and collective engagement in health and health care. </a:t>
            </a:r>
            <a:endParaRPr lang="en-US" sz="1800" dirty="0" smtClean="0"/>
          </a:p>
          <a:p>
            <a:r>
              <a:rPr lang="en-US" sz="2000" dirty="0" smtClean="0"/>
              <a:t>Also looked at cross-domain priority of disparities</a:t>
            </a:r>
          </a:p>
          <a:p>
            <a:r>
              <a:rPr lang="en-US" sz="2000" dirty="0" smtClean="0"/>
              <a:t>The committee </a:t>
            </a:r>
            <a:r>
              <a:rPr lang="en-US" sz="2000" dirty="0"/>
              <a:t>identified goals for health and health care, </a:t>
            </a:r>
            <a:r>
              <a:rPr lang="en-US" sz="2000" dirty="0" smtClean="0"/>
              <a:t>followed by an </a:t>
            </a:r>
            <a:r>
              <a:rPr lang="en-US" sz="2000" dirty="0"/>
              <a:t>assessment of domains of influence that can promote those goals, and then </a:t>
            </a:r>
            <a:r>
              <a:rPr lang="en-US" sz="2000" dirty="0" smtClean="0"/>
              <a:t>identified </a:t>
            </a:r>
            <a:r>
              <a:rPr lang="en-US" sz="2000" dirty="0"/>
              <a:t>the key elements and measures that most represent those domains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committee’s approach helped identify ways in which a core measure set might help channel and transform the effectiveness of the many otherwise siloed efforts aimed at engaging the various potentially controllable determinants of health.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5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Domains Identified in IOM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/>
              <a:t>Healthy People</a:t>
            </a:r>
          </a:p>
          <a:p>
            <a:pPr lvl="1"/>
            <a:r>
              <a:rPr lang="en-US" sz="2000" dirty="0" smtClean="0"/>
              <a:t>Length of life</a:t>
            </a:r>
          </a:p>
          <a:p>
            <a:pPr lvl="1"/>
            <a:r>
              <a:rPr lang="en-US" sz="2000" dirty="0" smtClean="0"/>
              <a:t>Quality of life</a:t>
            </a:r>
          </a:p>
          <a:p>
            <a:pPr lvl="1"/>
            <a:r>
              <a:rPr lang="en-US" sz="2000" dirty="0" smtClean="0"/>
              <a:t>Health behaviors</a:t>
            </a:r>
          </a:p>
          <a:p>
            <a:pPr lvl="1"/>
            <a:r>
              <a:rPr lang="en-US" sz="2000" dirty="0" smtClean="0"/>
              <a:t>Healthy social circumstances</a:t>
            </a:r>
          </a:p>
          <a:p>
            <a:r>
              <a:rPr lang="en-US" sz="2400" dirty="0" smtClean="0"/>
              <a:t>Care Quality</a:t>
            </a:r>
          </a:p>
          <a:p>
            <a:pPr lvl="1"/>
            <a:r>
              <a:rPr lang="en-US" sz="2000" dirty="0" smtClean="0"/>
              <a:t>Prevention</a:t>
            </a:r>
          </a:p>
          <a:p>
            <a:pPr lvl="1"/>
            <a:r>
              <a:rPr lang="en-US" sz="2000" dirty="0" smtClean="0"/>
              <a:t>Access to care</a:t>
            </a:r>
          </a:p>
          <a:p>
            <a:pPr lvl="1"/>
            <a:r>
              <a:rPr lang="en-US" sz="2000" dirty="0" smtClean="0"/>
              <a:t>Safe care</a:t>
            </a:r>
          </a:p>
          <a:p>
            <a:pPr lvl="1"/>
            <a:r>
              <a:rPr lang="en-US" sz="2000" dirty="0" smtClean="0"/>
              <a:t>Appropriate treatment</a:t>
            </a:r>
          </a:p>
          <a:p>
            <a:pPr lvl="1"/>
            <a:r>
              <a:rPr lang="en-US" sz="2000" dirty="0" smtClean="0"/>
              <a:t>Person-centered care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Care cost</a:t>
            </a:r>
          </a:p>
          <a:p>
            <a:pPr lvl="1"/>
            <a:r>
              <a:rPr lang="en-US" sz="2000" dirty="0" smtClean="0"/>
              <a:t>Affordability</a:t>
            </a:r>
          </a:p>
          <a:p>
            <a:pPr lvl="1"/>
            <a:r>
              <a:rPr lang="en-US" sz="2000" dirty="0" smtClean="0"/>
              <a:t>Sustainability</a:t>
            </a:r>
          </a:p>
          <a:p>
            <a:r>
              <a:rPr lang="en-US" sz="2400" dirty="0" smtClean="0"/>
              <a:t>Engaged people</a:t>
            </a:r>
          </a:p>
          <a:p>
            <a:pPr lvl="1"/>
            <a:r>
              <a:rPr lang="en-US" sz="2000" dirty="0" smtClean="0"/>
              <a:t>Individual engagement</a:t>
            </a:r>
          </a:p>
          <a:p>
            <a:pPr lvl="1"/>
            <a:r>
              <a:rPr lang="en-US" sz="2000" dirty="0" smtClean="0"/>
              <a:t>Community engagement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70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Quality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Mandated by ACA</a:t>
            </a:r>
          </a:p>
          <a:p>
            <a:r>
              <a:rPr lang="en-US" sz="2800" dirty="0" smtClean="0"/>
              <a:t>First published in March 2011</a:t>
            </a:r>
          </a:p>
          <a:p>
            <a:r>
              <a:rPr lang="en-US" sz="2800" dirty="0" smtClean="0"/>
              <a:t>Large stakeholder process</a:t>
            </a:r>
          </a:p>
          <a:p>
            <a:r>
              <a:rPr lang="en-US" sz="2800" dirty="0" smtClean="0"/>
              <a:t>Three overarching aims</a:t>
            </a:r>
          </a:p>
          <a:p>
            <a:r>
              <a:rPr lang="en-US" sz="2800" dirty="0" smtClean="0"/>
              <a:t>Six </a:t>
            </a:r>
            <a:r>
              <a:rPr lang="en-US" sz="2800" dirty="0"/>
              <a:t>q</a:t>
            </a:r>
            <a:r>
              <a:rPr lang="en-US" sz="2800" dirty="0" smtClean="0"/>
              <a:t>uality </a:t>
            </a:r>
            <a:r>
              <a:rPr lang="en-US" sz="2800" dirty="0"/>
              <a:t>p</a:t>
            </a:r>
            <a:r>
              <a:rPr lang="en-US" sz="2800" dirty="0" smtClean="0"/>
              <a:t>riority areas</a:t>
            </a:r>
          </a:p>
          <a:p>
            <a:r>
              <a:rPr lang="en-US" sz="2800" dirty="0" smtClean="0"/>
              <a:t>Nine levers </a:t>
            </a:r>
            <a:endParaRPr lang="en-US" sz="28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6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Quality Strategy: </a:t>
            </a:r>
            <a:br>
              <a:rPr lang="en-US" dirty="0" smtClean="0"/>
            </a:br>
            <a:r>
              <a:rPr lang="en-US" dirty="0" smtClean="0"/>
              <a:t>Three Broad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69225" cy="4114800"/>
          </a:xfrm>
        </p:spPr>
        <p:txBody>
          <a:bodyPr/>
          <a:lstStyle/>
          <a:p>
            <a:r>
              <a:rPr lang="en-US" b="1" dirty="0" smtClean="0"/>
              <a:t>Better </a:t>
            </a:r>
            <a:r>
              <a:rPr lang="en-US" b="1" dirty="0"/>
              <a:t>Care</a:t>
            </a:r>
            <a:r>
              <a:rPr lang="en-US" dirty="0"/>
              <a:t>: Improve the overall quality, by making health care more patient-centered, reliable, accessible, and safe.</a:t>
            </a:r>
          </a:p>
          <a:p>
            <a:r>
              <a:rPr lang="en-US" b="1" dirty="0" smtClean="0"/>
              <a:t>Healthy </a:t>
            </a:r>
            <a:r>
              <a:rPr lang="en-US" b="1" dirty="0"/>
              <a:t>People/Healthy Communities</a:t>
            </a:r>
            <a:r>
              <a:rPr lang="en-US" dirty="0"/>
              <a:t>: Improve the health of the U.S. population by supporting proven interventions to address behavioral, social and, environmental determinants of health in addition to delivering higher-quality care.</a:t>
            </a:r>
          </a:p>
          <a:p>
            <a:r>
              <a:rPr lang="en-US" b="1" dirty="0" smtClean="0"/>
              <a:t>Affordable </a:t>
            </a:r>
            <a:r>
              <a:rPr lang="en-US" b="1" dirty="0"/>
              <a:t>Care</a:t>
            </a:r>
            <a:r>
              <a:rPr lang="en-US" dirty="0"/>
              <a:t>: Reduce the cost of quality health care for individuals, families, employers, and government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AC40-874C-4E58-8176-4E45E020DE3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29087"/>
      </p:ext>
    </p:extLst>
  </p:cSld>
  <p:clrMapOvr>
    <a:masterClrMapping/>
  </p:clrMapOvr>
</p:sld>
</file>

<file path=ppt/theme/theme1.xml><?xml version="1.0" encoding="utf-8"?>
<a:theme xmlns:a="http://schemas.openxmlformats.org/drawingml/2006/main" name="bailit-ppt-template-01-no-pi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bailit-ppt-template-01-no-pic</Template>
  <TotalTime>5330</TotalTime>
  <Words>1470</Words>
  <Application>Microsoft Office PowerPoint</Application>
  <PresentationFormat>On-screen Show (4:3)</PresentationFormat>
  <Paragraphs>272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bailit-ppt-template-01-no-pic</vt:lpstr>
      <vt:lpstr>Statewide Quality Advisory Committee   Quality Priorities  </vt:lpstr>
      <vt:lpstr>Agenda</vt:lpstr>
      <vt:lpstr>Proposed SQAC 2015 Agenda</vt:lpstr>
      <vt:lpstr>Quality Priorities</vt:lpstr>
      <vt:lpstr>Relevant National Efforts</vt:lpstr>
      <vt:lpstr>IOM Report Vital Signs:  Core Metrics for Health and Health Care Progress (issued May 2015)</vt:lpstr>
      <vt:lpstr>Quality Domains Identified in IOM Report</vt:lpstr>
      <vt:lpstr>National Quality Strategy</vt:lpstr>
      <vt:lpstr>National Quality Strategy:  Three Broad Aims</vt:lpstr>
      <vt:lpstr>National Quality Strategy: Six Priority Areas</vt:lpstr>
      <vt:lpstr>National Quality Strategy: Nine Quality Strategy Levers</vt:lpstr>
      <vt:lpstr>Quality Priorities</vt:lpstr>
      <vt:lpstr>Completed Interviews</vt:lpstr>
      <vt:lpstr>Planned Interviews</vt:lpstr>
      <vt:lpstr>Quality Definition Varied Based on Organizational Focus</vt:lpstr>
      <vt:lpstr>System For Selecting Quality Focus</vt:lpstr>
      <vt:lpstr>Most Organizations Had Small Number of Organizational Priorities</vt:lpstr>
      <vt:lpstr>Frequency of Quality Priority Review</vt:lpstr>
      <vt:lpstr>Identified Quality Priorities of Interviewees (1 of 2)</vt:lpstr>
      <vt:lpstr>Identified Quality Priorities of Interviewees (2 of 2)</vt:lpstr>
      <vt:lpstr>Quality Priorities Drive Investments</vt:lpstr>
      <vt:lpstr>Quality Priorities Can Be Combination of Cross Cutting or Clinical/Disease Specific</vt:lpstr>
      <vt:lpstr>Breadth and Number of Priorities for SQAC</vt:lpstr>
      <vt:lpstr>Social Determinants of Health and Disparities</vt:lpstr>
      <vt:lpstr>Proposed Criteria (1 of 2)</vt:lpstr>
      <vt:lpstr>Proposed Criteria (2 of 2)</vt:lpstr>
      <vt:lpstr>Interviewees Agreed with Proposed Criteria</vt:lpstr>
      <vt:lpstr>Quality Priorities for SQAC to Consider Adopting (1 of 2)</vt:lpstr>
      <vt:lpstr>Quality Priorities for SQAC to Consider Adopting (2 of 2)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Quality Advisory Committee (SQAC) Meeting</dc:title>
  <dc:creator>Michael Joseph</dc:creator>
  <cp:lastModifiedBy>Cristi Carman</cp:lastModifiedBy>
  <cp:revision>126</cp:revision>
  <cp:lastPrinted>2015-05-18T16:20:55Z</cp:lastPrinted>
  <dcterms:created xsi:type="dcterms:W3CDTF">2015-05-06T14:50:59Z</dcterms:created>
  <dcterms:modified xsi:type="dcterms:W3CDTF">2015-06-22T17:07:10Z</dcterms:modified>
</cp:coreProperties>
</file>