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2"/>
  </p:notesMasterIdLst>
  <p:handoutMasterIdLst>
    <p:handoutMasterId r:id="rId23"/>
  </p:handoutMasterIdLst>
  <p:sldIdLst>
    <p:sldId id="259" r:id="rId3"/>
    <p:sldId id="274" r:id="rId4"/>
    <p:sldId id="343" r:id="rId5"/>
    <p:sldId id="351" r:id="rId6"/>
    <p:sldId id="365" r:id="rId7"/>
    <p:sldId id="352" r:id="rId8"/>
    <p:sldId id="318" r:id="rId9"/>
    <p:sldId id="337" r:id="rId10"/>
    <p:sldId id="336" r:id="rId11"/>
    <p:sldId id="367" r:id="rId12"/>
    <p:sldId id="368" r:id="rId13"/>
    <p:sldId id="369" r:id="rId14"/>
    <p:sldId id="370" r:id="rId15"/>
    <p:sldId id="371" r:id="rId16"/>
    <p:sldId id="306" r:id="rId17"/>
    <p:sldId id="358" r:id="rId18"/>
    <p:sldId id="366" r:id="rId19"/>
    <p:sldId id="328" r:id="rId20"/>
    <p:sldId id="31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95606" autoAdjust="0"/>
  </p:normalViewPr>
  <p:slideViewPr>
    <p:cSldViewPr snapToGrid="0" snapToObjects="1" showGuides="1">
      <p:cViewPr varScale="1">
        <p:scale>
          <a:sx n="125" d="100"/>
          <a:sy n="125" d="100"/>
        </p:scale>
        <p:origin x="160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4/27/21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4/27/21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843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41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6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08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4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075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515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82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264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556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4/27/21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56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4/27/21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4/27/21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4/27/21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4/27/21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4/27/21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694693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agner.nyu.edu/faculty/billings/nyued-background" TargetMode="External"/><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hyperlink" Target="http://wagner.nyu.edu/files/faculty/NYU_ED_Algorithm_-_ICD-10_Codes_-_6.23.15.xlsx" TargetMode="External"/><Relationship Id="rId4" Type="http://schemas.openxmlformats.org/officeDocument/2006/relationships/hyperlink" Target="http://wagner.nyu.edu/files/faculty/NYU_ED_Algorithm_-_ICD-9_Codes_-_6.23.15.xls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April 27, 2021</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459" y="3131480"/>
            <a:ext cx="3959385" cy="3321073"/>
          </a:xfrm>
          <a:prstGeom prst="rect">
            <a:avLst/>
          </a:prstGeom>
          <a:ln w="12700">
            <a:solidFill>
              <a:schemeClr val="accent1"/>
            </a:solidFill>
          </a:ln>
        </p:spPr>
      </p:pic>
      <p:sp>
        <p:nvSpPr>
          <p:cNvPr id="4" name="TextBox 3"/>
          <p:cNvSpPr txBox="1"/>
          <p:nvPr/>
        </p:nvSpPr>
        <p:spPr>
          <a:xfrm>
            <a:off x="7439890" y="190501"/>
            <a:ext cx="1424709"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a:solidFill>
                  <a:prstClr val="white"/>
                </a:solidFill>
              </a:rPr>
              <a:t>Preventable Emergency Department Visits</a:t>
            </a:r>
          </a:p>
        </p:txBody>
      </p:sp>
      <p:sp>
        <p:nvSpPr>
          <p:cNvPr id="5" name="Rectangle 4"/>
          <p:cNvSpPr/>
          <p:nvPr/>
        </p:nvSpPr>
        <p:spPr>
          <a:xfrm>
            <a:off x="517150" y="190501"/>
            <a:ext cx="7348767" cy="1200329"/>
          </a:xfrm>
          <a:prstGeom prst="rect">
            <a:avLst/>
          </a:prstGeom>
        </p:spPr>
        <p:txBody>
          <a:bodyPr wrap="square">
            <a:spAutoFit/>
          </a:bodyPr>
          <a:lstStyle/>
          <a:p>
            <a:pPr defTabSz="914400">
              <a:spcBef>
                <a:spcPct val="0"/>
              </a:spcBef>
            </a:pPr>
            <a:r>
              <a:rPr lang="en-US" b="1" u="sng" dirty="0">
                <a:solidFill>
                  <a:srgbClr val="4472C4"/>
                </a:solidFill>
                <a:latin typeface="Calibri Light" panose="020F0302020204030204"/>
              </a:rPr>
              <a:t>Question</a:t>
            </a:r>
            <a:r>
              <a:rPr lang="en-US" b="1" dirty="0">
                <a:solidFill>
                  <a:srgbClr val="4472C4"/>
                </a:solidFill>
                <a:latin typeface="Calibri Light" panose="020F0302020204030204"/>
              </a:rPr>
              <a:t>: Prior to ICD-10-CM implementation, academic and government </a:t>
            </a:r>
          </a:p>
          <a:p>
            <a:pPr defTabSz="914400">
              <a:spcBef>
                <a:spcPct val="0"/>
              </a:spcBef>
            </a:pPr>
            <a:r>
              <a:rPr lang="en-US" b="1" dirty="0">
                <a:solidFill>
                  <a:srgbClr val="4472C4"/>
                </a:solidFill>
                <a:latin typeface="Calibri Light" panose="020F0302020204030204"/>
              </a:rPr>
              <a:t>researchers used an algorithm based on ICD-9-CM diagnosis codes to</a:t>
            </a:r>
          </a:p>
          <a:p>
            <a:pPr defTabSz="914400">
              <a:spcBef>
                <a:spcPct val="0"/>
              </a:spcBef>
            </a:pPr>
            <a:r>
              <a:rPr lang="en-US" b="1" dirty="0">
                <a:solidFill>
                  <a:srgbClr val="4472C4"/>
                </a:solidFill>
                <a:latin typeface="Calibri Light" panose="020F0302020204030204"/>
              </a:rPr>
              <a:t>classify potentially preventable emergency department (ED) utilization.  </a:t>
            </a:r>
          </a:p>
          <a:p>
            <a:pPr defTabSz="914400">
              <a:spcBef>
                <a:spcPct val="0"/>
              </a:spcBef>
            </a:pPr>
            <a:r>
              <a:rPr lang="en-US" b="1" dirty="0">
                <a:solidFill>
                  <a:srgbClr val="4472C4"/>
                </a:solidFill>
                <a:latin typeface="Calibri Light" panose="020F0302020204030204"/>
              </a:rPr>
              <a:t>Is an ICD-10-CM version of this classification algorithm available?</a:t>
            </a:r>
          </a:p>
        </p:txBody>
      </p:sp>
      <p:sp>
        <p:nvSpPr>
          <p:cNvPr id="9" name="Rectangle 8"/>
          <p:cNvSpPr/>
          <p:nvPr/>
        </p:nvSpPr>
        <p:spPr>
          <a:xfrm>
            <a:off x="525231" y="1493468"/>
            <a:ext cx="8339368" cy="5047536"/>
          </a:xfrm>
          <a:prstGeom prst="rect">
            <a:avLst/>
          </a:prstGeom>
        </p:spPr>
        <p:txBody>
          <a:bodyPr wrap="square">
            <a:spAutoFit/>
          </a:bodyPr>
          <a:lstStyle/>
          <a:p>
            <a:pPr defTabSz="914400"/>
            <a:r>
              <a:rPr lang="en-US" sz="1400" b="1" i="1" u="sng" dirty="0">
                <a:solidFill>
                  <a:prstClr val="black"/>
                </a:solidFill>
              </a:rPr>
              <a:t>Answer</a:t>
            </a:r>
            <a:r>
              <a:rPr lang="en-US" sz="1400" b="1" i="1" dirty="0">
                <a:solidFill>
                  <a:prstClr val="black"/>
                </a:solidFill>
              </a:rPr>
              <a:t>:  </a:t>
            </a:r>
            <a:r>
              <a:rPr lang="en-US" sz="1400" i="1" dirty="0">
                <a:solidFill>
                  <a:prstClr val="black"/>
                </a:solidFill>
              </a:rPr>
              <a:t>Yes, the technical appendix of the Massachusetts Health Policy Commission’s report on “</a:t>
            </a:r>
            <a:r>
              <a:rPr lang="en-US" sz="1400" b="1" i="1" dirty="0">
                <a:solidFill>
                  <a:prstClr val="black"/>
                </a:solidFill>
              </a:rPr>
              <a:t>Avoidable Hospital Use</a:t>
            </a:r>
            <a:r>
              <a:rPr lang="en-US" sz="1400" i="1" dirty="0">
                <a:solidFill>
                  <a:prstClr val="black"/>
                </a:solidFill>
              </a:rPr>
              <a:t>” provides a direct link to NYU’s background information on the development, by John Billings and his colleagues at NYU, of the diagnosis algorithm to classify primary care treatable and preventable ED utilization. See: </a:t>
            </a:r>
            <a:r>
              <a:rPr lang="en-US" sz="1400" i="1" dirty="0">
                <a:solidFill>
                  <a:prstClr val="black"/>
                </a:solidFill>
                <a:hlinkClick r:id="rId3"/>
              </a:rPr>
              <a:t>https://wagner.nyu.edu/faculty/billings/nyued-background</a:t>
            </a:r>
            <a:r>
              <a:rPr lang="en-US" sz="1400" i="1" dirty="0">
                <a:solidFill>
                  <a:prstClr val="black"/>
                </a:solidFill>
              </a:rPr>
              <a:t> . On that page, NYU provides a link to both the ICD-9-CM  (</a:t>
            </a:r>
            <a:r>
              <a:rPr lang="en-US" sz="1400" i="1" dirty="0">
                <a:solidFill>
                  <a:prstClr val="black"/>
                </a:solidFill>
                <a:hlinkClick r:id="rId4"/>
              </a:rPr>
              <a:t>http://wagner.nyu.edu/files/faculty/NYU_ED_Algorithm_-_ICD-9_Codes_-_6.23.15.xlsx</a:t>
            </a:r>
            <a:r>
              <a:rPr lang="en-US" sz="1400" i="1" dirty="0">
                <a:solidFill>
                  <a:prstClr val="black"/>
                </a:solidFill>
              </a:rPr>
              <a:t> ) and ICD-10-CM (</a:t>
            </a:r>
            <a:r>
              <a:rPr lang="en-US" sz="1400" i="1" dirty="0">
                <a:solidFill>
                  <a:prstClr val="black"/>
                </a:solidFill>
                <a:hlinkClick r:id="rId5"/>
              </a:rPr>
              <a:t>http://wagner.nyu.edu/files/faculty/NYU_ED_Algorithm_-_ICD-10_Codes_-_6.23.15.xlsx</a:t>
            </a:r>
            <a:r>
              <a:rPr lang="en-US" sz="1400" i="1" dirty="0">
                <a:solidFill>
                  <a:prstClr val="black"/>
                </a:solidFill>
              </a:rPr>
              <a:t> ) codes for the ED utilization algorithm. </a:t>
            </a:r>
          </a:p>
          <a:p>
            <a:pPr defTabSz="914400"/>
            <a:endParaRPr lang="en-US" sz="1400" i="1" dirty="0">
              <a:solidFill>
                <a:prstClr val="black"/>
              </a:solidFill>
            </a:endParaRPr>
          </a:p>
          <a:p>
            <a:pPr defTabSz="914400"/>
            <a:r>
              <a:rPr lang="en-US" sz="1400" i="1" dirty="0">
                <a:solidFill>
                  <a:prstClr val="black"/>
                </a:solidFill>
              </a:rPr>
              <a:t>Massachusetts Health Policy Commission’s technical</a:t>
            </a:r>
          </a:p>
          <a:p>
            <a:pPr defTabSz="914400"/>
            <a:r>
              <a:rPr lang="en-US" sz="1400" i="1" dirty="0">
                <a:solidFill>
                  <a:prstClr val="black"/>
                </a:solidFill>
              </a:rPr>
              <a:t>appendix explains that the main purpose of the NYU ED</a:t>
            </a:r>
          </a:p>
          <a:p>
            <a:pPr defTabSz="914400"/>
            <a:r>
              <a:rPr lang="en-US" sz="1400" i="1" dirty="0">
                <a:solidFill>
                  <a:prstClr val="black"/>
                </a:solidFill>
              </a:rPr>
              <a:t>Algorithm is to identify emergency department visits for</a:t>
            </a:r>
          </a:p>
          <a:p>
            <a:pPr defTabSz="914400"/>
            <a:r>
              <a:rPr lang="en-US" sz="1400" i="1" dirty="0">
                <a:solidFill>
                  <a:prstClr val="black"/>
                </a:solidFill>
              </a:rPr>
              <a:t>primary care treatable conditions that could have been </a:t>
            </a:r>
          </a:p>
          <a:p>
            <a:pPr defTabSz="914400"/>
            <a:r>
              <a:rPr lang="en-US" sz="1400" i="1" dirty="0">
                <a:solidFill>
                  <a:prstClr val="black"/>
                </a:solidFill>
              </a:rPr>
              <a:t>provided in primary care setting or emergencies that </a:t>
            </a:r>
          </a:p>
          <a:p>
            <a:pPr defTabSz="914400"/>
            <a:r>
              <a:rPr lang="en-US" sz="1400" i="1" dirty="0">
                <a:solidFill>
                  <a:prstClr val="black"/>
                </a:solidFill>
              </a:rPr>
              <a:t>could have been avoided if primary care had been </a:t>
            </a:r>
          </a:p>
          <a:p>
            <a:pPr defTabSz="914400"/>
            <a:r>
              <a:rPr lang="en-US" sz="1400" i="1" dirty="0">
                <a:solidFill>
                  <a:prstClr val="black"/>
                </a:solidFill>
              </a:rPr>
              <a:t>delivered at earlier stage of illness. The NYU algorithm </a:t>
            </a:r>
          </a:p>
          <a:p>
            <a:pPr defTabSz="914400"/>
            <a:r>
              <a:rPr lang="en-US" sz="1400" i="1" dirty="0">
                <a:solidFill>
                  <a:prstClr val="black"/>
                </a:solidFill>
              </a:rPr>
              <a:t>assigns the probability that each diagnosis code </a:t>
            </a:r>
          </a:p>
          <a:p>
            <a:pPr defTabSz="914400"/>
            <a:r>
              <a:rPr lang="en-US" sz="1400" i="1" dirty="0">
                <a:solidFill>
                  <a:prstClr val="black"/>
                </a:solidFill>
              </a:rPr>
              <a:t>associated with an ED visit falls into one of the four </a:t>
            </a:r>
          </a:p>
          <a:p>
            <a:pPr defTabSz="914400"/>
            <a:r>
              <a:rPr lang="en-US" sz="1400" i="1" dirty="0">
                <a:solidFill>
                  <a:prstClr val="black"/>
                </a:solidFill>
              </a:rPr>
              <a:t>categories: (1) non-emergent; (2) an emergency  for a</a:t>
            </a:r>
          </a:p>
          <a:p>
            <a:pPr defTabSz="914400"/>
            <a:r>
              <a:rPr lang="en-US" sz="1400" i="1" dirty="0">
                <a:solidFill>
                  <a:prstClr val="black"/>
                </a:solidFill>
              </a:rPr>
              <a:t>problem requiring contact with the medical system </a:t>
            </a:r>
          </a:p>
          <a:p>
            <a:pPr defTabSz="914400"/>
            <a:r>
              <a:rPr lang="en-US" sz="1400" i="1" dirty="0">
                <a:solidFill>
                  <a:prstClr val="black"/>
                </a:solidFill>
              </a:rPr>
              <a:t>within 12 hours but treatable in an office visit (primary</a:t>
            </a:r>
          </a:p>
          <a:p>
            <a:pPr defTabSz="914400"/>
            <a:r>
              <a:rPr lang="en-US" sz="1400" i="1" dirty="0">
                <a:solidFill>
                  <a:prstClr val="black"/>
                </a:solidFill>
              </a:rPr>
              <a:t>care treatable); (3) an emergency not treatable in an </a:t>
            </a:r>
          </a:p>
          <a:p>
            <a:pPr defTabSz="914400"/>
            <a:r>
              <a:rPr lang="en-US" sz="1400" i="1" dirty="0">
                <a:solidFill>
                  <a:prstClr val="black"/>
                </a:solidFill>
              </a:rPr>
              <a:t>office visit but preventable or avoidable; and (4) an</a:t>
            </a:r>
          </a:p>
          <a:p>
            <a:pPr defTabSz="914400"/>
            <a:r>
              <a:rPr lang="en-US" sz="1400" i="1" dirty="0">
                <a:solidFill>
                  <a:prstClr val="black"/>
                </a:solidFill>
              </a:rPr>
              <a:t>emergency that is not preventable or avoidable.  </a:t>
            </a:r>
          </a:p>
        </p:txBody>
      </p:sp>
    </p:spTree>
    <p:extLst>
      <p:ext uri="{BB962C8B-B14F-4D97-AF65-F5344CB8AC3E}">
        <p14:creationId xmlns:p14="http://schemas.microsoft.com/office/powerpoint/2010/main" val="26075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150650" y="205697"/>
            <a:ext cx="1800420" cy="1292809"/>
            <a:chOff x="7045036" y="394854"/>
            <a:chExt cx="1906034" cy="1477328"/>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650" y="477982"/>
              <a:ext cx="544459" cy="1298864"/>
            </a:xfrm>
            <a:prstGeom prst="rect">
              <a:avLst/>
            </a:prstGeom>
          </p:spPr>
        </p:pic>
        <p:sp>
          <p:nvSpPr>
            <p:cNvPr id="12" name="TextBox 11"/>
            <p:cNvSpPr txBox="1"/>
            <p:nvPr/>
          </p:nvSpPr>
          <p:spPr>
            <a:xfrm>
              <a:off x="7674023" y="394854"/>
              <a:ext cx="1225396" cy="1424404"/>
            </a:xfrm>
            <a:prstGeom prst="rect">
              <a:avLst/>
            </a:prstGeom>
            <a:noFill/>
          </p:spPr>
          <p:txBody>
            <a:bodyPr wrap="none" rtlCol="0">
              <a:spAutoFit/>
            </a:bodyPr>
            <a:lstStyle/>
            <a:p>
              <a:pPr algn="ctr"/>
              <a:r>
                <a:rPr lang="en-US" sz="1500" b="1" dirty="0">
                  <a:solidFill>
                    <a:srgbClr val="5B9BD5">
                      <a:lumMod val="75000"/>
                    </a:srgbClr>
                  </a:solidFill>
                </a:rPr>
                <a:t>Emergency</a:t>
              </a:r>
            </a:p>
            <a:p>
              <a:pPr algn="ctr"/>
              <a:r>
                <a:rPr lang="en-US" sz="1500" b="1" dirty="0">
                  <a:solidFill>
                    <a:srgbClr val="5B9BD5">
                      <a:lumMod val="75000"/>
                    </a:srgbClr>
                  </a:solidFill>
                </a:rPr>
                <a:t>Department</a:t>
              </a:r>
            </a:p>
            <a:p>
              <a:pPr algn="ctr"/>
              <a:r>
                <a:rPr lang="en-US" sz="1500" b="1" dirty="0">
                  <a:solidFill>
                    <a:srgbClr val="5B9BD5">
                      <a:lumMod val="75000"/>
                    </a:srgbClr>
                  </a:solidFill>
                </a:rPr>
                <a:t>Services </a:t>
              </a:r>
            </a:p>
            <a:p>
              <a:pPr algn="ctr"/>
              <a:r>
                <a:rPr lang="en-US" sz="1500" b="1" dirty="0">
                  <a:solidFill>
                    <a:srgbClr val="5B9BD5">
                      <a:lumMod val="75000"/>
                    </a:srgbClr>
                  </a:solidFill>
                </a:rPr>
                <a:t>and</a:t>
              </a:r>
            </a:p>
            <a:p>
              <a:pPr algn="ctr"/>
              <a:r>
                <a:rPr lang="en-US" sz="1500" b="1" dirty="0">
                  <a:solidFill>
                    <a:srgbClr val="5B9BD5">
                      <a:lumMod val="75000"/>
                    </a:srgbClr>
                  </a:solidFill>
                </a:rPr>
                <a:t>Procedures</a:t>
              </a:r>
            </a:p>
          </p:txBody>
        </p:sp>
        <p:sp>
          <p:nvSpPr>
            <p:cNvPr id="13" name="Rounded Rectangle 12"/>
            <p:cNvSpPr/>
            <p:nvPr/>
          </p:nvSpPr>
          <p:spPr>
            <a:xfrm>
              <a:off x="7045036" y="394854"/>
              <a:ext cx="1906034" cy="1477328"/>
            </a:xfrm>
            <a:prstGeom prst="round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500" b="1" dirty="0">
                <a:solidFill>
                  <a:prstClr val="black"/>
                </a:solidFill>
              </a:endParaRPr>
            </a:p>
          </p:txBody>
        </p:sp>
      </p:grpSp>
      <p:sp>
        <p:nvSpPr>
          <p:cNvPr id="16" name="Rectangle 15"/>
          <p:cNvSpPr/>
          <p:nvPr/>
        </p:nvSpPr>
        <p:spPr>
          <a:xfrm>
            <a:off x="346342" y="292591"/>
            <a:ext cx="6646739" cy="1200329"/>
          </a:xfrm>
          <a:prstGeom prst="rect">
            <a:avLst/>
          </a:prstGeom>
        </p:spPr>
        <p:txBody>
          <a:bodyPr wrap="square">
            <a:spAutoFit/>
          </a:bodyPr>
          <a:lstStyle/>
          <a:p>
            <a:pPr defTabSz="914400">
              <a:spcBef>
                <a:spcPct val="0"/>
              </a:spcBef>
            </a:pPr>
            <a:r>
              <a:rPr lang="en-US" b="1" u="sng" dirty="0">
                <a:solidFill>
                  <a:srgbClr val="4472C4"/>
                </a:solidFill>
                <a:latin typeface="Calibri Light" panose="020F0302020204030204"/>
              </a:rPr>
              <a:t>Question</a:t>
            </a:r>
            <a:r>
              <a:rPr lang="en-US" b="1" dirty="0">
                <a:solidFill>
                  <a:srgbClr val="4472C4"/>
                </a:solidFill>
                <a:latin typeface="Calibri Light" panose="020F0302020204030204"/>
              </a:rPr>
              <a:t>: What is the difference between the ED procedure code table and the ED services table? They both appear to have an unlimited number of procedure codes, however the procedure codes table has significantly fewer procedures than the services table.</a:t>
            </a:r>
          </a:p>
        </p:txBody>
      </p:sp>
      <p:grpSp>
        <p:nvGrpSpPr>
          <p:cNvPr id="5" name="Group 4"/>
          <p:cNvGrpSpPr/>
          <p:nvPr/>
        </p:nvGrpSpPr>
        <p:grpSpPr>
          <a:xfrm>
            <a:off x="377515" y="1599130"/>
            <a:ext cx="8573555" cy="3970318"/>
            <a:chOff x="377515" y="1599130"/>
            <a:chExt cx="8573555" cy="3970318"/>
          </a:xfrm>
        </p:grpSpPr>
        <p:sp>
          <p:nvSpPr>
            <p:cNvPr id="2" name="Rectangle 1"/>
            <p:cNvSpPr/>
            <p:nvPr/>
          </p:nvSpPr>
          <p:spPr>
            <a:xfrm>
              <a:off x="377515" y="1599130"/>
              <a:ext cx="4215267" cy="3970318"/>
            </a:xfrm>
            <a:prstGeom prst="rect">
              <a:avLst/>
            </a:prstGeom>
            <a:ln>
              <a:solidFill>
                <a:schemeClr val="accent1"/>
              </a:solidFill>
            </a:ln>
          </p:spPr>
          <p:txBody>
            <a:bodyPr wrap="square">
              <a:spAutoFit/>
            </a:bodyPr>
            <a:lstStyle/>
            <a:p>
              <a:r>
                <a:rPr lang="en-US" sz="1400" b="1" i="1" u="sng" dirty="0">
                  <a:solidFill>
                    <a:prstClr val="black"/>
                  </a:solidFill>
                </a:rPr>
                <a:t>Answer</a:t>
              </a:r>
              <a:r>
                <a:rPr lang="en-US" sz="1400" b="1" i="1" dirty="0">
                  <a:solidFill>
                    <a:prstClr val="black"/>
                  </a:solidFill>
                </a:rPr>
                <a:t>:  </a:t>
              </a:r>
              <a:r>
                <a:rPr lang="en-US" sz="1400" i="1" dirty="0">
                  <a:solidFill>
                    <a:prstClr val="black"/>
                  </a:solidFill>
                </a:rPr>
                <a:t>In the </a:t>
              </a:r>
              <a:r>
                <a:rPr lang="en-US" sz="1400" b="1" i="1" u="sng" dirty="0">
                  <a:solidFill>
                    <a:prstClr val="black"/>
                  </a:solidFill>
                </a:rPr>
                <a:t>Procedure Code</a:t>
              </a:r>
              <a:r>
                <a:rPr lang="en-US" sz="1400" b="1" i="1" dirty="0">
                  <a:solidFill>
                    <a:prstClr val="black"/>
                  </a:solidFill>
                </a:rPr>
                <a:t> </a:t>
              </a:r>
              <a:r>
                <a:rPr lang="en-US" sz="1400" i="1" dirty="0">
                  <a:solidFill>
                    <a:prstClr val="black"/>
                  </a:solidFill>
                </a:rPr>
                <a:t>table, hospitals submit the patient’s significant procedures as reported in FL 74 of the UB-04 using ICD-10-PCS or Current Procedural Terminology (CPT) codes which are procedures that carry an operative or anesthetic risk. The type of procedure code hospital uses in this field is indicated in </a:t>
              </a:r>
              <a:r>
                <a:rPr lang="en-US" sz="1400" i="1" u="sng" dirty="0">
                  <a:solidFill>
                    <a:prstClr val="black"/>
                  </a:solidFill>
                </a:rPr>
                <a:t>Procedure Coding Type</a:t>
              </a:r>
              <a:r>
                <a:rPr lang="en-US" sz="1400" i="1" dirty="0">
                  <a:solidFill>
                    <a:prstClr val="black"/>
                  </a:solidFill>
                </a:rPr>
                <a:t> field in the main ED Visit table. Each procedure code table is accompanied by a number beginning with 01 in the sequence field and incremented by 1 for each additional iteration. </a:t>
              </a:r>
            </a:p>
            <a:p>
              <a:endParaRPr lang="en-US" sz="1400" i="1" dirty="0">
                <a:solidFill>
                  <a:prstClr val="black"/>
                </a:solidFill>
              </a:endParaRPr>
            </a:p>
            <a:p>
              <a:pPr marL="285750" indent="-285750">
                <a:buFont typeface="Arial" panose="020B0604020202020204" pitchFamily="34" charset="0"/>
                <a:buChar char="•"/>
              </a:pPr>
              <a:r>
                <a:rPr lang="en-US" sz="1400" i="1" dirty="0">
                  <a:solidFill>
                    <a:prstClr val="black"/>
                  </a:solidFill>
                </a:rPr>
                <a:t>Not all ED visits result in a procedure in the procedure code table. In FY2019,  18% of ED Visits resulted in a code in the procedure code table.</a:t>
              </a:r>
            </a:p>
            <a:p>
              <a:pPr marL="285750" indent="-285750">
                <a:buFont typeface="Arial" panose="020B0604020202020204" pitchFamily="34" charset="0"/>
                <a:buChar char="•"/>
              </a:pPr>
              <a:r>
                <a:rPr lang="en-US" sz="1400" i="1" dirty="0">
                  <a:solidFill>
                    <a:prstClr val="black"/>
                  </a:solidFill>
                </a:rPr>
                <a:t>An unlimited of procedure codes can be submitted.</a:t>
              </a:r>
            </a:p>
            <a:p>
              <a:pPr marL="285750" indent="-285750">
                <a:buFont typeface="Arial" panose="020B0604020202020204" pitchFamily="34" charset="0"/>
                <a:buChar char="•"/>
              </a:pPr>
              <a:r>
                <a:rPr lang="en-US" sz="1400" i="1" dirty="0">
                  <a:solidFill>
                    <a:prstClr val="black"/>
                  </a:solidFill>
                </a:rPr>
                <a:t>In FY2019, the average number of procedures for ED visits that resulted in a procedure code was 2 and the maximum number 73.</a:t>
              </a:r>
            </a:p>
          </p:txBody>
        </p:sp>
        <p:sp>
          <p:nvSpPr>
            <p:cNvPr id="10" name="Rectangle 9"/>
            <p:cNvSpPr/>
            <p:nvPr/>
          </p:nvSpPr>
          <p:spPr>
            <a:xfrm>
              <a:off x="4735803" y="1599130"/>
              <a:ext cx="4215267" cy="3970318"/>
            </a:xfrm>
            <a:prstGeom prst="rect">
              <a:avLst/>
            </a:prstGeom>
            <a:solidFill>
              <a:schemeClr val="bg1"/>
            </a:solidFill>
            <a:ln>
              <a:solidFill>
                <a:schemeClr val="accent1"/>
              </a:solidFill>
            </a:ln>
          </p:spPr>
          <p:txBody>
            <a:bodyPr wrap="square">
              <a:spAutoFit/>
            </a:bodyPr>
            <a:lstStyle/>
            <a:p>
              <a:r>
                <a:rPr lang="en-US" sz="1400" i="1" dirty="0">
                  <a:solidFill>
                    <a:prstClr val="black"/>
                  </a:solidFill>
                </a:rPr>
                <a:t>In the </a:t>
              </a:r>
              <a:r>
                <a:rPr lang="en-US" sz="1400" b="1" i="1" u="sng" dirty="0">
                  <a:solidFill>
                    <a:prstClr val="black"/>
                  </a:solidFill>
                </a:rPr>
                <a:t>Services Code </a:t>
              </a:r>
              <a:r>
                <a:rPr lang="en-US" sz="1400" i="1" dirty="0">
                  <a:solidFill>
                    <a:prstClr val="black"/>
                  </a:solidFill>
                </a:rPr>
                <a:t>table, hospitals submit the patient’s services as reported in FL 44 of the UB-04 Service Line Items using CPT codes or Healthcare Common Procedure Coding System (HCPCS) codes to bill for specific items and services provided by the emergency department during the visit. In addition, the code DRUGS is used to report provision of any drugs for which there are no specific HCPCS codes available. Likewise, SPPLY is used to report any supplies for which there are no specific HCPCS codes available.</a:t>
              </a:r>
            </a:p>
            <a:p>
              <a:endParaRPr lang="en-US" sz="1400" i="1" dirty="0">
                <a:solidFill>
                  <a:prstClr val="black"/>
                </a:solidFill>
              </a:endParaRPr>
            </a:p>
            <a:p>
              <a:pPr marL="285750" indent="-285750">
                <a:buFont typeface="Arial" panose="020B0604020202020204" pitchFamily="34" charset="0"/>
                <a:buChar char="•"/>
              </a:pPr>
              <a:r>
                <a:rPr lang="en-US" sz="1400" i="1" dirty="0">
                  <a:solidFill>
                    <a:prstClr val="black"/>
                  </a:solidFill>
                </a:rPr>
                <a:t>In FY2019, 100% of ED visits resulted in a service.</a:t>
              </a:r>
            </a:p>
            <a:p>
              <a:pPr marL="285750" indent="-285750">
                <a:buFont typeface="Arial" panose="020B0604020202020204" pitchFamily="34" charset="0"/>
                <a:buChar char="•"/>
              </a:pPr>
              <a:r>
                <a:rPr lang="en-US" sz="1400" i="1" dirty="0">
                  <a:solidFill>
                    <a:prstClr val="black"/>
                  </a:solidFill>
                </a:rPr>
                <a:t>An unlimited of service lines can be submitted.</a:t>
              </a:r>
            </a:p>
            <a:p>
              <a:pPr marL="285750" indent="-285750">
                <a:buFont typeface="Arial" panose="020B0604020202020204" pitchFamily="34" charset="0"/>
                <a:buChar char="•"/>
              </a:pPr>
              <a:r>
                <a:rPr lang="en-US" sz="1400" i="1" dirty="0">
                  <a:solidFill>
                    <a:prstClr val="black"/>
                  </a:solidFill>
                </a:rPr>
                <a:t>In FY2019, the average number of service codes for each ED Visit was 6 and the maximum number 319.</a:t>
              </a:r>
            </a:p>
            <a:p>
              <a:pPr marL="285750" indent="-285750">
                <a:buFont typeface="Arial" panose="020B0604020202020204" pitchFamily="34" charset="0"/>
                <a:buChar char="•"/>
              </a:pPr>
              <a:endParaRPr lang="en-US" sz="1400" i="1" dirty="0">
                <a:solidFill>
                  <a:prstClr val="black"/>
                </a:solidFill>
              </a:endParaRPr>
            </a:p>
            <a:p>
              <a:endParaRPr lang="en-US" sz="1400" i="1" dirty="0">
                <a:solidFill>
                  <a:prstClr val="black"/>
                </a:solidFill>
              </a:endParaRPr>
            </a:p>
            <a:p>
              <a:pPr marL="285750" indent="-285750">
                <a:buFont typeface="Arial" panose="020B0604020202020204" pitchFamily="34" charset="0"/>
                <a:buChar char="•"/>
              </a:pPr>
              <a:endParaRPr lang="en-US" sz="1400" i="1" dirty="0">
                <a:solidFill>
                  <a:prstClr val="black"/>
                </a:solidFill>
              </a:endParaRPr>
            </a:p>
          </p:txBody>
        </p:sp>
      </p:grpSp>
      <p:sp>
        <p:nvSpPr>
          <p:cNvPr id="6" name="TextBox 5"/>
          <p:cNvSpPr txBox="1"/>
          <p:nvPr/>
        </p:nvSpPr>
        <p:spPr>
          <a:xfrm>
            <a:off x="1047030" y="5681520"/>
            <a:ext cx="7377545" cy="919401"/>
          </a:xfrm>
          <a:prstGeom prst="flowChartAlternateProcess">
            <a:avLst/>
          </a:prstGeom>
          <a:ln/>
          <a:effectLst>
            <a:innerShdw blurRad="63500" dist="50800" dir="108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600" i="1" dirty="0">
                <a:solidFill>
                  <a:prstClr val="white"/>
                </a:solidFill>
              </a:rPr>
              <a:t>Please note: The decrease in the number of ED procedure codes from FY2018 to FY2019 was due to a hospital system and its multiple sites changing their ED coding process to only pull CPT attached to the charge codes rather than all CPT codes.</a:t>
            </a:r>
          </a:p>
        </p:txBody>
      </p:sp>
    </p:spTree>
    <p:extLst>
      <p:ext uri="{BB962C8B-B14F-4D97-AF65-F5344CB8AC3E}">
        <p14:creationId xmlns:p14="http://schemas.microsoft.com/office/powerpoint/2010/main" val="203522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899564" y="218209"/>
            <a:ext cx="1978023" cy="1995695"/>
            <a:chOff x="6286211" y="218209"/>
            <a:chExt cx="2466975" cy="2439123"/>
          </a:xfrm>
        </p:grpSpPr>
        <p:pic>
          <p:nvPicPr>
            <p:cNvPr id="1026" name="Picture 2" descr="High-Need, High-Cost Patients: Impact of Functional Limitations on Health  Care Costs : Piper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211" y="529937"/>
              <a:ext cx="2466975" cy="21273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86211" y="292304"/>
              <a:ext cx="2423255" cy="376163"/>
            </a:xfrm>
            <a:prstGeom prst="rect">
              <a:avLst/>
            </a:prstGeom>
            <a:noFill/>
          </p:spPr>
          <p:txBody>
            <a:bodyPr wrap="none" rtlCol="0">
              <a:spAutoFit/>
            </a:bodyPr>
            <a:lstStyle/>
            <a:p>
              <a:r>
                <a:rPr lang="en-US" sz="1400" b="1" dirty="0">
                  <a:solidFill>
                    <a:srgbClr val="0070C0"/>
                  </a:solidFill>
                </a:rPr>
                <a:t>Case Mix Financial Data</a:t>
              </a:r>
            </a:p>
          </p:txBody>
        </p:sp>
        <p:sp>
          <p:nvSpPr>
            <p:cNvPr id="6" name="Rounded Rectangle 5"/>
            <p:cNvSpPr/>
            <p:nvPr/>
          </p:nvSpPr>
          <p:spPr>
            <a:xfrm>
              <a:off x="6286211" y="218209"/>
              <a:ext cx="2466975" cy="2348346"/>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a:off x="159306" y="218209"/>
            <a:ext cx="6064850" cy="923330"/>
          </a:xfrm>
          <a:prstGeom prst="rect">
            <a:avLst/>
          </a:prstGeom>
        </p:spPr>
        <p:txBody>
          <a:bodyPr wrap="square">
            <a:spAutoFit/>
          </a:bodyPr>
          <a:lstStyle/>
          <a:p>
            <a:pPr defTabSz="914400">
              <a:spcBef>
                <a:spcPct val="0"/>
              </a:spcBef>
            </a:pPr>
            <a:r>
              <a:rPr lang="en-US" b="1" u="sng" dirty="0">
                <a:solidFill>
                  <a:srgbClr val="4472C4"/>
                </a:solidFill>
                <a:latin typeface="Calibri Light" panose="020F0302020204030204"/>
              </a:rPr>
              <a:t>Question</a:t>
            </a:r>
            <a:r>
              <a:rPr lang="en-US" b="1" dirty="0">
                <a:solidFill>
                  <a:srgbClr val="4472C4"/>
                </a:solidFill>
                <a:latin typeface="Calibri Light" panose="020F0302020204030204"/>
              </a:rPr>
              <a:t>: The case mix hospital inpatient discharge data has several Charge fields. It is unclear to me what the difference is between them. For example, what are ancillary charges?</a:t>
            </a:r>
          </a:p>
        </p:txBody>
      </p:sp>
      <p:graphicFrame>
        <p:nvGraphicFramePr>
          <p:cNvPr id="3" name="Table 2"/>
          <p:cNvGraphicFramePr>
            <a:graphicFrameLocks noGrp="1"/>
          </p:cNvGraphicFramePr>
          <p:nvPr/>
        </p:nvGraphicFramePr>
        <p:xfrm>
          <a:off x="1348267" y="4119707"/>
          <a:ext cx="6029612" cy="2465388"/>
        </p:xfrm>
        <a:graphic>
          <a:graphicData uri="http://schemas.openxmlformats.org/drawingml/2006/table">
            <a:tbl>
              <a:tblPr firstRow="1" firstCol="1" bandRow="1"/>
              <a:tblGrid>
                <a:gridCol w="587207">
                  <a:extLst>
                    <a:ext uri="{9D8B030D-6E8A-4147-A177-3AD203B41FA5}">
                      <a16:colId xmlns:a16="http://schemas.microsoft.com/office/drawing/2014/main" val="20000"/>
                    </a:ext>
                  </a:extLst>
                </a:gridCol>
                <a:gridCol w="1346279">
                  <a:extLst>
                    <a:ext uri="{9D8B030D-6E8A-4147-A177-3AD203B41FA5}">
                      <a16:colId xmlns:a16="http://schemas.microsoft.com/office/drawing/2014/main" val="20001"/>
                    </a:ext>
                  </a:extLst>
                </a:gridCol>
                <a:gridCol w="1288990">
                  <a:extLst>
                    <a:ext uri="{9D8B030D-6E8A-4147-A177-3AD203B41FA5}">
                      <a16:colId xmlns:a16="http://schemas.microsoft.com/office/drawing/2014/main" val="20002"/>
                    </a:ext>
                  </a:extLst>
                </a:gridCol>
                <a:gridCol w="1403568">
                  <a:extLst>
                    <a:ext uri="{9D8B030D-6E8A-4147-A177-3AD203B41FA5}">
                      <a16:colId xmlns:a16="http://schemas.microsoft.com/office/drawing/2014/main" val="20003"/>
                    </a:ext>
                  </a:extLst>
                </a:gridCol>
                <a:gridCol w="1403568">
                  <a:extLst>
                    <a:ext uri="{9D8B030D-6E8A-4147-A177-3AD203B41FA5}">
                      <a16:colId xmlns:a16="http://schemas.microsoft.com/office/drawing/2014/main" val="20004"/>
                    </a:ext>
                  </a:extLst>
                </a:gridCol>
              </a:tblGrid>
              <a:tr h="190500">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Routine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Special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Ancillary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$6,539,530,884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$3,016,068,410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$19,674,237,567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$29,229,836,861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$6,229,745,403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$2,809,882,244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$18,280,449,080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$27,320,076,727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9050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$5,887,655,148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$2,479,900,849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$17,405,752,503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$25,773,308,500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9050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$5,664,763,025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$2,389,925,727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$16,600,712,637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$24,655,401,389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9050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$5,254,785,399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$2,260,491,102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$15,192,788,916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$22,708,065,417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2400">
                <a:tc gridSpan="5">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9050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Routine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Special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Ancillary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Charges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$29,229,836,861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19050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$27,320,076,727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9050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$25,773,308,500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9050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$24,655,401,389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9050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FY2015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$22,708,065,417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0" name="TextBox 9"/>
          <p:cNvSpPr txBox="1"/>
          <p:nvPr/>
        </p:nvSpPr>
        <p:spPr>
          <a:xfrm>
            <a:off x="159305" y="1149227"/>
            <a:ext cx="9067821" cy="2677656"/>
          </a:xfrm>
          <a:prstGeom prst="rect">
            <a:avLst/>
          </a:prstGeom>
          <a:noFill/>
        </p:spPr>
        <p:txBody>
          <a:bodyPr wrap="square" rtlCol="0">
            <a:spAutoFit/>
          </a:bodyPr>
          <a:lstStyle/>
          <a:p>
            <a:pPr defTabSz="914400"/>
            <a:r>
              <a:rPr lang="en-US" sz="1400" b="1" i="1" u="sng" dirty="0">
                <a:solidFill>
                  <a:prstClr val="black"/>
                </a:solidFill>
              </a:rPr>
              <a:t>Answer</a:t>
            </a:r>
            <a:r>
              <a:rPr lang="en-US" sz="1400" b="1" i="1" dirty="0">
                <a:solidFill>
                  <a:prstClr val="black"/>
                </a:solidFill>
              </a:rPr>
              <a:t>: </a:t>
            </a:r>
            <a:r>
              <a:rPr lang="en-US" sz="1400" i="1" dirty="0">
                <a:solidFill>
                  <a:prstClr val="black"/>
                </a:solidFill>
              </a:rPr>
              <a:t>The main inpatient hospital discharge table contains four charge fields: </a:t>
            </a:r>
          </a:p>
          <a:p>
            <a:pPr defTabSz="914400"/>
            <a:r>
              <a:rPr lang="en-US" sz="1400" i="1" u="sng" dirty="0">
                <a:solidFill>
                  <a:prstClr val="black"/>
                </a:solidFill>
              </a:rPr>
              <a:t>routine charges</a:t>
            </a:r>
            <a:r>
              <a:rPr lang="en-US" sz="1400" i="1" dirty="0">
                <a:solidFill>
                  <a:prstClr val="black"/>
                </a:solidFill>
              </a:rPr>
              <a:t>, </a:t>
            </a:r>
            <a:r>
              <a:rPr lang="en-US" sz="1400" i="1" u="sng" dirty="0">
                <a:solidFill>
                  <a:prstClr val="black"/>
                </a:solidFill>
              </a:rPr>
              <a:t>special charges</a:t>
            </a:r>
            <a:r>
              <a:rPr lang="en-US" sz="1400" i="1" dirty="0">
                <a:solidFill>
                  <a:prstClr val="black"/>
                </a:solidFill>
              </a:rPr>
              <a:t>, </a:t>
            </a:r>
            <a:r>
              <a:rPr lang="en-US" sz="1400" i="1" u="sng" dirty="0">
                <a:solidFill>
                  <a:prstClr val="black"/>
                </a:solidFill>
              </a:rPr>
              <a:t>ancillary charges </a:t>
            </a:r>
            <a:r>
              <a:rPr lang="en-US" sz="1400" i="1" dirty="0">
                <a:solidFill>
                  <a:prstClr val="black"/>
                </a:solidFill>
              </a:rPr>
              <a:t>and </a:t>
            </a:r>
            <a:r>
              <a:rPr lang="en-US" sz="1400" i="1" u="sng" dirty="0">
                <a:solidFill>
                  <a:prstClr val="black"/>
                </a:solidFill>
              </a:rPr>
              <a:t>total charges</a:t>
            </a:r>
            <a:r>
              <a:rPr lang="en-US" sz="1400" i="1" dirty="0">
                <a:solidFill>
                  <a:prstClr val="black"/>
                </a:solidFill>
              </a:rPr>
              <a:t>. </a:t>
            </a:r>
            <a:r>
              <a:rPr lang="en-US" sz="1400" b="1" i="1" dirty="0">
                <a:solidFill>
                  <a:prstClr val="black"/>
                </a:solidFill>
              </a:rPr>
              <a:t>Table 1 below</a:t>
            </a:r>
          </a:p>
          <a:p>
            <a:pPr defTabSz="914400"/>
            <a:r>
              <a:rPr lang="en-US" sz="1400" i="1" dirty="0">
                <a:solidFill>
                  <a:prstClr val="black"/>
                </a:solidFill>
              </a:rPr>
              <a:t>shows the sum of charges for each charge amount type for FY2015 to FY2019. Consistently </a:t>
            </a:r>
          </a:p>
          <a:p>
            <a:pPr defTabSz="914400"/>
            <a:r>
              <a:rPr lang="en-US" sz="1400" i="1" dirty="0">
                <a:solidFill>
                  <a:prstClr val="black"/>
                </a:solidFill>
              </a:rPr>
              <a:t>each year, ancillary charges constitute the highest proportion of the total charges. </a:t>
            </a:r>
          </a:p>
          <a:p>
            <a:pPr defTabSz="914400"/>
            <a:r>
              <a:rPr lang="en-US" sz="1400" i="1" dirty="0">
                <a:solidFill>
                  <a:prstClr val="black"/>
                </a:solidFill>
              </a:rPr>
              <a:t>CMS defines </a:t>
            </a:r>
            <a:r>
              <a:rPr lang="en-US" sz="1400" b="1" i="1" dirty="0">
                <a:solidFill>
                  <a:prstClr val="black"/>
                </a:solidFill>
              </a:rPr>
              <a:t>ancillary charges </a:t>
            </a:r>
            <a:r>
              <a:rPr lang="en-US" sz="1400" i="1" dirty="0">
                <a:solidFill>
                  <a:prstClr val="black"/>
                </a:solidFill>
              </a:rPr>
              <a:t>as, “professional services by a hospital or other inpatient</a:t>
            </a:r>
          </a:p>
          <a:p>
            <a:pPr defTabSz="914400"/>
            <a:r>
              <a:rPr lang="en-US" sz="1400" i="1" dirty="0">
                <a:solidFill>
                  <a:prstClr val="black"/>
                </a:solidFill>
              </a:rPr>
              <a:t> health program. These may include x-ray, drug, laboratory, or other services.” CMS defines </a:t>
            </a:r>
            <a:r>
              <a:rPr lang="en-US" sz="1400" b="1" i="1" dirty="0">
                <a:solidFill>
                  <a:prstClr val="black"/>
                </a:solidFill>
              </a:rPr>
              <a:t>routine charges </a:t>
            </a:r>
            <a:r>
              <a:rPr lang="en-US" sz="1400" i="1" dirty="0">
                <a:solidFill>
                  <a:prstClr val="black"/>
                </a:solidFill>
              </a:rPr>
              <a:t>as, “services included by the provider in a daily service charge--sometimes referred to as the "Room and Board" charge. They include the regular room, dietary and nursing services, minor medical and surgical supplies, medical social services, psychiatric social service.”  Each year over 90% of </a:t>
            </a:r>
            <a:r>
              <a:rPr lang="en-US" sz="1400" b="1" i="1" dirty="0">
                <a:solidFill>
                  <a:prstClr val="black"/>
                </a:solidFill>
              </a:rPr>
              <a:t>special care charges </a:t>
            </a:r>
            <a:r>
              <a:rPr lang="en-US" sz="1400" i="1" dirty="0">
                <a:solidFill>
                  <a:prstClr val="black"/>
                </a:solidFill>
              </a:rPr>
              <a:t>are for different levels of intensive care utilization, including newborn ICU. In the services table which contains revenues, there is a field called type of service with two coding options ANC for ancillary and ACC for accommodations. The revenue codes associated with ancillary charges will have the code ANC. Those associated with routine charges or special charges will typically have the code ACC.</a:t>
            </a:r>
          </a:p>
        </p:txBody>
      </p:sp>
      <p:sp>
        <p:nvSpPr>
          <p:cNvPr id="5" name="TextBox 4"/>
          <p:cNvSpPr txBox="1"/>
          <p:nvPr/>
        </p:nvSpPr>
        <p:spPr>
          <a:xfrm>
            <a:off x="1226130" y="3798473"/>
            <a:ext cx="6151749" cy="369332"/>
          </a:xfrm>
          <a:prstGeom prst="rect">
            <a:avLst/>
          </a:prstGeom>
          <a:noFill/>
        </p:spPr>
        <p:txBody>
          <a:bodyPr wrap="none" rtlCol="0">
            <a:spAutoFit/>
          </a:bodyPr>
          <a:lstStyle/>
          <a:p>
            <a:r>
              <a:rPr lang="en-US" b="1" dirty="0">
                <a:solidFill>
                  <a:srgbClr val="4472C4">
                    <a:lumMod val="75000"/>
                  </a:srgbClr>
                </a:solidFill>
              </a:rPr>
              <a:t>Table 1. FY2015 to FY2019 Case Mix Hospital Inpatient Charges</a:t>
            </a:r>
          </a:p>
        </p:txBody>
      </p:sp>
    </p:spTree>
    <p:extLst>
      <p:ext uri="{BB962C8B-B14F-4D97-AF65-F5344CB8AC3E}">
        <p14:creationId xmlns:p14="http://schemas.microsoft.com/office/powerpoint/2010/main" val="347096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79265" y="198106"/>
            <a:ext cx="2034852" cy="2098526"/>
            <a:chOff x="6879265" y="198106"/>
            <a:chExt cx="2034852" cy="2098526"/>
          </a:xfrm>
        </p:grpSpPr>
        <p:pic>
          <p:nvPicPr>
            <p:cNvPr id="2050" name="Picture 2" descr="Hospital revenue trends: Outpatient, home, virtual, and other care settings  are becoming more common"/>
            <p:cNvPicPr>
              <a:picLocks noChangeAspect="1" noChangeArrowheads="1"/>
            </p:cNvPicPr>
            <p:nvPr/>
          </p:nvPicPr>
          <p:blipFill rotWithShape="1">
            <a:blip r:embed="rId2">
              <a:extLst>
                <a:ext uri="{28A0092B-C50C-407E-A947-70E740481C1C}">
                  <a14:useLocalDpi xmlns:a14="http://schemas.microsoft.com/office/drawing/2010/main" val="0"/>
                </a:ext>
              </a:extLst>
            </a:blip>
            <a:srcRect l="29176" t="5722" r="29662" b="4638"/>
            <a:stretch/>
          </p:blipFill>
          <p:spPr bwMode="auto">
            <a:xfrm>
              <a:off x="6996222" y="524340"/>
              <a:ext cx="1775637" cy="1772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79265" y="198106"/>
              <a:ext cx="2034852" cy="369332"/>
            </a:xfrm>
            <a:prstGeom prst="rect">
              <a:avLst/>
            </a:prstGeom>
            <a:noFill/>
          </p:spPr>
          <p:txBody>
            <a:bodyPr wrap="none" rtlCol="0">
              <a:spAutoFit/>
            </a:bodyPr>
            <a:lstStyle/>
            <a:p>
              <a:r>
                <a:rPr lang="en-US" b="1" dirty="0">
                  <a:solidFill>
                    <a:prstClr val="black"/>
                  </a:solidFill>
                  <a:latin typeface="Calibri Light" panose="020F0302020204030204"/>
                </a:rPr>
                <a:t>INPATIENT VOLUME</a:t>
              </a:r>
            </a:p>
          </p:txBody>
        </p:sp>
      </p:grpSp>
      <p:sp>
        <p:nvSpPr>
          <p:cNvPr id="6" name="Rectangle 5"/>
          <p:cNvSpPr/>
          <p:nvPr/>
        </p:nvSpPr>
        <p:spPr>
          <a:xfrm>
            <a:off x="244550" y="402496"/>
            <a:ext cx="6634715" cy="1477328"/>
          </a:xfrm>
          <a:prstGeom prst="rect">
            <a:avLst/>
          </a:prstGeom>
        </p:spPr>
        <p:txBody>
          <a:bodyPr wrap="square">
            <a:spAutoFit/>
          </a:bodyPr>
          <a:lstStyle/>
          <a:p>
            <a:pPr defTabSz="914400">
              <a:spcBef>
                <a:spcPct val="0"/>
              </a:spcBef>
            </a:pPr>
            <a:r>
              <a:rPr lang="en-US" b="1" u="sng" dirty="0">
                <a:solidFill>
                  <a:srgbClr val="4472C4"/>
                </a:solidFill>
                <a:latin typeface="Calibri Light" panose="020F0302020204030204"/>
              </a:rPr>
              <a:t>Question</a:t>
            </a:r>
            <a:r>
              <a:rPr lang="en-US" b="1" dirty="0">
                <a:solidFill>
                  <a:srgbClr val="4472C4"/>
                </a:solidFill>
                <a:latin typeface="Calibri Light" panose="020F0302020204030204"/>
              </a:rPr>
              <a:t>: I am attempting to use the MA APCD to track care transitions for patients before and after inpatient  hospitalization and am having a problem distinguishing inpatient hospitalizations in the MA APCD that are the equivalent to the volume of hospital inpatient care episodes found in CHIA’s case mix data.</a:t>
            </a:r>
          </a:p>
        </p:txBody>
      </p:sp>
      <p:sp>
        <p:nvSpPr>
          <p:cNvPr id="7" name="TextBox 6"/>
          <p:cNvSpPr txBox="1"/>
          <p:nvPr/>
        </p:nvSpPr>
        <p:spPr>
          <a:xfrm>
            <a:off x="171813" y="2296632"/>
            <a:ext cx="8527309" cy="4031873"/>
          </a:xfrm>
          <a:prstGeom prst="rect">
            <a:avLst/>
          </a:prstGeom>
          <a:noFill/>
        </p:spPr>
        <p:txBody>
          <a:bodyPr wrap="square" rtlCol="0">
            <a:spAutoFit/>
          </a:bodyPr>
          <a:lstStyle/>
          <a:p>
            <a:pPr defTabSz="914400"/>
            <a:r>
              <a:rPr lang="en-US" sz="1600" b="1" i="1" u="sng" dirty="0">
                <a:solidFill>
                  <a:prstClr val="black"/>
                </a:solidFill>
              </a:rPr>
              <a:t>Answer</a:t>
            </a:r>
            <a:r>
              <a:rPr lang="en-US" sz="1600" b="1" i="1" dirty="0">
                <a:solidFill>
                  <a:prstClr val="black"/>
                </a:solidFill>
              </a:rPr>
              <a:t>: </a:t>
            </a:r>
            <a:r>
              <a:rPr lang="en-US" sz="1600" i="1" dirty="0">
                <a:solidFill>
                  <a:prstClr val="black"/>
                </a:solidFill>
              </a:rPr>
              <a:t>The MA APCD includes the universe of billable hospitalization settings not limited</a:t>
            </a:r>
          </a:p>
          <a:p>
            <a:r>
              <a:rPr lang="en-US" sz="1600" i="1" dirty="0">
                <a:solidFill>
                  <a:prstClr val="black"/>
                </a:solidFill>
              </a:rPr>
              <a:t>to acute care that you would find the in case mix. In addition to acute care, the MA APCD</a:t>
            </a:r>
          </a:p>
          <a:p>
            <a:r>
              <a:rPr lang="en-US" sz="1600" i="1" dirty="0">
                <a:solidFill>
                  <a:prstClr val="black"/>
                </a:solidFill>
              </a:rPr>
              <a:t>includes inpatient care associated, for example with  with rehabilitation, nursing, eating disorders, and other specialties.  Even filtering down to facility claims with a specialty codes for general acute care hospital such as “282N00000X” and using the NPIs associated with the hospitals in case mix, you should expect volume numbers 50% lower than case mix for the following reasons:</a:t>
            </a:r>
          </a:p>
          <a:p>
            <a:endParaRPr lang="en-US" sz="1600" dirty="0">
              <a:solidFill>
                <a:prstClr val="black"/>
              </a:solidFill>
            </a:endParaRPr>
          </a:p>
          <a:p>
            <a:pPr marL="285750" indent="-285750">
              <a:buFont typeface="Arial" panose="020B0604020202020204" pitchFamily="34" charset="0"/>
              <a:buChar char="•"/>
            </a:pPr>
            <a:r>
              <a:rPr lang="en-US" sz="1600" dirty="0">
                <a:solidFill>
                  <a:prstClr val="black"/>
                </a:solidFill>
              </a:rPr>
              <a:t>Over 85% of MA APCD medical claims are for care performed in the outpatient setting, therefore facility type and specialty codes ensure filtering for hospital inpatient acute care; </a:t>
            </a:r>
          </a:p>
          <a:p>
            <a:pPr marL="285750" indent="-285750">
              <a:buFont typeface="Arial" panose="020B0604020202020204" pitchFamily="34" charset="0"/>
              <a:buChar char="•"/>
            </a:pPr>
            <a:r>
              <a:rPr lang="en-US" sz="1600" dirty="0">
                <a:solidFill>
                  <a:prstClr val="black"/>
                </a:solidFill>
              </a:rPr>
              <a:t>Case mix includes data for inpatient hospitalizations paid by Medicare fee for service, Worker’s Compensation and Federal Employment Payer programs not in the MA APCD; </a:t>
            </a:r>
          </a:p>
          <a:p>
            <a:pPr marL="285750" indent="-285750">
              <a:buFont typeface="Arial" panose="020B0604020202020204" pitchFamily="34" charset="0"/>
              <a:buChar char="•"/>
            </a:pPr>
            <a:r>
              <a:rPr lang="en-US" sz="1600" dirty="0">
                <a:solidFill>
                  <a:prstClr val="black"/>
                </a:solidFill>
              </a:rPr>
              <a:t>Case mix includes data on to care provided patients regardless of payer status as tourists and  non-US citizens who might not have coverage by a health insurer who submit to the MA APCD</a:t>
            </a:r>
          </a:p>
          <a:p>
            <a:pPr marL="285750" indent="-285750">
              <a:buFont typeface="Arial" panose="020B0604020202020204" pitchFamily="34" charset="0"/>
              <a:buChar char="•"/>
            </a:pPr>
            <a:r>
              <a:rPr lang="en-US" sz="1600" dirty="0">
                <a:solidFill>
                  <a:prstClr val="black"/>
                </a:solidFill>
              </a:rPr>
              <a:t>Case mix was not impacted by the overall decrease in medical claims data for the self-insured due to Gobeille.</a:t>
            </a:r>
          </a:p>
          <a:p>
            <a:endParaRPr lang="en-US" sz="1600" dirty="0">
              <a:solidFill>
                <a:prstClr val="black"/>
              </a:solidFill>
            </a:endParaRPr>
          </a:p>
        </p:txBody>
      </p:sp>
    </p:spTree>
    <p:extLst>
      <p:ext uri="{BB962C8B-B14F-4D97-AF65-F5344CB8AC3E}">
        <p14:creationId xmlns:p14="http://schemas.microsoft.com/office/powerpoint/2010/main" val="341288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059941" y="83806"/>
            <a:ext cx="1892594" cy="1807339"/>
            <a:chOff x="6879265" y="198106"/>
            <a:chExt cx="1892594" cy="2098526"/>
          </a:xfrm>
        </p:grpSpPr>
        <p:pic>
          <p:nvPicPr>
            <p:cNvPr id="2050" name="Picture 2" descr="Hospital revenue trends: Outpatient, home, virtual, and other care settings  are becoming more common"/>
            <p:cNvPicPr>
              <a:picLocks noChangeAspect="1" noChangeArrowheads="1"/>
            </p:cNvPicPr>
            <p:nvPr/>
          </p:nvPicPr>
          <p:blipFill rotWithShape="1">
            <a:blip r:embed="rId2">
              <a:extLst>
                <a:ext uri="{28A0092B-C50C-407E-A947-70E740481C1C}">
                  <a14:useLocalDpi xmlns:a14="http://schemas.microsoft.com/office/drawing/2010/main" val="0"/>
                </a:ext>
              </a:extLst>
            </a:blip>
            <a:srcRect l="29176" t="5722" r="29662" b="4638"/>
            <a:stretch/>
          </p:blipFill>
          <p:spPr bwMode="auto">
            <a:xfrm>
              <a:off x="6996222" y="524340"/>
              <a:ext cx="1775637" cy="1772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79265" y="198106"/>
              <a:ext cx="1781642" cy="338554"/>
            </a:xfrm>
            <a:prstGeom prst="rect">
              <a:avLst/>
            </a:prstGeom>
            <a:noFill/>
          </p:spPr>
          <p:txBody>
            <a:bodyPr wrap="none" rtlCol="0">
              <a:spAutoFit/>
            </a:bodyPr>
            <a:lstStyle/>
            <a:p>
              <a:r>
                <a:rPr lang="en-US" sz="1600" b="1" dirty="0">
                  <a:solidFill>
                    <a:prstClr val="black"/>
                  </a:solidFill>
                  <a:latin typeface="Calibri Light" panose="020F0302020204030204"/>
                </a:rPr>
                <a:t>INPATIENT VOLUME</a:t>
              </a:r>
            </a:p>
          </p:txBody>
        </p:sp>
      </p:grpSp>
      <p:sp>
        <p:nvSpPr>
          <p:cNvPr id="7" name="TextBox 6"/>
          <p:cNvSpPr txBox="1"/>
          <p:nvPr/>
        </p:nvSpPr>
        <p:spPr>
          <a:xfrm>
            <a:off x="244551" y="-96652"/>
            <a:ext cx="7434332" cy="954107"/>
          </a:xfrm>
          <a:prstGeom prst="rect">
            <a:avLst/>
          </a:prstGeom>
          <a:noFill/>
        </p:spPr>
        <p:txBody>
          <a:bodyPr wrap="square" rtlCol="0">
            <a:spAutoFit/>
          </a:bodyPr>
          <a:lstStyle/>
          <a:p>
            <a:pPr defTabSz="914400"/>
            <a:endParaRPr lang="en-US" sz="1400" b="1" i="1" u="sng" dirty="0">
              <a:solidFill>
                <a:prstClr val="black"/>
              </a:solidFill>
            </a:endParaRPr>
          </a:p>
          <a:p>
            <a:pPr defTabSz="914400"/>
            <a:r>
              <a:rPr lang="en-US" sz="1400" b="1" i="1" u="sng" dirty="0">
                <a:solidFill>
                  <a:prstClr val="black"/>
                </a:solidFill>
              </a:rPr>
              <a:t>Answer continued</a:t>
            </a:r>
            <a:r>
              <a:rPr lang="en-US" sz="1400" b="1" i="1" dirty="0">
                <a:solidFill>
                  <a:prstClr val="black"/>
                </a:solidFill>
              </a:rPr>
              <a:t>: </a:t>
            </a:r>
            <a:r>
              <a:rPr lang="en-US" sz="1400" i="1" dirty="0">
                <a:solidFill>
                  <a:prstClr val="black"/>
                </a:solidFill>
              </a:rPr>
              <a:t> MA case mix data can provide a reliable and longstanding data </a:t>
            </a:r>
          </a:p>
          <a:p>
            <a:pPr defTabSz="914400"/>
            <a:r>
              <a:rPr lang="en-US" sz="1400" i="1" dirty="0">
                <a:solidFill>
                  <a:prstClr val="black"/>
                </a:solidFill>
              </a:rPr>
              <a:t>source for analyzing population based inpatient acute care. The following filters applied</a:t>
            </a:r>
          </a:p>
          <a:p>
            <a:pPr defTabSz="914400"/>
            <a:r>
              <a:rPr lang="en-US" sz="1400" i="1" dirty="0">
                <a:solidFill>
                  <a:prstClr val="black"/>
                </a:solidFill>
              </a:rPr>
              <a:t>to MA APCD can facilitate distinguishing inpatient acute care:</a:t>
            </a:r>
            <a:endParaRPr lang="en-US" sz="1400" dirty="0">
              <a:solidFill>
                <a:prstClr val="black"/>
              </a:solidFill>
            </a:endParaRPr>
          </a:p>
        </p:txBody>
      </p:sp>
      <p:sp>
        <p:nvSpPr>
          <p:cNvPr id="8" name="TextBox 7"/>
          <p:cNvSpPr txBox="1"/>
          <p:nvPr/>
        </p:nvSpPr>
        <p:spPr>
          <a:xfrm>
            <a:off x="131167" y="484310"/>
            <a:ext cx="7693187" cy="5693866"/>
          </a:xfrm>
          <a:prstGeom prst="rect">
            <a:avLst/>
          </a:prstGeom>
          <a:noFill/>
        </p:spPr>
        <p:txBody>
          <a:bodyPr wrap="square" rtlCol="0">
            <a:spAutoFit/>
          </a:bodyPr>
          <a:lstStyle/>
          <a:p>
            <a:pPr defTabSz="914400"/>
            <a:endParaRPr lang="en-US" sz="1400" b="1" i="1" u="sng" dirty="0">
              <a:solidFill>
                <a:prstClr val="black"/>
              </a:solidFill>
            </a:endParaRPr>
          </a:p>
          <a:p>
            <a:pPr defTabSz="914400"/>
            <a:endParaRPr lang="en-US" sz="1400" dirty="0">
              <a:solidFill>
                <a:prstClr val="black"/>
              </a:solidFill>
            </a:endParaRPr>
          </a:p>
          <a:p>
            <a:pPr algn="ctr"/>
            <a:r>
              <a:rPr lang="en-US" sz="1400" b="1" u="sng" dirty="0">
                <a:solidFill>
                  <a:prstClr val="black"/>
                </a:solidFill>
              </a:rPr>
              <a:t>MEDICAL CLAIMS FILTERS TO DISTINGUISH INPATIENT ACUTE CARE</a:t>
            </a:r>
          </a:p>
          <a:p>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Admission Date* (is not null ) </a:t>
            </a:r>
          </a:p>
          <a:p>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Admission Type* (Is not null)</a:t>
            </a:r>
          </a:p>
          <a:p>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Admission Source* (Is not null)</a:t>
            </a:r>
          </a:p>
          <a:p>
            <a:r>
              <a:rPr lang="en-US" sz="1400" dirty="0">
                <a:solidFill>
                  <a:prstClr val="black"/>
                </a:solidFill>
              </a:rPr>
              <a:t> </a:t>
            </a:r>
          </a:p>
          <a:p>
            <a:pPr marL="285750" indent="-285750">
              <a:buFont typeface="Arial" panose="020B0604020202020204" pitchFamily="34" charset="0"/>
              <a:buChar char="•"/>
            </a:pPr>
            <a:r>
              <a:rPr lang="en-US" sz="1400" dirty="0">
                <a:solidFill>
                  <a:prstClr val="black"/>
                </a:solidFill>
              </a:rPr>
              <a:t>Entity Type (Filter by Code 2 for non-person entity) </a:t>
            </a:r>
          </a:p>
          <a:p>
            <a:pPr marL="285750" indent="-285750">
              <a:buFont typeface="Arial" panose="020B0604020202020204" pitchFamily="34" charset="0"/>
              <a:buChar char="•"/>
            </a:pP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Service Provider State (Filter by MA for Massachusetts) </a:t>
            </a:r>
          </a:p>
          <a:p>
            <a:pPr marL="285750" indent="-285750">
              <a:buFont typeface="Arial" panose="020B0604020202020204" pitchFamily="34" charset="0"/>
              <a:buChar char="•"/>
            </a:pP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Type of Bill on Facility Claims (Filter by Code 11 for Hospital Inpatient Care and exclude outpatient claims as reported in MC037 - Site of Service - on NSF/CMS 1500 Claims) </a:t>
            </a:r>
          </a:p>
          <a:p>
            <a:pPr marL="285750" indent="-285750">
              <a:buFont typeface="Arial" panose="020B0604020202020204" pitchFamily="34" charset="0"/>
              <a:buChar char="•"/>
            </a:pP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Discharge Date( (Is not null) </a:t>
            </a:r>
          </a:p>
          <a:p>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Type of Claim (Filter by Code 002 for Facility) </a:t>
            </a:r>
          </a:p>
          <a:p>
            <a:pPr marL="285750" indent="-285750">
              <a:buFont typeface="Arial" panose="020B0604020202020204" pitchFamily="34" charset="0"/>
              <a:buChar char="•"/>
            </a:pP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Filter for NPIs associated with Massachusetts hospitals of interest</a:t>
            </a:r>
          </a:p>
          <a:p>
            <a:pPr marL="285750" indent="-285750">
              <a:buFont typeface="Arial" panose="020B0604020202020204" pitchFamily="34" charset="0"/>
              <a:buChar char="•"/>
            </a:pP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Filter for specialty codes associated with general acute care hospital</a:t>
            </a:r>
          </a:p>
          <a:p>
            <a:pPr marL="285750" indent="-285750">
              <a:buFont typeface="Arial" panose="020B0604020202020204" pitchFamily="34" charset="0"/>
              <a:buChar char="•"/>
            </a:pPr>
            <a:endParaRPr lang="en-US" sz="1400" i="1" dirty="0">
              <a:solidFill>
                <a:prstClr val="black"/>
              </a:solidFill>
            </a:endParaRPr>
          </a:p>
          <a:p>
            <a:r>
              <a:rPr lang="en-US" sz="1400" i="1" dirty="0">
                <a:solidFill>
                  <a:prstClr val="black"/>
                </a:solidFill>
              </a:rPr>
              <a:t>Note: Not null within one of the claim lines associated with payer claim control number</a:t>
            </a:r>
          </a:p>
        </p:txBody>
      </p:sp>
    </p:spTree>
    <p:extLst>
      <p:ext uri="{BB962C8B-B14F-4D97-AF65-F5344CB8AC3E}">
        <p14:creationId xmlns:p14="http://schemas.microsoft.com/office/powerpoint/2010/main" val="104360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May 25.</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apcd.data@state.ma.us</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casemix.data@state.ma.us</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2020, contact 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 MA APCD or Case Mix workgroup in 2020, contact Amy Wyeth [amy.wyeth@state.ma.us]</a:t>
            </a:r>
          </a:p>
          <a:p>
            <a:pPr>
              <a:lnSpc>
                <a:spcPct val="130000"/>
              </a:lnSpc>
              <a:buClr>
                <a:schemeClr val="accent1"/>
              </a:buClr>
            </a:pPr>
            <a:r>
              <a:rPr lang="en-US" sz="2000" dirty="0">
                <a:latin typeface="Arial" panose="020B0604020202020204" pitchFamily="34" charset="0"/>
                <a:cs typeface="Arial" panose="020B0604020202020204" pitchFamily="34" charset="0"/>
              </a:rPr>
              <a:t>     You can present remotely, or in-person at CHIA</a:t>
            </a:r>
          </a:p>
          <a:p>
            <a:pPr marL="342900" indent="-342900">
              <a:lnSpc>
                <a:spcPct val="130000"/>
              </a:lnSpc>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We may be reaching out to some data users with invitations to present, and hope you will consider this!</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Call for Topics and Presenters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4154984"/>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8.0 Updates</a:t>
            </a:r>
          </a:p>
          <a:p>
            <a:pPr marL="742950" lvl="1" indent="-285750">
              <a:buClr>
                <a:schemeClr val="accent1"/>
              </a:buClr>
              <a:buFont typeface="Wingdings" charset="2"/>
              <a:buChar char="§"/>
            </a:pPr>
            <a:r>
              <a:rPr lang="en-US" sz="2000" dirty="0">
                <a:solidFill>
                  <a:srgbClr val="63666A"/>
                </a:solidFill>
                <a:latin typeface="Arial"/>
                <a:cs typeface="Arial"/>
              </a:rPr>
              <a:t>FY19 Case Mix Release Projections</a:t>
            </a:r>
          </a:p>
          <a:p>
            <a:pPr marL="742950" lvl="1" indent="-285750">
              <a:buClr>
                <a:schemeClr val="accent1"/>
              </a:buClr>
              <a:buFont typeface="Wingdings" charset="2"/>
              <a:buChar char="§"/>
            </a:pPr>
            <a:r>
              <a:rPr lang="en-US" sz="2000" dirty="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Application Reminders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Emergency Department Data;</a:t>
            </a:r>
          </a:p>
          <a:p>
            <a:pPr marL="800100" lvl="1" indent="-342900">
              <a:buFont typeface="Wingdings" panose="05000000000000000000" pitchFamily="2" charset="2"/>
              <a:buChar char="Ø"/>
            </a:pPr>
            <a:r>
              <a:rPr lang="en-US" dirty="0">
                <a:solidFill>
                  <a:srgbClr val="63666A"/>
                </a:solidFill>
              </a:rPr>
              <a:t>Case Mix Financial Data;</a:t>
            </a:r>
          </a:p>
          <a:p>
            <a:pPr marL="800100" lvl="1" indent="-342900">
              <a:buFont typeface="Wingdings" panose="05000000000000000000" pitchFamily="2" charset="2"/>
              <a:buChar char="Ø"/>
            </a:pPr>
            <a:r>
              <a:rPr lang="en-US" dirty="0">
                <a:solidFill>
                  <a:srgbClr val="63666A"/>
                </a:solidFill>
              </a:rPr>
              <a:t>Hospital Inpatient Leave of Absence Days;</a:t>
            </a:r>
          </a:p>
          <a:p>
            <a:pPr marL="800100" lvl="1" indent="-342900">
              <a:buFont typeface="Wingdings" panose="05000000000000000000" pitchFamily="2" charset="2"/>
              <a:buChar char="Ø"/>
            </a:pPr>
            <a:r>
              <a:rPr lang="en-US" dirty="0">
                <a:solidFill>
                  <a:srgbClr val="63666A"/>
                </a:solidFill>
              </a:rPr>
              <a:t>Differences Between Case Mix Inpatient Volume and MA APCD Inpatient Volume;</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a:t>
            </a:r>
            <a:r>
              <a:rPr lang="en-US" sz="2000" b="1" dirty="0">
                <a:cs typeface="Arial"/>
              </a:rPr>
              <a:t>NOW</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(Release 8.0)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Release 8.0 </a:t>
            </a:r>
            <a:r>
              <a:rPr lang="en-US" sz="2000" dirty="0">
                <a:cs typeface="Arial"/>
              </a:rPr>
              <a:t>includes data on services from January 2014 – December 2018 with six months of claim runout (includes paid claims through 6/30/19).</a:t>
            </a:r>
          </a:p>
          <a:p>
            <a:pPr marL="742950" lvl="1" indent="-285750">
              <a:buClr>
                <a:schemeClr val="accent1"/>
              </a:buClr>
              <a:buFont typeface="Wingdings" charset="2"/>
              <a:buChar char="§"/>
            </a:pPr>
            <a:r>
              <a:rPr lang="en-US" sz="2000" dirty="0">
                <a:cs typeface="Arial"/>
              </a:rPr>
              <a:t>Will be linkable to Release 7.0 via crosswalk</a:t>
            </a:r>
          </a:p>
          <a:p>
            <a:pPr marL="742950" lvl="1" indent="-285750">
              <a:buClr>
                <a:schemeClr val="accent1"/>
              </a:buClr>
              <a:buFont typeface="Wingdings" charset="2"/>
              <a:buChar char="§"/>
            </a:pPr>
            <a:r>
              <a:rPr lang="en-US" sz="2000" dirty="0">
                <a:cs typeface="Arial"/>
              </a:rPr>
              <a:t>Additional information on highlights and enhancements will be presented in future APCD User Workgroups.</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Release 8.0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Available for request and delivery</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Governor Baker’s emergency actions to limit the spread of COVID-19 CHIA’s workforce will be remote, for now. This arrangement will limit CHIA’s ability to produce and deliver data extracts. At this time, CHIA is releasing data and providing extracts to requestors. </a:t>
            </a:r>
          </a:p>
          <a:p>
            <a:endParaRPr lang="en-US" sz="1600" dirty="0"/>
          </a:p>
          <a:p>
            <a:r>
              <a:rPr lang="en-US" sz="1600" dirty="0"/>
              <a:t>During this time, CHIA will continue to accept and review data applications for both Case Mix and All-Payer Claims Database (MA APCD) datasets. Review committees, DRC and DPC, will continue their meetings remotely as necessary.</a:t>
            </a:r>
          </a:p>
          <a:p>
            <a:endParaRPr lang="en-US" sz="1600" dirty="0"/>
          </a:p>
          <a:p>
            <a:r>
              <a:rPr lang="en-US" sz="1600" dirty="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a:t>If you are a Data User that has a CHIA hard drive in your possession, please keep the hard drive at this time while CHIA’s physical office is closed.</a:t>
            </a: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Application reminders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a:cs typeface="Arial"/>
              </a:rPr>
              <a:t>Remember to submit supporting documentation (if required).</a:t>
            </a:r>
          </a:p>
          <a:p>
            <a:pPr marL="914400" lvl="1" indent="-457200">
              <a:buClr>
                <a:schemeClr val="accent1"/>
              </a:buClr>
              <a:buFont typeface="+mj-lt"/>
              <a:buAutoNum type="arabicPeriod"/>
            </a:pPr>
            <a:r>
              <a:rPr lang="en-US" sz="2000" dirty="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5500</TotalTime>
  <Words>2570</Words>
  <Application>Microsoft Macintosh PowerPoint</Application>
  <PresentationFormat>On-screen Show (4:3)</PresentationFormat>
  <Paragraphs>253</Paragraphs>
  <Slides>19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Narrow</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Microsoft Office User</cp:lastModifiedBy>
  <cp:revision>177</cp:revision>
  <cp:lastPrinted>2019-07-23T18:41:08Z</cp:lastPrinted>
  <dcterms:created xsi:type="dcterms:W3CDTF">2018-01-09T20:21:29Z</dcterms:created>
  <dcterms:modified xsi:type="dcterms:W3CDTF">2021-04-27T21:14:18Z</dcterms:modified>
</cp:coreProperties>
</file>