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19"/>
  </p:notesMasterIdLst>
  <p:handoutMasterIdLst>
    <p:handoutMasterId r:id="rId20"/>
  </p:handoutMasterIdLst>
  <p:sldIdLst>
    <p:sldId id="259" r:id="rId3"/>
    <p:sldId id="274" r:id="rId4"/>
    <p:sldId id="343" r:id="rId5"/>
    <p:sldId id="351" r:id="rId6"/>
    <p:sldId id="352" r:id="rId7"/>
    <p:sldId id="336" r:id="rId8"/>
    <p:sldId id="402" r:id="rId9"/>
    <p:sldId id="408" r:id="rId10"/>
    <p:sldId id="409" r:id="rId11"/>
    <p:sldId id="410" r:id="rId12"/>
    <p:sldId id="411" r:id="rId13"/>
    <p:sldId id="412" r:id="rId14"/>
    <p:sldId id="306" r:id="rId15"/>
    <p:sldId id="358" r:id="rId16"/>
    <p:sldId id="366" r:id="rId17"/>
    <p:sldId id="328"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45" autoAdjust="0"/>
    <p:restoredTop sz="96327" autoAdjust="0"/>
  </p:normalViewPr>
  <p:slideViewPr>
    <p:cSldViewPr snapToGrid="0" snapToObjects="1" showGuides="1">
      <p:cViewPr varScale="1">
        <p:scale>
          <a:sx n="128" d="100"/>
          <a:sy n="128" d="100"/>
        </p:scale>
        <p:origin x="17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FY2016</c:v>
                </c:pt>
                <c:pt idx="1">
                  <c:v>FY2017</c:v>
                </c:pt>
                <c:pt idx="2">
                  <c:v>FY2018</c:v>
                </c:pt>
                <c:pt idx="3">
                  <c:v>FY2019</c:v>
                </c:pt>
                <c:pt idx="4">
                  <c:v>FY2020</c:v>
                </c:pt>
                <c:pt idx="5">
                  <c:v>FY2021</c:v>
                </c:pt>
              </c:strCache>
            </c:strRef>
          </c:cat>
          <c:val>
            <c:numRef>
              <c:f>Sheet1!$B$2:$B$7</c:f>
              <c:numCache>
                <c:formatCode>_(* #,##0_);_(* \(#,##0\);_(* "-"??_);_(@_)</c:formatCode>
                <c:ptCount val="6"/>
                <c:pt idx="0">
                  <c:v>5818</c:v>
                </c:pt>
                <c:pt idx="1">
                  <c:v>6515</c:v>
                </c:pt>
                <c:pt idx="2">
                  <c:v>7276</c:v>
                </c:pt>
                <c:pt idx="3">
                  <c:v>7374</c:v>
                </c:pt>
                <c:pt idx="4">
                  <c:v>6784</c:v>
                </c:pt>
                <c:pt idx="5">
                  <c:v>6551</c:v>
                </c:pt>
              </c:numCache>
            </c:numRef>
          </c:val>
          <c:extLst>
            <c:ext xmlns:c16="http://schemas.microsoft.com/office/drawing/2014/chart" uri="{C3380CC4-5D6E-409C-BE32-E72D297353CC}">
              <c16:uniqueId val="{00000000-2C61-4E61-84FB-3A9EE17583C8}"/>
            </c:ext>
          </c:extLst>
        </c:ser>
        <c:ser>
          <c:idx val="1"/>
          <c:order val="1"/>
          <c:tx>
            <c:strRef>
              <c:f>Sheet1!$C$1</c:f>
              <c:strCache>
                <c:ptCount val="1"/>
                <c:pt idx="0">
                  <c:v>Males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FY2016</c:v>
                </c:pt>
                <c:pt idx="1">
                  <c:v>FY2017</c:v>
                </c:pt>
                <c:pt idx="2">
                  <c:v>FY2018</c:v>
                </c:pt>
                <c:pt idx="3">
                  <c:v>FY2019</c:v>
                </c:pt>
                <c:pt idx="4">
                  <c:v>FY2020</c:v>
                </c:pt>
                <c:pt idx="5">
                  <c:v>FY2021</c:v>
                </c:pt>
              </c:strCache>
            </c:strRef>
          </c:cat>
          <c:val>
            <c:numRef>
              <c:f>Sheet1!$C$2:$C$7</c:f>
              <c:numCache>
                <c:formatCode>_(* #,##0_);_(* \(#,##0\);_(* "-"??_);_(@_)</c:formatCode>
                <c:ptCount val="6"/>
                <c:pt idx="0">
                  <c:v>12351</c:v>
                </c:pt>
                <c:pt idx="1">
                  <c:v>13345</c:v>
                </c:pt>
                <c:pt idx="2">
                  <c:v>14365</c:v>
                </c:pt>
                <c:pt idx="3">
                  <c:v>15502</c:v>
                </c:pt>
                <c:pt idx="4">
                  <c:v>15061</c:v>
                </c:pt>
                <c:pt idx="5">
                  <c:v>14089</c:v>
                </c:pt>
              </c:numCache>
            </c:numRef>
          </c:val>
          <c:extLst>
            <c:ext xmlns:c16="http://schemas.microsoft.com/office/drawing/2014/chart" uri="{C3380CC4-5D6E-409C-BE32-E72D297353CC}">
              <c16:uniqueId val="{00000001-2C61-4E61-84FB-3A9EE17583C8}"/>
            </c:ext>
          </c:extLst>
        </c:ser>
        <c:dLbls>
          <c:dLblPos val="outEnd"/>
          <c:showLegendKey val="0"/>
          <c:showVal val="1"/>
          <c:showCatName val="0"/>
          <c:showSerName val="0"/>
          <c:showPercent val="0"/>
          <c:showBubbleSize val="0"/>
        </c:dLbls>
        <c:gapWidth val="100"/>
        <c:overlap val="-24"/>
        <c:axId val="794335888"/>
        <c:axId val="300888224"/>
      </c:barChart>
      <c:catAx>
        <c:axId val="794335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00888224"/>
        <c:crosses val="autoZero"/>
        <c:auto val="1"/>
        <c:lblAlgn val="ctr"/>
        <c:lblOffset val="100"/>
        <c:noMultiLvlLbl val="0"/>
      </c:catAx>
      <c:valAx>
        <c:axId val="300888224"/>
        <c:scaling>
          <c:orientation val="minMax"/>
          <c:min val="45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4335888"/>
        <c:crosses val="autoZero"/>
        <c:crossBetween val="between"/>
        <c:majorUnit val="20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solidFill>
        <a:srgbClr val="0070C0"/>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Sheet1!$B$2:$B$24</c:f>
              <c:numCache>
                <c:formatCode>General</c:formatCode>
                <c:ptCount val="23"/>
                <c:pt idx="0">
                  <c:v>8.9</c:v>
                </c:pt>
                <c:pt idx="1">
                  <c:v>8.8000000000000007</c:v>
                </c:pt>
                <c:pt idx="2">
                  <c:v>7.8</c:v>
                </c:pt>
                <c:pt idx="3">
                  <c:v>9.1999999999999993</c:v>
                </c:pt>
                <c:pt idx="4">
                  <c:v>9.1999999999999993</c:v>
                </c:pt>
                <c:pt idx="5">
                  <c:v>8.5</c:v>
                </c:pt>
                <c:pt idx="6">
                  <c:v>8.8000000000000007</c:v>
                </c:pt>
                <c:pt idx="7">
                  <c:v>8.3000000000000007</c:v>
                </c:pt>
                <c:pt idx="8">
                  <c:v>9.6999999999999993</c:v>
                </c:pt>
                <c:pt idx="9">
                  <c:v>9.3000000000000007</c:v>
                </c:pt>
                <c:pt idx="10">
                  <c:v>8.8000000000000007</c:v>
                </c:pt>
                <c:pt idx="11">
                  <c:v>10.3</c:v>
                </c:pt>
                <c:pt idx="12">
                  <c:v>9.8000000000000007</c:v>
                </c:pt>
                <c:pt idx="13">
                  <c:v>10.4</c:v>
                </c:pt>
                <c:pt idx="14">
                  <c:v>9.1</c:v>
                </c:pt>
                <c:pt idx="15">
                  <c:v>11</c:v>
                </c:pt>
                <c:pt idx="16">
                  <c:v>12.3</c:v>
                </c:pt>
                <c:pt idx="17">
                  <c:v>13.3</c:v>
                </c:pt>
                <c:pt idx="18">
                  <c:v>12.9</c:v>
                </c:pt>
                <c:pt idx="19">
                  <c:v>13.2</c:v>
                </c:pt>
                <c:pt idx="20">
                  <c:v>13.2</c:v>
                </c:pt>
                <c:pt idx="21">
                  <c:v>18.3</c:v>
                </c:pt>
                <c:pt idx="22">
                  <c:v>17.100000000000001</c:v>
                </c:pt>
              </c:numCache>
            </c:numRef>
          </c:val>
          <c:extLst>
            <c:ext xmlns:c16="http://schemas.microsoft.com/office/drawing/2014/chart" uri="{C3380CC4-5D6E-409C-BE32-E72D297353CC}">
              <c16:uniqueId val="{00000000-01A6-44B3-A561-CFA9EF1C81FD}"/>
            </c:ext>
          </c:extLst>
        </c:ser>
        <c:ser>
          <c:idx val="1"/>
          <c:order val="1"/>
          <c:tx>
            <c:strRef>
              <c:f>Sheet1!$C$1</c:f>
              <c:strCache>
                <c:ptCount val="1"/>
                <c:pt idx="0">
                  <c:v>Female</c:v>
                </c:pt>
              </c:strCache>
            </c:strRef>
          </c:tx>
          <c:spPr>
            <a:solidFill>
              <a:schemeClr val="accent2"/>
            </a:solidFill>
            <a:ln>
              <a:noFill/>
            </a:ln>
            <a:effectLst/>
          </c:spPr>
          <c:invertIfNegative val="0"/>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Sheet1!$C$2:$C$24</c:f>
              <c:numCache>
                <c:formatCode>General</c:formatCode>
                <c:ptCount val="23"/>
                <c:pt idx="0">
                  <c:v>2.5</c:v>
                </c:pt>
                <c:pt idx="1">
                  <c:v>2.1</c:v>
                </c:pt>
                <c:pt idx="2">
                  <c:v>3</c:v>
                </c:pt>
                <c:pt idx="3">
                  <c:v>2.6</c:v>
                </c:pt>
                <c:pt idx="4">
                  <c:v>2.8</c:v>
                </c:pt>
                <c:pt idx="5">
                  <c:v>2.5</c:v>
                </c:pt>
                <c:pt idx="6">
                  <c:v>2.5</c:v>
                </c:pt>
                <c:pt idx="7">
                  <c:v>2.4</c:v>
                </c:pt>
                <c:pt idx="8">
                  <c:v>3</c:v>
                </c:pt>
                <c:pt idx="9">
                  <c:v>2.9</c:v>
                </c:pt>
                <c:pt idx="10">
                  <c:v>3.1</c:v>
                </c:pt>
                <c:pt idx="11">
                  <c:v>3.2</c:v>
                </c:pt>
                <c:pt idx="12">
                  <c:v>3.3</c:v>
                </c:pt>
                <c:pt idx="13">
                  <c:v>3.8</c:v>
                </c:pt>
                <c:pt idx="14">
                  <c:v>3.6</c:v>
                </c:pt>
                <c:pt idx="15">
                  <c:v>3.9</c:v>
                </c:pt>
                <c:pt idx="16">
                  <c:v>3.9</c:v>
                </c:pt>
                <c:pt idx="17">
                  <c:v>4.5999999999999996</c:v>
                </c:pt>
                <c:pt idx="18">
                  <c:v>4.3</c:v>
                </c:pt>
                <c:pt idx="19">
                  <c:v>5.0999999999999996</c:v>
                </c:pt>
                <c:pt idx="20">
                  <c:v>5.5</c:v>
                </c:pt>
                <c:pt idx="21">
                  <c:v>7.6</c:v>
                </c:pt>
                <c:pt idx="22">
                  <c:v>8.1</c:v>
                </c:pt>
              </c:numCache>
            </c:numRef>
          </c:val>
          <c:extLst>
            <c:ext xmlns:c16="http://schemas.microsoft.com/office/drawing/2014/chart" uri="{C3380CC4-5D6E-409C-BE32-E72D297353CC}">
              <c16:uniqueId val="{00000001-01A6-44B3-A561-CFA9EF1C81FD}"/>
            </c:ext>
          </c:extLst>
        </c:ser>
        <c:dLbls>
          <c:showLegendKey val="0"/>
          <c:showVal val="0"/>
          <c:showCatName val="0"/>
          <c:showSerName val="0"/>
          <c:showPercent val="0"/>
          <c:showBubbleSize val="0"/>
        </c:dLbls>
        <c:gapWidth val="219"/>
        <c:overlap val="-27"/>
        <c:axId val="794377648"/>
        <c:axId val="1417782688"/>
      </c:barChart>
      <c:catAx>
        <c:axId val="79437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17782688"/>
        <c:crosses val="autoZero"/>
        <c:auto val="1"/>
        <c:lblAlgn val="ctr"/>
        <c:lblOffset val="100"/>
        <c:noMultiLvlLbl val="0"/>
      </c:catAx>
      <c:valAx>
        <c:axId val="1417782688"/>
        <c:scaling>
          <c:orientation val="minMax"/>
          <c:max val="20"/>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4377648"/>
        <c:crosses val="autoZero"/>
        <c:crossBetween val="between"/>
        <c:maj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solidFill>
        <a:srgbClr val="0070C0"/>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 Males</c:v>
                </c:pt>
              </c:strCache>
            </c:strRef>
          </c:tx>
          <c:spPr>
            <a:solidFill>
              <a:schemeClr val="accent1"/>
            </a:solidFill>
            <a:ln>
              <a:noFill/>
            </a:ln>
            <a:effectLst/>
          </c:spPr>
          <c:invertIfNegative val="0"/>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Sheet1!$B$2:$B$24</c:f>
              <c:numCache>
                <c:formatCode>General</c:formatCode>
                <c:ptCount val="23"/>
                <c:pt idx="0">
                  <c:v>8.9</c:v>
                </c:pt>
                <c:pt idx="1">
                  <c:v>8.8000000000000007</c:v>
                </c:pt>
                <c:pt idx="2">
                  <c:v>7.8</c:v>
                </c:pt>
                <c:pt idx="3">
                  <c:v>9.1999999999999993</c:v>
                </c:pt>
                <c:pt idx="4">
                  <c:v>9.1999999999999993</c:v>
                </c:pt>
                <c:pt idx="5">
                  <c:v>8.5</c:v>
                </c:pt>
                <c:pt idx="6">
                  <c:v>8.8000000000000007</c:v>
                </c:pt>
                <c:pt idx="7">
                  <c:v>8.3000000000000007</c:v>
                </c:pt>
                <c:pt idx="8">
                  <c:v>9.6999999999999993</c:v>
                </c:pt>
                <c:pt idx="9">
                  <c:v>9.3000000000000007</c:v>
                </c:pt>
                <c:pt idx="10">
                  <c:v>8.8000000000000007</c:v>
                </c:pt>
                <c:pt idx="11">
                  <c:v>10.3</c:v>
                </c:pt>
                <c:pt idx="12">
                  <c:v>9.8000000000000007</c:v>
                </c:pt>
                <c:pt idx="13">
                  <c:v>10.4</c:v>
                </c:pt>
                <c:pt idx="14">
                  <c:v>9.1</c:v>
                </c:pt>
                <c:pt idx="15">
                  <c:v>11</c:v>
                </c:pt>
                <c:pt idx="16">
                  <c:v>12.3</c:v>
                </c:pt>
                <c:pt idx="17">
                  <c:v>13.3</c:v>
                </c:pt>
                <c:pt idx="18">
                  <c:v>12.9</c:v>
                </c:pt>
                <c:pt idx="19">
                  <c:v>13.2</c:v>
                </c:pt>
                <c:pt idx="20">
                  <c:v>13.2</c:v>
                </c:pt>
                <c:pt idx="21">
                  <c:v>18.3</c:v>
                </c:pt>
                <c:pt idx="22">
                  <c:v>17.100000000000001</c:v>
                </c:pt>
              </c:numCache>
            </c:numRef>
          </c:val>
          <c:extLst>
            <c:ext xmlns:c16="http://schemas.microsoft.com/office/drawing/2014/chart" uri="{C3380CC4-5D6E-409C-BE32-E72D297353CC}">
              <c16:uniqueId val="{00000000-C6DE-4ECE-B86C-4C49E0967D4A}"/>
            </c:ext>
          </c:extLst>
        </c:ser>
        <c:dLbls>
          <c:showLegendKey val="0"/>
          <c:showVal val="0"/>
          <c:showCatName val="0"/>
          <c:showSerName val="0"/>
          <c:showPercent val="0"/>
          <c:showBubbleSize val="0"/>
        </c:dLbls>
        <c:gapWidth val="219"/>
        <c:overlap val="-27"/>
        <c:axId val="20760479"/>
        <c:axId val="20760959"/>
      </c:barChart>
      <c:lineChart>
        <c:grouping val="standard"/>
        <c:varyColors val="0"/>
        <c:ser>
          <c:idx val="1"/>
          <c:order val="1"/>
          <c:tx>
            <c:strRef>
              <c:f>Sheet1!$C$1</c:f>
              <c:strCache>
                <c:ptCount val="1"/>
                <c:pt idx="0">
                  <c:v>U.S. Males</c:v>
                </c:pt>
              </c:strCache>
            </c:strRef>
          </c:tx>
          <c:spPr>
            <a:ln w="28575" cap="rnd">
              <a:solidFill>
                <a:schemeClr val="accent2"/>
              </a:solidFill>
              <a:round/>
            </a:ln>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Sheet1!$C$2:$C$24</c:f>
              <c:numCache>
                <c:formatCode>General</c:formatCode>
                <c:ptCount val="23"/>
                <c:pt idx="0">
                  <c:v>11.5</c:v>
                </c:pt>
                <c:pt idx="1">
                  <c:v>11.4</c:v>
                </c:pt>
                <c:pt idx="2">
                  <c:v>11.2</c:v>
                </c:pt>
                <c:pt idx="3">
                  <c:v>11</c:v>
                </c:pt>
                <c:pt idx="4">
                  <c:v>11</c:v>
                </c:pt>
                <c:pt idx="5">
                  <c:v>11</c:v>
                </c:pt>
                <c:pt idx="6">
                  <c:v>11</c:v>
                </c:pt>
                <c:pt idx="7">
                  <c:v>10.9</c:v>
                </c:pt>
                <c:pt idx="8">
                  <c:v>11.3</c:v>
                </c:pt>
                <c:pt idx="9">
                  <c:v>11.5</c:v>
                </c:pt>
                <c:pt idx="10">
                  <c:v>11.3</c:v>
                </c:pt>
                <c:pt idx="11">
                  <c:v>11.7</c:v>
                </c:pt>
                <c:pt idx="12">
                  <c:v>11.7</c:v>
                </c:pt>
                <c:pt idx="13">
                  <c:v>12.1</c:v>
                </c:pt>
                <c:pt idx="14">
                  <c:v>12.5</c:v>
                </c:pt>
                <c:pt idx="15">
                  <c:v>12.9</c:v>
                </c:pt>
                <c:pt idx="16">
                  <c:v>13.6</c:v>
                </c:pt>
                <c:pt idx="17">
                  <c:v>14.1</c:v>
                </c:pt>
                <c:pt idx="18">
                  <c:v>14.3</c:v>
                </c:pt>
                <c:pt idx="19">
                  <c:v>14.7</c:v>
                </c:pt>
                <c:pt idx="20">
                  <c:v>15.2</c:v>
                </c:pt>
                <c:pt idx="21">
                  <c:v>19.2</c:v>
                </c:pt>
                <c:pt idx="22">
                  <c:v>20.9</c:v>
                </c:pt>
              </c:numCache>
            </c:numRef>
          </c:val>
          <c:smooth val="0"/>
          <c:extLst>
            <c:ext xmlns:c16="http://schemas.microsoft.com/office/drawing/2014/chart" uri="{C3380CC4-5D6E-409C-BE32-E72D297353CC}">
              <c16:uniqueId val="{00000001-C6DE-4ECE-B86C-4C49E0967D4A}"/>
            </c:ext>
          </c:extLst>
        </c:ser>
        <c:dLbls>
          <c:showLegendKey val="0"/>
          <c:showVal val="0"/>
          <c:showCatName val="0"/>
          <c:showSerName val="0"/>
          <c:showPercent val="0"/>
          <c:showBubbleSize val="0"/>
        </c:dLbls>
        <c:marker val="1"/>
        <c:smooth val="0"/>
        <c:axId val="20760479"/>
        <c:axId val="20760959"/>
      </c:lineChart>
      <c:catAx>
        <c:axId val="20760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20760959"/>
        <c:crosses val="autoZero"/>
        <c:auto val="1"/>
        <c:lblAlgn val="ctr"/>
        <c:lblOffset val="100"/>
        <c:noMultiLvlLbl val="0"/>
      </c:catAx>
      <c:valAx>
        <c:axId val="20760959"/>
        <c:scaling>
          <c:orientation val="minMax"/>
          <c:max val="21"/>
          <c:min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760479"/>
        <c:crosses val="autoZero"/>
        <c:crossBetween val="between"/>
      </c:valAx>
      <c:spPr>
        <a:noFill/>
        <a:ln>
          <a:noFill/>
        </a:ln>
        <a:effectLst/>
      </c:spPr>
    </c:plotArea>
    <c:legend>
      <c:legendPos val="t"/>
      <c:layout>
        <c:manualLayout>
          <c:xMode val="edge"/>
          <c:yMode val="edge"/>
          <c:x val="4.2865106244920514E-2"/>
          <c:y val="3.4481635135428658E-2"/>
          <c:w val="0.40733129635929954"/>
          <c:h val="9.003915158887031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solidFill>
        <a:srgbClr val="0070C0"/>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 Females</c:v>
                </c:pt>
              </c:strCache>
            </c:strRef>
          </c:tx>
          <c:spPr>
            <a:solidFill>
              <a:schemeClr val="accent1"/>
            </a:solidFill>
            <a:ln>
              <a:noFill/>
            </a:ln>
            <a:effectLst/>
          </c:spPr>
          <c:invertIfNegative val="0"/>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Sheet1!$B$2:$B$24</c:f>
              <c:numCache>
                <c:formatCode>General</c:formatCode>
                <c:ptCount val="23"/>
                <c:pt idx="0">
                  <c:v>2.5</c:v>
                </c:pt>
                <c:pt idx="1">
                  <c:v>2.1</c:v>
                </c:pt>
                <c:pt idx="2">
                  <c:v>3</c:v>
                </c:pt>
                <c:pt idx="3">
                  <c:v>2.6</c:v>
                </c:pt>
                <c:pt idx="4">
                  <c:v>2.8</c:v>
                </c:pt>
                <c:pt idx="5">
                  <c:v>2.5</c:v>
                </c:pt>
                <c:pt idx="6">
                  <c:v>2.5</c:v>
                </c:pt>
                <c:pt idx="7">
                  <c:v>2.4</c:v>
                </c:pt>
                <c:pt idx="8">
                  <c:v>3</c:v>
                </c:pt>
                <c:pt idx="9">
                  <c:v>2.9</c:v>
                </c:pt>
                <c:pt idx="10">
                  <c:v>3.1</c:v>
                </c:pt>
                <c:pt idx="11">
                  <c:v>3.2</c:v>
                </c:pt>
                <c:pt idx="12">
                  <c:v>3.3</c:v>
                </c:pt>
                <c:pt idx="13">
                  <c:v>3.8</c:v>
                </c:pt>
                <c:pt idx="14">
                  <c:v>3.6</c:v>
                </c:pt>
                <c:pt idx="15">
                  <c:v>3.9</c:v>
                </c:pt>
                <c:pt idx="16">
                  <c:v>3.9</c:v>
                </c:pt>
                <c:pt idx="17">
                  <c:v>4.5999999999999996</c:v>
                </c:pt>
                <c:pt idx="18">
                  <c:v>4.3</c:v>
                </c:pt>
                <c:pt idx="19">
                  <c:v>5.0999999999999996</c:v>
                </c:pt>
                <c:pt idx="20">
                  <c:v>5.5</c:v>
                </c:pt>
                <c:pt idx="21">
                  <c:v>7.6</c:v>
                </c:pt>
                <c:pt idx="22">
                  <c:v>8.1</c:v>
                </c:pt>
              </c:numCache>
            </c:numRef>
          </c:val>
          <c:extLst>
            <c:ext xmlns:c16="http://schemas.microsoft.com/office/drawing/2014/chart" uri="{C3380CC4-5D6E-409C-BE32-E72D297353CC}">
              <c16:uniqueId val="{00000000-F57A-4473-9B28-08FCC1D9912C}"/>
            </c:ext>
          </c:extLst>
        </c:ser>
        <c:dLbls>
          <c:showLegendKey val="0"/>
          <c:showVal val="0"/>
          <c:showCatName val="0"/>
          <c:showSerName val="0"/>
          <c:showPercent val="0"/>
          <c:showBubbleSize val="0"/>
        </c:dLbls>
        <c:gapWidth val="219"/>
        <c:overlap val="-27"/>
        <c:axId val="20760479"/>
        <c:axId val="20760959"/>
      </c:barChart>
      <c:lineChart>
        <c:grouping val="standard"/>
        <c:varyColors val="0"/>
        <c:ser>
          <c:idx val="1"/>
          <c:order val="1"/>
          <c:tx>
            <c:strRef>
              <c:f>Sheet1!$C$1</c:f>
              <c:strCache>
                <c:ptCount val="1"/>
                <c:pt idx="0">
                  <c:v>U.S. Females</c:v>
                </c:pt>
              </c:strCache>
            </c:strRef>
          </c:tx>
          <c:spPr>
            <a:ln w="28575" cap="rnd">
              <a:solidFill>
                <a:schemeClr val="accent2"/>
              </a:solidFill>
              <a:round/>
            </a:ln>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Sheet1!$C$2:$C$24</c:f>
              <c:numCache>
                <c:formatCode>General</c:formatCode>
                <c:ptCount val="23"/>
                <c:pt idx="0">
                  <c:v>3.2</c:v>
                </c:pt>
                <c:pt idx="1">
                  <c:v>3.2</c:v>
                </c:pt>
                <c:pt idx="2">
                  <c:v>3.3</c:v>
                </c:pt>
                <c:pt idx="3">
                  <c:v>3.3</c:v>
                </c:pt>
                <c:pt idx="4">
                  <c:v>3.3</c:v>
                </c:pt>
                <c:pt idx="5">
                  <c:v>3.3</c:v>
                </c:pt>
                <c:pt idx="6">
                  <c:v>3.4</c:v>
                </c:pt>
                <c:pt idx="7">
                  <c:v>3.4</c:v>
                </c:pt>
                <c:pt idx="8">
                  <c:v>3.5</c:v>
                </c:pt>
                <c:pt idx="9">
                  <c:v>3.6</c:v>
                </c:pt>
                <c:pt idx="10">
                  <c:v>3.8</c:v>
                </c:pt>
                <c:pt idx="11">
                  <c:v>3.9</c:v>
                </c:pt>
                <c:pt idx="12">
                  <c:v>4.0999999999999996</c:v>
                </c:pt>
                <c:pt idx="13">
                  <c:v>4.2</c:v>
                </c:pt>
                <c:pt idx="14">
                  <c:v>4.3</c:v>
                </c:pt>
                <c:pt idx="15">
                  <c:v>4.5999999999999996</c:v>
                </c:pt>
                <c:pt idx="16">
                  <c:v>5</c:v>
                </c:pt>
                <c:pt idx="17">
                  <c:v>5.2</c:v>
                </c:pt>
                <c:pt idx="18">
                  <c:v>5.3</c:v>
                </c:pt>
                <c:pt idx="19">
                  <c:v>5.6</c:v>
                </c:pt>
                <c:pt idx="20">
                  <c:v>5.9</c:v>
                </c:pt>
                <c:pt idx="21">
                  <c:v>7.5</c:v>
                </c:pt>
                <c:pt idx="22">
                  <c:v>8.3000000000000007</c:v>
                </c:pt>
              </c:numCache>
            </c:numRef>
          </c:val>
          <c:smooth val="0"/>
          <c:extLst>
            <c:ext xmlns:c16="http://schemas.microsoft.com/office/drawing/2014/chart" uri="{C3380CC4-5D6E-409C-BE32-E72D297353CC}">
              <c16:uniqueId val="{00000001-F57A-4473-9B28-08FCC1D9912C}"/>
            </c:ext>
          </c:extLst>
        </c:ser>
        <c:dLbls>
          <c:showLegendKey val="0"/>
          <c:showVal val="0"/>
          <c:showCatName val="0"/>
          <c:showSerName val="0"/>
          <c:showPercent val="0"/>
          <c:showBubbleSize val="0"/>
        </c:dLbls>
        <c:marker val="1"/>
        <c:smooth val="0"/>
        <c:axId val="20760479"/>
        <c:axId val="20760959"/>
      </c:lineChart>
      <c:catAx>
        <c:axId val="20760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20760959"/>
        <c:crosses val="autoZero"/>
        <c:auto val="1"/>
        <c:lblAlgn val="ctr"/>
        <c:lblOffset val="100"/>
        <c:noMultiLvlLbl val="0"/>
      </c:catAx>
      <c:valAx>
        <c:axId val="20760959"/>
        <c:scaling>
          <c:orientation val="minMax"/>
          <c:max val="9"/>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760479"/>
        <c:crosses val="autoZero"/>
        <c:crossBetween val="between"/>
      </c:valAx>
      <c:spPr>
        <a:noFill/>
        <a:ln>
          <a:noFill/>
        </a:ln>
        <a:effectLst/>
      </c:spPr>
    </c:plotArea>
    <c:legend>
      <c:legendPos val="t"/>
      <c:layout>
        <c:manualLayout>
          <c:xMode val="edge"/>
          <c:yMode val="edge"/>
          <c:x val="3.5066555952811392E-2"/>
          <c:y val="4.0228574324666769E-2"/>
          <c:w val="0.45829641453272518"/>
          <c:h val="9.003915158887031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solidFill>
        <a:srgbClr val="0070C0"/>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Blood alcohol level of less than 20 mg/100 ml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Sheet1!$A$2:$A$7</c:f>
              <c:strCache>
                <c:ptCount val="6"/>
                <c:pt idx="0">
                  <c:v>2016</c:v>
                </c:pt>
                <c:pt idx="1">
                  <c:v>2017</c:v>
                </c:pt>
                <c:pt idx="2">
                  <c:v>2018</c:v>
                </c:pt>
                <c:pt idx="3">
                  <c:v>2019</c:v>
                </c:pt>
                <c:pt idx="4">
                  <c:v>2020</c:v>
                </c:pt>
                <c:pt idx="5">
                  <c:v>2021</c:v>
                </c:pt>
              </c:strCache>
            </c:strRef>
          </c:cat>
          <c:val>
            <c:numRef>
              <c:f>Sheet1!$B$2:$B$7</c:f>
              <c:numCache>
                <c:formatCode>0.0%</c:formatCode>
                <c:ptCount val="6"/>
                <c:pt idx="0">
                  <c:v>6.5000000000000002E-2</c:v>
                </c:pt>
                <c:pt idx="1">
                  <c:v>5.8999999999999997E-2</c:v>
                </c:pt>
                <c:pt idx="2">
                  <c:v>5.6000000000000001E-2</c:v>
                </c:pt>
                <c:pt idx="3">
                  <c:v>5.8000000000000003E-2</c:v>
                </c:pt>
                <c:pt idx="4">
                  <c:v>5.0999999999999997E-2</c:v>
                </c:pt>
                <c:pt idx="5">
                  <c:v>5.8000000000000003E-2</c:v>
                </c:pt>
              </c:numCache>
            </c:numRef>
          </c:val>
          <c:extLst>
            <c:ext xmlns:c16="http://schemas.microsoft.com/office/drawing/2014/chart" uri="{C3380CC4-5D6E-409C-BE32-E72D297353CC}">
              <c16:uniqueId val="{00000000-91BD-4116-925F-15B85C862E79}"/>
            </c:ext>
          </c:extLst>
        </c:ser>
        <c:ser>
          <c:idx val="1"/>
          <c:order val="1"/>
          <c:tx>
            <c:strRef>
              <c:f>Sheet1!$C$1</c:f>
              <c:strCache>
                <c:ptCount val="1"/>
                <c:pt idx="0">
                  <c:v>Blood alcohol level of 20-39 mg/100 ml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Sheet1!$A$2:$A$7</c:f>
              <c:strCache>
                <c:ptCount val="6"/>
                <c:pt idx="0">
                  <c:v>2016</c:v>
                </c:pt>
                <c:pt idx="1">
                  <c:v>2017</c:v>
                </c:pt>
                <c:pt idx="2">
                  <c:v>2018</c:v>
                </c:pt>
                <c:pt idx="3">
                  <c:v>2019</c:v>
                </c:pt>
                <c:pt idx="4">
                  <c:v>2020</c:v>
                </c:pt>
                <c:pt idx="5">
                  <c:v>2021</c:v>
                </c:pt>
              </c:strCache>
            </c:strRef>
          </c:cat>
          <c:val>
            <c:numRef>
              <c:f>Sheet1!$C$2:$C$7</c:f>
              <c:numCache>
                <c:formatCode>0.0%</c:formatCode>
                <c:ptCount val="6"/>
                <c:pt idx="0">
                  <c:v>2.5000000000000001E-2</c:v>
                </c:pt>
                <c:pt idx="1">
                  <c:v>0.03</c:v>
                </c:pt>
                <c:pt idx="2">
                  <c:v>2.1000000000000001E-2</c:v>
                </c:pt>
                <c:pt idx="3">
                  <c:v>1.7000000000000001E-2</c:v>
                </c:pt>
                <c:pt idx="4">
                  <c:v>1.4999999999999999E-2</c:v>
                </c:pt>
                <c:pt idx="5">
                  <c:v>1.4999999999999999E-2</c:v>
                </c:pt>
              </c:numCache>
            </c:numRef>
          </c:val>
          <c:extLst>
            <c:ext xmlns:c16="http://schemas.microsoft.com/office/drawing/2014/chart" uri="{C3380CC4-5D6E-409C-BE32-E72D297353CC}">
              <c16:uniqueId val="{00000001-91BD-4116-925F-15B85C862E79}"/>
            </c:ext>
          </c:extLst>
        </c:ser>
        <c:ser>
          <c:idx val="2"/>
          <c:order val="2"/>
          <c:tx>
            <c:strRef>
              <c:f>Sheet1!$D$1</c:f>
              <c:strCache>
                <c:ptCount val="1"/>
                <c:pt idx="0">
                  <c:v>Blood alcohol level of 40-59 mg/100 ml</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Sheet1!$A$2:$A$7</c:f>
              <c:strCache>
                <c:ptCount val="6"/>
                <c:pt idx="0">
                  <c:v>2016</c:v>
                </c:pt>
                <c:pt idx="1">
                  <c:v>2017</c:v>
                </c:pt>
                <c:pt idx="2">
                  <c:v>2018</c:v>
                </c:pt>
                <c:pt idx="3">
                  <c:v>2019</c:v>
                </c:pt>
                <c:pt idx="4">
                  <c:v>2020</c:v>
                </c:pt>
                <c:pt idx="5">
                  <c:v>2021</c:v>
                </c:pt>
              </c:strCache>
            </c:strRef>
          </c:cat>
          <c:val>
            <c:numRef>
              <c:f>Sheet1!$D$2:$D$7</c:f>
              <c:numCache>
                <c:formatCode>0.0%</c:formatCode>
                <c:ptCount val="6"/>
                <c:pt idx="0">
                  <c:v>1.6E-2</c:v>
                </c:pt>
                <c:pt idx="1">
                  <c:v>1.7000000000000001E-2</c:v>
                </c:pt>
                <c:pt idx="2">
                  <c:v>1.7000000000000001E-2</c:v>
                </c:pt>
                <c:pt idx="3">
                  <c:v>1.4999999999999999E-2</c:v>
                </c:pt>
                <c:pt idx="4">
                  <c:v>1.6E-2</c:v>
                </c:pt>
                <c:pt idx="5">
                  <c:v>1.4999999999999999E-2</c:v>
                </c:pt>
              </c:numCache>
            </c:numRef>
          </c:val>
          <c:extLst>
            <c:ext xmlns:c16="http://schemas.microsoft.com/office/drawing/2014/chart" uri="{C3380CC4-5D6E-409C-BE32-E72D297353CC}">
              <c16:uniqueId val="{00000002-91BD-4116-925F-15B85C862E79}"/>
            </c:ext>
          </c:extLst>
        </c:ser>
        <c:ser>
          <c:idx val="3"/>
          <c:order val="3"/>
          <c:tx>
            <c:strRef>
              <c:f>Sheet1!$E$1</c:f>
              <c:strCache>
                <c:ptCount val="1"/>
                <c:pt idx="0">
                  <c:v>Blood alcohol level of 60-79 mg/100 ml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Sheet1!$A$2:$A$7</c:f>
              <c:strCache>
                <c:ptCount val="6"/>
                <c:pt idx="0">
                  <c:v>2016</c:v>
                </c:pt>
                <c:pt idx="1">
                  <c:v>2017</c:v>
                </c:pt>
                <c:pt idx="2">
                  <c:v>2018</c:v>
                </c:pt>
                <c:pt idx="3">
                  <c:v>2019</c:v>
                </c:pt>
                <c:pt idx="4">
                  <c:v>2020</c:v>
                </c:pt>
                <c:pt idx="5">
                  <c:v>2021</c:v>
                </c:pt>
              </c:strCache>
            </c:strRef>
          </c:cat>
          <c:val>
            <c:numRef>
              <c:f>Sheet1!$E$2:$E$7</c:f>
              <c:numCache>
                <c:formatCode>0.0%</c:formatCode>
                <c:ptCount val="6"/>
                <c:pt idx="0">
                  <c:v>1.4E-2</c:v>
                </c:pt>
                <c:pt idx="1">
                  <c:v>1.4999999999999999E-2</c:v>
                </c:pt>
                <c:pt idx="2">
                  <c:v>1.7999999999999999E-2</c:v>
                </c:pt>
                <c:pt idx="3">
                  <c:v>1.7000000000000001E-2</c:v>
                </c:pt>
                <c:pt idx="4">
                  <c:v>1.6E-2</c:v>
                </c:pt>
                <c:pt idx="5">
                  <c:v>1.7999999999999999E-2</c:v>
                </c:pt>
              </c:numCache>
            </c:numRef>
          </c:val>
          <c:extLst>
            <c:ext xmlns:c16="http://schemas.microsoft.com/office/drawing/2014/chart" uri="{C3380CC4-5D6E-409C-BE32-E72D297353CC}">
              <c16:uniqueId val="{00000003-91BD-4116-925F-15B85C862E79}"/>
            </c:ext>
          </c:extLst>
        </c:ser>
        <c:ser>
          <c:idx val="4"/>
          <c:order val="4"/>
          <c:tx>
            <c:strRef>
              <c:f>Sheet1!$F$1</c:f>
              <c:strCache>
                <c:ptCount val="1"/>
                <c:pt idx="0">
                  <c:v>Blood alcohol level of 80-99 mg/100 ml</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Sheet1!$A$2:$A$7</c:f>
              <c:strCache>
                <c:ptCount val="6"/>
                <c:pt idx="0">
                  <c:v>2016</c:v>
                </c:pt>
                <c:pt idx="1">
                  <c:v>2017</c:v>
                </c:pt>
                <c:pt idx="2">
                  <c:v>2018</c:v>
                </c:pt>
                <c:pt idx="3">
                  <c:v>2019</c:v>
                </c:pt>
                <c:pt idx="4">
                  <c:v>2020</c:v>
                </c:pt>
                <c:pt idx="5">
                  <c:v>2021</c:v>
                </c:pt>
              </c:strCache>
            </c:strRef>
          </c:cat>
          <c:val>
            <c:numRef>
              <c:f>Sheet1!$F$2:$F$7</c:f>
              <c:numCache>
                <c:formatCode>0.0%</c:formatCode>
                <c:ptCount val="6"/>
                <c:pt idx="0">
                  <c:v>1.9E-2</c:v>
                </c:pt>
                <c:pt idx="1">
                  <c:v>0.02</c:v>
                </c:pt>
                <c:pt idx="2">
                  <c:v>2.1999999999999999E-2</c:v>
                </c:pt>
                <c:pt idx="3">
                  <c:v>0.02</c:v>
                </c:pt>
                <c:pt idx="4">
                  <c:v>0.02</c:v>
                </c:pt>
                <c:pt idx="5">
                  <c:v>1.9E-2</c:v>
                </c:pt>
              </c:numCache>
            </c:numRef>
          </c:val>
          <c:extLst>
            <c:ext xmlns:c16="http://schemas.microsoft.com/office/drawing/2014/chart" uri="{C3380CC4-5D6E-409C-BE32-E72D297353CC}">
              <c16:uniqueId val="{00000004-91BD-4116-925F-15B85C862E79}"/>
            </c:ext>
          </c:extLst>
        </c:ser>
        <c:dLbls>
          <c:showLegendKey val="0"/>
          <c:showVal val="0"/>
          <c:showCatName val="0"/>
          <c:showSerName val="0"/>
          <c:showPercent val="0"/>
          <c:showBubbleSize val="0"/>
        </c:dLbls>
        <c:axId val="1754411136"/>
        <c:axId val="1754440416"/>
      </c:areaChart>
      <c:barChart>
        <c:barDir val="col"/>
        <c:grouping val="clustered"/>
        <c:varyColors val="0"/>
        <c:ser>
          <c:idx val="5"/>
          <c:order val="5"/>
          <c:tx>
            <c:strRef>
              <c:f>Sheet1!$G$1</c:f>
              <c:strCache>
                <c:ptCount val="1"/>
                <c:pt idx="0">
                  <c:v>Blood alcohol level of 100-119 mg/100 ml</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2016</c:v>
                </c:pt>
                <c:pt idx="1">
                  <c:v>2017</c:v>
                </c:pt>
                <c:pt idx="2">
                  <c:v>2018</c:v>
                </c:pt>
                <c:pt idx="3">
                  <c:v>2019</c:v>
                </c:pt>
                <c:pt idx="4">
                  <c:v>2020</c:v>
                </c:pt>
                <c:pt idx="5">
                  <c:v>2021</c:v>
                </c:pt>
              </c:strCache>
            </c:strRef>
          </c:cat>
          <c:val>
            <c:numRef>
              <c:f>Sheet1!$G$2:$G$7</c:f>
              <c:numCache>
                <c:formatCode>0.0%</c:formatCode>
                <c:ptCount val="6"/>
                <c:pt idx="0">
                  <c:v>2.5000000000000001E-2</c:v>
                </c:pt>
                <c:pt idx="1">
                  <c:v>2.5000000000000001E-2</c:v>
                </c:pt>
                <c:pt idx="2">
                  <c:v>2.7E-2</c:v>
                </c:pt>
                <c:pt idx="3">
                  <c:v>2.7E-2</c:v>
                </c:pt>
                <c:pt idx="4">
                  <c:v>2.4E-2</c:v>
                </c:pt>
                <c:pt idx="5">
                  <c:v>2.5999999999999999E-2</c:v>
                </c:pt>
              </c:numCache>
            </c:numRef>
          </c:val>
          <c:extLst>
            <c:ext xmlns:c16="http://schemas.microsoft.com/office/drawing/2014/chart" uri="{C3380CC4-5D6E-409C-BE32-E72D297353CC}">
              <c16:uniqueId val="{00000005-91BD-4116-925F-15B85C862E79}"/>
            </c:ext>
          </c:extLst>
        </c:ser>
        <c:ser>
          <c:idx val="6"/>
          <c:order val="6"/>
          <c:tx>
            <c:strRef>
              <c:f>Sheet1!$H$1</c:f>
              <c:strCache>
                <c:ptCount val="1"/>
                <c:pt idx="0">
                  <c:v>Blood alcohol level of 120-199 mg/100 ml</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2016</c:v>
                </c:pt>
                <c:pt idx="1">
                  <c:v>2017</c:v>
                </c:pt>
                <c:pt idx="2">
                  <c:v>2018</c:v>
                </c:pt>
                <c:pt idx="3">
                  <c:v>2019</c:v>
                </c:pt>
                <c:pt idx="4">
                  <c:v>2020</c:v>
                </c:pt>
                <c:pt idx="5">
                  <c:v>2021</c:v>
                </c:pt>
              </c:strCache>
            </c:strRef>
          </c:cat>
          <c:val>
            <c:numRef>
              <c:f>Sheet1!$H$2:$H$7</c:f>
              <c:numCache>
                <c:formatCode>0.0%</c:formatCode>
                <c:ptCount val="6"/>
                <c:pt idx="0">
                  <c:v>0.14699999999999999</c:v>
                </c:pt>
                <c:pt idx="1">
                  <c:v>0.14599999999999999</c:v>
                </c:pt>
                <c:pt idx="2">
                  <c:v>0.154</c:v>
                </c:pt>
                <c:pt idx="3">
                  <c:v>0.155</c:v>
                </c:pt>
                <c:pt idx="4">
                  <c:v>0.14799999999999999</c:v>
                </c:pt>
                <c:pt idx="5">
                  <c:v>0.14299999999999999</c:v>
                </c:pt>
              </c:numCache>
            </c:numRef>
          </c:val>
          <c:extLst>
            <c:ext xmlns:c16="http://schemas.microsoft.com/office/drawing/2014/chart" uri="{C3380CC4-5D6E-409C-BE32-E72D297353CC}">
              <c16:uniqueId val="{00000006-91BD-4116-925F-15B85C862E79}"/>
            </c:ext>
          </c:extLst>
        </c:ser>
        <c:ser>
          <c:idx val="7"/>
          <c:order val="7"/>
          <c:tx>
            <c:strRef>
              <c:f>Sheet1!$I$1</c:f>
              <c:strCache>
                <c:ptCount val="1"/>
                <c:pt idx="0">
                  <c:v>Blood alcohol level of 200-239 mg/100 ml</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2016</c:v>
                </c:pt>
                <c:pt idx="1">
                  <c:v>2017</c:v>
                </c:pt>
                <c:pt idx="2">
                  <c:v>2018</c:v>
                </c:pt>
                <c:pt idx="3">
                  <c:v>2019</c:v>
                </c:pt>
                <c:pt idx="4">
                  <c:v>2020</c:v>
                </c:pt>
                <c:pt idx="5">
                  <c:v>2021</c:v>
                </c:pt>
              </c:strCache>
            </c:strRef>
          </c:cat>
          <c:val>
            <c:numRef>
              <c:f>Sheet1!$I$2:$I$7</c:f>
              <c:numCache>
                <c:formatCode>0.0%</c:formatCode>
                <c:ptCount val="6"/>
                <c:pt idx="0">
                  <c:v>0.106</c:v>
                </c:pt>
                <c:pt idx="1">
                  <c:v>0.104</c:v>
                </c:pt>
                <c:pt idx="2">
                  <c:v>0.105</c:v>
                </c:pt>
                <c:pt idx="3">
                  <c:v>0.106</c:v>
                </c:pt>
                <c:pt idx="4">
                  <c:v>0.10100000000000001</c:v>
                </c:pt>
                <c:pt idx="5">
                  <c:v>9.6000000000000002E-2</c:v>
                </c:pt>
              </c:numCache>
            </c:numRef>
          </c:val>
          <c:extLst>
            <c:ext xmlns:c16="http://schemas.microsoft.com/office/drawing/2014/chart" uri="{C3380CC4-5D6E-409C-BE32-E72D297353CC}">
              <c16:uniqueId val="{00000007-91BD-4116-925F-15B85C862E79}"/>
            </c:ext>
          </c:extLst>
        </c:ser>
        <c:ser>
          <c:idx val="9"/>
          <c:order val="9"/>
          <c:tx>
            <c:strRef>
              <c:f>Sheet1!$K$1</c:f>
              <c:strCache>
                <c:ptCount val="1"/>
                <c:pt idx="0">
                  <c:v>Presence of alcohol in blood, level not specified</c:v>
                </c:pt>
              </c:strCache>
            </c:strRef>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2016</c:v>
                </c:pt>
                <c:pt idx="1">
                  <c:v>2017</c:v>
                </c:pt>
                <c:pt idx="2">
                  <c:v>2018</c:v>
                </c:pt>
                <c:pt idx="3">
                  <c:v>2019</c:v>
                </c:pt>
                <c:pt idx="4">
                  <c:v>2020</c:v>
                </c:pt>
                <c:pt idx="5">
                  <c:v>2021</c:v>
                </c:pt>
              </c:strCache>
            </c:strRef>
          </c:cat>
          <c:val>
            <c:numRef>
              <c:f>Sheet1!$K$2:$K$7</c:f>
              <c:numCache>
                <c:formatCode>0.0%</c:formatCode>
                <c:ptCount val="6"/>
                <c:pt idx="0">
                  <c:v>0.16300000000000001</c:v>
                </c:pt>
                <c:pt idx="1">
                  <c:v>0.13400000000000001</c:v>
                </c:pt>
                <c:pt idx="2">
                  <c:v>9.1999999999999998E-2</c:v>
                </c:pt>
                <c:pt idx="3">
                  <c:v>0.11799999999999999</c:v>
                </c:pt>
                <c:pt idx="4">
                  <c:v>0.13</c:v>
                </c:pt>
                <c:pt idx="5">
                  <c:v>0.155</c:v>
                </c:pt>
              </c:numCache>
            </c:numRef>
          </c:val>
          <c:extLst>
            <c:ext xmlns:c16="http://schemas.microsoft.com/office/drawing/2014/chart" uri="{C3380CC4-5D6E-409C-BE32-E72D297353CC}">
              <c16:uniqueId val="{00000009-91BD-4116-925F-15B85C862E79}"/>
            </c:ext>
          </c:extLst>
        </c:ser>
        <c:ser>
          <c:idx val="8"/>
          <c:order val="8"/>
          <c:tx>
            <c:strRef>
              <c:f>Sheet1!$J$1</c:f>
              <c:strCache>
                <c:ptCount val="1"/>
                <c:pt idx="0">
                  <c:v>Blood alcohol level of 240 mg/100 ml or more</c:v>
                </c:pt>
              </c:strCache>
            </c:strRef>
          </c:tx>
          <c:spPr>
            <a:solidFill>
              <a:srgbClr val="FF000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2016</c:v>
                </c:pt>
                <c:pt idx="1">
                  <c:v>2017</c:v>
                </c:pt>
                <c:pt idx="2">
                  <c:v>2018</c:v>
                </c:pt>
                <c:pt idx="3">
                  <c:v>2019</c:v>
                </c:pt>
                <c:pt idx="4">
                  <c:v>2020</c:v>
                </c:pt>
                <c:pt idx="5">
                  <c:v>2021</c:v>
                </c:pt>
              </c:strCache>
            </c:strRef>
          </c:cat>
          <c:val>
            <c:numRef>
              <c:f>Sheet1!$J$2:$J$7</c:f>
              <c:numCache>
                <c:formatCode>0.0%</c:formatCode>
                <c:ptCount val="6"/>
                <c:pt idx="0">
                  <c:v>0.42</c:v>
                </c:pt>
                <c:pt idx="1">
                  <c:v>0.45100000000000001</c:v>
                </c:pt>
                <c:pt idx="2">
                  <c:v>0.48799999999999999</c:v>
                </c:pt>
                <c:pt idx="3">
                  <c:v>0.46600000000000003</c:v>
                </c:pt>
                <c:pt idx="4">
                  <c:v>0.47899999999999998</c:v>
                </c:pt>
                <c:pt idx="5">
                  <c:v>0.45500000000000002</c:v>
                </c:pt>
              </c:numCache>
            </c:numRef>
          </c:val>
          <c:extLst>
            <c:ext xmlns:c16="http://schemas.microsoft.com/office/drawing/2014/chart" uri="{C3380CC4-5D6E-409C-BE32-E72D297353CC}">
              <c16:uniqueId val="{00000008-91BD-4116-925F-15B85C862E79}"/>
            </c:ext>
          </c:extLst>
        </c:ser>
        <c:dLbls>
          <c:showLegendKey val="0"/>
          <c:showVal val="0"/>
          <c:showCatName val="0"/>
          <c:showSerName val="0"/>
          <c:showPercent val="0"/>
          <c:showBubbleSize val="0"/>
        </c:dLbls>
        <c:gapWidth val="182"/>
        <c:axId val="1754411136"/>
        <c:axId val="1754440416"/>
      </c:barChart>
      <c:catAx>
        <c:axId val="1754411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54440416"/>
        <c:crossesAt val="0"/>
        <c:auto val="1"/>
        <c:lblAlgn val="ctr"/>
        <c:lblOffset val="100"/>
        <c:noMultiLvlLbl val="0"/>
      </c:catAx>
      <c:valAx>
        <c:axId val="1754440416"/>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75441113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2225">
      <a:solidFill>
        <a:schemeClr val="accent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FY2016</c:v>
                </c:pt>
                <c:pt idx="1">
                  <c:v>FY2017</c:v>
                </c:pt>
                <c:pt idx="2">
                  <c:v>FY2018</c:v>
                </c:pt>
                <c:pt idx="3">
                  <c:v>FY2019</c:v>
                </c:pt>
                <c:pt idx="4">
                  <c:v>FY2020</c:v>
                </c:pt>
                <c:pt idx="5">
                  <c:v>FY2021</c:v>
                </c:pt>
              </c:strCache>
            </c:strRef>
          </c:cat>
          <c:val>
            <c:numRef>
              <c:f>Sheet1!$B$2:$B$7</c:f>
              <c:numCache>
                <c:formatCode>_(* #,##0_);_(* \(#,##0\);_(* "-"??_);_(@_)</c:formatCode>
                <c:ptCount val="6"/>
                <c:pt idx="0">
                  <c:v>3798</c:v>
                </c:pt>
                <c:pt idx="1">
                  <c:v>4438</c:v>
                </c:pt>
                <c:pt idx="2">
                  <c:v>4679</c:v>
                </c:pt>
                <c:pt idx="3">
                  <c:v>5135</c:v>
                </c:pt>
                <c:pt idx="4">
                  <c:v>4815</c:v>
                </c:pt>
                <c:pt idx="5">
                  <c:v>4750</c:v>
                </c:pt>
              </c:numCache>
            </c:numRef>
          </c:val>
          <c:extLst>
            <c:ext xmlns:c16="http://schemas.microsoft.com/office/drawing/2014/chart" uri="{C3380CC4-5D6E-409C-BE32-E72D297353CC}">
              <c16:uniqueId val="{00000000-ACD9-4013-B21D-83CFF75C9E24}"/>
            </c:ext>
          </c:extLst>
        </c:ser>
        <c:ser>
          <c:idx val="1"/>
          <c:order val="1"/>
          <c:tx>
            <c:strRef>
              <c:f>Sheet1!$C$1</c:f>
              <c:strCache>
                <c:ptCount val="1"/>
                <c:pt idx="0">
                  <c:v>Males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FY2016</c:v>
                </c:pt>
                <c:pt idx="1">
                  <c:v>FY2017</c:v>
                </c:pt>
                <c:pt idx="2">
                  <c:v>FY2018</c:v>
                </c:pt>
                <c:pt idx="3">
                  <c:v>FY2019</c:v>
                </c:pt>
                <c:pt idx="4">
                  <c:v>FY2020</c:v>
                </c:pt>
                <c:pt idx="5">
                  <c:v>FY2021</c:v>
                </c:pt>
              </c:strCache>
            </c:strRef>
          </c:cat>
          <c:val>
            <c:numRef>
              <c:f>Sheet1!$C$2:$C$7</c:f>
              <c:numCache>
                <c:formatCode>_(* #,##0_);_(* \(#,##0\);_(* "-"??_);_(@_)</c:formatCode>
                <c:ptCount val="6"/>
                <c:pt idx="0">
                  <c:v>8628</c:v>
                </c:pt>
                <c:pt idx="1">
                  <c:v>9925</c:v>
                </c:pt>
                <c:pt idx="2">
                  <c:v>10652</c:v>
                </c:pt>
                <c:pt idx="3">
                  <c:v>11406</c:v>
                </c:pt>
                <c:pt idx="4">
                  <c:v>10969</c:v>
                </c:pt>
                <c:pt idx="5">
                  <c:v>10653</c:v>
                </c:pt>
              </c:numCache>
            </c:numRef>
          </c:val>
          <c:extLst>
            <c:ext xmlns:c16="http://schemas.microsoft.com/office/drawing/2014/chart" uri="{C3380CC4-5D6E-409C-BE32-E72D297353CC}">
              <c16:uniqueId val="{00000001-ACD9-4013-B21D-83CFF75C9E24}"/>
            </c:ext>
          </c:extLst>
        </c:ser>
        <c:dLbls>
          <c:dLblPos val="outEnd"/>
          <c:showLegendKey val="0"/>
          <c:showVal val="1"/>
          <c:showCatName val="0"/>
          <c:showSerName val="0"/>
          <c:showPercent val="0"/>
          <c:showBubbleSize val="0"/>
        </c:dLbls>
        <c:gapWidth val="100"/>
        <c:overlap val="-24"/>
        <c:axId val="794335888"/>
        <c:axId val="300888224"/>
      </c:barChart>
      <c:catAx>
        <c:axId val="794335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00888224"/>
        <c:crosses val="autoZero"/>
        <c:auto val="1"/>
        <c:lblAlgn val="ctr"/>
        <c:lblOffset val="100"/>
        <c:noMultiLvlLbl val="0"/>
      </c:catAx>
      <c:valAx>
        <c:axId val="300888224"/>
        <c:scaling>
          <c:orientation val="minMax"/>
          <c:max val="13000"/>
          <c:min val="25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4335888"/>
        <c:crosses val="autoZero"/>
        <c:crossBetween val="between"/>
        <c:majorUnit val="20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solidFill>
        <a:srgbClr val="0070C0"/>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Female</c:v>
                </c:pt>
              </c:strCache>
            </c:strRef>
          </c:tx>
          <c:spPr>
            <a:solidFill>
              <a:schemeClr val="accent1"/>
            </a:solidFill>
            <a:ln>
              <a:noFill/>
            </a:ln>
            <a:effectLst/>
          </c:spPr>
          <c:invertIfNegative val="0"/>
          <c:cat>
            <c:strRef>
              <c:f>Sheet1!$A$2:$A$17</c:f>
              <c:strCache>
                <c:ptCount val="16"/>
                <c:pt idx="0">
                  <c:v>0 - 14</c:v>
                </c:pt>
                <c:pt idx="1">
                  <c:v>15 - 19</c:v>
                </c:pt>
                <c:pt idx="2">
                  <c:v>20 - 24</c:v>
                </c:pt>
                <c:pt idx="3">
                  <c:v>25 - 29</c:v>
                </c:pt>
                <c:pt idx="4">
                  <c:v>30 - 34</c:v>
                </c:pt>
                <c:pt idx="5">
                  <c:v>35 - 39</c:v>
                </c:pt>
                <c:pt idx="6">
                  <c:v>40 - 44</c:v>
                </c:pt>
                <c:pt idx="7">
                  <c:v>45 - 49</c:v>
                </c:pt>
                <c:pt idx="8">
                  <c:v>50 - 54</c:v>
                </c:pt>
                <c:pt idx="9">
                  <c:v>55 - 59</c:v>
                </c:pt>
                <c:pt idx="10">
                  <c:v>60 - 64</c:v>
                </c:pt>
                <c:pt idx="11">
                  <c:v>65 - 69</c:v>
                </c:pt>
                <c:pt idx="12">
                  <c:v>70 - 74</c:v>
                </c:pt>
                <c:pt idx="13">
                  <c:v>75 - 79</c:v>
                </c:pt>
                <c:pt idx="14">
                  <c:v>80 - 84</c:v>
                </c:pt>
                <c:pt idx="15">
                  <c:v>85+</c:v>
                </c:pt>
              </c:strCache>
            </c:strRef>
          </c:cat>
          <c:val>
            <c:numRef>
              <c:f>Sheet1!$B$2:$B$17</c:f>
              <c:numCache>
                <c:formatCode>0.00%</c:formatCode>
                <c:ptCount val="16"/>
                <c:pt idx="0">
                  <c:v>2.7000000000000001E-3</c:v>
                </c:pt>
                <c:pt idx="1">
                  <c:v>4.2799999999999998E-2</c:v>
                </c:pt>
                <c:pt idx="2">
                  <c:v>7.1900000000000006E-2</c:v>
                </c:pt>
                <c:pt idx="3">
                  <c:v>8.9300000000000004E-2</c:v>
                </c:pt>
                <c:pt idx="4">
                  <c:v>9.8900000000000002E-2</c:v>
                </c:pt>
                <c:pt idx="5">
                  <c:v>0.1007</c:v>
                </c:pt>
                <c:pt idx="6">
                  <c:v>0.1018</c:v>
                </c:pt>
                <c:pt idx="7">
                  <c:v>0.1118</c:v>
                </c:pt>
                <c:pt idx="8">
                  <c:v>0.13020000000000001</c:v>
                </c:pt>
                <c:pt idx="9">
                  <c:v>0.11020000000000001</c:v>
                </c:pt>
                <c:pt idx="10">
                  <c:v>6.6900000000000001E-2</c:v>
                </c:pt>
                <c:pt idx="11">
                  <c:v>3.5000000000000003E-2</c:v>
                </c:pt>
                <c:pt idx="12">
                  <c:v>1.8800000000000001E-2</c:v>
                </c:pt>
                <c:pt idx="13">
                  <c:v>1.0200000000000001E-2</c:v>
                </c:pt>
                <c:pt idx="14">
                  <c:v>4.8999999999999998E-3</c:v>
                </c:pt>
                <c:pt idx="15">
                  <c:v>4.1000000000000003E-3</c:v>
                </c:pt>
              </c:numCache>
            </c:numRef>
          </c:val>
          <c:extLst>
            <c:ext xmlns:c16="http://schemas.microsoft.com/office/drawing/2014/chart" uri="{C3380CC4-5D6E-409C-BE32-E72D297353CC}">
              <c16:uniqueId val="{00000000-3E79-4C09-993E-5B2D5B945676}"/>
            </c:ext>
          </c:extLst>
        </c:ser>
        <c:ser>
          <c:idx val="1"/>
          <c:order val="1"/>
          <c:tx>
            <c:strRef>
              <c:f>Sheet1!$C$1</c:f>
              <c:strCache>
                <c:ptCount val="1"/>
                <c:pt idx="0">
                  <c:v>Male</c:v>
                </c:pt>
              </c:strCache>
            </c:strRef>
          </c:tx>
          <c:spPr>
            <a:solidFill>
              <a:schemeClr val="accent2"/>
            </a:solidFill>
            <a:ln>
              <a:noFill/>
            </a:ln>
            <a:effectLst/>
          </c:spPr>
          <c:invertIfNegative val="0"/>
          <c:cat>
            <c:strRef>
              <c:f>Sheet1!$A$2:$A$17</c:f>
              <c:strCache>
                <c:ptCount val="16"/>
                <c:pt idx="0">
                  <c:v>0 - 14</c:v>
                </c:pt>
                <c:pt idx="1">
                  <c:v>15 - 19</c:v>
                </c:pt>
                <c:pt idx="2">
                  <c:v>20 - 24</c:v>
                </c:pt>
                <c:pt idx="3">
                  <c:v>25 - 29</c:v>
                </c:pt>
                <c:pt idx="4">
                  <c:v>30 - 34</c:v>
                </c:pt>
                <c:pt idx="5">
                  <c:v>35 - 39</c:v>
                </c:pt>
                <c:pt idx="6">
                  <c:v>40 - 44</c:v>
                </c:pt>
                <c:pt idx="7">
                  <c:v>45 - 49</c:v>
                </c:pt>
                <c:pt idx="8">
                  <c:v>50 - 54</c:v>
                </c:pt>
                <c:pt idx="9">
                  <c:v>55 - 59</c:v>
                </c:pt>
                <c:pt idx="10">
                  <c:v>60 - 64</c:v>
                </c:pt>
                <c:pt idx="11">
                  <c:v>65 - 69</c:v>
                </c:pt>
                <c:pt idx="12">
                  <c:v>70 - 74</c:v>
                </c:pt>
                <c:pt idx="13">
                  <c:v>75 - 79</c:v>
                </c:pt>
                <c:pt idx="14">
                  <c:v>80 - 84</c:v>
                </c:pt>
                <c:pt idx="15">
                  <c:v>85+</c:v>
                </c:pt>
              </c:strCache>
            </c:strRef>
          </c:cat>
          <c:val>
            <c:numRef>
              <c:f>Sheet1!$C$2:$C$17</c:f>
              <c:numCache>
                <c:formatCode>0.00%</c:formatCode>
                <c:ptCount val="16"/>
                <c:pt idx="0">
                  <c:v>1.1000000000000001E-3</c:v>
                </c:pt>
                <c:pt idx="1">
                  <c:v>2.23E-2</c:v>
                </c:pt>
                <c:pt idx="2">
                  <c:v>4.8899999999999999E-2</c:v>
                </c:pt>
                <c:pt idx="3">
                  <c:v>7.1999999999999995E-2</c:v>
                </c:pt>
                <c:pt idx="4">
                  <c:v>9.1399999999999995E-2</c:v>
                </c:pt>
                <c:pt idx="5">
                  <c:v>9.2999999999999999E-2</c:v>
                </c:pt>
                <c:pt idx="6">
                  <c:v>9.1600000000000001E-2</c:v>
                </c:pt>
                <c:pt idx="7">
                  <c:v>0.1186</c:v>
                </c:pt>
                <c:pt idx="8">
                  <c:v>0.1439</c:v>
                </c:pt>
                <c:pt idx="9">
                  <c:v>0.1464</c:v>
                </c:pt>
                <c:pt idx="10">
                  <c:v>9.1600000000000001E-2</c:v>
                </c:pt>
                <c:pt idx="11">
                  <c:v>4.5900000000000003E-2</c:v>
                </c:pt>
                <c:pt idx="12">
                  <c:v>2.0400000000000001E-2</c:v>
                </c:pt>
                <c:pt idx="13">
                  <c:v>8.0000000000000002E-3</c:v>
                </c:pt>
                <c:pt idx="14">
                  <c:v>3.0999999999999999E-3</c:v>
                </c:pt>
                <c:pt idx="15">
                  <c:v>1.9E-3</c:v>
                </c:pt>
              </c:numCache>
            </c:numRef>
          </c:val>
          <c:extLst>
            <c:ext xmlns:c16="http://schemas.microsoft.com/office/drawing/2014/chart" uri="{C3380CC4-5D6E-409C-BE32-E72D297353CC}">
              <c16:uniqueId val="{00000001-3E79-4C09-993E-5B2D5B945676}"/>
            </c:ext>
          </c:extLst>
        </c:ser>
        <c:dLbls>
          <c:showLegendKey val="0"/>
          <c:showVal val="0"/>
          <c:showCatName val="0"/>
          <c:showSerName val="0"/>
          <c:showPercent val="0"/>
          <c:showBubbleSize val="0"/>
        </c:dLbls>
        <c:gapWidth val="182"/>
        <c:axId val="1924585487"/>
        <c:axId val="1924583567"/>
      </c:barChart>
      <c:catAx>
        <c:axId val="19245854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24583567"/>
        <c:crosses val="autoZero"/>
        <c:auto val="1"/>
        <c:lblAlgn val="ctr"/>
        <c:lblOffset val="100"/>
        <c:noMultiLvlLbl val="0"/>
      </c:catAx>
      <c:valAx>
        <c:axId val="1924583567"/>
        <c:scaling>
          <c:orientation val="minMax"/>
          <c:max val="0.1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24585487"/>
        <c:crosses val="autoZero"/>
        <c:crossBetween val="between"/>
        <c:majorUnit val="1.5000000000000003E-2"/>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a:solidFill>
        <a:srgbClr val="0070C0"/>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Female</c:v>
                </c:pt>
              </c:strCache>
            </c:strRef>
          </c:tx>
          <c:spPr>
            <a:solidFill>
              <a:schemeClr val="accent1"/>
            </a:solidFill>
            <a:ln>
              <a:noFill/>
            </a:ln>
            <a:effectLst/>
          </c:spPr>
          <c:invertIfNegative val="0"/>
          <c:cat>
            <c:strRef>
              <c:f>Sheet1!$A$2:$A$17</c:f>
              <c:strCache>
                <c:ptCount val="16"/>
                <c:pt idx="0">
                  <c:v>0 - 14</c:v>
                </c:pt>
                <c:pt idx="1">
                  <c:v>15 - 19</c:v>
                </c:pt>
                <c:pt idx="2">
                  <c:v>20 - 24</c:v>
                </c:pt>
                <c:pt idx="3">
                  <c:v>25 - 29</c:v>
                </c:pt>
                <c:pt idx="4">
                  <c:v>30 - 34</c:v>
                </c:pt>
                <c:pt idx="5">
                  <c:v>35 - 39</c:v>
                </c:pt>
                <c:pt idx="6">
                  <c:v>40 - 44</c:v>
                </c:pt>
                <c:pt idx="7">
                  <c:v>45 - 49</c:v>
                </c:pt>
                <c:pt idx="8">
                  <c:v>50 - 54</c:v>
                </c:pt>
                <c:pt idx="9">
                  <c:v>55 - 59</c:v>
                </c:pt>
                <c:pt idx="10">
                  <c:v>60 - 64</c:v>
                </c:pt>
                <c:pt idx="11">
                  <c:v>65 - 69</c:v>
                </c:pt>
                <c:pt idx="12">
                  <c:v>70 - 74</c:v>
                </c:pt>
                <c:pt idx="13">
                  <c:v>75 - 79</c:v>
                </c:pt>
                <c:pt idx="14">
                  <c:v>80 - 84</c:v>
                </c:pt>
                <c:pt idx="15">
                  <c:v>85+</c:v>
                </c:pt>
              </c:strCache>
            </c:strRef>
          </c:cat>
          <c:val>
            <c:numRef>
              <c:f>Sheet1!$B$2:$B$17</c:f>
              <c:numCache>
                <c:formatCode>0.00%</c:formatCode>
                <c:ptCount val="16"/>
                <c:pt idx="0">
                  <c:v>2.0000000000000001E-4</c:v>
                </c:pt>
                <c:pt idx="1">
                  <c:v>6.0000000000000001E-3</c:v>
                </c:pt>
                <c:pt idx="2">
                  <c:v>3.1E-2</c:v>
                </c:pt>
                <c:pt idx="3">
                  <c:v>6.5000000000000002E-2</c:v>
                </c:pt>
                <c:pt idx="4">
                  <c:v>9.0999999999999998E-2</c:v>
                </c:pt>
                <c:pt idx="5">
                  <c:v>9.8900000000000002E-2</c:v>
                </c:pt>
                <c:pt idx="6">
                  <c:v>9.5600000000000004E-2</c:v>
                </c:pt>
                <c:pt idx="7">
                  <c:v>0.1174</c:v>
                </c:pt>
                <c:pt idx="8">
                  <c:v>0.1421</c:v>
                </c:pt>
                <c:pt idx="9">
                  <c:v>0.12920000000000001</c:v>
                </c:pt>
                <c:pt idx="10">
                  <c:v>9.8500000000000004E-2</c:v>
                </c:pt>
                <c:pt idx="11">
                  <c:v>5.9499999999999997E-2</c:v>
                </c:pt>
                <c:pt idx="12">
                  <c:v>3.3099999999999997E-2</c:v>
                </c:pt>
                <c:pt idx="13">
                  <c:v>1.8599999999999998E-2</c:v>
                </c:pt>
                <c:pt idx="14">
                  <c:v>9.4999999999999998E-3</c:v>
                </c:pt>
                <c:pt idx="15">
                  <c:v>4.4999999999999997E-3</c:v>
                </c:pt>
              </c:numCache>
            </c:numRef>
          </c:val>
          <c:extLst>
            <c:ext xmlns:c16="http://schemas.microsoft.com/office/drawing/2014/chart" uri="{C3380CC4-5D6E-409C-BE32-E72D297353CC}">
              <c16:uniqueId val="{00000000-A584-4E43-B21A-37E6B4DD4131}"/>
            </c:ext>
          </c:extLst>
        </c:ser>
        <c:ser>
          <c:idx val="1"/>
          <c:order val="1"/>
          <c:tx>
            <c:strRef>
              <c:f>Sheet1!$C$1</c:f>
              <c:strCache>
                <c:ptCount val="1"/>
                <c:pt idx="0">
                  <c:v>Male</c:v>
                </c:pt>
              </c:strCache>
            </c:strRef>
          </c:tx>
          <c:spPr>
            <a:solidFill>
              <a:schemeClr val="accent2"/>
            </a:solidFill>
            <a:ln>
              <a:noFill/>
            </a:ln>
            <a:effectLst/>
          </c:spPr>
          <c:invertIfNegative val="0"/>
          <c:cat>
            <c:strRef>
              <c:f>Sheet1!$A$2:$A$17</c:f>
              <c:strCache>
                <c:ptCount val="16"/>
                <c:pt idx="0">
                  <c:v>0 - 14</c:v>
                </c:pt>
                <c:pt idx="1">
                  <c:v>15 - 19</c:v>
                </c:pt>
                <c:pt idx="2">
                  <c:v>20 - 24</c:v>
                </c:pt>
                <c:pt idx="3">
                  <c:v>25 - 29</c:v>
                </c:pt>
                <c:pt idx="4">
                  <c:v>30 - 34</c:v>
                </c:pt>
                <c:pt idx="5">
                  <c:v>35 - 39</c:v>
                </c:pt>
                <c:pt idx="6">
                  <c:v>40 - 44</c:v>
                </c:pt>
                <c:pt idx="7">
                  <c:v>45 - 49</c:v>
                </c:pt>
                <c:pt idx="8">
                  <c:v>50 - 54</c:v>
                </c:pt>
                <c:pt idx="9">
                  <c:v>55 - 59</c:v>
                </c:pt>
                <c:pt idx="10">
                  <c:v>60 - 64</c:v>
                </c:pt>
                <c:pt idx="11">
                  <c:v>65 - 69</c:v>
                </c:pt>
                <c:pt idx="12">
                  <c:v>70 - 74</c:v>
                </c:pt>
                <c:pt idx="13">
                  <c:v>75 - 79</c:v>
                </c:pt>
                <c:pt idx="14">
                  <c:v>80 - 84</c:v>
                </c:pt>
                <c:pt idx="15">
                  <c:v>85+</c:v>
                </c:pt>
              </c:strCache>
            </c:strRef>
          </c:cat>
          <c:val>
            <c:numRef>
              <c:f>Sheet1!$C$2:$C$17</c:f>
              <c:numCache>
                <c:formatCode>0.00%</c:formatCode>
                <c:ptCount val="16"/>
                <c:pt idx="0">
                  <c:v>2.0000000000000001E-4</c:v>
                </c:pt>
                <c:pt idx="1">
                  <c:v>3.8999999999999998E-3</c:v>
                </c:pt>
                <c:pt idx="2">
                  <c:v>2.1499999999999998E-2</c:v>
                </c:pt>
                <c:pt idx="3">
                  <c:v>5.45E-2</c:v>
                </c:pt>
                <c:pt idx="4">
                  <c:v>8.5699999999999998E-2</c:v>
                </c:pt>
                <c:pt idx="5">
                  <c:v>9.11E-2</c:v>
                </c:pt>
                <c:pt idx="6">
                  <c:v>8.7300000000000003E-2</c:v>
                </c:pt>
                <c:pt idx="7">
                  <c:v>0.1149</c:v>
                </c:pt>
                <c:pt idx="8">
                  <c:v>0.1477</c:v>
                </c:pt>
                <c:pt idx="9">
                  <c:v>0.15359999999999999</c:v>
                </c:pt>
                <c:pt idx="10">
                  <c:v>0.112</c:v>
                </c:pt>
                <c:pt idx="11">
                  <c:v>6.8400000000000002E-2</c:v>
                </c:pt>
                <c:pt idx="12">
                  <c:v>3.39E-2</c:v>
                </c:pt>
                <c:pt idx="13">
                  <c:v>1.5699999999999999E-2</c:v>
                </c:pt>
                <c:pt idx="14">
                  <c:v>7.1000000000000004E-3</c:v>
                </c:pt>
                <c:pt idx="15">
                  <c:v>2.5999999999999999E-3</c:v>
                </c:pt>
              </c:numCache>
            </c:numRef>
          </c:val>
          <c:extLst>
            <c:ext xmlns:c16="http://schemas.microsoft.com/office/drawing/2014/chart" uri="{C3380CC4-5D6E-409C-BE32-E72D297353CC}">
              <c16:uniqueId val="{00000001-A584-4E43-B21A-37E6B4DD4131}"/>
            </c:ext>
          </c:extLst>
        </c:ser>
        <c:dLbls>
          <c:showLegendKey val="0"/>
          <c:showVal val="0"/>
          <c:showCatName val="0"/>
          <c:showSerName val="0"/>
          <c:showPercent val="0"/>
          <c:showBubbleSize val="0"/>
        </c:dLbls>
        <c:gapWidth val="182"/>
        <c:axId val="1924585487"/>
        <c:axId val="1924583567"/>
      </c:barChart>
      <c:catAx>
        <c:axId val="19245854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24583567"/>
        <c:crosses val="autoZero"/>
        <c:auto val="1"/>
        <c:lblAlgn val="ctr"/>
        <c:lblOffset val="100"/>
        <c:noMultiLvlLbl val="0"/>
      </c:catAx>
      <c:valAx>
        <c:axId val="1924583567"/>
        <c:scaling>
          <c:orientation val="minMax"/>
          <c:max val="0.1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24585487"/>
        <c:crosses val="autoZero"/>
        <c:crossBetween val="between"/>
        <c:majorUnit val="1.5000000000000003E-2"/>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70C0"/>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ED Visits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2016</c:v>
                </c:pt>
                <c:pt idx="1">
                  <c:v>2017</c:v>
                </c:pt>
                <c:pt idx="2">
                  <c:v>2018</c:v>
                </c:pt>
                <c:pt idx="3">
                  <c:v>2019</c:v>
                </c:pt>
                <c:pt idx="4">
                  <c:v>2020</c:v>
                </c:pt>
                <c:pt idx="5">
                  <c:v>2021</c:v>
                </c:pt>
              </c:strCache>
            </c:strRef>
          </c:cat>
          <c:val>
            <c:numRef>
              <c:f>Sheet1!$B$2:$B$7</c:f>
              <c:numCache>
                <c:formatCode>General</c:formatCode>
                <c:ptCount val="6"/>
                <c:pt idx="0">
                  <c:v>119</c:v>
                </c:pt>
                <c:pt idx="1">
                  <c:v>189</c:v>
                </c:pt>
                <c:pt idx="2">
                  <c:v>241</c:v>
                </c:pt>
                <c:pt idx="3">
                  <c:v>315</c:v>
                </c:pt>
                <c:pt idx="4">
                  <c:v>325</c:v>
                </c:pt>
                <c:pt idx="5">
                  <c:v>482</c:v>
                </c:pt>
              </c:numCache>
            </c:numRef>
          </c:val>
          <c:extLst>
            <c:ext xmlns:c16="http://schemas.microsoft.com/office/drawing/2014/chart" uri="{C3380CC4-5D6E-409C-BE32-E72D297353CC}">
              <c16:uniqueId val="{00000000-B575-4D11-8AD1-DABC95FD8948}"/>
            </c:ext>
          </c:extLst>
        </c:ser>
        <c:dLbls>
          <c:dLblPos val="outEnd"/>
          <c:showLegendKey val="0"/>
          <c:showVal val="1"/>
          <c:showCatName val="0"/>
          <c:showSerName val="0"/>
          <c:showPercent val="0"/>
          <c:showBubbleSize val="0"/>
        </c:dLbls>
        <c:gapWidth val="100"/>
        <c:overlap val="-24"/>
        <c:axId val="1698932223"/>
        <c:axId val="1698911583"/>
      </c:barChart>
      <c:catAx>
        <c:axId val="169893222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8911583"/>
        <c:crosses val="autoZero"/>
        <c:auto val="1"/>
        <c:lblAlgn val="ctr"/>
        <c:lblOffset val="100"/>
        <c:noMultiLvlLbl val="0"/>
      </c:catAx>
      <c:valAx>
        <c:axId val="1698911583"/>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sz="800" b="1" i="1" dirty="0"/>
                  <a:t>ED Visit</a:t>
                </a:r>
                <a:r>
                  <a:rPr lang="en-US" sz="800" b="1" i="1" baseline="0" dirty="0"/>
                  <a:t> Volume</a:t>
                </a:r>
                <a:endParaRPr lang="en-US" sz="800" b="1" i="1" dirty="0"/>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8932223"/>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0.07358</cdr:x>
      <cdr:y>0.11406</cdr:y>
    </cdr:from>
    <cdr:to>
      <cdr:x>0.77279</cdr:x>
      <cdr:y>0.35235</cdr:y>
    </cdr:to>
    <cdr:sp macro="" textlink="">
      <cdr:nvSpPr>
        <cdr:cNvPr id="2" name="TextBox 1">
          <a:extLst xmlns:a="http://schemas.openxmlformats.org/drawingml/2006/main">
            <a:ext uri="{FF2B5EF4-FFF2-40B4-BE49-F238E27FC236}">
              <a16:creationId xmlns:a16="http://schemas.microsoft.com/office/drawing/2014/main" id="{C7C6DCB1-C664-6AFC-FEEB-EB2EA922DAF2}"/>
            </a:ext>
          </a:extLst>
        </cdr:cNvPr>
        <cdr:cNvSpPr txBox="1"/>
      </cdr:nvSpPr>
      <cdr:spPr>
        <a:xfrm xmlns:a="http://schemas.openxmlformats.org/drawingml/2006/main">
          <a:off x="623063" y="206629"/>
          <a:ext cx="5920512" cy="431656"/>
        </a:xfrm>
        <a:prstGeom xmlns:a="http://schemas.openxmlformats.org/drawingml/2006/main" prst="rect">
          <a:avLst/>
        </a:prstGeom>
        <a:solidFill xmlns:a="http://schemas.openxmlformats.org/drawingml/2006/main">
          <a:schemeClr val="bg1"/>
        </a:solidFill>
        <a:ln xmlns:a="http://schemas.openxmlformats.org/drawingml/2006/main">
          <a:solidFill>
            <a:schemeClr val="accent1"/>
          </a:solidFill>
        </a:ln>
      </cdr:spPr>
      <cdr:txBody>
        <a:bodyPr xmlns:a="http://schemas.openxmlformats.org/drawingml/2006/main" vertOverflow="clip" wrap="none" rtlCol="0"/>
        <a:lstStyle xmlns:a="http://schemas.openxmlformats.org/drawingml/2006/main"/>
        <a:p xmlns:a="http://schemas.openxmlformats.org/drawingml/2006/main">
          <a:r>
            <a:rPr lang="en-US" dirty="0">
              <a:solidFill>
                <a:schemeClr val="tx1"/>
              </a:solidFill>
            </a:rPr>
            <a:t>Figure 1. FY 2016 – FY2021 Increase in Emergency Department Visits with  ICD-10-CM Code Z634</a:t>
          </a:r>
        </a:p>
        <a:p xmlns:a="http://schemas.openxmlformats.org/drawingml/2006/main">
          <a:r>
            <a:rPr lang="en-US" dirty="0">
              <a:solidFill>
                <a:schemeClr val="tx1"/>
              </a:solidFill>
            </a:rPr>
            <a:t>for Disappearance and Death of a Family Member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4/26/23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4/26/23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5</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4/26/23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4/26/23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4/26/23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4/26/23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0716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4/26/23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1469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4/26/23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7311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4/26/23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4080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4/26/23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9251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4/26/23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3388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4/26/23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5868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4/26/23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230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4/26/23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4/26/23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42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4/26/23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6044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4/26/23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499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4/26/23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4/26/23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4/26/23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4/26/23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4/26/23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4/26/23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4/26/23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4/26/23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4/26/23</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40946973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(Associate Director of Data Strategy and User Support)</a:t>
            </a:r>
          </a:p>
          <a:p>
            <a:pPr>
              <a:lnSpc>
                <a:spcPct val="130000"/>
              </a:lnSpc>
            </a:pPr>
            <a:r>
              <a:rPr lang="en-US" sz="1800" b="0" cap="none" spc="20" dirty="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a:solidFill>
                  <a:schemeClr val="bg2">
                    <a:lumMod val="50000"/>
                  </a:schemeClr>
                </a:solidFill>
                <a:latin typeface="Arial" charset="0"/>
                <a:ea typeface="Arial" charset="0"/>
                <a:cs typeface="Arial" charset="0"/>
              </a:rPr>
              <a:t>April 25, 2023</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135445" y="156611"/>
            <a:ext cx="6941387"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As with the outpatient ED visit data, a higher volume of males in the inpatient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hospital care setting have recorded blood alcohol levels, paralleled by the same pronounced FY2019 increase in overall testing volume.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See Figure 1 below</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However, when comparing the age distribution of patients with recorded blood alcohol levels by care setting (ED vs Inpatient) for the six-year period of FY2016 through FY2019, the age distribution for females has a higher proportion of younger patients than does the male age distribution.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See Figure 2 below.</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The inpatient hospital care setting has a higher proportion of older patients for both males and females compared to the ED visit care setting.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See Figure 3 below.</a:t>
            </a:r>
          </a:p>
        </p:txBody>
      </p:sp>
      <p:grpSp>
        <p:nvGrpSpPr>
          <p:cNvPr id="19" name="Group 18">
            <a:extLst>
              <a:ext uri="{FF2B5EF4-FFF2-40B4-BE49-F238E27FC236}">
                <a16:creationId xmlns:a16="http://schemas.microsoft.com/office/drawing/2014/main" id="{3D891AC7-60CF-244B-7CE9-8A296F954C40}"/>
              </a:ext>
            </a:extLst>
          </p:cNvPr>
          <p:cNvGrpSpPr/>
          <p:nvPr/>
        </p:nvGrpSpPr>
        <p:grpSpPr>
          <a:xfrm>
            <a:off x="7076832" y="72932"/>
            <a:ext cx="1968895" cy="1468674"/>
            <a:chOff x="6602082" y="61213"/>
            <a:chExt cx="2443646" cy="1813693"/>
          </a:xfrm>
        </p:grpSpPr>
        <p:pic>
          <p:nvPicPr>
            <p:cNvPr id="13" name="Picture 12" descr="Text&#10;&#10;Description automatically generated with medium confidence">
              <a:extLst>
                <a:ext uri="{FF2B5EF4-FFF2-40B4-BE49-F238E27FC236}">
                  <a16:creationId xmlns:a16="http://schemas.microsoft.com/office/drawing/2014/main" id="{390FC323-3291-34EE-A958-84D71F6EE152}"/>
                </a:ext>
              </a:extLst>
            </p:cNvPr>
            <p:cNvPicPr>
              <a:picLocks noChangeAspect="1"/>
            </p:cNvPicPr>
            <p:nvPr/>
          </p:nvPicPr>
          <p:blipFill rotWithShape="1">
            <a:blip r:embed="rId2"/>
            <a:srcRect r="33245"/>
            <a:stretch/>
          </p:blipFill>
          <p:spPr>
            <a:xfrm>
              <a:off x="6807801" y="767876"/>
              <a:ext cx="2149883" cy="951323"/>
            </a:xfrm>
            <a:prstGeom prst="rect">
              <a:avLst/>
            </a:prstGeom>
          </p:spPr>
        </p:pic>
        <p:sp>
          <p:nvSpPr>
            <p:cNvPr id="14" name="TextBox 13">
              <a:extLst>
                <a:ext uri="{FF2B5EF4-FFF2-40B4-BE49-F238E27FC236}">
                  <a16:creationId xmlns:a16="http://schemas.microsoft.com/office/drawing/2014/main" id="{844F09E0-20F8-4268-5F06-025660F79D86}"/>
                </a:ext>
              </a:extLst>
            </p:cNvPr>
            <p:cNvSpPr txBox="1"/>
            <p:nvPr/>
          </p:nvSpPr>
          <p:spPr>
            <a:xfrm>
              <a:off x="6744195" y="135803"/>
              <a:ext cx="2261457" cy="68414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alibri" panose="020F0502020204030204"/>
                  <a:ea typeface="+mn-ea"/>
                  <a:cs typeface="+mn-cs"/>
                </a:rPr>
                <a:t>ICD-10-CM Codes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alibri" panose="020F0502020204030204"/>
                  <a:ea typeface="+mn-ea"/>
                  <a:cs typeface="+mn-cs"/>
                </a:rPr>
                <a:t>Blood Alcohol Levels</a:t>
              </a:r>
            </a:p>
          </p:txBody>
        </p:sp>
        <p:sp>
          <p:nvSpPr>
            <p:cNvPr id="18" name="Rectangle: Rounded Corners 17">
              <a:extLst>
                <a:ext uri="{FF2B5EF4-FFF2-40B4-BE49-F238E27FC236}">
                  <a16:creationId xmlns:a16="http://schemas.microsoft.com/office/drawing/2014/main" id="{6FD231A5-D452-A077-0EF8-5BFF4AE809DB}"/>
                </a:ext>
              </a:extLst>
            </p:cNvPr>
            <p:cNvSpPr/>
            <p:nvPr/>
          </p:nvSpPr>
          <p:spPr>
            <a:xfrm>
              <a:off x="6602082" y="61213"/>
              <a:ext cx="2443646" cy="1813693"/>
            </a:xfrm>
            <a:prstGeom prst="round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2" name="Chart 1">
            <a:extLst>
              <a:ext uri="{FF2B5EF4-FFF2-40B4-BE49-F238E27FC236}">
                <a16:creationId xmlns:a16="http://schemas.microsoft.com/office/drawing/2014/main" id="{B5AEB304-49A7-4C06-C6A7-D8D70A2D002A}"/>
              </a:ext>
            </a:extLst>
          </p:cNvPr>
          <p:cNvGraphicFramePr/>
          <p:nvPr/>
        </p:nvGraphicFramePr>
        <p:xfrm>
          <a:off x="301841" y="1800993"/>
          <a:ext cx="8540318" cy="158483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0F41ED3-455D-831E-B46C-6FC6104746D0}"/>
              </a:ext>
            </a:extLst>
          </p:cNvPr>
          <p:cNvSpPr txBox="1"/>
          <p:nvPr/>
        </p:nvSpPr>
        <p:spPr>
          <a:xfrm>
            <a:off x="301841" y="1536450"/>
            <a:ext cx="8647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Figure 1. FY2016 to FY2021 Volume of Inpatient Hospitalizations by Sex with Recorded Blood Alcohol Level</a:t>
            </a:r>
          </a:p>
        </p:txBody>
      </p:sp>
      <p:grpSp>
        <p:nvGrpSpPr>
          <p:cNvPr id="4" name="Group 3">
            <a:extLst>
              <a:ext uri="{FF2B5EF4-FFF2-40B4-BE49-F238E27FC236}">
                <a16:creationId xmlns:a16="http://schemas.microsoft.com/office/drawing/2014/main" id="{B3071AEE-FCA0-FABD-4A63-2B5D2CBA025C}"/>
              </a:ext>
            </a:extLst>
          </p:cNvPr>
          <p:cNvGrpSpPr/>
          <p:nvPr/>
        </p:nvGrpSpPr>
        <p:grpSpPr>
          <a:xfrm>
            <a:off x="214855" y="3777263"/>
            <a:ext cx="8588069" cy="2836352"/>
            <a:chOff x="214855" y="3777263"/>
            <a:chExt cx="8588069" cy="2836352"/>
          </a:xfrm>
        </p:grpSpPr>
        <p:graphicFrame>
          <p:nvGraphicFramePr>
            <p:cNvPr id="10" name="Chart 9">
              <a:extLst>
                <a:ext uri="{FF2B5EF4-FFF2-40B4-BE49-F238E27FC236}">
                  <a16:creationId xmlns:a16="http://schemas.microsoft.com/office/drawing/2014/main" id="{EC123FEF-DA41-8A46-6A1A-6FABF1CF8E25}"/>
                </a:ext>
              </a:extLst>
            </p:cNvPr>
            <p:cNvGraphicFramePr/>
            <p:nvPr/>
          </p:nvGraphicFramePr>
          <p:xfrm>
            <a:off x="214855" y="3777263"/>
            <a:ext cx="4151405" cy="2836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D96353E2-40F9-7BEE-F1CE-350323D12F68}"/>
                </a:ext>
              </a:extLst>
            </p:cNvPr>
            <p:cNvGraphicFramePr/>
            <p:nvPr/>
          </p:nvGraphicFramePr>
          <p:xfrm>
            <a:off x="4651519" y="3777263"/>
            <a:ext cx="4151405" cy="2836352"/>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22" name="Group 21">
            <a:extLst>
              <a:ext uri="{FF2B5EF4-FFF2-40B4-BE49-F238E27FC236}">
                <a16:creationId xmlns:a16="http://schemas.microsoft.com/office/drawing/2014/main" id="{036DA009-574F-0E54-3F26-130F10ECCF6E}"/>
              </a:ext>
            </a:extLst>
          </p:cNvPr>
          <p:cNvGrpSpPr/>
          <p:nvPr/>
        </p:nvGrpSpPr>
        <p:grpSpPr>
          <a:xfrm>
            <a:off x="681497" y="4094779"/>
            <a:ext cx="8083526" cy="2105918"/>
            <a:chOff x="681497" y="4094779"/>
            <a:chExt cx="8083526" cy="2105918"/>
          </a:xfrm>
        </p:grpSpPr>
        <p:cxnSp>
          <p:nvCxnSpPr>
            <p:cNvPr id="7" name="Straight Connector 6">
              <a:extLst>
                <a:ext uri="{FF2B5EF4-FFF2-40B4-BE49-F238E27FC236}">
                  <a16:creationId xmlns:a16="http://schemas.microsoft.com/office/drawing/2014/main" id="{69F95BC4-A006-7371-57AF-5DC91FF2390A}"/>
                </a:ext>
              </a:extLst>
            </p:cNvPr>
            <p:cNvCxnSpPr/>
            <p:nvPr/>
          </p:nvCxnSpPr>
          <p:spPr>
            <a:xfrm>
              <a:off x="5111827" y="4979624"/>
              <a:ext cx="2751262"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Arrow: Up 7">
              <a:extLst>
                <a:ext uri="{FF2B5EF4-FFF2-40B4-BE49-F238E27FC236}">
                  <a16:creationId xmlns:a16="http://schemas.microsoft.com/office/drawing/2014/main" id="{252DFBD7-8BDF-D27E-9DEE-78AFA59CD638}"/>
                </a:ext>
              </a:extLst>
            </p:cNvPr>
            <p:cNvSpPr/>
            <p:nvPr/>
          </p:nvSpPr>
          <p:spPr>
            <a:xfrm>
              <a:off x="7499532" y="4383548"/>
              <a:ext cx="363557" cy="3747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8A86F3EA-0E4A-912A-5C2E-8E7BAC1A9496}"/>
                </a:ext>
              </a:extLst>
            </p:cNvPr>
            <p:cNvCxnSpPr/>
            <p:nvPr/>
          </p:nvCxnSpPr>
          <p:spPr>
            <a:xfrm>
              <a:off x="681497" y="5276620"/>
              <a:ext cx="2751262"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DEBE361-7781-4EE3-BAFE-2189B5FEC5F8}"/>
                </a:ext>
              </a:extLst>
            </p:cNvPr>
            <p:cNvSpPr txBox="1"/>
            <p:nvPr/>
          </p:nvSpPr>
          <p:spPr>
            <a:xfrm>
              <a:off x="6589165" y="4094779"/>
              <a:ext cx="2175858" cy="253907"/>
            </a:xfrm>
            <a:prstGeom prst="rect">
              <a:avLst/>
            </a:prstGeom>
            <a:solidFill>
              <a:srgbClr val="FFFF00">
                <a:alpha val="28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Higher proportion of older patients</a:t>
              </a:r>
            </a:p>
          </p:txBody>
        </p:sp>
        <p:sp>
          <p:nvSpPr>
            <p:cNvPr id="20" name="Arrow: Up 19">
              <a:extLst>
                <a:ext uri="{FF2B5EF4-FFF2-40B4-BE49-F238E27FC236}">
                  <a16:creationId xmlns:a16="http://schemas.microsoft.com/office/drawing/2014/main" id="{A60A35AA-F3EC-BB53-5725-A527F5CACF27}"/>
                </a:ext>
              </a:extLst>
            </p:cNvPr>
            <p:cNvSpPr/>
            <p:nvPr/>
          </p:nvSpPr>
          <p:spPr>
            <a:xfrm flipV="1">
              <a:off x="2771460" y="5437502"/>
              <a:ext cx="363557" cy="3747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AD6CC08-3186-9B74-1FCE-B5D0A64ECAA1}"/>
                </a:ext>
              </a:extLst>
            </p:cNvPr>
            <p:cNvSpPr txBox="1"/>
            <p:nvPr/>
          </p:nvSpPr>
          <p:spPr>
            <a:xfrm>
              <a:off x="1865309" y="5946781"/>
              <a:ext cx="2266016" cy="253916"/>
            </a:xfrm>
            <a:prstGeom prst="rect">
              <a:avLst/>
            </a:prstGeom>
            <a:solidFill>
              <a:srgbClr val="FFFF00">
                <a:alpha val="28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Higher proportion of younger females</a:t>
              </a:r>
            </a:p>
          </p:txBody>
        </p:sp>
      </p:grpSp>
      <p:sp>
        <p:nvSpPr>
          <p:cNvPr id="23" name="TextBox 22">
            <a:extLst>
              <a:ext uri="{FF2B5EF4-FFF2-40B4-BE49-F238E27FC236}">
                <a16:creationId xmlns:a16="http://schemas.microsoft.com/office/drawing/2014/main" id="{2323BB56-88BA-8C34-9953-5991B65B1BAB}"/>
              </a:ext>
            </a:extLst>
          </p:cNvPr>
          <p:cNvSpPr txBox="1"/>
          <p:nvPr/>
        </p:nvSpPr>
        <p:spPr>
          <a:xfrm>
            <a:off x="124322" y="3386801"/>
            <a:ext cx="4352474" cy="43088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Figure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Age Distribution of ED Visit Patients with Recorded Blood Alcohol Level</a:t>
            </a:r>
          </a:p>
        </p:txBody>
      </p:sp>
      <p:sp>
        <p:nvSpPr>
          <p:cNvPr id="24" name="TextBox 23">
            <a:extLst>
              <a:ext uri="{FF2B5EF4-FFF2-40B4-BE49-F238E27FC236}">
                <a16:creationId xmlns:a16="http://schemas.microsoft.com/office/drawing/2014/main" id="{81A6E394-472F-7635-DA38-C0701628465E}"/>
              </a:ext>
            </a:extLst>
          </p:cNvPr>
          <p:cNvSpPr txBox="1"/>
          <p:nvPr/>
        </p:nvSpPr>
        <p:spPr>
          <a:xfrm>
            <a:off x="4476796" y="3402769"/>
            <a:ext cx="4586512" cy="43088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Figure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Age Distribution of Inpatient Discharges with Recorded Blood Alcohol Level</a:t>
            </a:r>
          </a:p>
        </p:txBody>
      </p:sp>
      <p:sp>
        <p:nvSpPr>
          <p:cNvPr id="25" name="TextBox 24">
            <a:extLst>
              <a:ext uri="{FF2B5EF4-FFF2-40B4-BE49-F238E27FC236}">
                <a16:creationId xmlns:a16="http://schemas.microsoft.com/office/drawing/2014/main" id="{C9424E4D-DE8C-7F1A-2D8C-9B18C699FF98}"/>
              </a:ext>
            </a:extLst>
          </p:cNvPr>
          <p:cNvSpPr txBox="1"/>
          <p:nvPr/>
        </p:nvSpPr>
        <p:spPr>
          <a:xfrm>
            <a:off x="3480175" y="3789759"/>
            <a:ext cx="90601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FY2016-FY2021</a:t>
            </a:r>
          </a:p>
        </p:txBody>
      </p:sp>
      <p:sp>
        <p:nvSpPr>
          <p:cNvPr id="26" name="TextBox 25">
            <a:extLst>
              <a:ext uri="{FF2B5EF4-FFF2-40B4-BE49-F238E27FC236}">
                <a16:creationId xmlns:a16="http://schemas.microsoft.com/office/drawing/2014/main" id="{4262D00F-B2BF-CBA0-BB17-7E809BA835EB}"/>
              </a:ext>
            </a:extLst>
          </p:cNvPr>
          <p:cNvSpPr txBox="1"/>
          <p:nvPr/>
        </p:nvSpPr>
        <p:spPr>
          <a:xfrm>
            <a:off x="7950308" y="3792652"/>
            <a:ext cx="90601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FY2016-FY2021</a:t>
            </a:r>
          </a:p>
        </p:txBody>
      </p:sp>
    </p:spTree>
    <p:extLst>
      <p:ext uri="{BB962C8B-B14F-4D97-AF65-F5344CB8AC3E}">
        <p14:creationId xmlns:p14="http://schemas.microsoft.com/office/powerpoint/2010/main" val="58750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0" y="42185"/>
            <a:ext cx="7503083"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300" b="1" i="0" u="none" strike="noStrike" kern="1200" cap="none" spc="0" normalizeH="0" baseline="0" noProof="0" dirty="0">
                <a:ln>
                  <a:noFill/>
                </a:ln>
                <a:solidFill>
                  <a:srgbClr val="4472C4"/>
                </a:solidFill>
                <a:effectLst/>
                <a:uLnTx/>
                <a:uFillTx/>
                <a:latin typeface="Calibri Light" panose="020F0302020204030204"/>
                <a:ea typeface="+mn-ea"/>
                <a:cs typeface="+mn-cs"/>
              </a:rPr>
              <a:t>: I am applying for ED visit data to study the emotional/social sequelae of the pandemic on families,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4472C4"/>
                </a:solidFill>
                <a:effectLst/>
                <a:uLnTx/>
                <a:uFillTx/>
                <a:latin typeface="Calibri Light" panose="020F0302020204030204"/>
                <a:ea typeface="+mn-ea"/>
                <a:cs typeface="+mn-cs"/>
              </a:rPr>
              <a:t>such as the impact of loss of a loved one. I previously used ICD-9-CM ‘V-codes’ on factors influencing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4472C4"/>
                </a:solidFill>
                <a:effectLst/>
                <a:uLnTx/>
                <a:uFillTx/>
                <a:latin typeface="Calibri Light" panose="020F0302020204030204"/>
                <a:ea typeface="+mn-ea"/>
                <a:cs typeface="+mn-cs"/>
              </a:rPr>
              <a:t>health status  to study forms of family disruption and wanted to determine whether the newer ICD-10-CM health status codes are consistently being used in the outpatient emergency department visit data.</a:t>
            </a:r>
          </a:p>
        </p:txBody>
      </p:sp>
      <p:sp>
        <p:nvSpPr>
          <p:cNvPr id="9" name="TextBox 8">
            <a:extLst>
              <a:ext uri="{FF2B5EF4-FFF2-40B4-BE49-F238E27FC236}">
                <a16:creationId xmlns:a16="http://schemas.microsoft.com/office/drawing/2014/main" id="{B477A5B5-BC6A-7592-BBA7-A056DB094122}"/>
              </a:ext>
            </a:extLst>
          </p:cNvPr>
          <p:cNvSpPr txBox="1"/>
          <p:nvPr/>
        </p:nvSpPr>
        <p:spPr>
          <a:xfrm>
            <a:off x="50776" y="939502"/>
            <a:ext cx="9042447"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Yes, there are granular ICD-10-CM ‘Z-codes’ for family life disruption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See Table 1 below)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and social life disruption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(See Table 2)</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Hospitals are using these codes to report on factors influencing the health status of patients visiting the outpatient emergency.  For example, even though there has been a 21% decrease in overall ED Visit volume from 2016 to 2021, the volume of patients whose health status was impacted by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“the disappearance and loss of a family member</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1" u="none" strike="noStrike" kern="1200" cap="none" spc="0" normalizeH="0" baseline="0" noProof="0" dirty="0">
                <a:ln>
                  <a:noFill/>
                </a:ln>
                <a:solidFill>
                  <a:srgbClr val="FF0000"/>
                </a:solidFill>
                <a:effectLst/>
                <a:uLnTx/>
                <a:uFillTx/>
                <a:latin typeface="Calibri" panose="020F0502020204030204"/>
                <a:ea typeface="+mn-ea"/>
                <a:cs typeface="+mn-cs"/>
              </a:rPr>
              <a:t>ICD-10-CM Z634</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has more than tripled.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See Figure 1 below</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 name="TextBox 1">
            <a:extLst>
              <a:ext uri="{FF2B5EF4-FFF2-40B4-BE49-F238E27FC236}">
                <a16:creationId xmlns:a16="http://schemas.microsoft.com/office/drawing/2014/main" id="{6DCCF0D8-283B-BAD9-D129-78F197428B34}"/>
              </a:ext>
            </a:extLst>
          </p:cNvPr>
          <p:cNvSpPr txBox="1"/>
          <p:nvPr/>
        </p:nvSpPr>
        <p:spPr>
          <a:xfrm>
            <a:off x="7469879" y="104063"/>
            <a:ext cx="1486834" cy="830997"/>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Disappearance and Death of a Family Member</a:t>
            </a:r>
          </a:p>
        </p:txBody>
      </p:sp>
      <p:graphicFrame>
        <p:nvGraphicFramePr>
          <p:cNvPr id="3" name="Table 2">
            <a:extLst>
              <a:ext uri="{FF2B5EF4-FFF2-40B4-BE49-F238E27FC236}">
                <a16:creationId xmlns:a16="http://schemas.microsoft.com/office/drawing/2014/main" id="{689BABA8-29C8-6CB3-B662-5C74CC8498DA}"/>
              </a:ext>
            </a:extLst>
          </p:cNvPr>
          <p:cNvGraphicFramePr>
            <a:graphicFrameLocks noGrp="1"/>
          </p:cNvGraphicFramePr>
          <p:nvPr/>
        </p:nvGraphicFramePr>
        <p:xfrm>
          <a:off x="254389" y="1965324"/>
          <a:ext cx="4163874" cy="2927352"/>
        </p:xfrm>
        <a:graphic>
          <a:graphicData uri="http://schemas.openxmlformats.org/drawingml/2006/table">
            <a:tbl>
              <a:tblPr firstRow="1" firstCol="1" bandRow="1">
                <a:tableStyleId>{5C22544A-7EE6-4342-B048-85BDC9FD1C3A}</a:tableStyleId>
              </a:tblPr>
              <a:tblGrid>
                <a:gridCol w="903796">
                  <a:extLst>
                    <a:ext uri="{9D8B030D-6E8A-4147-A177-3AD203B41FA5}">
                      <a16:colId xmlns:a16="http://schemas.microsoft.com/office/drawing/2014/main" val="3842133610"/>
                    </a:ext>
                  </a:extLst>
                </a:gridCol>
                <a:gridCol w="3260078">
                  <a:extLst>
                    <a:ext uri="{9D8B030D-6E8A-4147-A177-3AD203B41FA5}">
                      <a16:colId xmlns:a16="http://schemas.microsoft.com/office/drawing/2014/main" val="436495849"/>
                    </a:ext>
                  </a:extLst>
                </a:gridCol>
              </a:tblGrid>
              <a:tr h="190500">
                <a:tc>
                  <a:txBody>
                    <a:bodyPr/>
                    <a:lstStyle/>
                    <a:p>
                      <a:pPr marL="0" marR="0">
                        <a:lnSpc>
                          <a:spcPct val="107000"/>
                        </a:lnSpc>
                        <a:spcBef>
                          <a:spcPts val="0"/>
                        </a:spcBef>
                        <a:spcAft>
                          <a:spcPts val="0"/>
                        </a:spcAft>
                      </a:pPr>
                      <a:r>
                        <a:rPr lang="en-US" sz="1100" kern="0" dirty="0">
                          <a:effectLst/>
                        </a:rPr>
                        <a:t>ICD-10-CM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Description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83544864"/>
                  </a:ext>
                </a:extLst>
              </a:tr>
              <a:tr h="190500">
                <a:tc>
                  <a:txBody>
                    <a:bodyPr/>
                    <a:lstStyle/>
                    <a:p>
                      <a:pPr marL="0" marR="0">
                        <a:lnSpc>
                          <a:spcPct val="107000"/>
                        </a:lnSpc>
                        <a:spcBef>
                          <a:spcPts val="0"/>
                        </a:spcBef>
                        <a:spcAft>
                          <a:spcPts val="0"/>
                        </a:spcAft>
                      </a:pPr>
                      <a:r>
                        <a:rPr lang="en-US" sz="1100" kern="0" dirty="0">
                          <a:effectLst/>
                        </a:rPr>
                        <a:t>Z633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dirty="0">
                          <a:effectLst/>
                        </a:rPr>
                        <a:t>Absence of family member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09550725"/>
                  </a:ext>
                </a:extLst>
              </a:tr>
              <a:tr h="190500">
                <a:tc>
                  <a:txBody>
                    <a:bodyPr/>
                    <a:lstStyle/>
                    <a:p>
                      <a:pPr marL="0" marR="0">
                        <a:lnSpc>
                          <a:spcPct val="107000"/>
                        </a:lnSpc>
                        <a:spcBef>
                          <a:spcPts val="0"/>
                        </a:spcBef>
                        <a:spcAft>
                          <a:spcPts val="0"/>
                        </a:spcAft>
                      </a:pPr>
                      <a:r>
                        <a:rPr lang="en-US" sz="1100" kern="0">
                          <a:effectLst/>
                        </a:rPr>
                        <a:t>Z6331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Absence of family member due to military deployment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25671569"/>
                  </a:ext>
                </a:extLst>
              </a:tr>
              <a:tr h="190500">
                <a:tc>
                  <a:txBody>
                    <a:bodyPr/>
                    <a:lstStyle/>
                    <a:p>
                      <a:pPr marL="0" marR="0">
                        <a:lnSpc>
                          <a:spcPct val="107000"/>
                        </a:lnSpc>
                        <a:spcBef>
                          <a:spcPts val="0"/>
                        </a:spcBef>
                        <a:spcAft>
                          <a:spcPts val="0"/>
                        </a:spcAft>
                      </a:pPr>
                      <a:r>
                        <a:rPr lang="en-US" sz="1100" kern="0" dirty="0">
                          <a:effectLst/>
                        </a:rPr>
                        <a:t>Z6332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Other absence of family member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25104577"/>
                  </a:ext>
                </a:extLst>
              </a:tr>
              <a:tr h="190500">
                <a:tc>
                  <a:txBody>
                    <a:bodyPr/>
                    <a:lstStyle/>
                    <a:p>
                      <a:pPr marL="0" marR="0">
                        <a:lnSpc>
                          <a:spcPct val="107000"/>
                        </a:lnSpc>
                        <a:spcBef>
                          <a:spcPts val="0"/>
                        </a:spcBef>
                        <a:spcAft>
                          <a:spcPts val="0"/>
                        </a:spcAft>
                      </a:pPr>
                      <a:r>
                        <a:rPr lang="en-US" sz="1100" kern="0" dirty="0">
                          <a:effectLst/>
                        </a:rPr>
                        <a:t>Z634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Disappearance and death of family member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2789291"/>
                  </a:ext>
                </a:extLst>
              </a:tr>
              <a:tr h="190500">
                <a:tc>
                  <a:txBody>
                    <a:bodyPr/>
                    <a:lstStyle/>
                    <a:p>
                      <a:pPr marL="0" marR="0">
                        <a:lnSpc>
                          <a:spcPct val="107000"/>
                        </a:lnSpc>
                        <a:spcBef>
                          <a:spcPts val="0"/>
                        </a:spcBef>
                        <a:spcAft>
                          <a:spcPts val="0"/>
                        </a:spcAft>
                      </a:pPr>
                      <a:r>
                        <a:rPr lang="en-US" sz="1100" kern="0" dirty="0">
                          <a:effectLst/>
                        </a:rPr>
                        <a:t>Z635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Disruption of family by separation and divorce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76812219"/>
                  </a:ext>
                </a:extLst>
              </a:tr>
              <a:tr h="190500">
                <a:tc>
                  <a:txBody>
                    <a:bodyPr/>
                    <a:lstStyle/>
                    <a:p>
                      <a:pPr marL="0" marR="0">
                        <a:lnSpc>
                          <a:spcPct val="107000"/>
                        </a:lnSpc>
                        <a:spcBef>
                          <a:spcPts val="0"/>
                        </a:spcBef>
                        <a:spcAft>
                          <a:spcPts val="0"/>
                        </a:spcAft>
                      </a:pPr>
                      <a:r>
                        <a:rPr lang="en-US" sz="1100" kern="0" dirty="0">
                          <a:effectLst/>
                        </a:rPr>
                        <a:t>Z637</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Other stressful life events affecting family and household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94101392"/>
                  </a:ext>
                </a:extLst>
              </a:tr>
              <a:tr h="190500">
                <a:tc>
                  <a:txBody>
                    <a:bodyPr/>
                    <a:lstStyle/>
                    <a:p>
                      <a:pPr marL="0" marR="0">
                        <a:lnSpc>
                          <a:spcPct val="107000"/>
                        </a:lnSpc>
                        <a:spcBef>
                          <a:spcPts val="0"/>
                        </a:spcBef>
                        <a:spcAft>
                          <a:spcPts val="0"/>
                        </a:spcAft>
                      </a:pPr>
                      <a:r>
                        <a:rPr lang="en-US" sz="1100" kern="0" dirty="0">
                          <a:effectLst/>
                        </a:rPr>
                        <a:t>Z6371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Stress on family due to return of family member from military deployment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76343223"/>
                  </a:ext>
                </a:extLst>
              </a:tr>
              <a:tr h="190500">
                <a:tc>
                  <a:txBody>
                    <a:bodyPr/>
                    <a:lstStyle/>
                    <a:p>
                      <a:pPr marL="0" marR="0">
                        <a:lnSpc>
                          <a:spcPct val="107000"/>
                        </a:lnSpc>
                        <a:spcBef>
                          <a:spcPts val="0"/>
                        </a:spcBef>
                        <a:spcAft>
                          <a:spcPts val="0"/>
                        </a:spcAft>
                      </a:pPr>
                      <a:r>
                        <a:rPr lang="en-US" sz="1100" kern="0">
                          <a:effectLst/>
                        </a:rPr>
                        <a:t>Z6372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dirty="0">
                          <a:effectLst/>
                        </a:rPr>
                        <a:t>Alcoholism and drug addiction in family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75184409"/>
                  </a:ext>
                </a:extLst>
              </a:tr>
              <a:tr h="190500">
                <a:tc>
                  <a:txBody>
                    <a:bodyPr/>
                    <a:lstStyle/>
                    <a:p>
                      <a:pPr marL="0" marR="0">
                        <a:lnSpc>
                          <a:spcPct val="107000"/>
                        </a:lnSpc>
                        <a:spcBef>
                          <a:spcPts val="0"/>
                        </a:spcBef>
                        <a:spcAft>
                          <a:spcPts val="0"/>
                        </a:spcAft>
                      </a:pPr>
                      <a:r>
                        <a:rPr lang="en-US" sz="1100" kern="0">
                          <a:effectLst/>
                        </a:rPr>
                        <a:t>Z6379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dirty="0">
                          <a:effectLst/>
                        </a:rPr>
                        <a:t>Other stressful life events affecting family and household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02921713"/>
                  </a:ext>
                </a:extLst>
              </a:tr>
              <a:tr h="190500">
                <a:tc>
                  <a:txBody>
                    <a:bodyPr/>
                    <a:lstStyle/>
                    <a:p>
                      <a:pPr marL="0" marR="0">
                        <a:lnSpc>
                          <a:spcPct val="107000"/>
                        </a:lnSpc>
                        <a:spcBef>
                          <a:spcPts val="0"/>
                        </a:spcBef>
                        <a:spcAft>
                          <a:spcPts val="0"/>
                        </a:spcAft>
                      </a:pPr>
                      <a:r>
                        <a:rPr lang="en-US" sz="1100" kern="0">
                          <a:effectLst/>
                        </a:rPr>
                        <a:t>Z63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dirty="0">
                          <a:effectLst/>
                        </a:rPr>
                        <a:t>Other problems related to primary support group, including family circumstances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14043994"/>
                  </a:ext>
                </a:extLst>
              </a:tr>
              <a:tr h="190500">
                <a:tc>
                  <a:txBody>
                    <a:bodyPr/>
                    <a:lstStyle/>
                    <a:p>
                      <a:pPr marL="0" marR="0">
                        <a:lnSpc>
                          <a:spcPct val="107000"/>
                        </a:lnSpc>
                        <a:spcBef>
                          <a:spcPts val="0"/>
                        </a:spcBef>
                        <a:spcAft>
                          <a:spcPts val="0"/>
                        </a:spcAft>
                      </a:pPr>
                      <a:r>
                        <a:rPr lang="en-US" sz="1100" kern="0">
                          <a:effectLst/>
                        </a:rPr>
                        <a:t>Z630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dirty="0">
                          <a:effectLst/>
                        </a:rPr>
                        <a:t>Problems in relationship with spouse or partner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9209054"/>
                  </a:ext>
                </a:extLst>
              </a:tr>
            </a:tbl>
          </a:graphicData>
        </a:graphic>
      </p:graphicFrame>
      <p:sp>
        <p:nvSpPr>
          <p:cNvPr id="5" name="Rectangle 4">
            <a:extLst>
              <a:ext uri="{FF2B5EF4-FFF2-40B4-BE49-F238E27FC236}">
                <a16:creationId xmlns:a16="http://schemas.microsoft.com/office/drawing/2014/main" id="{349ACAD4-ECFD-2672-55C0-5A3C7FCB9D5C}"/>
              </a:ext>
            </a:extLst>
          </p:cNvPr>
          <p:cNvSpPr/>
          <p:nvPr/>
        </p:nvSpPr>
        <p:spPr>
          <a:xfrm>
            <a:off x="254389" y="2752574"/>
            <a:ext cx="4163874" cy="1762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7DDD5C8-9820-FC02-CED0-9680FDB946E0}"/>
              </a:ext>
            </a:extLst>
          </p:cNvPr>
          <p:cNvSpPr txBox="1"/>
          <p:nvPr/>
        </p:nvSpPr>
        <p:spPr>
          <a:xfrm>
            <a:off x="254390" y="1738966"/>
            <a:ext cx="416387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Table 1. ICD-10-CM Codes for Family Life Disruption</a:t>
            </a:r>
          </a:p>
        </p:txBody>
      </p:sp>
      <p:graphicFrame>
        <p:nvGraphicFramePr>
          <p:cNvPr id="14" name="Chart 13">
            <a:extLst>
              <a:ext uri="{FF2B5EF4-FFF2-40B4-BE49-F238E27FC236}">
                <a16:creationId xmlns:a16="http://schemas.microsoft.com/office/drawing/2014/main" id="{F60DBC47-BDA9-8AE1-13B9-E619C930B488}"/>
              </a:ext>
            </a:extLst>
          </p:cNvPr>
          <p:cNvGraphicFramePr/>
          <p:nvPr/>
        </p:nvGraphicFramePr>
        <p:xfrm>
          <a:off x="254389" y="4942428"/>
          <a:ext cx="8467434" cy="18115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2DCDB764-F3D0-F7D0-5A6E-7BEF1F017D27}"/>
              </a:ext>
            </a:extLst>
          </p:cNvPr>
          <p:cNvGraphicFramePr>
            <a:graphicFrameLocks noGrp="1"/>
          </p:cNvGraphicFramePr>
          <p:nvPr/>
        </p:nvGraphicFramePr>
        <p:xfrm>
          <a:off x="4660709" y="1988571"/>
          <a:ext cx="4251960" cy="1813878"/>
        </p:xfrm>
        <a:graphic>
          <a:graphicData uri="http://schemas.openxmlformats.org/drawingml/2006/table">
            <a:tbl>
              <a:tblPr firstRow="1" firstCol="1" bandRow="1">
                <a:tableStyleId>{5C22544A-7EE6-4342-B048-85BDC9FD1C3A}</a:tableStyleId>
              </a:tblPr>
              <a:tblGrid>
                <a:gridCol w="774700">
                  <a:extLst>
                    <a:ext uri="{9D8B030D-6E8A-4147-A177-3AD203B41FA5}">
                      <a16:colId xmlns:a16="http://schemas.microsoft.com/office/drawing/2014/main" val="3646671732"/>
                    </a:ext>
                  </a:extLst>
                </a:gridCol>
                <a:gridCol w="3477260">
                  <a:extLst>
                    <a:ext uri="{9D8B030D-6E8A-4147-A177-3AD203B41FA5}">
                      <a16:colId xmlns:a16="http://schemas.microsoft.com/office/drawing/2014/main" val="2778554825"/>
                    </a:ext>
                  </a:extLst>
                </a:gridCol>
              </a:tblGrid>
              <a:tr h="182880">
                <a:tc>
                  <a:txBody>
                    <a:bodyPr/>
                    <a:lstStyle/>
                    <a:p>
                      <a:pPr marL="0" marR="0">
                        <a:lnSpc>
                          <a:spcPct val="107000"/>
                        </a:lnSpc>
                        <a:spcBef>
                          <a:spcPts val="0"/>
                        </a:spcBef>
                        <a:spcAft>
                          <a:spcPts val="0"/>
                        </a:spcAft>
                      </a:pPr>
                      <a:r>
                        <a:rPr lang="en-US" sz="1100" kern="0">
                          <a:effectLst/>
                        </a:rPr>
                        <a:t>ICD-10-CM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Description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98084203"/>
                  </a:ext>
                </a:extLst>
              </a:tr>
              <a:tr h="182880">
                <a:tc>
                  <a:txBody>
                    <a:bodyPr/>
                    <a:lstStyle/>
                    <a:p>
                      <a:pPr marL="0" marR="0">
                        <a:lnSpc>
                          <a:spcPct val="107000"/>
                        </a:lnSpc>
                        <a:spcBef>
                          <a:spcPts val="0"/>
                        </a:spcBef>
                        <a:spcAft>
                          <a:spcPts val="0"/>
                        </a:spcAft>
                      </a:pPr>
                      <a:r>
                        <a:rPr lang="en-US" sz="1100" kern="0">
                          <a:effectLst/>
                        </a:rPr>
                        <a:t>Z600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Problems of adjustment to life-cycle transitions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55947638"/>
                  </a:ext>
                </a:extLst>
              </a:tr>
              <a:tr h="182880">
                <a:tc>
                  <a:txBody>
                    <a:bodyPr/>
                    <a:lstStyle/>
                    <a:p>
                      <a:pPr marL="0" marR="0">
                        <a:lnSpc>
                          <a:spcPct val="107000"/>
                        </a:lnSpc>
                        <a:spcBef>
                          <a:spcPts val="0"/>
                        </a:spcBef>
                        <a:spcAft>
                          <a:spcPts val="0"/>
                        </a:spcAft>
                      </a:pPr>
                      <a:r>
                        <a:rPr lang="en-US" sz="1100" kern="0">
                          <a:effectLst/>
                        </a:rPr>
                        <a:t>Z608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Other problems related to social environment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26513762"/>
                  </a:ext>
                </a:extLst>
              </a:tr>
              <a:tr h="182880">
                <a:tc>
                  <a:txBody>
                    <a:bodyPr/>
                    <a:lstStyle/>
                    <a:p>
                      <a:pPr marL="0" marR="0">
                        <a:lnSpc>
                          <a:spcPct val="107000"/>
                        </a:lnSpc>
                        <a:spcBef>
                          <a:spcPts val="0"/>
                        </a:spcBef>
                        <a:spcAft>
                          <a:spcPts val="0"/>
                        </a:spcAft>
                      </a:pPr>
                      <a:r>
                        <a:rPr lang="en-US" sz="1100" kern="0">
                          <a:effectLst/>
                        </a:rPr>
                        <a:t>Z602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Problems related to living alone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02291781"/>
                  </a:ext>
                </a:extLst>
              </a:tr>
              <a:tr h="182880">
                <a:tc>
                  <a:txBody>
                    <a:bodyPr/>
                    <a:lstStyle/>
                    <a:p>
                      <a:pPr marL="0" marR="0">
                        <a:lnSpc>
                          <a:spcPct val="107000"/>
                        </a:lnSpc>
                        <a:spcBef>
                          <a:spcPts val="0"/>
                        </a:spcBef>
                        <a:spcAft>
                          <a:spcPts val="0"/>
                        </a:spcAft>
                      </a:pPr>
                      <a:r>
                        <a:rPr lang="en-US" sz="1100" kern="0">
                          <a:effectLst/>
                        </a:rPr>
                        <a:t>Z605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Target of (perceived) adverse discrimination and persecution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45267301"/>
                  </a:ext>
                </a:extLst>
              </a:tr>
              <a:tr h="182880">
                <a:tc>
                  <a:txBody>
                    <a:bodyPr/>
                    <a:lstStyle/>
                    <a:p>
                      <a:pPr marL="0" marR="0">
                        <a:lnSpc>
                          <a:spcPct val="107000"/>
                        </a:lnSpc>
                        <a:spcBef>
                          <a:spcPts val="0"/>
                        </a:spcBef>
                        <a:spcAft>
                          <a:spcPts val="0"/>
                        </a:spcAft>
                      </a:pPr>
                      <a:r>
                        <a:rPr lang="en-US" sz="1100" kern="0">
                          <a:effectLst/>
                        </a:rPr>
                        <a:t>Z603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Acculturation difficulty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51183764"/>
                  </a:ext>
                </a:extLst>
              </a:tr>
              <a:tr h="182880">
                <a:tc>
                  <a:txBody>
                    <a:bodyPr/>
                    <a:lstStyle/>
                    <a:p>
                      <a:pPr marL="0" marR="0">
                        <a:lnSpc>
                          <a:spcPct val="107000"/>
                        </a:lnSpc>
                        <a:spcBef>
                          <a:spcPts val="0"/>
                        </a:spcBef>
                        <a:spcAft>
                          <a:spcPts val="0"/>
                        </a:spcAft>
                      </a:pPr>
                      <a:r>
                        <a:rPr lang="en-US" sz="1100" kern="0">
                          <a:effectLst/>
                        </a:rPr>
                        <a:t>Z60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Problems related to social environment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02510046"/>
                  </a:ext>
                </a:extLst>
              </a:tr>
              <a:tr h="182880">
                <a:tc>
                  <a:txBody>
                    <a:bodyPr/>
                    <a:lstStyle/>
                    <a:p>
                      <a:pPr marL="0" marR="0">
                        <a:lnSpc>
                          <a:spcPct val="107000"/>
                        </a:lnSpc>
                        <a:spcBef>
                          <a:spcPts val="0"/>
                        </a:spcBef>
                        <a:spcAft>
                          <a:spcPts val="0"/>
                        </a:spcAft>
                      </a:pPr>
                      <a:r>
                        <a:rPr lang="en-US" sz="1100" kern="0">
                          <a:effectLst/>
                        </a:rPr>
                        <a:t>Z604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Social exclusion and rejection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71805484"/>
                  </a:ext>
                </a:extLst>
              </a:tr>
              <a:tr h="182880">
                <a:tc>
                  <a:txBody>
                    <a:bodyPr/>
                    <a:lstStyle/>
                    <a:p>
                      <a:pPr marL="0" marR="0">
                        <a:lnSpc>
                          <a:spcPct val="107000"/>
                        </a:lnSpc>
                        <a:spcBef>
                          <a:spcPts val="0"/>
                        </a:spcBef>
                        <a:spcAft>
                          <a:spcPts val="0"/>
                        </a:spcAft>
                      </a:pPr>
                      <a:r>
                        <a:rPr lang="en-US" sz="1100" kern="0">
                          <a:effectLst/>
                        </a:rPr>
                        <a:t>Z609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dirty="0">
                          <a:effectLst/>
                        </a:rPr>
                        <a:t>Problem related to social environment, unspecified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10126699"/>
                  </a:ext>
                </a:extLst>
              </a:tr>
            </a:tbl>
          </a:graphicData>
        </a:graphic>
      </p:graphicFrame>
      <p:sp>
        <p:nvSpPr>
          <p:cNvPr id="8" name="TextBox 7">
            <a:extLst>
              <a:ext uri="{FF2B5EF4-FFF2-40B4-BE49-F238E27FC236}">
                <a16:creationId xmlns:a16="http://schemas.microsoft.com/office/drawing/2014/main" id="{4B4EFC66-51EA-F53E-4FB3-C328B8E382CE}"/>
              </a:ext>
            </a:extLst>
          </p:cNvPr>
          <p:cNvSpPr txBox="1"/>
          <p:nvPr/>
        </p:nvSpPr>
        <p:spPr>
          <a:xfrm>
            <a:off x="4704752" y="1739501"/>
            <a:ext cx="416387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Table 2. ICD-10-CM Codes for Social Life Disruption</a:t>
            </a:r>
          </a:p>
        </p:txBody>
      </p:sp>
    </p:spTree>
    <p:extLst>
      <p:ext uri="{BB962C8B-B14F-4D97-AF65-F5344CB8AC3E}">
        <p14:creationId xmlns:p14="http://schemas.microsoft.com/office/powerpoint/2010/main" val="1176130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187287" y="150229"/>
            <a:ext cx="718333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The Case Mix data has organization identifiers for facilities. Can those same identifiers be used in the MA APCD to identify the parallel claims data associated with the hospital submitters in the case mix data?</a:t>
            </a:r>
          </a:p>
        </p:txBody>
      </p:sp>
      <p:sp>
        <p:nvSpPr>
          <p:cNvPr id="9" name="TextBox 8">
            <a:extLst>
              <a:ext uri="{FF2B5EF4-FFF2-40B4-BE49-F238E27FC236}">
                <a16:creationId xmlns:a16="http://schemas.microsoft.com/office/drawing/2014/main" id="{B477A5B5-BC6A-7592-BBA7-A056DB094122}"/>
              </a:ext>
            </a:extLst>
          </p:cNvPr>
          <p:cNvSpPr txBox="1"/>
          <p:nvPr/>
        </p:nvSpPr>
        <p:spPr>
          <a:xfrm>
            <a:off x="187286" y="981226"/>
            <a:ext cx="8956713" cy="24622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No</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the case mix hospital organization identifiers are facility IDs assigned by CHIA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are not used in the MA APCD.  However, the case mix data does include the physician license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number assigned by the Massachusetts Board of Registration of Medicine. The MA APCD Provider filing specifications does contain a field for License ID (PV06) which insurance carriers are ask to report the state license number for the provider identified in the Plan Provider ID field (PV002). For a physician,  this is the medical license for a non-doctor this is the practice license. It is important to keep in mind that the Plan Provider ID is not always for a person but can be persons, facilities or other entities involved in claims transactions.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The license ID reported in the Case Mix data is only for persons, not facilities</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While both hospitals in the MA APCD and in Case Mix data contain the same facility names, the facility names are standardized in </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the Case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ix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data. In the MA APCD, one carrier's data might include the full name of a facility while another carrier might abbreviate that name. Therefore, the MA APCD facility names are not reported in a standardized fashion across all carriers. </a:t>
            </a:r>
          </a:p>
        </p:txBody>
      </p:sp>
      <p:grpSp>
        <p:nvGrpSpPr>
          <p:cNvPr id="11" name="Group 10">
            <a:extLst>
              <a:ext uri="{FF2B5EF4-FFF2-40B4-BE49-F238E27FC236}">
                <a16:creationId xmlns:a16="http://schemas.microsoft.com/office/drawing/2014/main" id="{4F46324F-B516-CAD7-A884-BCA147EE8BE5}"/>
              </a:ext>
            </a:extLst>
          </p:cNvPr>
          <p:cNvGrpSpPr/>
          <p:nvPr/>
        </p:nvGrpSpPr>
        <p:grpSpPr>
          <a:xfrm>
            <a:off x="7600316" y="117590"/>
            <a:ext cx="1346522" cy="1200329"/>
            <a:chOff x="7496076" y="41405"/>
            <a:chExt cx="1346522" cy="1200329"/>
          </a:xfrm>
        </p:grpSpPr>
        <p:sp>
          <p:nvSpPr>
            <p:cNvPr id="10" name="TextBox 9">
              <a:extLst>
                <a:ext uri="{FF2B5EF4-FFF2-40B4-BE49-F238E27FC236}">
                  <a16:creationId xmlns:a16="http://schemas.microsoft.com/office/drawing/2014/main" id="{9B0CE7E1-9857-0B51-BBA0-8C5A8A250EAB}"/>
                </a:ext>
              </a:extLst>
            </p:cNvPr>
            <p:cNvSpPr txBox="1"/>
            <p:nvPr/>
          </p:nvSpPr>
          <p:spPr>
            <a:xfrm>
              <a:off x="7496076" y="41405"/>
              <a:ext cx="134652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Provider IDs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Find a Provider | Santa Clara Valley Medical Center">
              <a:extLst>
                <a:ext uri="{FF2B5EF4-FFF2-40B4-BE49-F238E27FC236}">
                  <a16:creationId xmlns:a16="http://schemas.microsoft.com/office/drawing/2014/main" id="{11A8F781-FE57-B98D-A904-8F9BD87521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8" t="25285" r="65745" b="23225"/>
            <a:stretch/>
          </p:blipFill>
          <p:spPr bwMode="auto">
            <a:xfrm>
              <a:off x="7600316" y="410737"/>
              <a:ext cx="1109574" cy="7386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A45BAA2C-C4B6-3D15-5096-D53859436628}"/>
              </a:ext>
            </a:extLst>
          </p:cNvPr>
          <p:cNvGrpSpPr/>
          <p:nvPr/>
        </p:nvGrpSpPr>
        <p:grpSpPr>
          <a:xfrm>
            <a:off x="619179" y="3755432"/>
            <a:ext cx="7905641" cy="3006164"/>
            <a:chOff x="146390" y="3364914"/>
            <a:chExt cx="7905641" cy="3006164"/>
          </a:xfrm>
        </p:grpSpPr>
        <p:sp>
          <p:nvSpPr>
            <p:cNvPr id="12" name="Oval 11">
              <a:extLst>
                <a:ext uri="{FF2B5EF4-FFF2-40B4-BE49-F238E27FC236}">
                  <a16:creationId xmlns:a16="http://schemas.microsoft.com/office/drawing/2014/main" id="{4F17D9F7-BA15-9AF0-5C57-9B0F12171D7E}"/>
                </a:ext>
              </a:extLst>
            </p:cNvPr>
            <p:cNvSpPr/>
            <p:nvPr/>
          </p:nvSpPr>
          <p:spPr>
            <a:xfrm>
              <a:off x="146390" y="3364914"/>
              <a:ext cx="4783158" cy="29970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B6F0A4ED-7D8E-5C7F-9657-1AC88F5D816A}"/>
                </a:ext>
              </a:extLst>
            </p:cNvPr>
            <p:cNvGrpSpPr/>
            <p:nvPr/>
          </p:nvGrpSpPr>
          <p:grpSpPr>
            <a:xfrm>
              <a:off x="508732" y="3374015"/>
              <a:ext cx="7543299" cy="2997063"/>
              <a:chOff x="508732" y="3374015"/>
              <a:chExt cx="7543299" cy="2997063"/>
            </a:xfrm>
          </p:grpSpPr>
          <p:sp>
            <p:nvSpPr>
              <p:cNvPr id="15" name="TextBox 14">
                <a:extLst>
                  <a:ext uri="{FF2B5EF4-FFF2-40B4-BE49-F238E27FC236}">
                    <a16:creationId xmlns:a16="http://schemas.microsoft.com/office/drawing/2014/main" id="{C467124A-9F98-7CA8-DDC2-27FB75DDE5A0}"/>
                  </a:ext>
                </a:extLst>
              </p:cNvPr>
              <p:cNvSpPr txBox="1"/>
              <p:nvPr/>
            </p:nvSpPr>
            <p:spPr>
              <a:xfrm>
                <a:off x="508732" y="4078616"/>
                <a:ext cx="2686633" cy="156966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CASE MIX</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Organization IDs Assigned by CHIA for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Hospital Site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Hospital Filer (if the not same as Site)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Transferring Hospital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A92F15C-0D8F-3F70-6BDC-EA176236EC9D}"/>
                  </a:ext>
                </a:extLst>
              </p:cNvPr>
              <p:cNvSpPr txBox="1"/>
              <p:nvPr/>
            </p:nvSpPr>
            <p:spPr>
              <a:xfrm>
                <a:off x="4889991" y="3953164"/>
                <a:ext cx="3055195" cy="230832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MA APCD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HIPAA Taxonomy to Classify Provider Specialty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Type of Bill on Facility Claims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CMS Assigned National Provider IDs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Site of Service on NSF/CMS 1500 Claims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Federal Tax ID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Facility License ID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4AD3431-5E47-53EA-43F4-521E237F3D03}"/>
                  </a:ext>
                </a:extLst>
              </p:cNvPr>
              <p:cNvSpPr/>
              <p:nvPr/>
            </p:nvSpPr>
            <p:spPr>
              <a:xfrm>
                <a:off x="3268873" y="3374015"/>
                <a:ext cx="4783158" cy="29970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F495A0F-920C-7824-019B-CA6E38505BD9}"/>
                  </a:ext>
                </a:extLst>
              </p:cNvPr>
              <p:cNvSpPr txBox="1"/>
              <p:nvPr/>
            </p:nvSpPr>
            <p:spPr>
              <a:xfrm>
                <a:off x="3640297" y="4090824"/>
                <a:ext cx="1025345" cy="156966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SHARED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Facility Name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Address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ZIP Code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2" name="TextBox 21">
            <a:extLst>
              <a:ext uri="{FF2B5EF4-FFF2-40B4-BE49-F238E27FC236}">
                <a16:creationId xmlns:a16="http://schemas.microsoft.com/office/drawing/2014/main" id="{846B14DB-C55B-0ABF-EA9A-CEA198A8DD45}"/>
              </a:ext>
            </a:extLst>
          </p:cNvPr>
          <p:cNvSpPr txBox="1"/>
          <p:nvPr/>
        </p:nvSpPr>
        <p:spPr>
          <a:xfrm>
            <a:off x="3119102" y="3376999"/>
            <a:ext cx="337374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FACILITY SITE COMPARISON DATA</a:t>
            </a:r>
          </a:p>
        </p:txBody>
      </p:sp>
    </p:spTree>
    <p:extLst>
      <p:ext uri="{BB962C8B-B14F-4D97-AF65-F5344CB8AC3E}">
        <p14:creationId xmlns:p14="http://schemas.microsoft.com/office/powerpoint/2010/main" val="4221819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a:t>The next User Group will meet </a:t>
            </a:r>
            <a:r>
              <a:rPr lang="en-US" sz="2800"/>
              <a:t>Tuesday May, 23.</a:t>
            </a:r>
            <a:endParaRPr lang="en-US" sz="2000" dirty="0">
              <a:hlinkClick r:id="rId2"/>
            </a:endParaRPr>
          </a:p>
          <a:p>
            <a:pPr marL="0" indent="0">
              <a:buNone/>
            </a:pPr>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spTree>
    <p:extLst>
      <p:ext uri="{BB962C8B-B14F-4D97-AF65-F5344CB8AC3E}">
        <p14:creationId xmlns:p14="http://schemas.microsoft.com/office/powerpoint/2010/main" val="146613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07776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CY 2021 Updates</a:t>
            </a:r>
          </a:p>
          <a:p>
            <a:pPr marL="742950" lvl="1" indent="-285750">
              <a:buClr>
                <a:schemeClr val="accent1"/>
              </a:buClr>
              <a:buFont typeface="Wingdings" charset="2"/>
              <a:buChar char="§"/>
            </a:pPr>
            <a:r>
              <a:rPr lang="en-US" sz="2000" dirty="0">
                <a:solidFill>
                  <a:srgbClr val="63666A"/>
                </a:solidFill>
                <a:latin typeface="Arial"/>
                <a:cs typeface="Arial"/>
              </a:rPr>
              <a:t>FY21 Case Mix Release Projections</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endParaRPr lang="en-US" sz="2400" dirty="0">
              <a:solidFill>
                <a:srgbClr val="63666A"/>
              </a:solidFill>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2000" dirty="0">
                <a:solidFill>
                  <a:srgbClr val="63666A"/>
                </a:solidFill>
                <a:latin typeface="Arial"/>
                <a:cs typeface="Arial"/>
              </a:rPr>
              <a:t>Hospital Recorded Blood Alcohol Levels</a:t>
            </a:r>
          </a:p>
          <a:p>
            <a:pPr marL="742950" lvl="1" indent="-285750">
              <a:buClr>
                <a:schemeClr val="accent1"/>
              </a:buClr>
              <a:buFont typeface="Wingdings" charset="2"/>
              <a:buChar char="§"/>
            </a:pPr>
            <a:r>
              <a:rPr lang="en-US" sz="2000" dirty="0">
                <a:solidFill>
                  <a:srgbClr val="63666A"/>
                </a:solidFill>
                <a:latin typeface="Arial"/>
                <a:cs typeface="Arial"/>
              </a:rPr>
              <a:t>ICD-10-Codes for Family and Social Disruption</a:t>
            </a:r>
          </a:p>
          <a:p>
            <a:pPr marL="742950" lvl="1" indent="-285750">
              <a:buClr>
                <a:schemeClr val="accent1"/>
              </a:buClr>
              <a:buFont typeface="Wingdings" charset="2"/>
              <a:buChar char="§"/>
            </a:pPr>
            <a:r>
              <a:rPr lang="en-US" sz="2000" dirty="0">
                <a:solidFill>
                  <a:srgbClr val="63666A"/>
                </a:solidFill>
                <a:latin typeface="Arial"/>
                <a:cs typeface="Arial"/>
              </a:rPr>
              <a:t>Comparison of Case Mix to MA APCD Hospital Identifiers</a:t>
            </a:r>
          </a:p>
          <a:p>
            <a:pPr marL="342900" indent="-342900">
              <a:buFont typeface="Wingdings" panose="05000000000000000000" pitchFamily="2" charset="2"/>
              <a:buChar char="Ø"/>
            </a:pPr>
            <a:r>
              <a:rPr lang="en-US" sz="2000">
                <a:solidFill>
                  <a:srgbClr val="63666A"/>
                </a:solidFill>
                <a:latin typeface="Arial"/>
                <a:cs typeface="Arial"/>
              </a:rPr>
              <a:t>Q</a:t>
            </a:r>
            <a:r>
              <a:rPr lang="en-US" sz="2000" dirty="0">
                <a:solidFill>
                  <a:srgbClr val="63666A"/>
                </a:solidFill>
                <a:latin typeface="Arial"/>
                <a:cs typeface="Arial"/>
              </a:rPr>
              <a:t>&amp;A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3477875"/>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for request</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(CY 2021 Data)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CY 2021 Data </a:t>
            </a:r>
            <a:r>
              <a:rPr lang="en-US" sz="2000" dirty="0">
                <a:cs typeface="Arial"/>
              </a:rPr>
              <a:t>includes data on services from January 2017 – December 2021 with six months of claim runout.</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CY 2021</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Available for request</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Case Mix FY21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76522" y="104063"/>
            <a:ext cx="6860560" cy="10926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300" b="1" i="0" u="none" strike="noStrike" kern="1200" cap="none" spc="0" normalizeH="0" baseline="0" noProof="0" dirty="0">
                <a:ln>
                  <a:noFill/>
                </a:ln>
                <a:solidFill>
                  <a:srgbClr val="4472C4"/>
                </a:solidFill>
                <a:effectLst/>
                <a:uLnTx/>
                <a:uFillTx/>
                <a:latin typeface="Calibri Light" panose="020F0302020204030204"/>
                <a:ea typeface="+mn-ea"/>
                <a:cs typeface="+mn-cs"/>
              </a:rPr>
              <a:t>: The latest Centers for Disease Control and Prevention underlying cause of death data for Massachusetts indicates a 38% increase in the age-adjusted death rate from “alcohol-induced causes” from calendar year 2019 to 2020. The FY2016 implementation of ICD-10-CM included an update to add specific nomenclature for gradients of blood alcohol levels. To what extent are the new  blood alcohol gradient codes being used in the Case Mix data? </a:t>
            </a:r>
          </a:p>
        </p:txBody>
      </p:sp>
      <p:sp>
        <p:nvSpPr>
          <p:cNvPr id="9" name="TextBox 8">
            <a:extLst>
              <a:ext uri="{FF2B5EF4-FFF2-40B4-BE49-F238E27FC236}">
                <a16:creationId xmlns:a16="http://schemas.microsoft.com/office/drawing/2014/main" id="{B477A5B5-BC6A-7592-BBA7-A056DB094122}"/>
              </a:ext>
            </a:extLst>
          </p:cNvPr>
          <p:cNvSpPr txBox="1"/>
          <p:nvPr/>
        </p:nvSpPr>
        <p:spPr>
          <a:xfrm>
            <a:off x="101553" y="1157279"/>
            <a:ext cx="872696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There are eleven new ICD-10-CM ‘Y90’ codes referencing blood alcohol levels. Nine of the codes include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specific gradients for blood alcohol levels.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See Table 1 below</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The codes are being used in the outpatient emergency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department (ED) visit data. The volume of patients with blood alcohol codes trended upward in FY2018,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with more than twice the number of males than females having blood alcohol codes.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See Figure 1 below</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7" name="Group 16">
            <a:extLst>
              <a:ext uri="{FF2B5EF4-FFF2-40B4-BE49-F238E27FC236}">
                <a16:creationId xmlns:a16="http://schemas.microsoft.com/office/drawing/2014/main" id="{A2CAC2AD-CB6C-81CF-BDE2-229889CF3B8F}"/>
              </a:ext>
            </a:extLst>
          </p:cNvPr>
          <p:cNvGrpSpPr/>
          <p:nvPr/>
        </p:nvGrpSpPr>
        <p:grpSpPr>
          <a:xfrm>
            <a:off x="7174622" y="6565106"/>
            <a:ext cx="1918398" cy="307777"/>
            <a:chOff x="6923050" y="6525682"/>
            <a:chExt cx="1918398" cy="307777"/>
          </a:xfrm>
        </p:grpSpPr>
        <p:cxnSp>
          <p:nvCxnSpPr>
            <p:cNvPr id="15" name="Straight Arrow Connector 14">
              <a:extLst>
                <a:ext uri="{FF2B5EF4-FFF2-40B4-BE49-F238E27FC236}">
                  <a16:creationId xmlns:a16="http://schemas.microsoft.com/office/drawing/2014/main" id="{AEF2A099-9FD1-131B-F93C-677A4EA25F00}"/>
                </a:ext>
              </a:extLst>
            </p:cNvPr>
            <p:cNvCxnSpPr/>
            <p:nvPr/>
          </p:nvCxnSpPr>
          <p:spPr>
            <a:xfrm>
              <a:off x="7949081" y="6679571"/>
              <a:ext cx="892367"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20F17CE-8D97-E873-1BE9-C9BBC53E3802}"/>
                </a:ext>
              </a:extLst>
            </p:cNvPr>
            <p:cNvSpPr txBox="1"/>
            <p:nvPr/>
          </p:nvSpPr>
          <p:spPr>
            <a:xfrm>
              <a:off x="6923050" y="6525682"/>
              <a:ext cx="9221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continued</a:t>
              </a:r>
            </a:p>
          </p:txBody>
        </p:sp>
      </p:grpSp>
      <p:grpSp>
        <p:nvGrpSpPr>
          <p:cNvPr id="19" name="Group 18">
            <a:extLst>
              <a:ext uri="{FF2B5EF4-FFF2-40B4-BE49-F238E27FC236}">
                <a16:creationId xmlns:a16="http://schemas.microsoft.com/office/drawing/2014/main" id="{3D891AC7-60CF-244B-7CE9-8A296F954C40}"/>
              </a:ext>
            </a:extLst>
          </p:cNvPr>
          <p:cNvGrpSpPr/>
          <p:nvPr/>
        </p:nvGrpSpPr>
        <p:grpSpPr>
          <a:xfrm>
            <a:off x="6895844" y="72931"/>
            <a:ext cx="2149884" cy="1606603"/>
            <a:chOff x="6602082" y="61213"/>
            <a:chExt cx="2443646" cy="1813693"/>
          </a:xfrm>
        </p:grpSpPr>
        <p:pic>
          <p:nvPicPr>
            <p:cNvPr id="13" name="Picture 12" descr="Text&#10;&#10;Description automatically generated with medium confidence">
              <a:extLst>
                <a:ext uri="{FF2B5EF4-FFF2-40B4-BE49-F238E27FC236}">
                  <a16:creationId xmlns:a16="http://schemas.microsoft.com/office/drawing/2014/main" id="{390FC323-3291-34EE-A958-84D71F6EE152}"/>
                </a:ext>
              </a:extLst>
            </p:cNvPr>
            <p:cNvPicPr>
              <a:picLocks noChangeAspect="1"/>
            </p:cNvPicPr>
            <p:nvPr/>
          </p:nvPicPr>
          <p:blipFill rotWithShape="1">
            <a:blip r:embed="rId2"/>
            <a:srcRect r="33245"/>
            <a:stretch/>
          </p:blipFill>
          <p:spPr>
            <a:xfrm>
              <a:off x="6807801" y="767876"/>
              <a:ext cx="2149883" cy="951323"/>
            </a:xfrm>
            <a:prstGeom prst="rect">
              <a:avLst/>
            </a:prstGeom>
          </p:spPr>
        </p:pic>
        <p:sp>
          <p:nvSpPr>
            <p:cNvPr id="14" name="TextBox 13">
              <a:extLst>
                <a:ext uri="{FF2B5EF4-FFF2-40B4-BE49-F238E27FC236}">
                  <a16:creationId xmlns:a16="http://schemas.microsoft.com/office/drawing/2014/main" id="{844F09E0-20F8-4268-5F06-025660F79D86}"/>
                </a:ext>
              </a:extLst>
            </p:cNvPr>
            <p:cNvSpPr txBox="1"/>
            <p:nvPr/>
          </p:nvSpPr>
          <p:spPr>
            <a:xfrm>
              <a:off x="6744195" y="135803"/>
              <a:ext cx="2192860" cy="66015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alibri" panose="020F0502020204030204"/>
                  <a:ea typeface="+mn-ea"/>
                  <a:cs typeface="+mn-cs"/>
                </a:rPr>
                <a:t>ICD-10-CM Codes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alibri" panose="020F0502020204030204"/>
                  <a:ea typeface="+mn-ea"/>
                  <a:cs typeface="+mn-cs"/>
                </a:rPr>
                <a:t>Blood Alcohol Levels</a:t>
              </a:r>
            </a:p>
          </p:txBody>
        </p:sp>
        <p:sp>
          <p:nvSpPr>
            <p:cNvPr id="18" name="Rectangle: Rounded Corners 17">
              <a:extLst>
                <a:ext uri="{FF2B5EF4-FFF2-40B4-BE49-F238E27FC236}">
                  <a16:creationId xmlns:a16="http://schemas.microsoft.com/office/drawing/2014/main" id="{6FD231A5-D452-A077-0EF8-5BFF4AE809DB}"/>
                </a:ext>
              </a:extLst>
            </p:cNvPr>
            <p:cNvSpPr/>
            <p:nvPr/>
          </p:nvSpPr>
          <p:spPr>
            <a:xfrm>
              <a:off x="6602082" y="61213"/>
              <a:ext cx="2443646" cy="1813693"/>
            </a:xfrm>
            <a:prstGeom prst="round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20" name="Table 19">
            <a:extLst>
              <a:ext uri="{FF2B5EF4-FFF2-40B4-BE49-F238E27FC236}">
                <a16:creationId xmlns:a16="http://schemas.microsoft.com/office/drawing/2014/main" id="{B374369A-EDDB-8311-56EA-9F8C473B8BCE}"/>
              </a:ext>
            </a:extLst>
          </p:cNvPr>
          <p:cNvGraphicFramePr>
            <a:graphicFrameLocks noGrp="1"/>
          </p:cNvGraphicFramePr>
          <p:nvPr/>
        </p:nvGraphicFramePr>
        <p:xfrm>
          <a:off x="1364293" y="2181356"/>
          <a:ext cx="5237787" cy="2266950"/>
        </p:xfrm>
        <a:graphic>
          <a:graphicData uri="http://schemas.openxmlformats.org/drawingml/2006/table">
            <a:tbl>
              <a:tblPr firstRow="1" firstCol="1" bandRow="1">
                <a:tableStyleId>{5C22544A-7EE6-4342-B048-85BDC9FD1C3A}</a:tableStyleId>
              </a:tblPr>
              <a:tblGrid>
                <a:gridCol w="1223493">
                  <a:extLst>
                    <a:ext uri="{9D8B030D-6E8A-4147-A177-3AD203B41FA5}">
                      <a16:colId xmlns:a16="http://schemas.microsoft.com/office/drawing/2014/main" val="2956720560"/>
                    </a:ext>
                  </a:extLst>
                </a:gridCol>
                <a:gridCol w="4014294">
                  <a:extLst>
                    <a:ext uri="{9D8B030D-6E8A-4147-A177-3AD203B41FA5}">
                      <a16:colId xmlns:a16="http://schemas.microsoft.com/office/drawing/2014/main" val="174593277"/>
                    </a:ext>
                  </a:extLst>
                </a:gridCol>
              </a:tblGrid>
              <a:tr h="138482">
                <a:tc>
                  <a:txBody>
                    <a:bodyPr/>
                    <a:lstStyle/>
                    <a:p>
                      <a:pPr marL="0" marR="0" algn="ctr">
                        <a:lnSpc>
                          <a:spcPct val="107000"/>
                        </a:lnSpc>
                        <a:spcBef>
                          <a:spcPts val="0"/>
                        </a:spcBef>
                        <a:spcAft>
                          <a:spcPts val="0"/>
                        </a:spcAft>
                      </a:pPr>
                      <a:r>
                        <a:rPr lang="en-US" sz="1100" kern="0">
                          <a:effectLst/>
                        </a:rPr>
                        <a:t>ICD-10-CM Code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Description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1688408"/>
                  </a:ext>
                </a:extLst>
              </a:tr>
              <a:tr h="190500">
                <a:tc>
                  <a:txBody>
                    <a:bodyPr/>
                    <a:lstStyle/>
                    <a:p>
                      <a:pPr marL="0" marR="0" algn="ctr">
                        <a:lnSpc>
                          <a:spcPct val="107000"/>
                        </a:lnSpc>
                        <a:spcBef>
                          <a:spcPts val="0"/>
                        </a:spcBef>
                        <a:spcAft>
                          <a:spcPts val="0"/>
                        </a:spcAft>
                      </a:pPr>
                      <a:r>
                        <a:rPr lang="en-US" sz="1100" kern="0">
                          <a:effectLst/>
                        </a:rPr>
                        <a:t>Y90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Evidence of alcohol involvement determined by blood alcohol level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88774280"/>
                  </a:ext>
                </a:extLst>
              </a:tr>
              <a:tr h="190500">
                <a:tc>
                  <a:txBody>
                    <a:bodyPr/>
                    <a:lstStyle/>
                    <a:p>
                      <a:pPr marL="0" marR="0" algn="ctr">
                        <a:lnSpc>
                          <a:spcPct val="107000"/>
                        </a:lnSpc>
                        <a:spcBef>
                          <a:spcPts val="0"/>
                        </a:spcBef>
                        <a:spcAft>
                          <a:spcPts val="0"/>
                        </a:spcAft>
                      </a:pPr>
                      <a:r>
                        <a:rPr lang="en-US" sz="1100" kern="0">
                          <a:effectLst/>
                        </a:rPr>
                        <a:t>Y90.0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Blood alcohol level of less than 20 mg/100 ml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30249842"/>
                  </a:ext>
                </a:extLst>
              </a:tr>
              <a:tr h="190500">
                <a:tc>
                  <a:txBody>
                    <a:bodyPr/>
                    <a:lstStyle/>
                    <a:p>
                      <a:pPr marL="0" marR="0" algn="ctr">
                        <a:lnSpc>
                          <a:spcPct val="107000"/>
                        </a:lnSpc>
                        <a:spcBef>
                          <a:spcPts val="0"/>
                        </a:spcBef>
                        <a:spcAft>
                          <a:spcPts val="0"/>
                        </a:spcAft>
                      </a:pPr>
                      <a:r>
                        <a:rPr lang="en-US" sz="1100" kern="0">
                          <a:effectLst/>
                        </a:rPr>
                        <a:t>Y90.1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Blood alcohol level of 20-39 mg/100 ml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34640191"/>
                  </a:ext>
                </a:extLst>
              </a:tr>
              <a:tr h="190500">
                <a:tc>
                  <a:txBody>
                    <a:bodyPr/>
                    <a:lstStyle/>
                    <a:p>
                      <a:pPr marL="0" marR="0" algn="ctr">
                        <a:lnSpc>
                          <a:spcPct val="107000"/>
                        </a:lnSpc>
                        <a:spcBef>
                          <a:spcPts val="0"/>
                        </a:spcBef>
                        <a:spcAft>
                          <a:spcPts val="0"/>
                        </a:spcAft>
                      </a:pPr>
                      <a:r>
                        <a:rPr lang="en-US" sz="1100" kern="0">
                          <a:effectLst/>
                        </a:rPr>
                        <a:t>Y90.2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Blood alcohol level of 40-59 mg/100 ml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07836191"/>
                  </a:ext>
                </a:extLst>
              </a:tr>
              <a:tr h="190500">
                <a:tc>
                  <a:txBody>
                    <a:bodyPr/>
                    <a:lstStyle/>
                    <a:p>
                      <a:pPr marL="0" marR="0" algn="ctr">
                        <a:lnSpc>
                          <a:spcPct val="107000"/>
                        </a:lnSpc>
                        <a:spcBef>
                          <a:spcPts val="0"/>
                        </a:spcBef>
                        <a:spcAft>
                          <a:spcPts val="0"/>
                        </a:spcAft>
                      </a:pPr>
                      <a:r>
                        <a:rPr lang="en-US" sz="1100" kern="0">
                          <a:effectLst/>
                        </a:rPr>
                        <a:t>Y90.3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Blood alcohol level of 60-79 mg/100 ml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2335006"/>
                  </a:ext>
                </a:extLst>
              </a:tr>
              <a:tr h="190500">
                <a:tc>
                  <a:txBody>
                    <a:bodyPr/>
                    <a:lstStyle/>
                    <a:p>
                      <a:pPr marL="0" marR="0" algn="ctr">
                        <a:lnSpc>
                          <a:spcPct val="107000"/>
                        </a:lnSpc>
                        <a:spcBef>
                          <a:spcPts val="0"/>
                        </a:spcBef>
                        <a:spcAft>
                          <a:spcPts val="0"/>
                        </a:spcAft>
                      </a:pPr>
                      <a:r>
                        <a:rPr lang="en-US" sz="1100" kern="0">
                          <a:effectLst/>
                        </a:rPr>
                        <a:t>Y90.4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Blood alcohol level of 80-99 mg/100 ml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73425367"/>
                  </a:ext>
                </a:extLst>
              </a:tr>
              <a:tr h="190500">
                <a:tc>
                  <a:txBody>
                    <a:bodyPr/>
                    <a:lstStyle/>
                    <a:p>
                      <a:pPr marL="0" marR="0" algn="ctr">
                        <a:lnSpc>
                          <a:spcPct val="107000"/>
                        </a:lnSpc>
                        <a:spcBef>
                          <a:spcPts val="0"/>
                        </a:spcBef>
                        <a:spcAft>
                          <a:spcPts val="0"/>
                        </a:spcAft>
                      </a:pPr>
                      <a:r>
                        <a:rPr lang="en-US" sz="1100" kern="0">
                          <a:effectLst/>
                        </a:rPr>
                        <a:t>Y90.5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Blood alcohol level of 100-119 mg/100 ml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08926868"/>
                  </a:ext>
                </a:extLst>
              </a:tr>
              <a:tr h="190500">
                <a:tc>
                  <a:txBody>
                    <a:bodyPr/>
                    <a:lstStyle/>
                    <a:p>
                      <a:pPr marL="0" marR="0" algn="ctr">
                        <a:lnSpc>
                          <a:spcPct val="107000"/>
                        </a:lnSpc>
                        <a:spcBef>
                          <a:spcPts val="0"/>
                        </a:spcBef>
                        <a:spcAft>
                          <a:spcPts val="0"/>
                        </a:spcAft>
                      </a:pPr>
                      <a:r>
                        <a:rPr lang="en-US" sz="1100" kern="0">
                          <a:effectLst/>
                        </a:rPr>
                        <a:t>Y90.6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Blood alcohol level of 120-199 mg/100 ml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33793466"/>
                  </a:ext>
                </a:extLst>
              </a:tr>
              <a:tr h="190500">
                <a:tc>
                  <a:txBody>
                    <a:bodyPr/>
                    <a:lstStyle/>
                    <a:p>
                      <a:pPr marL="0" marR="0" algn="ctr">
                        <a:lnSpc>
                          <a:spcPct val="107000"/>
                        </a:lnSpc>
                        <a:spcBef>
                          <a:spcPts val="0"/>
                        </a:spcBef>
                        <a:spcAft>
                          <a:spcPts val="0"/>
                        </a:spcAft>
                      </a:pPr>
                      <a:r>
                        <a:rPr lang="en-US" sz="1100" kern="0">
                          <a:effectLst/>
                        </a:rPr>
                        <a:t>Y90.7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Blood alcohol level of 200-239 mg/100 ml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67713234"/>
                  </a:ext>
                </a:extLst>
              </a:tr>
              <a:tr h="190500">
                <a:tc>
                  <a:txBody>
                    <a:bodyPr/>
                    <a:lstStyle/>
                    <a:p>
                      <a:pPr marL="0" marR="0" algn="ctr">
                        <a:lnSpc>
                          <a:spcPct val="107000"/>
                        </a:lnSpc>
                        <a:spcBef>
                          <a:spcPts val="0"/>
                        </a:spcBef>
                        <a:spcAft>
                          <a:spcPts val="0"/>
                        </a:spcAft>
                      </a:pPr>
                      <a:r>
                        <a:rPr lang="en-US" sz="1100" kern="0">
                          <a:effectLst/>
                        </a:rPr>
                        <a:t>Y90.8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Blood alcohol level of 240 mg/100 ml or more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22423673"/>
                  </a:ext>
                </a:extLst>
              </a:tr>
              <a:tr h="190500">
                <a:tc>
                  <a:txBody>
                    <a:bodyPr/>
                    <a:lstStyle/>
                    <a:p>
                      <a:pPr marL="0" marR="0" algn="ctr">
                        <a:lnSpc>
                          <a:spcPct val="107000"/>
                        </a:lnSpc>
                        <a:spcBef>
                          <a:spcPts val="0"/>
                        </a:spcBef>
                        <a:spcAft>
                          <a:spcPts val="0"/>
                        </a:spcAft>
                      </a:pPr>
                      <a:r>
                        <a:rPr lang="en-US" sz="1100" kern="0">
                          <a:effectLst/>
                        </a:rPr>
                        <a:t>Y90.9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dirty="0">
                          <a:effectLst/>
                        </a:rPr>
                        <a:t>Presence of alcohol in blood, level not specified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21548922"/>
                  </a:ext>
                </a:extLst>
              </a:tr>
            </a:tbl>
          </a:graphicData>
        </a:graphic>
      </p:graphicFrame>
      <p:sp>
        <p:nvSpPr>
          <p:cNvPr id="21" name="TextBox 20">
            <a:extLst>
              <a:ext uri="{FF2B5EF4-FFF2-40B4-BE49-F238E27FC236}">
                <a16:creationId xmlns:a16="http://schemas.microsoft.com/office/drawing/2014/main" id="{4CD2E250-A103-C890-9D2B-68E75D9F441B}"/>
              </a:ext>
            </a:extLst>
          </p:cNvPr>
          <p:cNvSpPr txBox="1"/>
          <p:nvPr/>
        </p:nvSpPr>
        <p:spPr>
          <a:xfrm>
            <a:off x="2143494" y="1910988"/>
            <a:ext cx="389972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Table 1. ICD-10-CM Codes for Blood Alcohol Levels</a:t>
            </a:r>
          </a:p>
        </p:txBody>
      </p:sp>
      <p:graphicFrame>
        <p:nvGraphicFramePr>
          <p:cNvPr id="27" name="Chart 26">
            <a:extLst>
              <a:ext uri="{FF2B5EF4-FFF2-40B4-BE49-F238E27FC236}">
                <a16:creationId xmlns:a16="http://schemas.microsoft.com/office/drawing/2014/main" id="{6CEDC281-1B6F-FB8C-4DAE-D042441CE892}"/>
              </a:ext>
            </a:extLst>
          </p:cNvPr>
          <p:cNvGraphicFramePr/>
          <p:nvPr/>
        </p:nvGraphicFramePr>
        <p:xfrm>
          <a:off x="288200" y="4737292"/>
          <a:ext cx="8540318" cy="1845530"/>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C2E648D5-0725-FB27-FB09-394B1DDD2003}"/>
              </a:ext>
            </a:extLst>
          </p:cNvPr>
          <p:cNvSpPr txBox="1"/>
          <p:nvPr/>
        </p:nvSpPr>
        <p:spPr>
          <a:xfrm>
            <a:off x="194877" y="4490106"/>
            <a:ext cx="8647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Figure 1. FY2016 to FY2021 Volume of Emergency Department Visits by Sex with Recorded Blood Alcohol Level </a:t>
            </a:r>
          </a:p>
        </p:txBody>
      </p:sp>
    </p:spTree>
    <p:extLst>
      <p:ext uri="{BB962C8B-B14F-4D97-AF65-F5344CB8AC3E}">
        <p14:creationId xmlns:p14="http://schemas.microsoft.com/office/powerpoint/2010/main" val="80572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64506" y="167839"/>
            <a:ext cx="6831338" cy="14927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rPr>
              <a:t>: The higher rate of males with recorded blood alcohol levels in ED data aligns with the higher rate and upward trend in alcohol-induced deaths for males in Massachusetts. See </a:t>
            </a:r>
            <a:r>
              <a:rPr kumimoji="0" lang="en-US" sz="1300" b="1" i="1" u="none" strike="noStrike" kern="1200" cap="none" spc="0" normalizeH="0" baseline="0" noProof="0" dirty="0">
                <a:ln>
                  <a:noFill/>
                </a:ln>
                <a:solidFill>
                  <a:prstClr val="black"/>
                </a:solidFill>
                <a:effectLst/>
                <a:uLnTx/>
                <a:uFillTx/>
                <a:latin typeface="Calibri" panose="020F0502020204030204"/>
                <a:ea typeface="+mn-ea"/>
                <a:cs typeface="+mn-cs"/>
              </a:rPr>
              <a:t>Figure 1 below</a:t>
            </a: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rPr>
              <a:t>. While both the Massachusetts male and female alcohol-induced age-adjusted death rates per 100,000 trended upward, the death rate for males remains lower than the national rate for males. </a:t>
            </a:r>
            <a:r>
              <a:rPr kumimoji="0" lang="en-US" sz="1300" b="1" i="1" u="none" strike="noStrike" kern="1200" cap="none" spc="0" normalizeH="0" baseline="0" noProof="0" dirty="0">
                <a:ln>
                  <a:noFill/>
                </a:ln>
                <a:solidFill>
                  <a:prstClr val="black"/>
                </a:solidFill>
                <a:effectLst/>
                <a:uLnTx/>
                <a:uFillTx/>
                <a:latin typeface="Calibri" panose="020F0502020204030204"/>
                <a:ea typeface="+mn-ea"/>
                <a:cs typeface="+mn-cs"/>
              </a:rPr>
              <a:t>See Figure 2 below</a:t>
            </a: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rPr>
              <a:t>. However, at the height of the pandemic in calendar year 2020, the alcohol-induced death rate for Massachusetts females surpassed the national rate for females. </a:t>
            </a:r>
            <a:r>
              <a:rPr kumimoji="0" lang="en-US" sz="1300" b="1" i="1" u="none" strike="noStrike" kern="1200" cap="none" spc="0" normalizeH="0" baseline="0" noProof="0" dirty="0">
                <a:ln>
                  <a:noFill/>
                </a:ln>
                <a:solidFill>
                  <a:prstClr val="black"/>
                </a:solidFill>
                <a:effectLst/>
                <a:uLnTx/>
                <a:uFillTx/>
                <a:latin typeface="Calibri" panose="020F0502020204030204"/>
                <a:ea typeface="+mn-ea"/>
                <a:cs typeface="+mn-cs"/>
              </a:rPr>
              <a:t>See Figure 3 below.</a:t>
            </a:r>
          </a:p>
        </p:txBody>
      </p:sp>
      <p:grpSp>
        <p:nvGrpSpPr>
          <p:cNvPr id="17" name="Group 16">
            <a:extLst>
              <a:ext uri="{FF2B5EF4-FFF2-40B4-BE49-F238E27FC236}">
                <a16:creationId xmlns:a16="http://schemas.microsoft.com/office/drawing/2014/main" id="{A2CAC2AD-CB6C-81CF-BDE2-229889CF3B8F}"/>
              </a:ext>
            </a:extLst>
          </p:cNvPr>
          <p:cNvGrpSpPr/>
          <p:nvPr/>
        </p:nvGrpSpPr>
        <p:grpSpPr>
          <a:xfrm>
            <a:off x="7477156" y="6565093"/>
            <a:ext cx="1605821" cy="261610"/>
            <a:chOff x="6923050" y="6525682"/>
            <a:chExt cx="1918398" cy="220902"/>
          </a:xfrm>
        </p:grpSpPr>
        <p:cxnSp>
          <p:nvCxnSpPr>
            <p:cNvPr id="15" name="Straight Arrow Connector 14">
              <a:extLst>
                <a:ext uri="{FF2B5EF4-FFF2-40B4-BE49-F238E27FC236}">
                  <a16:creationId xmlns:a16="http://schemas.microsoft.com/office/drawing/2014/main" id="{AEF2A099-9FD1-131B-F93C-677A4EA25F00}"/>
                </a:ext>
              </a:extLst>
            </p:cNvPr>
            <p:cNvCxnSpPr/>
            <p:nvPr/>
          </p:nvCxnSpPr>
          <p:spPr>
            <a:xfrm>
              <a:off x="7949081" y="6679571"/>
              <a:ext cx="892367"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20F17CE-8D97-E873-1BE9-C9BBC53E3802}"/>
                </a:ext>
              </a:extLst>
            </p:cNvPr>
            <p:cNvSpPr txBox="1"/>
            <p:nvPr/>
          </p:nvSpPr>
          <p:spPr>
            <a:xfrm>
              <a:off x="6923050" y="6525682"/>
              <a:ext cx="922112" cy="2209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Calibri" panose="020F0502020204030204"/>
                  <a:ea typeface="+mn-ea"/>
                  <a:cs typeface="+mn-cs"/>
                </a:rPr>
                <a:t>continued</a:t>
              </a:r>
            </a:p>
          </p:txBody>
        </p:sp>
      </p:grpSp>
      <p:grpSp>
        <p:nvGrpSpPr>
          <p:cNvPr id="19" name="Group 18">
            <a:extLst>
              <a:ext uri="{FF2B5EF4-FFF2-40B4-BE49-F238E27FC236}">
                <a16:creationId xmlns:a16="http://schemas.microsoft.com/office/drawing/2014/main" id="{3D891AC7-60CF-244B-7CE9-8A296F954C40}"/>
              </a:ext>
            </a:extLst>
          </p:cNvPr>
          <p:cNvGrpSpPr/>
          <p:nvPr/>
        </p:nvGrpSpPr>
        <p:grpSpPr>
          <a:xfrm>
            <a:off x="6895844" y="72931"/>
            <a:ext cx="2149884" cy="1606603"/>
            <a:chOff x="6602082" y="61213"/>
            <a:chExt cx="2443646" cy="1813693"/>
          </a:xfrm>
        </p:grpSpPr>
        <p:pic>
          <p:nvPicPr>
            <p:cNvPr id="13" name="Picture 12" descr="Text&#10;&#10;Description automatically generated with medium confidence">
              <a:extLst>
                <a:ext uri="{FF2B5EF4-FFF2-40B4-BE49-F238E27FC236}">
                  <a16:creationId xmlns:a16="http://schemas.microsoft.com/office/drawing/2014/main" id="{390FC323-3291-34EE-A958-84D71F6EE152}"/>
                </a:ext>
              </a:extLst>
            </p:cNvPr>
            <p:cNvPicPr>
              <a:picLocks noChangeAspect="1"/>
            </p:cNvPicPr>
            <p:nvPr/>
          </p:nvPicPr>
          <p:blipFill rotWithShape="1">
            <a:blip r:embed="rId2"/>
            <a:srcRect r="33245"/>
            <a:stretch/>
          </p:blipFill>
          <p:spPr>
            <a:xfrm>
              <a:off x="6807801" y="767876"/>
              <a:ext cx="2149883" cy="951323"/>
            </a:xfrm>
            <a:prstGeom prst="rect">
              <a:avLst/>
            </a:prstGeom>
          </p:spPr>
        </p:pic>
        <p:sp>
          <p:nvSpPr>
            <p:cNvPr id="14" name="TextBox 13">
              <a:extLst>
                <a:ext uri="{FF2B5EF4-FFF2-40B4-BE49-F238E27FC236}">
                  <a16:creationId xmlns:a16="http://schemas.microsoft.com/office/drawing/2014/main" id="{844F09E0-20F8-4268-5F06-025660F79D86}"/>
                </a:ext>
              </a:extLst>
            </p:cNvPr>
            <p:cNvSpPr txBox="1"/>
            <p:nvPr/>
          </p:nvSpPr>
          <p:spPr>
            <a:xfrm>
              <a:off x="6744195" y="135803"/>
              <a:ext cx="2192860" cy="66015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alibri" panose="020F0502020204030204"/>
                  <a:ea typeface="+mn-ea"/>
                  <a:cs typeface="+mn-cs"/>
                </a:rPr>
                <a:t>ICD-10-CM Codes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alibri" panose="020F0502020204030204"/>
                  <a:ea typeface="+mn-ea"/>
                  <a:cs typeface="+mn-cs"/>
                </a:rPr>
                <a:t>Blood Alcohol Levels</a:t>
              </a:r>
            </a:p>
          </p:txBody>
        </p:sp>
        <p:sp>
          <p:nvSpPr>
            <p:cNvPr id="18" name="Rectangle: Rounded Corners 17">
              <a:extLst>
                <a:ext uri="{FF2B5EF4-FFF2-40B4-BE49-F238E27FC236}">
                  <a16:creationId xmlns:a16="http://schemas.microsoft.com/office/drawing/2014/main" id="{6FD231A5-D452-A077-0EF8-5BFF4AE809DB}"/>
                </a:ext>
              </a:extLst>
            </p:cNvPr>
            <p:cNvSpPr/>
            <p:nvPr/>
          </p:nvSpPr>
          <p:spPr>
            <a:xfrm>
              <a:off x="6602082" y="61213"/>
              <a:ext cx="2443646" cy="1813693"/>
            </a:xfrm>
            <a:prstGeom prst="round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5" name="Chart 4">
            <a:extLst>
              <a:ext uri="{FF2B5EF4-FFF2-40B4-BE49-F238E27FC236}">
                <a16:creationId xmlns:a16="http://schemas.microsoft.com/office/drawing/2014/main" id="{B6EA321D-7524-457E-58B3-8570DEBDD9B6}"/>
              </a:ext>
            </a:extLst>
          </p:cNvPr>
          <p:cNvGraphicFramePr/>
          <p:nvPr/>
        </p:nvGraphicFramePr>
        <p:xfrm>
          <a:off x="142895" y="1858052"/>
          <a:ext cx="8858209" cy="2209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41359E71-6165-1A52-4345-81F9E0E471B7}"/>
              </a:ext>
            </a:extLst>
          </p:cNvPr>
          <p:cNvGraphicFramePr/>
          <p:nvPr/>
        </p:nvGraphicFramePr>
        <p:xfrm>
          <a:off x="193880" y="4355234"/>
          <a:ext cx="4309006" cy="2209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780C9CE8-98B7-781B-93F0-88116C588B57}"/>
              </a:ext>
            </a:extLst>
          </p:cNvPr>
          <p:cNvGraphicFramePr/>
          <p:nvPr/>
        </p:nvGraphicFramePr>
        <p:xfrm>
          <a:off x="4736722" y="4355234"/>
          <a:ext cx="4309006" cy="2209872"/>
        </p:xfrm>
        <a:graphic>
          <a:graphicData uri="http://schemas.openxmlformats.org/drawingml/2006/chart">
            <c:chart xmlns:c="http://schemas.openxmlformats.org/drawingml/2006/chart" xmlns:r="http://schemas.openxmlformats.org/officeDocument/2006/relationships" r:id="rId5"/>
          </a:graphicData>
        </a:graphic>
      </p:graphicFrame>
      <p:cxnSp>
        <p:nvCxnSpPr>
          <p:cNvPr id="22" name="Straight Arrow Connector 21">
            <a:extLst>
              <a:ext uri="{FF2B5EF4-FFF2-40B4-BE49-F238E27FC236}">
                <a16:creationId xmlns:a16="http://schemas.microsoft.com/office/drawing/2014/main" id="{56AEE578-CD32-8B33-A782-6EB80BA7B186}"/>
              </a:ext>
            </a:extLst>
          </p:cNvPr>
          <p:cNvCxnSpPr/>
          <p:nvPr/>
        </p:nvCxnSpPr>
        <p:spPr>
          <a:xfrm>
            <a:off x="8200653" y="5023692"/>
            <a:ext cx="446183"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97B50EA-D62B-BC6C-649B-E84A9E201F4A}"/>
              </a:ext>
            </a:extLst>
          </p:cNvPr>
          <p:cNvSpPr txBox="1"/>
          <p:nvPr/>
        </p:nvSpPr>
        <p:spPr>
          <a:xfrm>
            <a:off x="627961" y="4850740"/>
            <a:ext cx="3139808" cy="415498"/>
          </a:xfrm>
          <a:prstGeom prst="rect">
            <a:avLst/>
          </a:prstGeom>
          <a:solidFill>
            <a:srgbClr val="FFFF00">
              <a:alpha val="28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Massachusetts male alcohol-induced death rate remains lower than the national death rate for males</a:t>
            </a:r>
          </a:p>
        </p:txBody>
      </p:sp>
      <p:sp>
        <p:nvSpPr>
          <p:cNvPr id="24" name="TextBox 23">
            <a:extLst>
              <a:ext uri="{FF2B5EF4-FFF2-40B4-BE49-F238E27FC236}">
                <a16:creationId xmlns:a16="http://schemas.microsoft.com/office/drawing/2014/main" id="{2177E765-A2B1-EE97-ECD2-42BFCF221F88}"/>
              </a:ext>
            </a:extLst>
          </p:cNvPr>
          <p:cNvSpPr txBox="1"/>
          <p:nvPr/>
        </p:nvSpPr>
        <p:spPr>
          <a:xfrm>
            <a:off x="5060845" y="4863239"/>
            <a:ext cx="3139808" cy="577081"/>
          </a:xfrm>
          <a:prstGeom prst="rect">
            <a:avLst/>
          </a:prstGeom>
          <a:solidFill>
            <a:srgbClr val="FFFF00">
              <a:alpha val="28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Massachusetts female alcohol-induced death rate surpassed the national death rate for females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the single calendar year of 2020</a:t>
            </a:r>
          </a:p>
        </p:txBody>
      </p:sp>
      <p:sp>
        <p:nvSpPr>
          <p:cNvPr id="25" name="TextBox 24">
            <a:extLst>
              <a:ext uri="{FF2B5EF4-FFF2-40B4-BE49-F238E27FC236}">
                <a16:creationId xmlns:a16="http://schemas.microsoft.com/office/drawing/2014/main" id="{A8205EFF-940A-4E07-48CA-2FC04C472561}"/>
              </a:ext>
            </a:extLst>
          </p:cNvPr>
          <p:cNvSpPr txBox="1"/>
          <p:nvPr/>
        </p:nvSpPr>
        <p:spPr>
          <a:xfrm>
            <a:off x="374308" y="1818857"/>
            <a:ext cx="748878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Figure 1. Massachusetts Age-Adjusted Alcohol-Induced Death Rate by Sex per 100,000</a:t>
            </a:r>
          </a:p>
        </p:txBody>
      </p:sp>
      <p:sp>
        <p:nvSpPr>
          <p:cNvPr id="26" name="TextBox 25">
            <a:extLst>
              <a:ext uri="{FF2B5EF4-FFF2-40B4-BE49-F238E27FC236}">
                <a16:creationId xmlns:a16="http://schemas.microsoft.com/office/drawing/2014/main" id="{FFB63C58-9C0E-1350-EC93-E5A209A72395}"/>
              </a:ext>
            </a:extLst>
          </p:cNvPr>
          <p:cNvSpPr txBox="1"/>
          <p:nvPr/>
        </p:nvSpPr>
        <p:spPr>
          <a:xfrm>
            <a:off x="98272" y="4136141"/>
            <a:ext cx="435247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Fig. 2. Comparison of Massachusetts to National Death Rate for Males*</a:t>
            </a:r>
          </a:p>
        </p:txBody>
      </p:sp>
      <p:sp>
        <p:nvSpPr>
          <p:cNvPr id="28" name="TextBox 27">
            <a:extLst>
              <a:ext uri="{FF2B5EF4-FFF2-40B4-BE49-F238E27FC236}">
                <a16:creationId xmlns:a16="http://schemas.microsoft.com/office/drawing/2014/main" id="{6C306D70-2368-A62B-805A-2159A0D71882}"/>
              </a:ext>
            </a:extLst>
          </p:cNvPr>
          <p:cNvSpPr txBox="1"/>
          <p:nvPr/>
        </p:nvSpPr>
        <p:spPr>
          <a:xfrm>
            <a:off x="4641116" y="4136141"/>
            <a:ext cx="4479111"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Fig. 3. Comparison of Massachusetts to National Death Rate for Females*</a:t>
            </a:r>
          </a:p>
        </p:txBody>
      </p:sp>
      <p:sp>
        <p:nvSpPr>
          <p:cNvPr id="30" name="TextBox 29">
            <a:extLst>
              <a:ext uri="{FF2B5EF4-FFF2-40B4-BE49-F238E27FC236}">
                <a16:creationId xmlns:a16="http://schemas.microsoft.com/office/drawing/2014/main" id="{6769E43F-119C-7C24-D048-6CF12CA6CE3F}"/>
              </a:ext>
            </a:extLst>
          </p:cNvPr>
          <p:cNvSpPr txBox="1"/>
          <p:nvPr/>
        </p:nvSpPr>
        <p:spPr>
          <a:xfrm>
            <a:off x="0" y="6599533"/>
            <a:ext cx="7395071"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Source: Centers for Disease Control and Prevention, National Center for Health Statistics. National Vital Statistics System, Mortality Data on CDC Wonder</a:t>
            </a:r>
          </a:p>
        </p:txBody>
      </p:sp>
      <p:sp>
        <p:nvSpPr>
          <p:cNvPr id="2" name="TextBox 1">
            <a:extLst>
              <a:ext uri="{FF2B5EF4-FFF2-40B4-BE49-F238E27FC236}">
                <a16:creationId xmlns:a16="http://schemas.microsoft.com/office/drawing/2014/main" id="{0EB7BA66-551C-8813-C452-803C672BE9B9}"/>
              </a:ext>
            </a:extLst>
          </p:cNvPr>
          <p:cNvSpPr txBox="1"/>
          <p:nvPr/>
        </p:nvSpPr>
        <p:spPr>
          <a:xfrm>
            <a:off x="2897014" y="4365191"/>
            <a:ext cx="1670650"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Age-Adjusted Rate per 100,000</a:t>
            </a:r>
          </a:p>
        </p:txBody>
      </p:sp>
      <p:sp>
        <p:nvSpPr>
          <p:cNvPr id="3" name="TextBox 2">
            <a:extLst>
              <a:ext uri="{FF2B5EF4-FFF2-40B4-BE49-F238E27FC236}">
                <a16:creationId xmlns:a16="http://schemas.microsoft.com/office/drawing/2014/main" id="{341D8FDA-2219-599F-F689-84145A903E89}"/>
              </a:ext>
            </a:extLst>
          </p:cNvPr>
          <p:cNvSpPr txBox="1"/>
          <p:nvPr/>
        </p:nvSpPr>
        <p:spPr>
          <a:xfrm>
            <a:off x="7375078" y="4364473"/>
            <a:ext cx="1670650"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Age-Adjusted Rate per 100,000</a:t>
            </a:r>
          </a:p>
        </p:txBody>
      </p:sp>
    </p:spTree>
    <p:extLst>
      <p:ext uri="{BB962C8B-B14F-4D97-AF65-F5344CB8AC3E}">
        <p14:creationId xmlns:p14="http://schemas.microsoft.com/office/powerpoint/2010/main" val="1499869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64506" y="127679"/>
            <a:ext cx="6831338"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When analyzing ICD-10-CM blood alcohol levels, keep in mind that the ICD-10-CM ‘Y90’ codes for blood alcohol levels are reported in either the associated diagnosis field or the external cause field, not in the principal diagnosis field.  Over the past six years (FY2016-FY2021), the </a:t>
            </a:r>
            <a:r>
              <a:rPr kumimoji="0" lang="en-US" sz="1200" b="0" i="1" u="sng" strike="noStrike" kern="1200" cap="none" spc="0" normalizeH="0" baseline="0" noProof="0" dirty="0">
                <a:ln>
                  <a:noFill/>
                </a:ln>
                <a:solidFill>
                  <a:prstClr val="black"/>
                </a:solidFill>
                <a:effectLst/>
                <a:uLnTx/>
                <a:uFillTx/>
                <a:latin typeface="Calibri" panose="020F0502020204030204"/>
                <a:ea typeface="+mn-ea"/>
                <a:cs typeface="+mn-cs"/>
              </a:rPr>
              <a:t>top emergency department principal diagnoses for those tested for alcohol levels were </a:t>
            </a:r>
            <a:r>
              <a:rPr kumimoji="0" lang="en-US" sz="1200" b="1" i="1" u="sng" strike="noStrike" kern="1200" cap="none" spc="0" normalizeH="0" baseline="0" noProof="0" dirty="0">
                <a:ln>
                  <a:noFill/>
                </a:ln>
                <a:solidFill>
                  <a:prstClr val="black"/>
                </a:solidFill>
                <a:effectLst/>
                <a:uLnTx/>
                <a:uFillTx/>
                <a:latin typeface="Calibri" panose="020F0502020204030204"/>
                <a:ea typeface="+mn-ea"/>
                <a:cs typeface="+mn-cs"/>
              </a:rPr>
              <a:t>alcohol abuse with intoxication </a:t>
            </a:r>
            <a:r>
              <a:rPr kumimoji="0" lang="en-US" sz="1200" b="0" i="1" u="sng"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1200" b="1" i="1" u="sng" strike="noStrike" kern="1200" cap="none" spc="0" normalizeH="0" baseline="0" noProof="0" dirty="0">
                <a:ln>
                  <a:noFill/>
                </a:ln>
                <a:solidFill>
                  <a:prstClr val="black"/>
                </a:solidFill>
                <a:effectLst/>
                <a:uLnTx/>
                <a:uFillTx/>
                <a:latin typeface="Calibri" panose="020F0502020204030204"/>
                <a:ea typeface="+mn-ea"/>
                <a:cs typeface="+mn-cs"/>
              </a:rPr>
              <a:t>alcohol dependence with Intoxication</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For those who did not have a principal diagnosis of alcohol abuse or dependence,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head injuries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were the leading anatomic trauma associated with high blood alcohol levels,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chest pains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were the leading physiologic disorder, and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major depression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the leading psychiatric disorder.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See Table 1 below</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Each year since ICD-10-CM implementation, on average  20,839 patients have ED recorded blood alcohol level and consistently, each year,  the most frequent recorded level on over 40% of patients tested was the highest blood alcohol level of 240 mg/100 or more.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See Figure 1 below</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7" name="Group 16">
            <a:extLst>
              <a:ext uri="{FF2B5EF4-FFF2-40B4-BE49-F238E27FC236}">
                <a16:creationId xmlns:a16="http://schemas.microsoft.com/office/drawing/2014/main" id="{A2CAC2AD-CB6C-81CF-BDE2-229889CF3B8F}"/>
              </a:ext>
            </a:extLst>
          </p:cNvPr>
          <p:cNvGrpSpPr/>
          <p:nvPr/>
        </p:nvGrpSpPr>
        <p:grpSpPr>
          <a:xfrm>
            <a:off x="7477156" y="6565093"/>
            <a:ext cx="1605821" cy="261610"/>
            <a:chOff x="6923050" y="6525682"/>
            <a:chExt cx="1918398" cy="220902"/>
          </a:xfrm>
        </p:grpSpPr>
        <p:cxnSp>
          <p:nvCxnSpPr>
            <p:cNvPr id="15" name="Straight Arrow Connector 14">
              <a:extLst>
                <a:ext uri="{FF2B5EF4-FFF2-40B4-BE49-F238E27FC236}">
                  <a16:creationId xmlns:a16="http://schemas.microsoft.com/office/drawing/2014/main" id="{AEF2A099-9FD1-131B-F93C-677A4EA25F00}"/>
                </a:ext>
              </a:extLst>
            </p:cNvPr>
            <p:cNvCxnSpPr/>
            <p:nvPr/>
          </p:nvCxnSpPr>
          <p:spPr>
            <a:xfrm>
              <a:off x="7949081" y="6679571"/>
              <a:ext cx="892367"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20F17CE-8D97-E873-1BE9-C9BBC53E3802}"/>
                </a:ext>
              </a:extLst>
            </p:cNvPr>
            <p:cNvSpPr txBox="1"/>
            <p:nvPr/>
          </p:nvSpPr>
          <p:spPr>
            <a:xfrm>
              <a:off x="6923050" y="6525682"/>
              <a:ext cx="922112" cy="2209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Calibri" panose="020F0502020204030204"/>
                  <a:ea typeface="+mn-ea"/>
                  <a:cs typeface="+mn-cs"/>
                </a:rPr>
                <a:t>continued</a:t>
              </a:r>
            </a:p>
          </p:txBody>
        </p:sp>
      </p:grpSp>
      <p:grpSp>
        <p:nvGrpSpPr>
          <p:cNvPr id="19" name="Group 18">
            <a:extLst>
              <a:ext uri="{FF2B5EF4-FFF2-40B4-BE49-F238E27FC236}">
                <a16:creationId xmlns:a16="http://schemas.microsoft.com/office/drawing/2014/main" id="{3D891AC7-60CF-244B-7CE9-8A296F954C40}"/>
              </a:ext>
            </a:extLst>
          </p:cNvPr>
          <p:cNvGrpSpPr/>
          <p:nvPr/>
        </p:nvGrpSpPr>
        <p:grpSpPr>
          <a:xfrm>
            <a:off x="6895844" y="72931"/>
            <a:ext cx="2149884" cy="1606603"/>
            <a:chOff x="6602082" y="61213"/>
            <a:chExt cx="2443646" cy="1813693"/>
          </a:xfrm>
        </p:grpSpPr>
        <p:pic>
          <p:nvPicPr>
            <p:cNvPr id="13" name="Picture 12" descr="Text&#10;&#10;Description automatically generated with medium confidence">
              <a:extLst>
                <a:ext uri="{FF2B5EF4-FFF2-40B4-BE49-F238E27FC236}">
                  <a16:creationId xmlns:a16="http://schemas.microsoft.com/office/drawing/2014/main" id="{390FC323-3291-34EE-A958-84D71F6EE152}"/>
                </a:ext>
              </a:extLst>
            </p:cNvPr>
            <p:cNvPicPr>
              <a:picLocks noChangeAspect="1"/>
            </p:cNvPicPr>
            <p:nvPr/>
          </p:nvPicPr>
          <p:blipFill rotWithShape="1">
            <a:blip r:embed="rId2"/>
            <a:srcRect r="33245"/>
            <a:stretch/>
          </p:blipFill>
          <p:spPr>
            <a:xfrm>
              <a:off x="6807801" y="767876"/>
              <a:ext cx="2149883" cy="951323"/>
            </a:xfrm>
            <a:prstGeom prst="rect">
              <a:avLst/>
            </a:prstGeom>
          </p:spPr>
        </p:pic>
        <p:sp>
          <p:nvSpPr>
            <p:cNvPr id="14" name="TextBox 13">
              <a:extLst>
                <a:ext uri="{FF2B5EF4-FFF2-40B4-BE49-F238E27FC236}">
                  <a16:creationId xmlns:a16="http://schemas.microsoft.com/office/drawing/2014/main" id="{844F09E0-20F8-4268-5F06-025660F79D86}"/>
                </a:ext>
              </a:extLst>
            </p:cNvPr>
            <p:cNvSpPr txBox="1"/>
            <p:nvPr/>
          </p:nvSpPr>
          <p:spPr>
            <a:xfrm>
              <a:off x="6744195" y="135803"/>
              <a:ext cx="2192860" cy="66015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alibri" panose="020F0502020204030204"/>
                  <a:ea typeface="+mn-ea"/>
                  <a:cs typeface="+mn-cs"/>
                </a:rPr>
                <a:t>ICD-10-CM Codes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alibri" panose="020F0502020204030204"/>
                  <a:ea typeface="+mn-ea"/>
                  <a:cs typeface="+mn-cs"/>
                </a:rPr>
                <a:t>Blood Alcohol Levels</a:t>
              </a:r>
            </a:p>
          </p:txBody>
        </p:sp>
        <p:sp>
          <p:nvSpPr>
            <p:cNvPr id="18" name="Rectangle: Rounded Corners 17">
              <a:extLst>
                <a:ext uri="{FF2B5EF4-FFF2-40B4-BE49-F238E27FC236}">
                  <a16:creationId xmlns:a16="http://schemas.microsoft.com/office/drawing/2014/main" id="{6FD231A5-D452-A077-0EF8-5BFF4AE809DB}"/>
                </a:ext>
              </a:extLst>
            </p:cNvPr>
            <p:cNvSpPr/>
            <p:nvPr/>
          </p:nvSpPr>
          <p:spPr>
            <a:xfrm>
              <a:off x="6602082" y="61213"/>
              <a:ext cx="2443646" cy="1813693"/>
            </a:xfrm>
            <a:prstGeom prst="round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3" name="Table 2">
            <a:extLst>
              <a:ext uri="{FF2B5EF4-FFF2-40B4-BE49-F238E27FC236}">
                <a16:creationId xmlns:a16="http://schemas.microsoft.com/office/drawing/2014/main" id="{B28523B0-B6EE-B21C-4C2E-586B5F862D77}"/>
              </a:ext>
            </a:extLst>
          </p:cNvPr>
          <p:cNvGraphicFramePr>
            <a:graphicFrameLocks noGrp="1"/>
          </p:cNvGraphicFramePr>
          <p:nvPr/>
        </p:nvGraphicFramePr>
        <p:xfrm>
          <a:off x="141622" y="2414798"/>
          <a:ext cx="8663681" cy="1170686"/>
        </p:xfrm>
        <a:graphic>
          <a:graphicData uri="http://schemas.openxmlformats.org/drawingml/2006/table">
            <a:tbl>
              <a:tblPr firstRow="1" firstCol="1" bandRow="1">
                <a:tableStyleId>{5C22544A-7EE6-4342-B048-85BDC9FD1C3A}</a:tableStyleId>
              </a:tblPr>
              <a:tblGrid>
                <a:gridCol w="572762">
                  <a:extLst>
                    <a:ext uri="{9D8B030D-6E8A-4147-A177-3AD203B41FA5}">
                      <a16:colId xmlns:a16="http://schemas.microsoft.com/office/drawing/2014/main" val="2014272721"/>
                    </a:ext>
                  </a:extLst>
                </a:gridCol>
                <a:gridCol w="3470428">
                  <a:extLst>
                    <a:ext uri="{9D8B030D-6E8A-4147-A177-3AD203B41FA5}">
                      <a16:colId xmlns:a16="http://schemas.microsoft.com/office/drawing/2014/main" val="1420065844"/>
                    </a:ext>
                  </a:extLst>
                </a:gridCol>
                <a:gridCol w="1938969">
                  <a:extLst>
                    <a:ext uri="{9D8B030D-6E8A-4147-A177-3AD203B41FA5}">
                      <a16:colId xmlns:a16="http://schemas.microsoft.com/office/drawing/2014/main" val="2509700096"/>
                    </a:ext>
                  </a:extLst>
                </a:gridCol>
                <a:gridCol w="2681522">
                  <a:extLst>
                    <a:ext uri="{9D8B030D-6E8A-4147-A177-3AD203B41FA5}">
                      <a16:colId xmlns:a16="http://schemas.microsoft.com/office/drawing/2014/main" val="1281132449"/>
                    </a:ext>
                  </a:extLst>
                </a:gridCol>
              </a:tblGrid>
              <a:tr h="190500">
                <a:tc>
                  <a:txBody>
                    <a:bodyPr/>
                    <a:lstStyle/>
                    <a:p>
                      <a:pPr marL="0" marR="0" algn="ctr">
                        <a:lnSpc>
                          <a:spcPct val="107000"/>
                        </a:lnSpc>
                        <a:spcBef>
                          <a:spcPts val="0"/>
                        </a:spcBef>
                        <a:spcAft>
                          <a:spcPts val="0"/>
                        </a:spcAft>
                      </a:pPr>
                      <a:r>
                        <a:rPr lang="en-US" sz="1400" kern="0">
                          <a:effectLst/>
                        </a:rPr>
                        <a:t>Rank</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kern="0">
                          <a:effectLst/>
                        </a:rPr>
                        <a:t>Anatomic Injuries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kern="0">
                          <a:effectLst/>
                        </a:rPr>
                        <a:t>Physiologic disorders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kern="0" dirty="0">
                          <a:effectLst/>
                        </a:rPr>
                        <a:t>Psychiatric/Behavioral Disorders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68658842"/>
                  </a:ext>
                </a:extLst>
              </a:tr>
              <a:tr h="190500">
                <a:tc>
                  <a:txBody>
                    <a:bodyPr/>
                    <a:lstStyle/>
                    <a:p>
                      <a:pPr marL="0" marR="0" algn="ctr">
                        <a:lnSpc>
                          <a:spcPct val="107000"/>
                        </a:lnSpc>
                        <a:spcBef>
                          <a:spcPts val="0"/>
                        </a:spcBef>
                        <a:spcAft>
                          <a:spcPts val="0"/>
                        </a:spcAft>
                      </a:pPr>
                      <a:r>
                        <a:rPr lang="en-US" sz="1100" kern="0">
                          <a:effectLst/>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Unspecified injury of head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Chest pain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Major depressive disorder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86955365"/>
                  </a:ext>
                </a:extLst>
              </a:tr>
              <a:tr h="190500">
                <a:tc>
                  <a:txBody>
                    <a:bodyPr/>
                    <a:lstStyle/>
                    <a:p>
                      <a:pPr marL="0" marR="0" algn="ctr">
                        <a:lnSpc>
                          <a:spcPct val="107000"/>
                        </a:lnSpc>
                        <a:spcBef>
                          <a:spcPts val="0"/>
                        </a:spcBef>
                        <a:spcAft>
                          <a:spcPts val="0"/>
                        </a:spcAft>
                      </a:pPr>
                      <a:r>
                        <a:rPr lang="en-US" sz="1100" kern="0">
                          <a:effectLst/>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Laceration without foreign body of scalp</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Other chest pain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Suicidal ideations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34589747"/>
                  </a:ext>
                </a:extLst>
              </a:tr>
              <a:tr h="190500">
                <a:tc>
                  <a:txBody>
                    <a:bodyPr/>
                    <a:lstStyle/>
                    <a:p>
                      <a:pPr marL="0" marR="0" algn="ctr">
                        <a:lnSpc>
                          <a:spcPct val="107000"/>
                        </a:lnSpc>
                        <a:spcBef>
                          <a:spcPts val="0"/>
                        </a:spcBef>
                        <a:spcAft>
                          <a:spcPts val="0"/>
                        </a:spcAft>
                      </a:pPr>
                      <a:r>
                        <a:rPr lang="en-US" sz="1100" kern="0">
                          <a:effectLst/>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Laceration without foreign body of other part of the head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Syncope and collapse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Anxiety disorder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08745982"/>
                  </a:ext>
                </a:extLst>
              </a:tr>
              <a:tr h="190500">
                <a:tc>
                  <a:txBody>
                    <a:bodyPr/>
                    <a:lstStyle/>
                    <a:p>
                      <a:pPr marL="0" marR="0" algn="ctr">
                        <a:lnSpc>
                          <a:spcPct val="107000"/>
                        </a:lnSpc>
                        <a:spcBef>
                          <a:spcPts val="0"/>
                        </a:spcBef>
                        <a:spcAft>
                          <a:spcPts val="0"/>
                        </a:spcAft>
                      </a:pPr>
                      <a:r>
                        <a:rPr lang="en-US" sz="1100" kern="0">
                          <a:effectLst/>
                        </a:rPr>
                        <a:t>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Contusion of other part of head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Nausea with vomiting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Altered mental status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76066882"/>
                  </a:ext>
                </a:extLst>
              </a:tr>
              <a:tr h="190500">
                <a:tc>
                  <a:txBody>
                    <a:bodyPr/>
                    <a:lstStyle/>
                    <a:p>
                      <a:pPr marL="0" marR="0" algn="ctr">
                        <a:lnSpc>
                          <a:spcPct val="107000"/>
                        </a:lnSpc>
                        <a:spcBef>
                          <a:spcPts val="0"/>
                        </a:spcBef>
                        <a:spcAft>
                          <a:spcPts val="0"/>
                        </a:spcAft>
                      </a:pPr>
                      <a:r>
                        <a:rPr lang="en-US" sz="1100" kern="0">
                          <a:effectLst/>
                        </a:rPr>
                        <a:t>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Abrasion of other part of head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a:effectLst/>
                        </a:rPr>
                        <a:t>Epigastric pain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kern="0" dirty="0">
                          <a:effectLst/>
                        </a:rPr>
                        <a:t>Other psychoactive substance abuse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96035787"/>
                  </a:ext>
                </a:extLst>
              </a:tr>
            </a:tbl>
          </a:graphicData>
        </a:graphic>
      </p:graphicFrame>
      <p:sp>
        <p:nvSpPr>
          <p:cNvPr id="4" name="TextBox 3">
            <a:extLst>
              <a:ext uri="{FF2B5EF4-FFF2-40B4-BE49-F238E27FC236}">
                <a16:creationId xmlns:a16="http://schemas.microsoft.com/office/drawing/2014/main" id="{B7E15359-22A9-FCD0-D349-F0CD6FA021D0}"/>
              </a:ext>
            </a:extLst>
          </p:cNvPr>
          <p:cNvSpPr txBox="1"/>
          <p:nvPr/>
        </p:nvSpPr>
        <p:spPr>
          <a:xfrm>
            <a:off x="739580" y="2168316"/>
            <a:ext cx="778219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Table 1. FY2016 – FY2021 Top ED Non-Alcohol Principal Diagnoses with Recorded Blood Alcohol Levels</a:t>
            </a:r>
          </a:p>
        </p:txBody>
      </p:sp>
      <p:grpSp>
        <p:nvGrpSpPr>
          <p:cNvPr id="2" name="Group 1">
            <a:extLst>
              <a:ext uri="{FF2B5EF4-FFF2-40B4-BE49-F238E27FC236}">
                <a16:creationId xmlns:a16="http://schemas.microsoft.com/office/drawing/2014/main" id="{4424DAD7-EE4D-9C3D-AC7F-7C9008F978DA}"/>
              </a:ext>
            </a:extLst>
          </p:cNvPr>
          <p:cNvGrpSpPr/>
          <p:nvPr/>
        </p:nvGrpSpPr>
        <p:grpSpPr>
          <a:xfrm>
            <a:off x="64506" y="3983834"/>
            <a:ext cx="8903764" cy="2581259"/>
            <a:chOff x="64506" y="3983834"/>
            <a:chExt cx="8903764" cy="2581259"/>
          </a:xfrm>
        </p:grpSpPr>
        <p:graphicFrame>
          <p:nvGraphicFramePr>
            <p:cNvPr id="31" name="Chart 30">
              <a:extLst>
                <a:ext uri="{FF2B5EF4-FFF2-40B4-BE49-F238E27FC236}">
                  <a16:creationId xmlns:a16="http://schemas.microsoft.com/office/drawing/2014/main" id="{91EDE5EF-8AF3-2106-D2EC-E3F5CE852450}"/>
                </a:ext>
              </a:extLst>
            </p:cNvPr>
            <p:cNvGraphicFramePr/>
            <p:nvPr/>
          </p:nvGraphicFramePr>
          <p:xfrm>
            <a:off x="64506" y="3983834"/>
            <a:ext cx="8903764" cy="2581259"/>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31">
              <a:extLst>
                <a:ext uri="{FF2B5EF4-FFF2-40B4-BE49-F238E27FC236}">
                  <a16:creationId xmlns:a16="http://schemas.microsoft.com/office/drawing/2014/main" id="{8C3A5A43-9CFD-EE15-B004-8C98C39F93EF}"/>
                </a:ext>
              </a:extLst>
            </p:cNvPr>
            <p:cNvSpPr/>
            <p:nvPr/>
          </p:nvSpPr>
          <p:spPr>
            <a:xfrm>
              <a:off x="594911" y="6279614"/>
              <a:ext cx="2633031" cy="187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0FB12EE5-0185-8017-6188-672E2AE928B0}"/>
              </a:ext>
            </a:extLst>
          </p:cNvPr>
          <p:cNvSpPr txBox="1"/>
          <p:nvPr/>
        </p:nvSpPr>
        <p:spPr>
          <a:xfrm>
            <a:off x="625350" y="3723412"/>
            <a:ext cx="811472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Figure 1. FY2016 – FY2021 Most Frequent Alcohol Level of Patients with ED Recorded Blood Alcohol Level </a:t>
            </a:r>
          </a:p>
        </p:txBody>
      </p:sp>
    </p:spTree>
    <p:extLst>
      <p:ext uri="{BB962C8B-B14F-4D97-AF65-F5344CB8AC3E}">
        <p14:creationId xmlns:p14="http://schemas.microsoft.com/office/powerpoint/2010/main" val="3175377322"/>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7367</TotalTime>
  <Words>2284</Words>
  <Application>Microsoft Macintosh PowerPoint</Application>
  <PresentationFormat>On-screen Show (4:3)</PresentationFormat>
  <Paragraphs>239</Paragraphs>
  <Slides>16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Narrow</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233</cp:revision>
  <cp:lastPrinted>2019-07-23T18:41:08Z</cp:lastPrinted>
  <dcterms:created xsi:type="dcterms:W3CDTF">2018-01-09T20:21:29Z</dcterms:created>
  <dcterms:modified xsi:type="dcterms:W3CDTF">2023-04-26T12:07:54Z</dcterms:modified>
</cp:coreProperties>
</file>