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23"/>
  </p:notesMasterIdLst>
  <p:handoutMasterIdLst>
    <p:handoutMasterId r:id="rId24"/>
  </p:handoutMasterIdLst>
  <p:sldIdLst>
    <p:sldId id="259" r:id="rId3"/>
    <p:sldId id="274" r:id="rId4"/>
    <p:sldId id="343" r:id="rId5"/>
    <p:sldId id="351" r:id="rId6"/>
    <p:sldId id="365" r:id="rId7"/>
    <p:sldId id="352" r:id="rId8"/>
    <p:sldId id="318" r:id="rId9"/>
    <p:sldId id="337" r:id="rId10"/>
    <p:sldId id="366" r:id="rId11"/>
    <p:sldId id="367" r:id="rId12"/>
    <p:sldId id="368" r:id="rId13"/>
    <p:sldId id="369" r:id="rId14"/>
    <p:sldId id="370" r:id="rId15"/>
    <p:sldId id="371" r:id="rId16"/>
    <p:sldId id="372" r:id="rId17"/>
    <p:sldId id="336" r:id="rId18"/>
    <p:sldId id="306" r:id="rId19"/>
    <p:sldId id="358" r:id="rId20"/>
    <p:sldId id="328" r:id="rId21"/>
    <p:sldId id="319"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cmAuthor>
  <p:cmAuthor id="2" name="Curley, Scott" initials="CS"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4" autoAdjust="0"/>
    <p:restoredTop sz="99878" autoAdjust="0"/>
  </p:normalViewPr>
  <p:slideViewPr>
    <p:cSldViewPr snapToGrid="0" snapToObjects="1" showGuides="1">
      <p:cViewPr varScale="1">
        <p:scale>
          <a:sx n="147" d="100"/>
          <a:sy n="147" d="100"/>
        </p:scale>
        <p:origin x="-11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microsoft.com/office/2011/relationships/chartStyle" Target="style3.xml"/><Relationship Id="rId3"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microsoft.com/office/2011/relationships/chartStyle" Target="style4.xml"/><Relationship Id="rId3" Type="http://schemas.microsoft.com/office/2011/relationships/chartColorStyle" Target="colors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600" dirty="0" smtClean="0"/>
              <a:t>Figure 1. FY2018</a:t>
            </a:r>
            <a:r>
              <a:rPr lang="en-US" sz="1600" baseline="0" dirty="0" smtClean="0"/>
              <a:t> Comparison Hospital Inpatient Discharge Indicators for Admitted through ED </a:t>
            </a:r>
            <a:endParaRPr lang="en-US" sz="1600" dirty="0"/>
          </a:p>
        </c:rich>
      </c:tx>
      <c:layout/>
      <c:overlay val="0"/>
      <c:spPr>
        <a:noFill/>
        <a:ln>
          <a:noFill/>
        </a:ln>
        <a:effectLst/>
      </c:spPr>
    </c:title>
    <c:autoTitleDeleted val="0"/>
    <c:plotArea>
      <c:layout/>
      <c:barChart>
        <c:barDir val="col"/>
        <c:grouping val="percentStacked"/>
        <c:varyColors val="0"/>
        <c:ser>
          <c:idx val="0"/>
          <c:order val="0"/>
          <c:tx>
            <c:strRef>
              <c:f>Sheet1!$B$1</c:f>
              <c:strCache>
                <c:ptCount val="1"/>
                <c:pt idx="0">
                  <c:v>Admitted through 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Revenue Code 450</c:v>
                </c:pt>
                <c:pt idx="1">
                  <c:v>ED Registration Date</c:v>
                </c:pt>
                <c:pt idx="2">
                  <c:v>ED FLAG Code 2</c:v>
                </c:pt>
                <c:pt idx="3">
                  <c:v>Admission Source Codes 'R'</c:v>
                </c:pt>
              </c:strCache>
            </c:strRef>
          </c:cat>
          <c:val>
            <c:numRef>
              <c:f>Sheet1!$B$2:$B$5</c:f>
              <c:numCache>
                <c:formatCode>_(* #,##0_);_(* \(#,##0\);_(* "-"??_);_(@_)</c:formatCode>
                <c:ptCount val="4"/>
                <c:pt idx="0">
                  <c:v>477198.0</c:v>
                </c:pt>
                <c:pt idx="1">
                  <c:v>410108.0</c:v>
                </c:pt>
                <c:pt idx="2">
                  <c:v>326199.0</c:v>
                </c:pt>
                <c:pt idx="3">
                  <c:v>129945.0</c:v>
                </c:pt>
              </c:numCache>
            </c:numRef>
          </c:val>
        </c:ser>
        <c:ser>
          <c:idx val="1"/>
          <c:order val="1"/>
          <c:tx>
            <c:strRef>
              <c:f>Sheet1!$C$1</c:f>
              <c:strCache>
                <c:ptCount val="1"/>
                <c:pt idx="0">
                  <c:v>non-ED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Revenue Code 450</c:v>
                </c:pt>
                <c:pt idx="1">
                  <c:v>ED Registration Date</c:v>
                </c:pt>
                <c:pt idx="2">
                  <c:v>ED FLAG Code 2</c:v>
                </c:pt>
                <c:pt idx="3">
                  <c:v>Admission Source Codes 'R'</c:v>
                </c:pt>
              </c:strCache>
            </c:strRef>
          </c:cat>
          <c:val>
            <c:numRef>
              <c:f>Sheet1!$C$2:$C$5</c:f>
              <c:numCache>
                <c:formatCode>_(* #,##0_);_(* \(#,##0\);_(* "-"??_);_(@_)</c:formatCode>
                <c:ptCount val="4"/>
                <c:pt idx="0">
                  <c:v>332072.0</c:v>
                </c:pt>
                <c:pt idx="1">
                  <c:v>399162.0</c:v>
                </c:pt>
                <c:pt idx="2">
                  <c:v>483071.0</c:v>
                </c:pt>
                <c:pt idx="3">
                  <c:v>679325.0</c:v>
                </c:pt>
              </c:numCache>
            </c:numRef>
          </c:val>
        </c:ser>
        <c:dLbls>
          <c:dLblPos val="ctr"/>
          <c:showLegendKey val="0"/>
          <c:showVal val="1"/>
          <c:showCatName val="0"/>
          <c:showSerName val="0"/>
          <c:showPercent val="0"/>
          <c:showBubbleSize val="0"/>
        </c:dLbls>
        <c:gapWidth val="150"/>
        <c:overlap val="100"/>
        <c:axId val="2076020024"/>
        <c:axId val="2076023464"/>
      </c:barChart>
      <c:catAx>
        <c:axId val="207602002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20" b="1" i="0" u="none" strike="noStrike" kern="1200" baseline="0">
                <a:solidFill>
                  <a:schemeClr val="lt1">
                    <a:lumMod val="85000"/>
                  </a:schemeClr>
                </a:solidFill>
                <a:latin typeface="+mn-lt"/>
                <a:ea typeface="+mn-ea"/>
                <a:cs typeface="+mn-cs"/>
              </a:defRPr>
            </a:pPr>
            <a:endParaRPr lang="en-US"/>
          </a:p>
        </c:txPr>
        <c:crossAx val="2076023464"/>
        <c:crosses val="autoZero"/>
        <c:auto val="1"/>
        <c:lblAlgn val="ctr"/>
        <c:lblOffset val="100"/>
        <c:noMultiLvlLbl val="0"/>
      </c:catAx>
      <c:valAx>
        <c:axId val="2076023464"/>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0760200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800" dirty="0"/>
              <a:t>Figure </a:t>
            </a:r>
            <a:r>
              <a:rPr lang="en-US" sz="1800" dirty="0" smtClean="0"/>
              <a:t>2. </a:t>
            </a:r>
            <a:r>
              <a:rPr lang="en-US" sz="1800" dirty="0"/>
              <a:t>FY2018 Comparison Hospital Inpatient Discharge Indicators for Admitted through </a:t>
            </a:r>
            <a:r>
              <a:rPr lang="en-US" sz="1800" dirty="0" smtClean="0"/>
              <a:t>Observation</a:t>
            </a:r>
            <a:r>
              <a:rPr lang="en-US" sz="1800" baseline="0" dirty="0" smtClean="0"/>
              <a:t> Stay</a:t>
            </a:r>
            <a:r>
              <a:rPr lang="en-US" sz="1800" dirty="0" smtClean="0"/>
              <a:t> </a:t>
            </a:r>
            <a:endParaRPr lang="en-US" sz="1800" dirty="0"/>
          </a:p>
        </c:rich>
      </c:tx>
      <c:layout/>
      <c:overlay val="0"/>
      <c:spPr>
        <a:noFill/>
        <a:ln>
          <a:noFill/>
        </a:ln>
        <a:effectLst/>
      </c:spPr>
    </c:title>
    <c:autoTitleDeleted val="0"/>
    <c:view3D>
      <c:rotX val="15"/>
      <c:rotY val="2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Admitted through Observation Stay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0.0187643618473243"/>
                  <c:y val="0.0"/>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Either Admission Source Code 'X'</c:v>
                </c:pt>
                <c:pt idx="1">
                  <c:v>Revenue Code 762</c:v>
                </c:pt>
                <c:pt idx="2">
                  <c:v>Observation Stay Flag 'Y'</c:v>
                </c:pt>
              </c:strCache>
            </c:strRef>
          </c:cat>
          <c:val>
            <c:numRef>
              <c:f>Sheet1!$B$2:$B$4</c:f>
              <c:numCache>
                <c:formatCode>_(* #,##0_);_(* \(#,##0\);_(* "-"??_);_(@_)</c:formatCode>
                <c:ptCount val="3"/>
                <c:pt idx="0">
                  <c:v>34.0</c:v>
                </c:pt>
                <c:pt idx="1">
                  <c:v>57900.0</c:v>
                </c:pt>
                <c:pt idx="2">
                  <c:v>110136.0</c:v>
                </c:pt>
              </c:numCache>
            </c:numRef>
          </c:val>
        </c:ser>
        <c:ser>
          <c:idx val="1"/>
          <c:order val="1"/>
          <c:tx>
            <c:strRef>
              <c:f>Sheet1!$C$1</c:f>
              <c:strCache>
                <c:ptCount val="1"/>
                <c:pt idx="0">
                  <c:v>non-Observation Stay</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Either Admission Source Code 'X'</c:v>
                </c:pt>
                <c:pt idx="1">
                  <c:v>Revenue Code 762</c:v>
                </c:pt>
                <c:pt idx="2">
                  <c:v>Observation Stay Flag 'Y'</c:v>
                </c:pt>
              </c:strCache>
            </c:strRef>
          </c:cat>
          <c:val>
            <c:numRef>
              <c:f>Sheet1!$C$2:$C$4</c:f>
              <c:numCache>
                <c:formatCode>_(* #,##0_);_(* \(#,##0\);_(* "-"??_);_(@_)</c:formatCode>
                <c:ptCount val="3"/>
                <c:pt idx="0">
                  <c:v>809236.0</c:v>
                </c:pt>
                <c:pt idx="1">
                  <c:v>751370.0</c:v>
                </c:pt>
                <c:pt idx="2">
                  <c:v>699134.0</c:v>
                </c:pt>
              </c:numCache>
            </c:numRef>
          </c:val>
        </c:ser>
        <c:dLbls>
          <c:showLegendKey val="0"/>
          <c:showVal val="0"/>
          <c:showCatName val="0"/>
          <c:showSerName val="0"/>
          <c:showPercent val="0"/>
          <c:showBubbleSize val="0"/>
        </c:dLbls>
        <c:gapWidth val="150"/>
        <c:shape val="box"/>
        <c:axId val="2073265912"/>
        <c:axId val="2073262824"/>
        <c:axId val="2073251784"/>
      </c:bar3DChart>
      <c:catAx>
        <c:axId val="207326591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073262824"/>
        <c:crosses val="autoZero"/>
        <c:auto val="1"/>
        <c:lblAlgn val="ctr"/>
        <c:lblOffset val="100"/>
        <c:noMultiLvlLbl val="0"/>
      </c:catAx>
      <c:valAx>
        <c:axId val="2073262824"/>
        <c:scaling>
          <c:orientation val="minMax"/>
        </c:scaling>
        <c:delete val="0"/>
        <c:axPos val="l"/>
        <c:majorGridlines>
          <c:spPr>
            <a:ln w="9525" cap="flat" cmpd="sng" algn="ctr">
              <a:solidFill>
                <a:schemeClr val="lt1">
                  <a:lumMod val="95000"/>
                  <a:alpha val="10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073265912"/>
        <c:crosses val="autoZero"/>
        <c:crossBetween val="between"/>
      </c:valAx>
      <c:serAx>
        <c:axId val="2073251784"/>
        <c:scaling>
          <c:orientation val="minMax"/>
        </c:scaling>
        <c:delete val="1"/>
        <c:axPos val="b"/>
        <c:majorTickMark val="out"/>
        <c:minorTickMark val="none"/>
        <c:tickLblPos val="nextTo"/>
        <c:crossAx val="2073262824"/>
        <c:crosses val="autoZero"/>
      </c:ser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sz="1600" b="1" dirty="0" smtClean="0">
                <a:solidFill>
                  <a:srgbClr val="FF0000"/>
                </a:solidFill>
              </a:rPr>
              <a:t>Figure</a:t>
            </a:r>
            <a:r>
              <a:rPr lang="en-US" sz="1600" b="1" baseline="0" dirty="0" smtClean="0">
                <a:solidFill>
                  <a:srgbClr val="FF0000"/>
                </a:solidFill>
              </a:rPr>
              <a:t> 1. FY2018 Outpatient ED Visit Volume Length of Stay in Hours</a:t>
            </a:r>
            <a:endParaRPr lang="en-US" sz="1600" b="1" dirty="0">
              <a:solidFill>
                <a:srgbClr val="FF0000"/>
              </a:solidFill>
            </a:endParaRPr>
          </a:p>
        </c:rich>
      </c:tx>
      <c:layout>
        <c:manualLayout>
          <c:xMode val="edge"/>
          <c:yMode val="edge"/>
          <c:x val="0.181060977737659"/>
          <c:y val="0.0596142675248931"/>
        </c:manualLayout>
      </c:layout>
      <c:overlay val="0"/>
      <c:spPr>
        <a:noFill/>
        <a:ln>
          <a:noFill/>
        </a:ln>
        <a:effectLst/>
      </c:spPr>
    </c:title>
    <c:autoTitleDeleted val="0"/>
    <c:plotArea>
      <c:layout/>
      <c:lineChart>
        <c:grouping val="standard"/>
        <c:varyColors val="0"/>
        <c:ser>
          <c:idx val="0"/>
          <c:order val="0"/>
          <c:tx>
            <c:strRef>
              <c:f>Sheet1!$B$1</c:f>
              <c:strCache>
                <c:ptCount val="1"/>
                <c:pt idx="0">
                  <c:v>SumOfPatients</c:v>
                </c:pt>
              </c:strCache>
            </c:strRef>
          </c:tx>
          <c:spPr>
            <a:ln w="22225" cap="rnd" cmpd="sng" algn="ctr">
              <a:solidFill>
                <a:schemeClr val="accent1"/>
              </a:solidFill>
              <a:round/>
            </a:ln>
            <a:effectLst/>
          </c:spPr>
          <c:marker>
            <c:symbol val="none"/>
          </c:marker>
          <c:cat>
            <c:numRef>
              <c:f>Sheet1!$A$2:$A$147</c:f>
              <c:numCache>
                <c:formatCode>General</c:formatCode>
                <c:ptCount val="146"/>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numCache>
            </c:numRef>
          </c:cat>
          <c:val>
            <c:numRef>
              <c:f>Sheet1!$B$2:$B$147</c:f>
              <c:numCache>
                <c:formatCode>General</c:formatCode>
                <c:ptCount val="146"/>
                <c:pt idx="0">
                  <c:v>48610.0</c:v>
                </c:pt>
                <c:pt idx="1">
                  <c:v>377810.0</c:v>
                </c:pt>
                <c:pt idx="2">
                  <c:v>531440.0</c:v>
                </c:pt>
                <c:pt idx="3">
                  <c:v>449956.0</c:v>
                </c:pt>
                <c:pt idx="4">
                  <c:v>339909.0</c:v>
                </c:pt>
                <c:pt idx="5">
                  <c:v>215882.0</c:v>
                </c:pt>
                <c:pt idx="6">
                  <c:v>136165.0</c:v>
                </c:pt>
                <c:pt idx="7">
                  <c:v>77633.0</c:v>
                </c:pt>
                <c:pt idx="8">
                  <c:v>48156.0</c:v>
                </c:pt>
                <c:pt idx="9">
                  <c:v>29263.0</c:v>
                </c:pt>
                <c:pt idx="10">
                  <c:v>20729.0</c:v>
                </c:pt>
                <c:pt idx="11">
                  <c:v>14410.0</c:v>
                </c:pt>
                <c:pt idx="12">
                  <c:v>11778.0</c:v>
                </c:pt>
                <c:pt idx="13">
                  <c:v>9427.0</c:v>
                </c:pt>
                <c:pt idx="14">
                  <c:v>8699.0</c:v>
                </c:pt>
                <c:pt idx="15">
                  <c:v>7819.0</c:v>
                </c:pt>
                <c:pt idx="16">
                  <c:v>7378.0</c:v>
                </c:pt>
                <c:pt idx="17">
                  <c:v>6741.0</c:v>
                </c:pt>
                <c:pt idx="18">
                  <c:v>6604.0</c:v>
                </c:pt>
                <c:pt idx="19">
                  <c:v>6405.0</c:v>
                </c:pt>
                <c:pt idx="20">
                  <c:v>6151.0</c:v>
                </c:pt>
                <c:pt idx="21">
                  <c:v>5785.0</c:v>
                </c:pt>
                <c:pt idx="22">
                  <c:v>5854.0</c:v>
                </c:pt>
                <c:pt idx="23">
                  <c:v>5531.0</c:v>
                </c:pt>
                <c:pt idx="24">
                  <c:v>5103.0</c:v>
                </c:pt>
                <c:pt idx="25">
                  <c:v>4363.0</c:v>
                </c:pt>
                <c:pt idx="26">
                  <c:v>3716.0</c:v>
                </c:pt>
                <c:pt idx="27">
                  <c:v>2914.0</c:v>
                </c:pt>
                <c:pt idx="28">
                  <c:v>2344.0</c:v>
                </c:pt>
                <c:pt idx="29">
                  <c:v>1746.0</c:v>
                </c:pt>
                <c:pt idx="30">
                  <c:v>1453.0</c:v>
                </c:pt>
                <c:pt idx="31">
                  <c:v>1154.0</c:v>
                </c:pt>
                <c:pt idx="32">
                  <c:v>920.0</c:v>
                </c:pt>
                <c:pt idx="33">
                  <c:v>735.0</c:v>
                </c:pt>
                <c:pt idx="34">
                  <c:v>720.0</c:v>
                </c:pt>
                <c:pt idx="35">
                  <c:v>641.0</c:v>
                </c:pt>
                <c:pt idx="36">
                  <c:v>629.0</c:v>
                </c:pt>
                <c:pt idx="37">
                  <c:v>583.0</c:v>
                </c:pt>
                <c:pt idx="38">
                  <c:v>561.0</c:v>
                </c:pt>
                <c:pt idx="39">
                  <c:v>544.0</c:v>
                </c:pt>
                <c:pt idx="40">
                  <c:v>591.0</c:v>
                </c:pt>
                <c:pt idx="41">
                  <c:v>555.0</c:v>
                </c:pt>
                <c:pt idx="42">
                  <c:v>538.0</c:v>
                </c:pt>
                <c:pt idx="43">
                  <c:v>549.0</c:v>
                </c:pt>
                <c:pt idx="44">
                  <c:v>591.0</c:v>
                </c:pt>
                <c:pt idx="45">
                  <c:v>517.0</c:v>
                </c:pt>
                <c:pt idx="46">
                  <c:v>546.0</c:v>
                </c:pt>
                <c:pt idx="47">
                  <c:v>497.0</c:v>
                </c:pt>
                <c:pt idx="48">
                  <c:v>497.0</c:v>
                </c:pt>
                <c:pt idx="49">
                  <c:v>472.0</c:v>
                </c:pt>
                <c:pt idx="50">
                  <c:v>393.0</c:v>
                </c:pt>
                <c:pt idx="51">
                  <c:v>339.0</c:v>
                </c:pt>
                <c:pt idx="52">
                  <c:v>312.0</c:v>
                </c:pt>
                <c:pt idx="53">
                  <c:v>281.0</c:v>
                </c:pt>
                <c:pt idx="54">
                  <c:v>216.0</c:v>
                </c:pt>
                <c:pt idx="55">
                  <c:v>196.0</c:v>
                </c:pt>
                <c:pt idx="56">
                  <c:v>159.0</c:v>
                </c:pt>
                <c:pt idx="57">
                  <c:v>137.0</c:v>
                </c:pt>
                <c:pt idx="58">
                  <c:v>123.0</c:v>
                </c:pt>
                <c:pt idx="59">
                  <c:v>115.0</c:v>
                </c:pt>
                <c:pt idx="60">
                  <c:v>116.0</c:v>
                </c:pt>
                <c:pt idx="61">
                  <c:v>121.0</c:v>
                </c:pt>
                <c:pt idx="62">
                  <c:v>113.0</c:v>
                </c:pt>
                <c:pt idx="63">
                  <c:v>142.0</c:v>
                </c:pt>
                <c:pt idx="64">
                  <c:v>147.0</c:v>
                </c:pt>
                <c:pt idx="65">
                  <c:v>152.0</c:v>
                </c:pt>
                <c:pt idx="66">
                  <c:v>138.0</c:v>
                </c:pt>
                <c:pt idx="67">
                  <c:v>164.0</c:v>
                </c:pt>
                <c:pt idx="68">
                  <c:v>161.0</c:v>
                </c:pt>
                <c:pt idx="69">
                  <c:v>154.0</c:v>
                </c:pt>
                <c:pt idx="70">
                  <c:v>157.0</c:v>
                </c:pt>
                <c:pt idx="71">
                  <c:v>181.0</c:v>
                </c:pt>
                <c:pt idx="72">
                  <c:v>138.0</c:v>
                </c:pt>
                <c:pt idx="73">
                  <c:v>156.0</c:v>
                </c:pt>
                <c:pt idx="74">
                  <c:v>148.0</c:v>
                </c:pt>
                <c:pt idx="75">
                  <c:v>113.0</c:v>
                </c:pt>
                <c:pt idx="76">
                  <c:v>133.0</c:v>
                </c:pt>
                <c:pt idx="77">
                  <c:v>90.0</c:v>
                </c:pt>
                <c:pt idx="78">
                  <c:v>73.0</c:v>
                </c:pt>
                <c:pt idx="79">
                  <c:v>55.0</c:v>
                </c:pt>
                <c:pt idx="80">
                  <c:v>61.0</c:v>
                </c:pt>
                <c:pt idx="81">
                  <c:v>36.0</c:v>
                </c:pt>
                <c:pt idx="82">
                  <c:v>37.0</c:v>
                </c:pt>
                <c:pt idx="83">
                  <c:v>39.0</c:v>
                </c:pt>
                <c:pt idx="84">
                  <c:v>31.0</c:v>
                </c:pt>
                <c:pt idx="85">
                  <c:v>48.0</c:v>
                </c:pt>
                <c:pt idx="86">
                  <c:v>41.0</c:v>
                </c:pt>
                <c:pt idx="87">
                  <c:v>33.0</c:v>
                </c:pt>
                <c:pt idx="88">
                  <c:v>49.0</c:v>
                </c:pt>
                <c:pt idx="89">
                  <c:v>50.0</c:v>
                </c:pt>
                <c:pt idx="90">
                  <c:v>54.0</c:v>
                </c:pt>
                <c:pt idx="91">
                  <c:v>54.0</c:v>
                </c:pt>
                <c:pt idx="92">
                  <c:v>79.0</c:v>
                </c:pt>
                <c:pt idx="93">
                  <c:v>44.0</c:v>
                </c:pt>
                <c:pt idx="94">
                  <c:v>62.0</c:v>
                </c:pt>
                <c:pt idx="95">
                  <c:v>76.0</c:v>
                </c:pt>
                <c:pt idx="96">
                  <c:v>50.0</c:v>
                </c:pt>
                <c:pt idx="97">
                  <c:v>72.0</c:v>
                </c:pt>
                <c:pt idx="98">
                  <c:v>76.0</c:v>
                </c:pt>
                <c:pt idx="99">
                  <c:v>68.0</c:v>
                </c:pt>
                <c:pt idx="100">
                  <c:v>56.0</c:v>
                </c:pt>
                <c:pt idx="101">
                  <c:v>52.0</c:v>
                </c:pt>
                <c:pt idx="102">
                  <c:v>32.0</c:v>
                </c:pt>
                <c:pt idx="103">
                  <c:v>34.0</c:v>
                </c:pt>
                <c:pt idx="104">
                  <c:v>31.0</c:v>
                </c:pt>
                <c:pt idx="105">
                  <c:v>20.0</c:v>
                </c:pt>
                <c:pt idx="106">
                  <c:v>13.0</c:v>
                </c:pt>
                <c:pt idx="107">
                  <c:v>10.0</c:v>
                </c:pt>
                <c:pt idx="108">
                  <c:v>13.0</c:v>
                </c:pt>
                <c:pt idx="109">
                  <c:v>14.0</c:v>
                </c:pt>
                <c:pt idx="110">
                  <c:v>14.0</c:v>
                </c:pt>
                <c:pt idx="111">
                  <c:v>11.0</c:v>
                </c:pt>
                <c:pt idx="112">
                  <c:v>29.0</c:v>
                </c:pt>
                <c:pt idx="113">
                  <c:v>23.0</c:v>
                </c:pt>
                <c:pt idx="114">
                  <c:v>18.0</c:v>
                </c:pt>
                <c:pt idx="115">
                  <c:v>37.0</c:v>
                </c:pt>
                <c:pt idx="116">
                  <c:v>23.0</c:v>
                </c:pt>
                <c:pt idx="117">
                  <c:v>38.0</c:v>
                </c:pt>
                <c:pt idx="118">
                  <c:v>33.0</c:v>
                </c:pt>
                <c:pt idx="119">
                  <c:v>32.0</c:v>
                </c:pt>
                <c:pt idx="120">
                  <c:v>28.0</c:v>
                </c:pt>
                <c:pt idx="121">
                  <c:v>40.0</c:v>
                </c:pt>
                <c:pt idx="122">
                  <c:v>42.0</c:v>
                </c:pt>
                <c:pt idx="123">
                  <c:v>36.0</c:v>
                </c:pt>
                <c:pt idx="124">
                  <c:v>34.0</c:v>
                </c:pt>
                <c:pt idx="125">
                  <c:v>29.0</c:v>
                </c:pt>
                <c:pt idx="126">
                  <c:v>26.0</c:v>
                </c:pt>
                <c:pt idx="127">
                  <c:v>16.0</c:v>
                </c:pt>
                <c:pt idx="128">
                  <c:v>12.0</c:v>
                </c:pt>
                <c:pt idx="129">
                  <c:v>9.0</c:v>
                </c:pt>
                <c:pt idx="130">
                  <c:v>13.0</c:v>
                </c:pt>
                <c:pt idx="131">
                  <c:v>4.0</c:v>
                </c:pt>
                <c:pt idx="132">
                  <c:v>4.0</c:v>
                </c:pt>
                <c:pt idx="133">
                  <c:v>4.0</c:v>
                </c:pt>
                <c:pt idx="134">
                  <c:v>3.0</c:v>
                </c:pt>
                <c:pt idx="135">
                  <c:v>9.0</c:v>
                </c:pt>
                <c:pt idx="136">
                  <c:v>13.0</c:v>
                </c:pt>
                <c:pt idx="137">
                  <c:v>9.0</c:v>
                </c:pt>
                <c:pt idx="138">
                  <c:v>7.0</c:v>
                </c:pt>
                <c:pt idx="139">
                  <c:v>12.0</c:v>
                </c:pt>
                <c:pt idx="140">
                  <c:v>10.0</c:v>
                </c:pt>
                <c:pt idx="141">
                  <c:v>12.0</c:v>
                </c:pt>
                <c:pt idx="142">
                  <c:v>13.0</c:v>
                </c:pt>
                <c:pt idx="143">
                  <c:v>11.0</c:v>
                </c:pt>
                <c:pt idx="144">
                  <c:v>18.0</c:v>
                </c:pt>
                <c:pt idx="145">
                  <c:v>28.0</c:v>
                </c:pt>
              </c:numCache>
            </c:numRef>
          </c:val>
          <c:smooth val="0"/>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2067697240"/>
        <c:axId val="2067702632"/>
      </c:lineChart>
      <c:catAx>
        <c:axId val="2067697240"/>
        <c:scaling>
          <c:orientation val="minMax"/>
        </c:scaling>
        <c:delete val="0"/>
        <c:axPos val="b"/>
        <c:title>
          <c:tx>
            <c:rich>
              <a:bodyPr rot="0" spcFirstLastPara="1" vertOverflow="ellipsis" vert="horz" wrap="square" anchor="ctr" anchorCtr="1"/>
              <a:lstStyle/>
              <a:p>
                <a:pPr>
                  <a:defRPr sz="800" b="0" i="0" u="none" strike="noStrike" kern="1200" cap="all" baseline="0">
                    <a:solidFill>
                      <a:schemeClr val="dk1">
                        <a:lumMod val="65000"/>
                        <a:lumOff val="35000"/>
                      </a:schemeClr>
                    </a:solidFill>
                    <a:latin typeface="+mn-lt"/>
                    <a:ea typeface="+mn-ea"/>
                    <a:cs typeface="+mn-cs"/>
                  </a:defRPr>
                </a:pPr>
                <a:r>
                  <a:rPr lang="en-US" sz="800" baseline="0"/>
                  <a:t>Ed length of stay in hours</a:t>
                </a:r>
              </a:p>
            </c:rich>
          </c:tx>
          <c:layout/>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067702632"/>
        <c:crosses val="autoZero"/>
        <c:auto val="1"/>
        <c:lblAlgn val="ctr"/>
        <c:lblOffset val="100"/>
        <c:noMultiLvlLbl val="0"/>
      </c:catAx>
      <c:valAx>
        <c:axId val="2067702632"/>
        <c:scaling>
          <c:logBase val="10.0"/>
          <c:orientation val="minMax"/>
        </c:scaling>
        <c:delete val="0"/>
        <c:axPos val="l"/>
        <c:title>
          <c:tx>
            <c:rich>
              <a:bodyPr rot="-5400000" spcFirstLastPara="1" vertOverflow="ellipsis" vert="horz" wrap="square" anchor="ctr" anchorCtr="1"/>
              <a:lstStyle/>
              <a:p>
                <a:pPr>
                  <a:defRPr sz="800" b="0" i="0" u="none" strike="noStrike" kern="1200" cap="all" baseline="0">
                    <a:solidFill>
                      <a:schemeClr val="dk1">
                        <a:lumMod val="65000"/>
                        <a:lumOff val="35000"/>
                      </a:schemeClr>
                    </a:solidFill>
                    <a:latin typeface="+mn-lt"/>
                    <a:ea typeface="+mn-ea"/>
                    <a:cs typeface="+mn-cs"/>
                  </a:defRPr>
                </a:pPr>
                <a:r>
                  <a:rPr lang="en-US" sz="800" baseline="0"/>
                  <a:t>Patient Volume</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067697240"/>
        <c:crosses val="autoZero"/>
        <c:crossBetween val="between"/>
      </c:valAx>
      <c:spPr>
        <a:gradFill>
          <a:gsLst>
            <a:gs pos="100000">
              <a:schemeClr val="lt1">
                <a:lumMod val="95000"/>
              </a:schemeClr>
            </a:gs>
            <a:gs pos="0">
              <a:schemeClr val="lt1"/>
            </a:gs>
          </a:gsLst>
          <a:lin ang="5400000" scaled="0"/>
        </a:gradFill>
        <a:ln>
          <a:solidFill>
            <a:schemeClr val="accent1"/>
          </a:solidFill>
        </a:ln>
        <a:effectLst/>
      </c:spPr>
    </c:plotArea>
    <c:plotVisOnly val="1"/>
    <c:dispBlanksAs val="gap"/>
    <c:showDLblsOverMax val="0"/>
  </c:chart>
  <c:spPr>
    <a:solidFill>
      <a:schemeClr val="lt1"/>
    </a:solid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dirty="0" smtClean="0">
                <a:solidFill>
                  <a:srgbClr val="0070C0"/>
                </a:solidFill>
              </a:rPr>
              <a:t>Fig</a:t>
            </a:r>
            <a:r>
              <a:rPr lang="en-US" baseline="0" dirty="0" smtClean="0">
                <a:solidFill>
                  <a:srgbClr val="0070C0"/>
                </a:solidFill>
              </a:rPr>
              <a:t> 1. FY2019 ED Visit Sequence</a:t>
            </a:r>
            <a:endParaRPr lang="en-US" dirty="0">
              <a:solidFill>
                <a:srgbClr val="0070C0"/>
              </a:solidFill>
            </a:endParaRPr>
          </a:p>
        </c:rich>
      </c:tx>
      <c:layout/>
      <c:overlay val="0"/>
      <c:spPr>
        <a:noFill/>
        <a:ln>
          <a:noFill/>
        </a:ln>
        <a:effectLst/>
      </c:spPr>
    </c:title>
    <c:autoTitleDeleted val="0"/>
    <c:plotArea>
      <c:layout/>
      <c:lineChart>
        <c:grouping val="standard"/>
        <c:varyColors val="0"/>
        <c:ser>
          <c:idx val="0"/>
          <c:order val="0"/>
          <c:tx>
            <c:strRef>
              <c:f>Sheet1!$B$1</c:f>
              <c:strCache>
                <c:ptCount val="1"/>
                <c:pt idx="0">
                  <c:v>Number of Patients</c:v>
                </c:pt>
              </c:strCache>
            </c:strRef>
          </c:tx>
          <c:spPr>
            <a:ln w="38100" cap="flat" cmpd="dbl" algn="ctr">
              <a:solidFill>
                <a:schemeClr val="accent1"/>
              </a:solidFill>
              <a:miter lim="800000"/>
            </a:ln>
            <a:effectLst/>
          </c:spPr>
          <c:marker>
            <c:symbol val="none"/>
          </c:marker>
          <c:cat>
            <c:numRef>
              <c:f>Sheet1!$A$2:$A$205</c:f>
              <c:numCache>
                <c:formatCode>General</c:formatCode>
                <c:ptCount val="204"/>
                <c:pt idx="0">
                  <c:v>1.0</c:v>
                </c:pt>
                <c:pt idx="1">
                  <c:v>0.0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77.0</c:v>
                </c:pt>
                <c:pt idx="77">
                  <c:v>76.0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101.0</c:v>
                </c:pt>
                <c:pt idx="101">
                  <c:v>100.0</c:v>
                </c:pt>
                <c:pt idx="102">
                  <c:v>102.0</c:v>
                </c:pt>
                <c:pt idx="103">
                  <c:v>103.0</c:v>
                </c:pt>
                <c:pt idx="104">
                  <c:v>105.0</c:v>
                </c:pt>
                <c:pt idx="105">
                  <c:v>106.0</c:v>
                </c:pt>
                <c:pt idx="106">
                  <c:v>104.0</c:v>
                </c:pt>
                <c:pt idx="107">
                  <c:v>107.0</c:v>
                </c:pt>
                <c:pt idx="108">
                  <c:v>108.0</c:v>
                </c:pt>
                <c:pt idx="109">
                  <c:v>109.0</c:v>
                </c:pt>
                <c:pt idx="110">
                  <c:v>110.0</c:v>
                </c:pt>
                <c:pt idx="111">
                  <c:v>111.0</c:v>
                </c:pt>
                <c:pt idx="112">
                  <c:v>112.0</c:v>
                </c:pt>
                <c:pt idx="113">
                  <c:v>113.0</c:v>
                </c:pt>
                <c:pt idx="114">
                  <c:v>114.0</c:v>
                </c:pt>
                <c:pt idx="115">
                  <c:v>116.0</c:v>
                </c:pt>
                <c:pt idx="116">
                  <c:v>115.0</c:v>
                </c:pt>
                <c:pt idx="117">
                  <c:v>117.0</c:v>
                </c:pt>
                <c:pt idx="118">
                  <c:v>119.0</c:v>
                </c:pt>
                <c:pt idx="119">
                  <c:v>118.0</c:v>
                </c:pt>
                <c:pt idx="120">
                  <c:v>120.0</c:v>
                </c:pt>
                <c:pt idx="121">
                  <c:v>121.0</c:v>
                </c:pt>
                <c:pt idx="122">
                  <c:v>127.0</c:v>
                </c:pt>
                <c:pt idx="123">
                  <c:v>123.0</c:v>
                </c:pt>
                <c:pt idx="124">
                  <c:v>126.0</c:v>
                </c:pt>
                <c:pt idx="125">
                  <c:v>124.0</c:v>
                </c:pt>
                <c:pt idx="126">
                  <c:v>125.0</c:v>
                </c:pt>
                <c:pt idx="127">
                  <c:v>122.0</c:v>
                </c:pt>
                <c:pt idx="128">
                  <c:v>128.0</c:v>
                </c:pt>
                <c:pt idx="129">
                  <c:v>129.0</c:v>
                </c:pt>
                <c:pt idx="130">
                  <c:v>132.0</c:v>
                </c:pt>
                <c:pt idx="131">
                  <c:v>131.0</c:v>
                </c:pt>
                <c:pt idx="132">
                  <c:v>130.0</c:v>
                </c:pt>
                <c:pt idx="133">
                  <c:v>134.0</c:v>
                </c:pt>
                <c:pt idx="134">
                  <c:v>135.0</c:v>
                </c:pt>
                <c:pt idx="135">
                  <c:v>133.0</c:v>
                </c:pt>
                <c:pt idx="136">
                  <c:v>137.0</c:v>
                </c:pt>
                <c:pt idx="137">
                  <c:v>136.0</c:v>
                </c:pt>
                <c:pt idx="138">
                  <c:v>138.0</c:v>
                </c:pt>
                <c:pt idx="139">
                  <c:v>139.0</c:v>
                </c:pt>
                <c:pt idx="140">
                  <c:v>141.0</c:v>
                </c:pt>
                <c:pt idx="141">
                  <c:v>140.0</c:v>
                </c:pt>
                <c:pt idx="142">
                  <c:v>142.0</c:v>
                </c:pt>
                <c:pt idx="143">
                  <c:v>143.0</c:v>
                </c:pt>
                <c:pt idx="144">
                  <c:v>144.0</c:v>
                </c:pt>
                <c:pt idx="145">
                  <c:v>147.0</c:v>
                </c:pt>
                <c:pt idx="146">
                  <c:v>145.0</c:v>
                </c:pt>
                <c:pt idx="147">
                  <c:v>146.0</c:v>
                </c:pt>
                <c:pt idx="148">
                  <c:v>153.0</c:v>
                </c:pt>
                <c:pt idx="149">
                  <c:v>151.0</c:v>
                </c:pt>
                <c:pt idx="150">
                  <c:v>154.0</c:v>
                </c:pt>
                <c:pt idx="151">
                  <c:v>155.0</c:v>
                </c:pt>
                <c:pt idx="152">
                  <c:v>149.0</c:v>
                </c:pt>
                <c:pt idx="153">
                  <c:v>152.0</c:v>
                </c:pt>
                <c:pt idx="154">
                  <c:v>148.0</c:v>
                </c:pt>
                <c:pt idx="155">
                  <c:v>150.0</c:v>
                </c:pt>
                <c:pt idx="156">
                  <c:v>156.0</c:v>
                </c:pt>
                <c:pt idx="157">
                  <c:v>157.0</c:v>
                </c:pt>
                <c:pt idx="158">
                  <c:v>163.0</c:v>
                </c:pt>
                <c:pt idx="159">
                  <c:v>166.0</c:v>
                </c:pt>
                <c:pt idx="160">
                  <c:v>167.0</c:v>
                </c:pt>
                <c:pt idx="161">
                  <c:v>168.0</c:v>
                </c:pt>
                <c:pt idx="162">
                  <c:v>161.0</c:v>
                </c:pt>
                <c:pt idx="163">
                  <c:v>162.0</c:v>
                </c:pt>
                <c:pt idx="164">
                  <c:v>159.0</c:v>
                </c:pt>
                <c:pt idx="165">
                  <c:v>160.0</c:v>
                </c:pt>
                <c:pt idx="166">
                  <c:v>158.0</c:v>
                </c:pt>
                <c:pt idx="167">
                  <c:v>164.0</c:v>
                </c:pt>
                <c:pt idx="168">
                  <c:v>165.0</c:v>
                </c:pt>
                <c:pt idx="169">
                  <c:v>174.0</c:v>
                </c:pt>
                <c:pt idx="170">
                  <c:v>178.0</c:v>
                </c:pt>
                <c:pt idx="171">
                  <c:v>173.0</c:v>
                </c:pt>
                <c:pt idx="172">
                  <c:v>169.0</c:v>
                </c:pt>
                <c:pt idx="173">
                  <c:v>176.0</c:v>
                </c:pt>
                <c:pt idx="174">
                  <c:v>177.0</c:v>
                </c:pt>
                <c:pt idx="175">
                  <c:v>179.0</c:v>
                </c:pt>
                <c:pt idx="176">
                  <c:v>170.0</c:v>
                </c:pt>
                <c:pt idx="177">
                  <c:v>172.0</c:v>
                </c:pt>
                <c:pt idx="178">
                  <c:v>180.0</c:v>
                </c:pt>
                <c:pt idx="179">
                  <c:v>181.0</c:v>
                </c:pt>
                <c:pt idx="180">
                  <c:v>171.0</c:v>
                </c:pt>
                <c:pt idx="181">
                  <c:v>175.0</c:v>
                </c:pt>
                <c:pt idx="182">
                  <c:v>191.0</c:v>
                </c:pt>
                <c:pt idx="183">
                  <c:v>182.0</c:v>
                </c:pt>
                <c:pt idx="184">
                  <c:v>190.0</c:v>
                </c:pt>
                <c:pt idx="185">
                  <c:v>185.0</c:v>
                </c:pt>
                <c:pt idx="186">
                  <c:v>186.0</c:v>
                </c:pt>
                <c:pt idx="187">
                  <c:v>187.0</c:v>
                </c:pt>
                <c:pt idx="188">
                  <c:v>183.0</c:v>
                </c:pt>
                <c:pt idx="189">
                  <c:v>184.0</c:v>
                </c:pt>
                <c:pt idx="190">
                  <c:v>188.0</c:v>
                </c:pt>
                <c:pt idx="191">
                  <c:v>189.0</c:v>
                </c:pt>
                <c:pt idx="192">
                  <c:v>192.0</c:v>
                </c:pt>
                <c:pt idx="193">
                  <c:v>201.0</c:v>
                </c:pt>
                <c:pt idx="194">
                  <c:v>202.0</c:v>
                </c:pt>
                <c:pt idx="195">
                  <c:v>193.0</c:v>
                </c:pt>
                <c:pt idx="196">
                  <c:v>197.0</c:v>
                </c:pt>
                <c:pt idx="197">
                  <c:v>203.0</c:v>
                </c:pt>
                <c:pt idx="198">
                  <c:v>194.0</c:v>
                </c:pt>
                <c:pt idx="199">
                  <c:v>198.0</c:v>
                </c:pt>
                <c:pt idx="200">
                  <c:v>195.0</c:v>
                </c:pt>
                <c:pt idx="201">
                  <c:v>196.0</c:v>
                </c:pt>
                <c:pt idx="202">
                  <c:v>199.0</c:v>
                </c:pt>
                <c:pt idx="203">
                  <c:v>200.0</c:v>
                </c:pt>
              </c:numCache>
            </c:numRef>
          </c:cat>
          <c:val>
            <c:numRef>
              <c:f>Sheet1!$B$2:$B$205</c:f>
              <c:numCache>
                <c:formatCode>General</c:formatCode>
                <c:ptCount val="204"/>
                <c:pt idx="0">
                  <c:v>1.115241E6</c:v>
                </c:pt>
                <c:pt idx="1">
                  <c:v>526223.0</c:v>
                </c:pt>
                <c:pt idx="2">
                  <c:v>357250.0</c:v>
                </c:pt>
                <c:pt idx="3">
                  <c:v>154075.0</c:v>
                </c:pt>
                <c:pt idx="4">
                  <c:v>79406.0</c:v>
                </c:pt>
                <c:pt idx="5">
                  <c:v>45980.0</c:v>
                </c:pt>
                <c:pt idx="6">
                  <c:v>29027.0</c:v>
                </c:pt>
                <c:pt idx="7">
                  <c:v>19806.0</c:v>
                </c:pt>
                <c:pt idx="8">
                  <c:v>14277.0</c:v>
                </c:pt>
                <c:pt idx="9">
                  <c:v>10688.0</c:v>
                </c:pt>
                <c:pt idx="10">
                  <c:v>8195.0</c:v>
                </c:pt>
                <c:pt idx="11">
                  <c:v>6508.0</c:v>
                </c:pt>
                <c:pt idx="12">
                  <c:v>5327.0</c:v>
                </c:pt>
                <c:pt idx="13">
                  <c:v>4431.0</c:v>
                </c:pt>
                <c:pt idx="14">
                  <c:v>3768.0</c:v>
                </c:pt>
                <c:pt idx="15">
                  <c:v>3215.0</c:v>
                </c:pt>
                <c:pt idx="16">
                  <c:v>2784.0</c:v>
                </c:pt>
                <c:pt idx="17">
                  <c:v>2423.0</c:v>
                </c:pt>
                <c:pt idx="18">
                  <c:v>2152.0</c:v>
                </c:pt>
                <c:pt idx="19">
                  <c:v>1873.0</c:v>
                </c:pt>
                <c:pt idx="20">
                  <c:v>1665.0</c:v>
                </c:pt>
                <c:pt idx="21">
                  <c:v>1498.0</c:v>
                </c:pt>
                <c:pt idx="22">
                  <c:v>1359.0</c:v>
                </c:pt>
                <c:pt idx="23">
                  <c:v>1249.0</c:v>
                </c:pt>
                <c:pt idx="24">
                  <c:v>1142.0</c:v>
                </c:pt>
                <c:pt idx="25">
                  <c:v>1063.0</c:v>
                </c:pt>
                <c:pt idx="26">
                  <c:v>978.0</c:v>
                </c:pt>
                <c:pt idx="27">
                  <c:v>902.0</c:v>
                </c:pt>
                <c:pt idx="28">
                  <c:v>825.0</c:v>
                </c:pt>
                <c:pt idx="29">
                  <c:v>765.0</c:v>
                </c:pt>
                <c:pt idx="30">
                  <c:v>729.0</c:v>
                </c:pt>
                <c:pt idx="31">
                  <c:v>685.0</c:v>
                </c:pt>
                <c:pt idx="32">
                  <c:v>637.0</c:v>
                </c:pt>
                <c:pt idx="33">
                  <c:v>598.0</c:v>
                </c:pt>
                <c:pt idx="34">
                  <c:v>564.0</c:v>
                </c:pt>
                <c:pt idx="35">
                  <c:v>533.0</c:v>
                </c:pt>
                <c:pt idx="36">
                  <c:v>506.0</c:v>
                </c:pt>
                <c:pt idx="37">
                  <c:v>478.0</c:v>
                </c:pt>
                <c:pt idx="38">
                  <c:v>460.0</c:v>
                </c:pt>
                <c:pt idx="39">
                  <c:v>428.0</c:v>
                </c:pt>
                <c:pt idx="40">
                  <c:v>401.0</c:v>
                </c:pt>
                <c:pt idx="41">
                  <c:v>379.0</c:v>
                </c:pt>
                <c:pt idx="42">
                  <c:v>358.0</c:v>
                </c:pt>
                <c:pt idx="43">
                  <c:v>343.0</c:v>
                </c:pt>
                <c:pt idx="44">
                  <c:v>326.0</c:v>
                </c:pt>
                <c:pt idx="45">
                  <c:v>303.0</c:v>
                </c:pt>
                <c:pt idx="46">
                  <c:v>289.0</c:v>
                </c:pt>
                <c:pt idx="47">
                  <c:v>274.0</c:v>
                </c:pt>
                <c:pt idx="48">
                  <c:v>258.0</c:v>
                </c:pt>
                <c:pt idx="49">
                  <c:v>247.0</c:v>
                </c:pt>
                <c:pt idx="50">
                  <c:v>238.0</c:v>
                </c:pt>
                <c:pt idx="51">
                  <c:v>220.0</c:v>
                </c:pt>
                <c:pt idx="52">
                  <c:v>214.0</c:v>
                </c:pt>
                <c:pt idx="53">
                  <c:v>210.0</c:v>
                </c:pt>
                <c:pt idx="54">
                  <c:v>200.0</c:v>
                </c:pt>
                <c:pt idx="55">
                  <c:v>193.0</c:v>
                </c:pt>
                <c:pt idx="56">
                  <c:v>181.0</c:v>
                </c:pt>
                <c:pt idx="57">
                  <c:v>175.0</c:v>
                </c:pt>
                <c:pt idx="58">
                  <c:v>164.0</c:v>
                </c:pt>
                <c:pt idx="59">
                  <c:v>157.0</c:v>
                </c:pt>
                <c:pt idx="60">
                  <c:v>149.0</c:v>
                </c:pt>
                <c:pt idx="61">
                  <c:v>143.0</c:v>
                </c:pt>
                <c:pt idx="62">
                  <c:v>136.0</c:v>
                </c:pt>
                <c:pt idx="63">
                  <c:v>129.0</c:v>
                </c:pt>
                <c:pt idx="64">
                  <c:v>126.0</c:v>
                </c:pt>
                <c:pt idx="65">
                  <c:v>121.0</c:v>
                </c:pt>
                <c:pt idx="66">
                  <c:v>116.0</c:v>
                </c:pt>
                <c:pt idx="67">
                  <c:v>112.0</c:v>
                </c:pt>
                <c:pt idx="68">
                  <c:v>107.0</c:v>
                </c:pt>
                <c:pt idx="69">
                  <c:v>104.0</c:v>
                </c:pt>
                <c:pt idx="70">
                  <c:v>103.0</c:v>
                </c:pt>
                <c:pt idx="71">
                  <c:v>98.0</c:v>
                </c:pt>
                <c:pt idx="72">
                  <c:v>94.0</c:v>
                </c:pt>
                <c:pt idx="73">
                  <c:v>91.0</c:v>
                </c:pt>
                <c:pt idx="74">
                  <c:v>89.0</c:v>
                </c:pt>
                <c:pt idx="75">
                  <c:v>88.0</c:v>
                </c:pt>
                <c:pt idx="76">
                  <c:v>84.0</c:v>
                </c:pt>
                <c:pt idx="77">
                  <c:v>84.0</c:v>
                </c:pt>
                <c:pt idx="78">
                  <c:v>81.0</c:v>
                </c:pt>
                <c:pt idx="79">
                  <c:v>77.0</c:v>
                </c:pt>
                <c:pt idx="80">
                  <c:v>73.0</c:v>
                </c:pt>
                <c:pt idx="81">
                  <c:v>71.0</c:v>
                </c:pt>
                <c:pt idx="82">
                  <c:v>68.0</c:v>
                </c:pt>
                <c:pt idx="83">
                  <c:v>65.0</c:v>
                </c:pt>
                <c:pt idx="84">
                  <c:v>65.0</c:v>
                </c:pt>
                <c:pt idx="85">
                  <c:v>63.0</c:v>
                </c:pt>
                <c:pt idx="86">
                  <c:v>59.0</c:v>
                </c:pt>
                <c:pt idx="87">
                  <c:v>58.0</c:v>
                </c:pt>
                <c:pt idx="88">
                  <c:v>56.0</c:v>
                </c:pt>
                <c:pt idx="89">
                  <c:v>52.0</c:v>
                </c:pt>
                <c:pt idx="90">
                  <c:v>50.0</c:v>
                </c:pt>
                <c:pt idx="91">
                  <c:v>48.0</c:v>
                </c:pt>
                <c:pt idx="92">
                  <c:v>47.0</c:v>
                </c:pt>
                <c:pt idx="93">
                  <c:v>46.0</c:v>
                </c:pt>
                <c:pt idx="94">
                  <c:v>43.0</c:v>
                </c:pt>
                <c:pt idx="95">
                  <c:v>41.0</c:v>
                </c:pt>
                <c:pt idx="96">
                  <c:v>39.0</c:v>
                </c:pt>
                <c:pt idx="97">
                  <c:v>39.0</c:v>
                </c:pt>
                <c:pt idx="98">
                  <c:v>39.0</c:v>
                </c:pt>
                <c:pt idx="99">
                  <c:v>34.0</c:v>
                </c:pt>
                <c:pt idx="100">
                  <c:v>33.0</c:v>
                </c:pt>
                <c:pt idx="101">
                  <c:v>33.0</c:v>
                </c:pt>
                <c:pt idx="102">
                  <c:v>32.0</c:v>
                </c:pt>
                <c:pt idx="103">
                  <c:v>31.0</c:v>
                </c:pt>
                <c:pt idx="104">
                  <c:v>31.0</c:v>
                </c:pt>
                <c:pt idx="105">
                  <c:v>31.0</c:v>
                </c:pt>
                <c:pt idx="106">
                  <c:v>31.0</c:v>
                </c:pt>
                <c:pt idx="107">
                  <c:v>30.0</c:v>
                </c:pt>
                <c:pt idx="108">
                  <c:v>30.0</c:v>
                </c:pt>
                <c:pt idx="109">
                  <c:v>28.0</c:v>
                </c:pt>
                <c:pt idx="110">
                  <c:v>28.0</c:v>
                </c:pt>
                <c:pt idx="111">
                  <c:v>28.0</c:v>
                </c:pt>
                <c:pt idx="112">
                  <c:v>26.0</c:v>
                </c:pt>
                <c:pt idx="113">
                  <c:v>26.0</c:v>
                </c:pt>
                <c:pt idx="114">
                  <c:v>24.0</c:v>
                </c:pt>
                <c:pt idx="115">
                  <c:v>22.0</c:v>
                </c:pt>
                <c:pt idx="116">
                  <c:v>22.0</c:v>
                </c:pt>
                <c:pt idx="117">
                  <c:v>21.0</c:v>
                </c:pt>
                <c:pt idx="118">
                  <c:v>18.0</c:v>
                </c:pt>
                <c:pt idx="119">
                  <c:v>18.0</c:v>
                </c:pt>
                <c:pt idx="120">
                  <c:v>18.0</c:v>
                </c:pt>
                <c:pt idx="121">
                  <c:v>18.0</c:v>
                </c:pt>
                <c:pt idx="122">
                  <c:v>17.0</c:v>
                </c:pt>
                <c:pt idx="123">
                  <c:v>17.0</c:v>
                </c:pt>
                <c:pt idx="124">
                  <c:v>17.0</c:v>
                </c:pt>
                <c:pt idx="125">
                  <c:v>17.0</c:v>
                </c:pt>
                <c:pt idx="126">
                  <c:v>17.0</c:v>
                </c:pt>
                <c:pt idx="127">
                  <c:v>17.0</c:v>
                </c:pt>
                <c:pt idx="128">
                  <c:v>16.0</c:v>
                </c:pt>
                <c:pt idx="129">
                  <c:v>16.0</c:v>
                </c:pt>
                <c:pt idx="130">
                  <c:v>16.0</c:v>
                </c:pt>
                <c:pt idx="131">
                  <c:v>16.0</c:v>
                </c:pt>
                <c:pt idx="132">
                  <c:v>16.0</c:v>
                </c:pt>
                <c:pt idx="133">
                  <c:v>15.0</c:v>
                </c:pt>
                <c:pt idx="134">
                  <c:v>15.0</c:v>
                </c:pt>
                <c:pt idx="135">
                  <c:v>15.0</c:v>
                </c:pt>
                <c:pt idx="136">
                  <c:v>13.0</c:v>
                </c:pt>
                <c:pt idx="137">
                  <c:v>13.0</c:v>
                </c:pt>
                <c:pt idx="138">
                  <c:v>12.0</c:v>
                </c:pt>
                <c:pt idx="139">
                  <c:v>11.0</c:v>
                </c:pt>
                <c:pt idx="140">
                  <c:v>9.0</c:v>
                </c:pt>
                <c:pt idx="141">
                  <c:v>9.0</c:v>
                </c:pt>
                <c:pt idx="142">
                  <c:v>8.0</c:v>
                </c:pt>
                <c:pt idx="143">
                  <c:v>8.0</c:v>
                </c:pt>
                <c:pt idx="144">
                  <c:v>8.0</c:v>
                </c:pt>
                <c:pt idx="145">
                  <c:v>8.0</c:v>
                </c:pt>
                <c:pt idx="146">
                  <c:v>8.0</c:v>
                </c:pt>
                <c:pt idx="147">
                  <c:v>8.0</c:v>
                </c:pt>
                <c:pt idx="148">
                  <c:v>7.0</c:v>
                </c:pt>
                <c:pt idx="149">
                  <c:v>7.0</c:v>
                </c:pt>
                <c:pt idx="150">
                  <c:v>7.0</c:v>
                </c:pt>
                <c:pt idx="151">
                  <c:v>7.0</c:v>
                </c:pt>
                <c:pt idx="152">
                  <c:v>7.0</c:v>
                </c:pt>
                <c:pt idx="153">
                  <c:v>7.0</c:v>
                </c:pt>
                <c:pt idx="154">
                  <c:v>7.0</c:v>
                </c:pt>
                <c:pt idx="155">
                  <c:v>7.0</c:v>
                </c:pt>
                <c:pt idx="156">
                  <c:v>6.0</c:v>
                </c:pt>
                <c:pt idx="157">
                  <c:v>6.0</c:v>
                </c:pt>
                <c:pt idx="158">
                  <c:v>5.0</c:v>
                </c:pt>
                <c:pt idx="159">
                  <c:v>5.0</c:v>
                </c:pt>
                <c:pt idx="160">
                  <c:v>5.0</c:v>
                </c:pt>
                <c:pt idx="161">
                  <c:v>5.0</c:v>
                </c:pt>
                <c:pt idx="162">
                  <c:v>5.0</c:v>
                </c:pt>
                <c:pt idx="163">
                  <c:v>5.0</c:v>
                </c:pt>
                <c:pt idx="164">
                  <c:v>5.0</c:v>
                </c:pt>
                <c:pt idx="165">
                  <c:v>5.0</c:v>
                </c:pt>
                <c:pt idx="166">
                  <c:v>5.0</c:v>
                </c:pt>
                <c:pt idx="167">
                  <c:v>5.0</c:v>
                </c:pt>
                <c:pt idx="168">
                  <c:v>5.0</c:v>
                </c:pt>
                <c:pt idx="169">
                  <c:v>4.0</c:v>
                </c:pt>
                <c:pt idx="170">
                  <c:v>4.0</c:v>
                </c:pt>
                <c:pt idx="171">
                  <c:v>4.0</c:v>
                </c:pt>
                <c:pt idx="172">
                  <c:v>4.0</c:v>
                </c:pt>
                <c:pt idx="173">
                  <c:v>4.0</c:v>
                </c:pt>
                <c:pt idx="174">
                  <c:v>4.0</c:v>
                </c:pt>
                <c:pt idx="175">
                  <c:v>4.0</c:v>
                </c:pt>
                <c:pt idx="176">
                  <c:v>4.0</c:v>
                </c:pt>
                <c:pt idx="177">
                  <c:v>4.0</c:v>
                </c:pt>
                <c:pt idx="178">
                  <c:v>4.0</c:v>
                </c:pt>
                <c:pt idx="179">
                  <c:v>4.0</c:v>
                </c:pt>
                <c:pt idx="180">
                  <c:v>4.0</c:v>
                </c:pt>
                <c:pt idx="181">
                  <c:v>4.0</c:v>
                </c:pt>
                <c:pt idx="182">
                  <c:v>3.0</c:v>
                </c:pt>
                <c:pt idx="183">
                  <c:v>3.0</c:v>
                </c:pt>
                <c:pt idx="184">
                  <c:v>3.0</c:v>
                </c:pt>
                <c:pt idx="185">
                  <c:v>3.0</c:v>
                </c:pt>
                <c:pt idx="186">
                  <c:v>3.0</c:v>
                </c:pt>
                <c:pt idx="187">
                  <c:v>3.0</c:v>
                </c:pt>
                <c:pt idx="188">
                  <c:v>3.0</c:v>
                </c:pt>
                <c:pt idx="189">
                  <c:v>3.0</c:v>
                </c:pt>
                <c:pt idx="190">
                  <c:v>3.0</c:v>
                </c:pt>
                <c:pt idx="191">
                  <c:v>3.0</c:v>
                </c:pt>
                <c:pt idx="192">
                  <c:v>2.0</c:v>
                </c:pt>
                <c:pt idx="193">
                  <c:v>1.0</c:v>
                </c:pt>
                <c:pt idx="194">
                  <c:v>1.0</c:v>
                </c:pt>
                <c:pt idx="195">
                  <c:v>1.0</c:v>
                </c:pt>
                <c:pt idx="196">
                  <c:v>1.0</c:v>
                </c:pt>
                <c:pt idx="197">
                  <c:v>1.0</c:v>
                </c:pt>
                <c:pt idx="198">
                  <c:v>1.0</c:v>
                </c:pt>
                <c:pt idx="199">
                  <c:v>1.0</c:v>
                </c:pt>
                <c:pt idx="200">
                  <c:v>1.0</c:v>
                </c:pt>
                <c:pt idx="201">
                  <c:v>1.0</c:v>
                </c:pt>
                <c:pt idx="202">
                  <c:v>1.0</c:v>
                </c:pt>
                <c:pt idx="203">
                  <c:v>1.0</c:v>
                </c:pt>
              </c:numCache>
            </c:numRef>
          </c:val>
          <c:smooth val="0"/>
        </c:ser>
        <c:dLbls>
          <c:showLegendKey val="0"/>
          <c:showVal val="0"/>
          <c:showCatName val="0"/>
          <c:showSerName val="0"/>
          <c:showPercent val="0"/>
          <c:showBubbleSize val="0"/>
        </c:dLbls>
        <c:marker val="1"/>
        <c:smooth val="0"/>
        <c:axId val="2068540120"/>
        <c:axId val="2068547272"/>
      </c:lineChart>
      <c:catAx>
        <c:axId val="2068540120"/>
        <c:scaling>
          <c:orientation val="minMax"/>
        </c:scaling>
        <c:delete val="0"/>
        <c:axPos val="b"/>
        <c:majorGridlines>
          <c:spPr>
            <a:ln w="9525" cap="flat" cmpd="sng" algn="ctr">
              <a:solidFill>
                <a:schemeClr val="tx1">
                  <a:lumMod val="15000"/>
                  <a:lumOff val="85000"/>
                  <a:alpha val="32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smtClean="0"/>
                  <a:t>Visit</a:t>
                </a:r>
                <a:r>
                  <a:rPr lang="en-US" baseline="0" dirty="0" smtClean="0"/>
                  <a:t> sequence</a:t>
                </a:r>
                <a:endParaRPr lang="en-US" dirty="0"/>
              </a:p>
            </c:rich>
          </c:tx>
          <c:layout/>
          <c:overlay val="0"/>
          <c:spPr>
            <a:noFill/>
            <a:ln>
              <a:noFill/>
            </a:ln>
            <a:effectLst/>
          </c:spPr>
        </c:title>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8547272"/>
        <c:crosses val="autoZero"/>
        <c:auto val="1"/>
        <c:lblAlgn val="ctr"/>
        <c:lblOffset val="100"/>
        <c:noMultiLvlLbl val="0"/>
      </c:catAx>
      <c:valAx>
        <c:axId val="2068547272"/>
        <c:scaling>
          <c:logBase val="10.0"/>
          <c:orientation val="minMax"/>
        </c:scaling>
        <c:delete val="0"/>
        <c:axPos val="l"/>
        <c:majorGridlines>
          <c:spPr>
            <a:ln w="9525" cap="flat" cmpd="sng" algn="ctr">
              <a:solidFill>
                <a:schemeClr val="tx1">
                  <a:lumMod val="15000"/>
                  <a:lumOff val="85000"/>
                  <a:alpha val="32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dirty="0" smtClean="0"/>
                  <a:t>Number of patients</a:t>
                </a:r>
                <a:endParaRPr lang="en-US" dirty="0"/>
              </a:p>
            </c:rich>
          </c:tx>
          <c:layout/>
          <c:overlay val="0"/>
          <c:spPr>
            <a:noFill/>
            <a:ln>
              <a:noFill/>
            </a:ln>
            <a:effectLst/>
          </c:spPr>
        </c:title>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8540120"/>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CDD0C3-B130-4B51-99C5-F40E3958B36A}" type="doc">
      <dgm:prSet loTypeId="urn:microsoft.com/office/officeart/2005/8/layout/process2" loCatId="process" qsTypeId="urn:microsoft.com/office/officeart/2005/8/quickstyle/3d7" qsCatId="3D" csTypeId="urn:microsoft.com/office/officeart/2005/8/colors/colorful5" csCatId="colorful" phldr="1"/>
      <dgm:spPr/>
    </dgm:pt>
    <dgm:pt modelId="{5EAC20EC-7AB0-4C2A-865A-CF8A1AC1FEF6}">
      <dgm:prSet phldrT="[Text]" custT="1"/>
      <dgm:spPr/>
      <dgm:t>
        <a:bodyPr/>
        <a:lstStyle/>
        <a:p>
          <a:r>
            <a:rPr lang="en-US" sz="1600" b="1" dirty="0" smtClean="0"/>
            <a:t>Observation Stay</a:t>
          </a:r>
          <a:endParaRPr lang="en-US" sz="1600" b="1" dirty="0"/>
        </a:p>
      </dgm:t>
    </dgm:pt>
    <dgm:pt modelId="{625F4F1B-0D6F-4F60-A85C-FFA684090490}" type="parTrans" cxnId="{1CB5B65B-2F88-4A98-A4F6-7AAFC3F49F69}">
      <dgm:prSet/>
      <dgm:spPr/>
      <dgm:t>
        <a:bodyPr/>
        <a:lstStyle/>
        <a:p>
          <a:endParaRPr lang="en-US"/>
        </a:p>
      </dgm:t>
    </dgm:pt>
    <dgm:pt modelId="{B230E9E2-FD70-4920-A184-56AA82A386A6}" type="sibTrans" cxnId="{1CB5B65B-2F88-4A98-A4F6-7AAFC3F49F69}">
      <dgm:prSet/>
      <dgm:spPr/>
      <dgm:t>
        <a:bodyPr/>
        <a:lstStyle/>
        <a:p>
          <a:endParaRPr lang="en-US"/>
        </a:p>
      </dgm:t>
    </dgm:pt>
    <dgm:pt modelId="{161CD133-53B5-4133-BCA1-8F76628E3CBC}">
      <dgm:prSet phldrT="[Text]" custT="1"/>
      <dgm:spPr/>
      <dgm:t>
        <a:bodyPr/>
        <a:lstStyle/>
        <a:p>
          <a:r>
            <a:rPr lang="en-US" sz="1300" b="1" dirty="0" smtClean="0"/>
            <a:t>Patient Admitted after Observation Stay</a:t>
          </a:r>
          <a:endParaRPr lang="en-US" sz="1300" b="1" dirty="0"/>
        </a:p>
      </dgm:t>
    </dgm:pt>
    <dgm:pt modelId="{8243022B-34C9-4BC8-A434-0268418A444C}" type="parTrans" cxnId="{3DEBA8A3-116F-401B-B26C-A62726B98D05}">
      <dgm:prSet/>
      <dgm:spPr/>
      <dgm:t>
        <a:bodyPr/>
        <a:lstStyle/>
        <a:p>
          <a:endParaRPr lang="en-US"/>
        </a:p>
      </dgm:t>
    </dgm:pt>
    <dgm:pt modelId="{3DC0918E-FA90-4E54-ABB4-A5AC4ACC191F}" type="sibTrans" cxnId="{3DEBA8A3-116F-401B-B26C-A62726B98D05}">
      <dgm:prSet/>
      <dgm:spPr/>
      <dgm:t>
        <a:bodyPr/>
        <a:lstStyle/>
        <a:p>
          <a:endParaRPr lang="en-US"/>
        </a:p>
      </dgm:t>
    </dgm:pt>
    <dgm:pt modelId="{57C811AA-9518-4A19-8F7B-5C2934B21CC0}" type="pres">
      <dgm:prSet presAssocID="{90CDD0C3-B130-4B51-99C5-F40E3958B36A}" presName="linearFlow" presStyleCnt="0">
        <dgm:presLayoutVars>
          <dgm:resizeHandles val="exact"/>
        </dgm:presLayoutVars>
      </dgm:prSet>
      <dgm:spPr/>
    </dgm:pt>
    <dgm:pt modelId="{D2C50221-A4F9-4AF0-AB81-CA4B2877B00B}" type="pres">
      <dgm:prSet presAssocID="{5EAC20EC-7AB0-4C2A-865A-CF8A1AC1FEF6}" presName="node" presStyleLbl="node1" presStyleIdx="0" presStyleCnt="2">
        <dgm:presLayoutVars>
          <dgm:bulletEnabled val="1"/>
        </dgm:presLayoutVars>
      </dgm:prSet>
      <dgm:spPr/>
      <dgm:t>
        <a:bodyPr/>
        <a:lstStyle/>
        <a:p>
          <a:endParaRPr lang="en-US"/>
        </a:p>
      </dgm:t>
    </dgm:pt>
    <dgm:pt modelId="{6E48540D-C83F-4E87-A6F5-80504CE4E174}" type="pres">
      <dgm:prSet presAssocID="{B230E9E2-FD70-4920-A184-56AA82A386A6}" presName="sibTrans" presStyleLbl="sibTrans2D1" presStyleIdx="0" presStyleCnt="1"/>
      <dgm:spPr/>
      <dgm:t>
        <a:bodyPr/>
        <a:lstStyle/>
        <a:p>
          <a:endParaRPr lang="en-US"/>
        </a:p>
      </dgm:t>
    </dgm:pt>
    <dgm:pt modelId="{796C0953-EEEB-4C97-AB54-59A4F477A559}" type="pres">
      <dgm:prSet presAssocID="{B230E9E2-FD70-4920-A184-56AA82A386A6}" presName="connectorText" presStyleLbl="sibTrans2D1" presStyleIdx="0" presStyleCnt="1"/>
      <dgm:spPr/>
      <dgm:t>
        <a:bodyPr/>
        <a:lstStyle/>
        <a:p>
          <a:endParaRPr lang="en-US"/>
        </a:p>
      </dgm:t>
    </dgm:pt>
    <dgm:pt modelId="{EB3EF519-6730-4604-A6DA-01384EDD68EC}" type="pres">
      <dgm:prSet presAssocID="{161CD133-53B5-4133-BCA1-8F76628E3CBC}" presName="node" presStyleLbl="node1" presStyleIdx="1" presStyleCnt="2">
        <dgm:presLayoutVars>
          <dgm:bulletEnabled val="1"/>
        </dgm:presLayoutVars>
      </dgm:prSet>
      <dgm:spPr/>
      <dgm:t>
        <a:bodyPr/>
        <a:lstStyle/>
        <a:p>
          <a:endParaRPr lang="en-US"/>
        </a:p>
      </dgm:t>
    </dgm:pt>
  </dgm:ptLst>
  <dgm:cxnLst>
    <dgm:cxn modelId="{3DEBA8A3-116F-401B-B26C-A62726B98D05}" srcId="{90CDD0C3-B130-4B51-99C5-F40E3958B36A}" destId="{161CD133-53B5-4133-BCA1-8F76628E3CBC}" srcOrd="1" destOrd="0" parTransId="{8243022B-34C9-4BC8-A434-0268418A444C}" sibTransId="{3DC0918E-FA90-4E54-ABB4-A5AC4ACC191F}"/>
    <dgm:cxn modelId="{C1AC39BD-3C7D-41E1-9FF5-94C30CD87EDD}" type="presOf" srcId="{161CD133-53B5-4133-BCA1-8F76628E3CBC}" destId="{EB3EF519-6730-4604-A6DA-01384EDD68EC}" srcOrd="0" destOrd="0" presId="urn:microsoft.com/office/officeart/2005/8/layout/process2"/>
    <dgm:cxn modelId="{ACD13641-B5D6-4311-B29F-6E1E33F79E2A}" type="presOf" srcId="{B230E9E2-FD70-4920-A184-56AA82A386A6}" destId="{796C0953-EEEB-4C97-AB54-59A4F477A559}" srcOrd="1" destOrd="0" presId="urn:microsoft.com/office/officeart/2005/8/layout/process2"/>
    <dgm:cxn modelId="{39988618-C55F-4DF9-AF14-948AE5CA0572}" type="presOf" srcId="{5EAC20EC-7AB0-4C2A-865A-CF8A1AC1FEF6}" destId="{D2C50221-A4F9-4AF0-AB81-CA4B2877B00B}" srcOrd="0" destOrd="0" presId="urn:microsoft.com/office/officeart/2005/8/layout/process2"/>
    <dgm:cxn modelId="{1CB5B65B-2F88-4A98-A4F6-7AAFC3F49F69}" srcId="{90CDD0C3-B130-4B51-99C5-F40E3958B36A}" destId="{5EAC20EC-7AB0-4C2A-865A-CF8A1AC1FEF6}" srcOrd="0" destOrd="0" parTransId="{625F4F1B-0D6F-4F60-A85C-FFA684090490}" sibTransId="{B230E9E2-FD70-4920-A184-56AA82A386A6}"/>
    <dgm:cxn modelId="{E7DEF8AC-513C-4C57-825E-F18E6735E351}" type="presOf" srcId="{90CDD0C3-B130-4B51-99C5-F40E3958B36A}" destId="{57C811AA-9518-4A19-8F7B-5C2934B21CC0}" srcOrd="0" destOrd="0" presId="urn:microsoft.com/office/officeart/2005/8/layout/process2"/>
    <dgm:cxn modelId="{CDD4C12E-2725-444F-B9C5-120CC947D1D0}" type="presOf" srcId="{B230E9E2-FD70-4920-A184-56AA82A386A6}" destId="{6E48540D-C83F-4E87-A6F5-80504CE4E174}" srcOrd="0" destOrd="0" presId="urn:microsoft.com/office/officeart/2005/8/layout/process2"/>
    <dgm:cxn modelId="{3D90DEAC-63ED-4EA9-B349-B2A800D6B77A}" type="presParOf" srcId="{57C811AA-9518-4A19-8F7B-5C2934B21CC0}" destId="{D2C50221-A4F9-4AF0-AB81-CA4B2877B00B}" srcOrd="0" destOrd="0" presId="urn:microsoft.com/office/officeart/2005/8/layout/process2"/>
    <dgm:cxn modelId="{A3702DCB-18F5-44C9-85F7-E2AA450E8E22}" type="presParOf" srcId="{57C811AA-9518-4A19-8F7B-5C2934B21CC0}" destId="{6E48540D-C83F-4E87-A6F5-80504CE4E174}" srcOrd="1" destOrd="0" presId="urn:microsoft.com/office/officeart/2005/8/layout/process2"/>
    <dgm:cxn modelId="{23F829BD-717D-414C-908C-C510C24CD8D7}" type="presParOf" srcId="{6E48540D-C83F-4E87-A6F5-80504CE4E174}" destId="{796C0953-EEEB-4C97-AB54-59A4F477A559}" srcOrd="0" destOrd="0" presId="urn:microsoft.com/office/officeart/2005/8/layout/process2"/>
    <dgm:cxn modelId="{7280EA0C-3CE3-4B5D-94AD-B962D3941143}" type="presParOf" srcId="{57C811AA-9518-4A19-8F7B-5C2934B21CC0}" destId="{EB3EF519-6730-4604-A6DA-01384EDD68EC}"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AB73C4-96A5-48B7-925C-02BA06C6147A}" type="doc">
      <dgm:prSet loTypeId="urn:microsoft.com/office/officeart/2005/8/layout/process5" loCatId="process" qsTypeId="urn:microsoft.com/office/officeart/2005/8/quickstyle/simple1" qsCatId="simple" csTypeId="urn:microsoft.com/office/officeart/2005/8/colors/colorful5" csCatId="colorful" phldr="1"/>
      <dgm:spPr/>
    </dgm:pt>
    <dgm:pt modelId="{7420EC65-ECC7-4BFA-A96D-EB8FD86364F3}">
      <dgm:prSet phldrT="[Text]"/>
      <dgm:spPr/>
      <dgm:t>
        <a:bodyPr/>
        <a:lstStyle/>
        <a:p>
          <a:r>
            <a:rPr lang="en-US" dirty="0" smtClean="0"/>
            <a:t>Admitting Diagnosis</a:t>
          </a:r>
          <a:endParaRPr lang="en-US" dirty="0"/>
        </a:p>
      </dgm:t>
    </dgm:pt>
    <dgm:pt modelId="{38EF58C0-1ED0-43EC-B5BF-2948A3DCDB5A}" type="parTrans" cxnId="{55A1E7F1-372D-4F92-B4F1-0DC9DB3F7A29}">
      <dgm:prSet/>
      <dgm:spPr/>
      <dgm:t>
        <a:bodyPr/>
        <a:lstStyle/>
        <a:p>
          <a:endParaRPr lang="en-US"/>
        </a:p>
      </dgm:t>
    </dgm:pt>
    <dgm:pt modelId="{766EEFBD-7F89-40C9-9E94-FDA4B9EDDE9E}" type="sibTrans" cxnId="{55A1E7F1-372D-4F92-B4F1-0DC9DB3F7A29}">
      <dgm:prSet/>
      <dgm:spPr/>
      <dgm:t>
        <a:bodyPr/>
        <a:lstStyle/>
        <a:p>
          <a:endParaRPr lang="en-US"/>
        </a:p>
      </dgm:t>
    </dgm:pt>
    <dgm:pt modelId="{36FF3EC5-5436-4986-AB07-CACB46B1C272}">
      <dgm:prSet phldrT="[Text]"/>
      <dgm:spPr/>
      <dgm:t>
        <a:bodyPr/>
        <a:lstStyle/>
        <a:p>
          <a:r>
            <a:rPr lang="en-US" dirty="0" smtClean="0"/>
            <a:t>Principal Diagnosis</a:t>
          </a:r>
          <a:endParaRPr lang="en-US" dirty="0"/>
        </a:p>
      </dgm:t>
    </dgm:pt>
    <dgm:pt modelId="{D68FA8F6-A38C-4731-9DEC-E8EA62F6C397}" type="parTrans" cxnId="{6ADD66AF-7021-44EF-9219-EECD64356805}">
      <dgm:prSet/>
      <dgm:spPr/>
      <dgm:t>
        <a:bodyPr/>
        <a:lstStyle/>
        <a:p>
          <a:endParaRPr lang="en-US"/>
        </a:p>
      </dgm:t>
    </dgm:pt>
    <dgm:pt modelId="{E751D346-E97F-4D85-B6ED-0AD720BA0981}" type="sibTrans" cxnId="{6ADD66AF-7021-44EF-9219-EECD64356805}">
      <dgm:prSet/>
      <dgm:spPr/>
      <dgm:t>
        <a:bodyPr/>
        <a:lstStyle/>
        <a:p>
          <a:endParaRPr lang="en-US"/>
        </a:p>
      </dgm:t>
    </dgm:pt>
    <dgm:pt modelId="{99F93B26-85E1-4767-86F7-BD3EE2CCF6E4}">
      <dgm:prSet phldrT="[Text]"/>
      <dgm:spPr/>
      <dgm:t>
        <a:bodyPr/>
        <a:lstStyle/>
        <a:p>
          <a:r>
            <a:rPr lang="en-US" dirty="0" smtClean="0"/>
            <a:t>Discharge Diagnosis</a:t>
          </a:r>
          <a:endParaRPr lang="en-US" dirty="0"/>
        </a:p>
      </dgm:t>
    </dgm:pt>
    <dgm:pt modelId="{3009EB0C-FC29-4A05-B609-6CD514082AF4}" type="parTrans" cxnId="{87A1B9FA-B428-4454-9992-BAC3FC50F2AF}">
      <dgm:prSet/>
      <dgm:spPr/>
      <dgm:t>
        <a:bodyPr/>
        <a:lstStyle/>
        <a:p>
          <a:endParaRPr lang="en-US"/>
        </a:p>
      </dgm:t>
    </dgm:pt>
    <dgm:pt modelId="{DDB9F926-7009-454F-B352-563F8E3DAE9B}" type="sibTrans" cxnId="{87A1B9FA-B428-4454-9992-BAC3FC50F2AF}">
      <dgm:prSet/>
      <dgm:spPr/>
      <dgm:t>
        <a:bodyPr/>
        <a:lstStyle/>
        <a:p>
          <a:endParaRPr lang="en-US"/>
        </a:p>
      </dgm:t>
    </dgm:pt>
    <dgm:pt modelId="{F2BFF035-184A-4B22-935C-964E1EDFE9A1}" type="pres">
      <dgm:prSet presAssocID="{65AB73C4-96A5-48B7-925C-02BA06C6147A}" presName="diagram" presStyleCnt="0">
        <dgm:presLayoutVars>
          <dgm:dir/>
          <dgm:resizeHandles val="exact"/>
        </dgm:presLayoutVars>
      </dgm:prSet>
      <dgm:spPr/>
    </dgm:pt>
    <dgm:pt modelId="{D44DE837-AC94-4790-AA62-2AD8E82E5BB0}" type="pres">
      <dgm:prSet presAssocID="{7420EC65-ECC7-4BFA-A96D-EB8FD86364F3}" presName="node" presStyleLbl="node1" presStyleIdx="0" presStyleCnt="3">
        <dgm:presLayoutVars>
          <dgm:bulletEnabled val="1"/>
        </dgm:presLayoutVars>
      </dgm:prSet>
      <dgm:spPr/>
      <dgm:t>
        <a:bodyPr/>
        <a:lstStyle/>
        <a:p>
          <a:endParaRPr lang="en-US"/>
        </a:p>
      </dgm:t>
    </dgm:pt>
    <dgm:pt modelId="{D7115CFC-FE06-48DF-8389-333DD83B11BC}" type="pres">
      <dgm:prSet presAssocID="{766EEFBD-7F89-40C9-9E94-FDA4B9EDDE9E}" presName="sibTrans" presStyleLbl="sibTrans2D1" presStyleIdx="0" presStyleCnt="2"/>
      <dgm:spPr/>
      <dgm:t>
        <a:bodyPr/>
        <a:lstStyle/>
        <a:p>
          <a:endParaRPr lang="en-US"/>
        </a:p>
      </dgm:t>
    </dgm:pt>
    <dgm:pt modelId="{8F5C2676-494C-4B81-B5DD-561348D6A64C}" type="pres">
      <dgm:prSet presAssocID="{766EEFBD-7F89-40C9-9E94-FDA4B9EDDE9E}" presName="connectorText" presStyleLbl="sibTrans2D1" presStyleIdx="0" presStyleCnt="2"/>
      <dgm:spPr/>
      <dgm:t>
        <a:bodyPr/>
        <a:lstStyle/>
        <a:p>
          <a:endParaRPr lang="en-US"/>
        </a:p>
      </dgm:t>
    </dgm:pt>
    <dgm:pt modelId="{3394040A-A437-4233-9862-6766F5C5DC69}" type="pres">
      <dgm:prSet presAssocID="{36FF3EC5-5436-4986-AB07-CACB46B1C272}" presName="node" presStyleLbl="node1" presStyleIdx="1" presStyleCnt="3">
        <dgm:presLayoutVars>
          <dgm:bulletEnabled val="1"/>
        </dgm:presLayoutVars>
      </dgm:prSet>
      <dgm:spPr/>
      <dgm:t>
        <a:bodyPr/>
        <a:lstStyle/>
        <a:p>
          <a:endParaRPr lang="en-US"/>
        </a:p>
      </dgm:t>
    </dgm:pt>
    <dgm:pt modelId="{9BB7F8B6-BD88-4354-BC07-7DBF1DD2F49D}" type="pres">
      <dgm:prSet presAssocID="{E751D346-E97F-4D85-B6ED-0AD720BA0981}" presName="sibTrans" presStyleLbl="sibTrans2D1" presStyleIdx="1" presStyleCnt="2"/>
      <dgm:spPr/>
      <dgm:t>
        <a:bodyPr/>
        <a:lstStyle/>
        <a:p>
          <a:endParaRPr lang="en-US"/>
        </a:p>
      </dgm:t>
    </dgm:pt>
    <dgm:pt modelId="{F4AC7B77-D5FD-4661-A8D8-E9826E888EFD}" type="pres">
      <dgm:prSet presAssocID="{E751D346-E97F-4D85-B6ED-0AD720BA0981}" presName="connectorText" presStyleLbl="sibTrans2D1" presStyleIdx="1" presStyleCnt="2"/>
      <dgm:spPr/>
      <dgm:t>
        <a:bodyPr/>
        <a:lstStyle/>
        <a:p>
          <a:endParaRPr lang="en-US"/>
        </a:p>
      </dgm:t>
    </dgm:pt>
    <dgm:pt modelId="{B9B0A65A-1C62-4ABF-B3ED-97C8C786FD53}" type="pres">
      <dgm:prSet presAssocID="{99F93B26-85E1-4767-86F7-BD3EE2CCF6E4}" presName="node" presStyleLbl="node1" presStyleIdx="2" presStyleCnt="3">
        <dgm:presLayoutVars>
          <dgm:bulletEnabled val="1"/>
        </dgm:presLayoutVars>
      </dgm:prSet>
      <dgm:spPr/>
      <dgm:t>
        <a:bodyPr/>
        <a:lstStyle/>
        <a:p>
          <a:endParaRPr lang="en-US"/>
        </a:p>
      </dgm:t>
    </dgm:pt>
  </dgm:ptLst>
  <dgm:cxnLst>
    <dgm:cxn modelId="{27BF81ED-670E-40AD-892F-814178472DDB}" type="presOf" srcId="{7420EC65-ECC7-4BFA-A96D-EB8FD86364F3}" destId="{D44DE837-AC94-4790-AA62-2AD8E82E5BB0}" srcOrd="0" destOrd="0" presId="urn:microsoft.com/office/officeart/2005/8/layout/process5"/>
    <dgm:cxn modelId="{55A1E7F1-372D-4F92-B4F1-0DC9DB3F7A29}" srcId="{65AB73C4-96A5-48B7-925C-02BA06C6147A}" destId="{7420EC65-ECC7-4BFA-A96D-EB8FD86364F3}" srcOrd="0" destOrd="0" parTransId="{38EF58C0-1ED0-43EC-B5BF-2948A3DCDB5A}" sibTransId="{766EEFBD-7F89-40C9-9E94-FDA4B9EDDE9E}"/>
    <dgm:cxn modelId="{0629BE34-9A3A-4D14-972B-9E430333EA40}" type="presOf" srcId="{E751D346-E97F-4D85-B6ED-0AD720BA0981}" destId="{9BB7F8B6-BD88-4354-BC07-7DBF1DD2F49D}" srcOrd="0" destOrd="0" presId="urn:microsoft.com/office/officeart/2005/8/layout/process5"/>
    <dgm:cxn modelId="{87A1B9FA-B428-4454-9992-BAC3FC50F2AF}" srcId="{65AB73C4-96A5-48B7-925C-02BA06C6147A}" destId="{99F93B26-85E1-4767-86F7-BD3EE2CCF6E4}" srcOrd="2" destOrd="0" parTransId="{3009EB0C-FC29-4A05-B609-6CD514082AF4}" sibTransId="{DDB9F926-7009-454F-B352-563F8E3DAE9B}"/>
    <dgm:cxn modelId="{6ADD66AF-7021-44EF-9219-EECD64356805}" srcId="{65AB73C4-96A5-48B7-925C-02BA06C6147A}" destId="{36FF3EC5-5436-4986-AB07-CACB46B1C272}" srcOrd="1" destOrd="0" parTransId="{D68FA8F6-A38C-4731-9DEC-E8EA62F6C397}" sibTransId="{E751D346-E97F-4D85-B6ED-0AD720BA0981}"/>
    <dgm:cxn modelId="{3307FF51-F230-4CA9-AE30-5BD170A49004}" type="presOf" srcId="{65AB73C4-96A5-48B7-925C-02BA06C6147A}" destId="{F2BFF035-184A-4B22-935C-964E1EDFE9A1}" srcOrd="0" destOrd="0" presId="urn:microsoft.com/office/officeart/2005/8/layout/process5"/>
    <dgm:cxn modelId="{D250CBE4-C2B6-4AAC-9077-AC7F1CA7959D}" type="presOf" srcId="{766EEFBD-7F89-40C9-9E94-FDA4B9EDDE9E}" destId="{8F5C2676-494C-4B81-B5DD-561348D6A64C}" srcOrd="1" destOrd="0" presId="urn:microsoft.com/office/officeart/2005/8/layout/process5"/>
    <dgm:cxn modelId="{A17FB11C-9465-4396-B2F4-EE09B7A55A3D}" type="presOf" srcId="{36FF3EC5-5436-4986-AB07-CACB46B1C272}" destId="{3394040A-A437-4233-9862-6766F5C5DC69}" srcOrd="0" destOrd="0" presId="urn:microsoft.com/office/officeart/2005/8/layout/process5"/>
    <dgm:cxn modelId="{31635408-B042-4765-BACF-896F941741B7}" type="presOf" srcId="{99F93B26-85E1-4767-86F7-BD3EE2CCF6E4}" destId="{B9B0A65A-1C62-4ABF-B3ED-97C8C786FD53}" srcOrd="0" destOrd="0" presId="urn:microsoft.com/office/officeart/2005/8/layout/process5"/>
    <dgm:cxn modelId="{404614CB-02C1-4869-817F-F6031E200C96}" type="presOf" srcId="{766EEFBD-7F89-40C9-9E94-FDA4B9EDDE9E}" destId="{D7115CFC-FE06-48DF-8389-333DD83B11BC}" srcOrd="0" destOrd="0" presId="urn:microsoft.com/office/officeart/2005/8/layout/process5"/>
    <dgm:cxn modelId="{52F218EE-7F66-4C30-87F8-C5DB1784E50D}" type="presOf" srcId="{E751D346-E97F-4D85-B6ED-0AD720BA0981}" destId="{F4AC7B77-D5FD-4661-A8D8-E9826E888EFD}" srcOrd="1" destOrd="0" presId="urn:microsoft.com/office/officeart/2005/8/layout/process5"/>
    <dgm:cxn modelId="{D0E63D09-DF1C-40D5-86B9-FEAFADBB2212}" type="presParOf" srcId="{F2BFF035-184A-4B22-935C-964E1EDFE9A1}" destId="{D44DE837-AC94-4790-AA62-2AD8E82E5BB0}" srcOrd="0" destOrd="0" presId="urn:microsoft.com/office/officeart/2005/8/layout/process5"/>
    <dgm:cxn modelId="{24B7B3D0-178D-4495-815D-DB4C38CE25D8}" type="presParOf" srcId="{F2BFF035-184A-4B22-935C-964E1EDFE9A1}" destId="{D7115CFC-FE06-48DF-8389-333DD83B11BC}" srcOrd="1" destOrd="0" presId="urn:microsoft.com/office/officeart/2005/8/layout/process5"/>
    <dgm:cxn modelId="{5B46830A-FB23-4FC1-8110-4FB33F01C933}" type="presParOf" srcId="{D7115CFC-FE06-48DF-8389-333DD83B11BC}" destId="{8F5C2676-494C-4B81-B5DD-561348D6A64C}" srcOrd="0" destOrd="0" presId="urn:microsoft.com/office/officeart/2005/8/layout/process5"/>
    <dgm:cxn modelId="{E05A6BAE-3102-439A-9F83-7A15BF27FA4A}" type="presParOf" srcId="{F2BFF035-184A-4B22-935C-964E1EDFE9A1}" destId="{3394040A-A437-4233-9862-6766F5C5DC69}" srcOrd="2" destOrd="0" presId="urn:microsoft.com/office/officeart/2005/8/layout/process5"/>
    <dgm:cxn modelId="{30374025-EBB6-45E2-9D6E-756237CBF0A6}" type="presParOf" srcId="{F2BFF035-184A-4B22-935C-964E1EDFE9A1}" destId="{9BB7F8B6-BD88-4354-BC07-7DBF1DD2F49D}" srcOrd="3" destOrd="0" presId="urn:microsoft.com/office/officeart/2005/8/layout/process5"/>
    <dgm:cxn modelId="{45006488-81CA-42B4-83E9-C523B4EC1E02}" type="presParOf" srcId="{9BB7F8B6-BD88-4354-BC07-7DBF1DD2F49D}" destId="{F4AC7B77-D5FD-4661-A8D8-E9826E888EFD}" srcOrd="0" destOrd="0" presId="urn:microsoft.com/office/officeart/2005/8/layout/process5"/>
    <dgm:cxn modelId="{24340931-89F5-4901-80F1-642C5F6EA284}" type="presParOf" srcId="{F2BFF035-184A-4B22-935C-964E1EDFE9A1}" destId="{B9B0A65A-1C62-4ABF-B3ED-97C8C786FD53}"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50221-A4F9-4AF0-AB81-CA4B2877B00B}">
      <dsp:nvSpPr>
        <dsp:cNvPr id="0" name=""/>
        <dsp:cNvSpPr/>
      </dsp:nvSpPr>
      <dsp:spPr>
        <a:xfrm>
          <a:off x="0" y="249"/>
          <a:ext cx="1381991" cy="818603"/>
        </a:xfrm>
        <a:prstGeom prst="roundRect">
          <a:avLst>
            <a:gd name="adj" fmla="val 10000"/>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Observation Stay</a:t>
          </a:r>
          <a:endParaRPr lang="en-US" sz="1600" b="1" kern="1200" dirty="0"/>
        </a:p>
      </dsp:txBody>
      <dsp:txXfrm>
        <a:off x="23976" y="24225"/>
        <a:ext cx="1334039" cy="770651"/>
      </dsp:txXfrm>
    </dsp:sp>
    <dsp:sp modelId="{6E48540D-C83F-4E87-A6F5-80504CE4E174}">
      <dsp:nvSpPr>
        <dsp:cNvPr id="0" name=""/>
        <dsp:cNvSpPr/>
      </dsp:nvSpPr>
      <dsp:spPr>
        <a:xfrm rot="5400000">
          <a:off x="537507" y="839318"/>
          <a:ext cx="306976" cy="368371"/>
        </a:xfrm>
        <a:prstGeom prst="rightArrow">
          <a:avLst>
            <a:gd name="adj1" fmla="val 60000"/>
            <a:gd name="adj2" fmla="val 50000"/>
          </a:avLst>
        </a:prstGeom>
        <a:solidFill>
          <a:schemeClr val="accent5">
            <a:hueOff val="0"/>
            <a:satOff val="0"/>
            <a:lumOff val="0"/>
            <a:alphaOff val="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580484" y="870016"/>
        <a:ext cx="221023" cy="214883"/>
      </dsp:txXfrm>
    </dsp:sp>
    <dsp:sp modelId="{EB3EF519-6730-4604-A6DA-01384EDD68EC}">
      <dsp:nvSpPr>
        <dsp:cNvPr id="0" name=""/>
        <dsp:cNvSpPr/>
      </dsp:nvSpPr>
      <dsp:spPr>
        <a:xfrm>
          <a:off x="0" y="1228155"/>
          <a:ext cx="1381991" cy="818603"/>
        </a:xfrm>
        <a:prstGeom prst="roundRect">
          <a:avLst>
            <a:gd name="adj" fmla="val 10000"/>
          </a:avLst>
        </a:prstGeom>
        <a:solidFill>
          <a:schemeClr val="accent5">
            <a:hueOff val="-7353344"/>
            <a:satOff val="-10228"/>
            <a:lumOff val="-3922"/>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Patient Admitted after Observation Stay</a:t>
          </a:r>
          <a:endParaRPr lang="en-US" sz="1300" b="1" kern="1200" dirty="0"/>
        </a:p>
      </dsp:txBody>
      <dsp:txXfrm>
        <a:off x="23976" y="1252131"/>
        <a:ext cx="1334039" cy="770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DE837-AC94-4790-AA62-2AD8E82E5BB0}">
      <dsp:nvSpPr>
        <dsp:cNvPr id="0" name=""/>
        <dsp:cNvSpPr/>
      </dsp:nvSpPr>
      <dsp:spPr>
        <a:xfrm>
          <a:off x="5357" y="369436"/>
          <a:ext cx="1601390" cy="96083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Admitting Diagnosis</a:t>
          </a:r>
          <a:endParaRPr lang="en-US" sz="2500" kern="1200" dirty="0"/>
        </a:p>
      </dsp:txBody>
      <dsp:txXfrm>
        <a:off x="33499" y="397578"/>
        <a:ext cx="1545106" cy="904550"/>
      </dsp:txXfrm>
    </dsp:sp>
    <dsp:sp modelId="{D7115CFC-FE06-48DF-8389-333DD83B11BC}">
      <dsp:nvSpPr>
        <dsp:cNvPr id="0" name=""/>
        <dsp:cNvSpPr/>
      </dsp:nvSpPr>
      <dsp:spPr>
        <a:xfrm>
          <a:off x="1747670" y="651281"/>
          <a:ext cx="339494" cy="39714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747670" y="730710"/>
        <a:ext cx="237646" cy="238286"/>
      </dsp:txXfrm>
    </dsp:sp>
    <dsp:sp modelId="{3394040A-A437-4233-9862-6766F5C5DC69}">
      <dsp:nvSpPr>
        <dsp:cNvPr id="0" name=""/>
        <dsp:cNvSpPr/>
      </dsp:nvSpPr>
      <dsp:spPr>
        <a:xfrm>
          <a:off x="2247304" y="369436"/>
          <a:ext cx="1601390" cy="960834"/>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Principal Diagnosis</a:t>
          </a:r>
          <a:endParaRPr lang="en-US" sz="2500" kern="1200" dirty="0"/>
        </a:p>
      </dsp:txBody>
      <dsp:txXfrm>
        <a:off x="2275446" y="397578"/>
        <a:ext cx="1545106" cy="904550"/>
      </dsp:txXfrm>
    </dsp:sp>
    <dsp:sp modelId="{9BB7F8B6-BD88-4354-BC07-7DBF1DD2F49D}">
      <dsp:nvSpPr>
        <dsp:cNvPr id="0" name=""/>
        <dsp:cNvSpPr/>
      </dsp:nvSpPr>
      <dsp:spPr>
        <a:xfrm>
          <a:off x="3989617" y="651281"/>
          <a:ext cx="339494" cy="397144"/>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989617" y="730710"/>
        <a:ext cx="237646" cy="238286"/>
      </dsp:txXfrm>
    </dsp:sp>
    <dsp:sp modelId="{B9B0A65A-1C62-4ABF-B3ED-97C8C786FD53}">
      <dsp:nvSpPr>
        <dsp:cNvPr id="0" name=""/>
        <dsp:cNvSpPr/>
      </dsp:nvSpPr>
      <dsp:spPr>
        <a:xfrm>
          <a:off x="4489251" y="369436"/>
          <a:ext cx="1601390" cy="960834"/>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Discharge Diagnosis</a:t>
          </a:r>
          <a:endParaRPr lang="en-US" sz="2500" kern="1200" dirty="0"/>
        </a:p>
      </dsp:txBody>
      <dsp:txXfrm>
        <a:off x="4517393" y="397578"/>
        <a:ext cx="1545106" cy="9045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1/27/21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1/27/21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6</a:t>
            </a:fld>
            <a:endParaRPr lang="en-US" dirty="0"/>
          </a:p>
        </p:txBody>
      </p:sp>
    </p:spTree>
    <p:extLst>
      <p:ext uri="{BB962C8B-B14F-4D97-AF65-F5344CB8AC3E}">
        <p14:creationId xmlns:p14="http://schemas.microsoft.com/office/powerpoint/2010/main" val="405060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59759F-F6B7-4F8A-9345-BE2E58625604}" type="datetimeFigureOut">
              <a:rPr lang="en-US" smtClean="0">
                <a:solidFill>
                  <a:prstClr val="black">
                    <a:tint val="75000"/>
                  </a:prstClr>
                </a:solidFill>
              </a:rPr>
              <a:pPr/>
              <a:t>1/27/21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700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59759F-F6B7-4F8A-9345-BE2E58625604}" type="datetimeFigureOut">
              <a:rPr lang="en-US" smtClean="0">
                <a:solidFill>
                  <a:prstClr val="black">
                    <a:tint val="75000"/>
                  </a:prstClr>
                </a:solidFill>
              </a:rPr>
              <a:pPr/>
              <a:t>1/27/21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225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59759F-F6B7-4F8A-9345-BE2E58625604}" type="datetimeFigureOut">
              <a:rPr lang="en-US" smtClean="0">
                <a:solidFill>
                  <a:prstClr val="black">
                    <a:tint val="75000"/>
                  </a:prstClr>
                </a:solidFill>
              </a:rPr>
              <a:pPr/>
              <a:t>1/27/21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37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59759F-F6B7-4F8A-9345-BE2E58625604}" type="datetimeFigureOut">
              <a:rPr lang="en-US" smtClean="0">
                <a:solidFill>
                  <a:prstClr val="black">
                    <a:tint val="75000"/>
                  </a:prstClr>
                </a:solidFill>
              </a:rPr>
              <a:pPr/>
              <a:t>1/27/21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546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59759F-F6B7-4F8A-9345-BE2E58625604}" type="datetimeFigureOut">
              <a:rPr lang="en-US" smtClean="0">
                <a:solidFill>
                  <a:prstClr val="black">
                    <a:tint val="75000"/>
                  </a:prstClr>
                </a:solidFill>
              </a:rPr>
              <a:pPr/>
              <a:t>1/27/21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841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59759F-F6B7-4F8A-9345-BE2E58625604}" type="datetimeFigureOut">
              <a:rPr lang="en-US" smtClean="0">
                <a:solidFill>
                  <a:prstClr val="black">
                    <a:tint val="75000"/>
                  </a:prstClr>
                </a:solidFill>
              </a:rPr>
              <a:pPr/>
              <a:t>1/27/21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941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9759F-F6B7-4F8A-9345-BE2E58625604}" type="datetimeFigureOut">
              <a:rPr lang="en-US" smtClean="0">
                <a:solidFill>
                  <a:prstClr val="black">
                    <a:tint val="75000"/>
                  </a:prstClr>
                </a:solidFill>
              </a:rPr>
              <a:pPr/>
              <a:t>1/27/21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48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9759F-F6B7-4F8A-9345-BE2E58625604}" type="datetimeFigureOut">
              <a:rPr lang="en-US" smtClean="0">
                <a:solidFill>
                  <a:prstClr val="black">
                    <a:tint val="75000"/>
                  </a:prstClr>
                </a:solidFill>
              </a:rPr>
              <a:pPr/>
              <a:t>1/27/21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827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9759F-F6B7-4F8A-9345-BE2E58625604}" type="datetimeFigureOut">
              <a:rPr lang="en-US" smtClean="0">
                <a:solidFill>
                  <a:prstClr val="black">
                    <a:tint val="75000"/>
                  </a:prstClr>
                </a:solidFill>
              </a:rPr>
              <a:pPr/>
              <a:t>1/27/21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679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59759F-F6B7-4F8A-9345-BE2E58625604}" type="datetimeFigureOut">
              <a:rPr lang="en-US" smtClean="0">
                <a:solidFill>
                  <a:prstClr val="black">
                    <a:tint val="75000"/>
                  </a:prstClr>
                </a:solidFill>
              </a:rPr>
              <a:pPr/>
              <a:t>1/27/21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741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59759F-F6B7-4F8A-9345-BE2E58625604}" type="datetimeFigureOut">
              <a:rPr lang="en-US" smtClean="0">
                <a:solidFill>
                  <a:prstClr val="black">
                    <a:tint val="75000"/>
                  </a:prstClr>
                </a:solidFill>
              </a:rPr>
              <a:pPr/>
              <a:t>1/27/21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24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19084-C52A-F94C-A0C4-07451512D6CE}" type="datetimeFigureOut">
              <a:rPr lang="en-US" smtClean="0"/>
              <a:t>1/27/21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219084-C52A-F94C-A0C4-07451512D6CE}" type="datetimeFigureOut">
              <a:rPr lang="en-US" smtClean="0"/>
              <a:t>1/27/21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219084-C52A-F94C-A0C4-07451512D6CE}" type="datetimeFigureOut">
              <a:rPr lang="en-US" smtClean="0"/>
              <a:t>1/27/21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1/27/21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1/27/21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F59759F-F6B7-4F8A-9345-BE2E58625604}" type="datetimeFigureOut">
              <a:rPr lang="en-US" smtClean="0">
                <a:solidFill>
                  <a:prstClr val="black">
                    <a:tint val="75000"/>
                  </a:prstClr>
                </a:solidFill>
              </a:rPr>
              <a:pPr defTabSz="914400"/>
              <a:t>1/27/21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6FBFF6A-77A8-48B1-8C5B-9D85B8CA78D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9238451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eg"/><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chart" Target="../charts/chart2.xml"/><Relationship Id="rId1" Type="http://schemas.openxmlformats.org/officeDocument/2006/relationships/slideLayout" Target="../slideLayouts/slideLayout13.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chart" Target="../charts/chart3.xml"/><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 Id="rId3"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3.xml"/><Relationship Id="rId2"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hyperlink" Target="http://www.chiamass.gov/ma-apcd-and-case-mix-user-workgroup-informatio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iamass.gov/ma-apcd-and-case-mix-user-workgroup-information/" TargetMode="Externa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hyperlink" Target="mailto:apcd.data@state.ma.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smtClean="0">
                <a:latin typeface="Arial" charset="0"/>
                <a:ea typeface="Arial" charset="0"/>
                <a:cs typeface="Arial" charset="0"/>
              </a:rPr>
              <a:t>CHIA user workgroup</a:t>
            </a:r>
            <a:endParaRPr lang="en-US" sz="3200" dirty="0">
              <a:latin typeface="Arial" charset="0"/>
              <a:ea typeface="Arial" charset="0"/>
              <a:cs typeface="Arial" charset="0"/>
            </a:endParaRP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smtClean="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fontScale="92500"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smtClean="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smtClean="0">
                <a:solidFill>
                  <a:schemeClr val="accent4"/>
                </a:solidFill>
                <a:latin typeface="Arial" charset="0"/>
                <a:ea typeface="Arial" charset="0"/>
                <a:cs typeface="Arial" charset="0"/>
              </a:rPr>
              <a:t>Sylvia Hobbs (Manager of User Support)</a:t>
            </a:r>
          </a:p>
          <a:p>
            <a:pPr>
              <a:lnSpc>
                <a:spcPct val="130000"/>
              </a:lnSpc>
            </a:pPr>
            <a:r>
              <a:rPr lang="en-US" sz="1800" b="0" cap="none" spc="20" dirty="0" smtClean="0">
                <a:solidFill>
                  <a:schemeClr val="accent4"/>
                </a:solidFill>
                <a:latin typeface="Arial" charset="0"/>
                <a:ea typeface="Arial" charset="0"/>
                <a:cs typeface="Arial" charset="0"/>
              </a:rPr>
              <a:t>Scott Curley (Manager Privacy &amp; Compliance)</a:t>
            </a:r>
          </a:p>
          <a:p>
            <a:pPr>
              <a:lnSpc>
                <a:spcPct val="130000"/>
              </a:lnSpc>
            </a:pPr>
            <a:r>
              <a:rPr lang="en-US" sz="1800" b="0" cap="none" spc="20" smtClean="0">
                <a:solidFill>
                  <a:schemeClr val="bg2">
                    <a:lumMod val="50000"/>
                  </a:schemeClr>
                </a:solidFill>
                <a:latin typeface="Arial" charset="0"/>
                <a:ea typeface="Arial" charset="0"/>
                <a:cs typeface="Arial" charset="0"/>
              </a:rPr>
              <a:t>December 22, </a:t>
            </a:r>
            <a:r>
              <a:rPr lang="en-US" sz="1800" b="0" cap="none" spc="20" dirty="0" smtClean="0">
                <a:solidFill>
                  <a:schemeClr val="bg2">
                    <a:lumMod val="50000"/>
                  </a:schemeClr>
                </a:solidFill>
                <a:latin typeface="Arial" charset="0"/>
                <a:ea typeface="Arial" charset="0"/>
                <a:cs typeface="Arial" charset="0"/>
              </a:rPr>
              <a:t>2020</a:t>
            </a:r>
            <a:endParaRPr lang="en-US" sz="1800" b="0" cap="none" spc="20" dirty="0">
              <a:solidFill>
                <a:schemeClr val="bg2">
                  <a:lumMod val="50000"/>
                </a:schemeClr>
              </a:solidFill>
              <a:latin typeface="Arial" charset="0"/>
              <a:ea typeface="Arial" charset="0"/>
              <a:cs typeface="Arial" charset="0"/>
            </a:endParaRP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Informed Refusal in the Emergency Department: Is It Really Informed? |  Journal of Ethics | American Medical Association"/>
          <p:cNvPicPr>
            <a:picLocks noChangeAspect="1" noChangeArrowheads="1"/>
          </p:cNvPicPr>
          <p:nvPr/>
        </p:nvPicPr>
        <p:blipFill rotWithShape="1">
          <a:blip r:embed="rId2">
            <a:extLst>
              <a:ext uri="{28A0092B-C50C-407E-A947-70E740481C1C}">
                <a14:useLocalDpi xmlns:a14="http://schemas.microsoft.com/office/drawing/2010/main" val="0"/>
              </a:ext>
            </a:extLst>
          </a:blip>
          <a:srcRect l="5707" r="4783" b="71334"/>
          <a:stretch/>
        </p:blipFill>
        <p:spPr bwMode="auto">
          <a:xfrm>
            <a:off x="5964382" y="273089"/>
            <a:ext cx="3096491" cy="4958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4300" y="273089"/>
            <a:ext cx="9029700" cy="2739211"/>
          </a:xfrm>
          <a:prstGeom prst="rect">
            <a:avLst/>
          </a:prstGeom>
        </p:spPr>
        <p:txBody>
          <a:bodyPr wrap="square">
            <a:spAutoFit/>
          </a:bodyPr>
          <a:lstStyle/>
          <a:p>
            <a:pPr defTabSz="914400">
              <a:spcBef>
                <a:spcPct val="0"/>
              </a:spcBef>
            </a:pPr>
            <a:r>
              <a:rPr lang="en-US" sz="1600" b="1" u="sng" dirty="0">
                <a:solidFill>
                  <a:srgbClr val="0070C0"/>
                </a:solidFill>
                <a:latin typeface="Calibri Light" panose="020F0302020204030204"/>
              </a:rPr>
              <a:t>Question</a:t>
            </a:r>
            <a:r>
              <a:rPr lang="en-US" sz="1600" b="1" dirty="0" smtClean="0">
                <a:solidFill>
                  <a:srgbClr val="0070C0"/>
                </a:solidFill>
                <a:latin typeface="Calibri Light" panose="020F0302020204030204"/>
              </a:rPr>
              <a:t>:  </a:t>
            </a:r>
            <a:r>
              <a:rPr lang="en-US" sz="1600" b="1" dirty="0">
                <a:solidFill>
                  <a:srgbClr val="0070C0"/>
                </a:solidFill>
                <a:latin typeface="Calibri Light" panose="020F0302020204030204"/>
              </a:rPr>
              <a:t>I</a:t>
            </a:r>
            <a:r>
              <a:rPr lang="en-US" sz="1600" b="1" dirty="0" smtClean="0">
                <a:solidFill>
                  <a:srgbClr val="0070C0"/>
                </a:solidFill>
                <a:latin typeface="Calibri Light" panose="020F0302020204030204"/>
              </a:rPr>
              <a:t>n </a:t>
            </a:r>
            <a:r>
              <a:rPr lang="en-US" sz="1600" b="1" dirty="0">
                <a:solidFill>
                  <a:srgbClr val="0070C0"/>
                </a:solidFill>
                <a:latin typeface="Calibri Light" panose="020F0302020204030204"/>
              </a:rPr>
              <a:t>creating a flag for ED activity, we expanded </a:t>
            </a:r>
            <a:r>
              <a:rPr lang="en-US" sz="1600" b="1" dirty="0" smtClean="0">
                <a:solidFill>
                  <a:srgbClr val="0070C0"/>
                </a:solidFill>
                <a:latin typeface="Calibri Light" panose="020F0302020204030204"/>
              </a:rPr>
              <a:t>on the CHIA</a:t>
            </a:r>
          </a:p>
          <a:p>
            <a:pPr defTabSz="914400">
              <a:spcBef>
                <a:spcPct val="0"/>
              </a:spcBef>
            </a:pPr>
            <a:r>
              <a:rPr lang="en-US" sz="1600" b="1" dirty="0" smtClean="0">
                <a:solidFill>
                  <a:srgbClr val="0070C0"/>
                </a:solidFill>
                <a:latin typeface="Calibri Light" panose="020F0302020204030204"/>
              </a:rPr>
              <a:t>ED </a:t>
            </a:r>
            <a:r>
              <a:rPr lang="en-US" sz="1600" b="1" dirty="0">
                <a:solidFill>
                  <a:srgbClr val="0070C0"/>
                </a:solidFill>
                <a:latin typeface="Calibri Light" panose="020F0302020204030204"/>
              </a:rPr>
              <a:t>flag to include admission </a:t>
            </a:r>
            <a:r>
              <a:rPr lang="en-US" sz="1600" b="1" dirty="0" smtClean="0">
                <a:solidFill>
                  <a:srgbClr val="0070C0"/>
                </a:solidFill>
                <a:latin typeface="Calibri Light" panose="020F0302020204030204"/>
              </a:rPr>
              <a:t>source = R  (</a:t>
            </a:r>
            <a:r>
              <a:rPr lang="en-US" sz="1600" b="1" dirty="0">
                <a:solidFill>
                  <a:srgbClr val="0070C0"/>
                </a:solidFill>
                <a:latin typeface="Calibri Light" panose="020F0302020204030204"/>
              </a:rPr>
              <a:t>within </a:t>
            </a:r>
            <a:r>
              <a:rPr lang="en-US" sz="1600" b="1" dirty="0" smtClean="0">
                <a:solidFill>
                  <a:srgbClr val="0070C0"/>
                </a:solidFill>
                <a:latin typeface="Calibri Light" panose="020F0302020204030204"/>
              </a:rPr>
              <a:t>hospital emergency</a:t>
            </a:r>
          </a:p>
          <a:p>
            <a:pPr defTabSz="914400">
              <a:spcBef>
                <a:spcPct val="0"/>
              </a:spcBef>
            </a:pPr>
            <a:r>
              <a:rPr lang="en-US" sz="1600" b="1" dirty="0" smtClean="0">
                <a:solidFill>
                  <a:srgbClr val="0070C0"/>
                </a:solidFill>
                <a:latin typeface="Calibri Light" panose="020F0302020204030204"/>
              </a:rPr>
              <a:t>room transfer) and </a:t>
            </a:r>
            <a:r>
              <a:rPr lang="en-US" sz="1600" b="1" dirty="0">
                <a:solidFill>
                  <a:srgbClr val="0070C0"/>
                </a:solidFill>
                <a:latin typeface="Calibri Light" panose="020F0302020204030204"/>
              </a:rPr>
              <a:t>the various revenue </a:t>
            </a:r>
            <a:r>
              <a:rPr lang="en-US" sz="1600" b="1" dirty="0" smtClean="0">
                <a:solidFill>
                  <a:srgbClr val="0070C0"/>
                </a:solidFill>
                <a:latin typeface="Calibri Light" panose="020F0302020204030204"/>
              </a:rPr>
              <a:t>codes </a:t>
            </a:r>
            <a:r>
              <a:rPr lang="en-US" sz="1600" b="1" dirty="0">
                <a:solidFill>
                  <a:srgbClr val="0070C0"/>
                </a:solidFill>
                <a:latin typeface="Calibri Light" panose="020F0302020204030204"/>
              </a:rPr>
              <a:t>you suggested in the PPT on your </a:t>
            </a:r>
            <a:r>
              <a:rPr lang="en-US" sz="1600" b="1" dirty="0" smtClean="0">
                <a:solidFill>
                  <a:srgbClr val="0070C0"/>
                </a:solidFill>
                <a:latin typeface="Calibri Light" panose="020F0302020204030204"/>
              </a:rPr>
              <a:t>website. Do you also </a:t>
            </a:r>
            <a:r>
              <a:rPr lang="en-US" sz="1600" b="1" dirty="0">
                <a:solidFill>
                  <a:srgbClr val="0070C0"/>
                </a:solidFill>
                <a:latin typeface="Calibri Light" panose="020F0302020204030204"/>
              </a:rPr>
              <a:t>suggest </a:t>
            </a:r>
            <a:r>
              <a:rPr lang="en-US" sz="1600" b="1" dirty="0" smtClean="0">
                <a:solidFill>
                  <a:srgbClr val="0070C0"/>
                </a:solidFill>
                <a:latin typeface="Calibri Light" panose="020F0302020204030204"/>
              </a:rPr>
              <a:t> incorporating </a:t>
            </a:r>
            <a:r>
              <a:rPr lang="en-US" sz="1600" b="1" dirty="0">
                <a:solidFill>
                  <a:srgbClr val="0070C0"/>
                </a:solidFill>
                <a:latin typeface="Calibri Light" panose="020F0302020204030204"/>
              </a:rPr>
              <a:t>ED registration </a:t>
            </a:r>
            <a:r>
              <a:rPr lang="en-US" sz="1600" b="1" dirty="0" smtClean="0">
                <a:solidFill>
                  <a:srgbClr val="0070C0"/>
                </a:solidFill>
                <a:latin typeface="Calibri Light" panose="020F0302020204030204"/>
              </a:rPr>
              <a:t>date field  or admission </a:t>
            </a:r>
            <a:r>
              <a:rPr lang="en-US" sz="1600" b="1" dirty="0">
                <a:solidFill>
                  <a:srgbClr val="0070C0"/>
                </a:solidFill>
                <a:latin typeface="Calibri Light" panose="020F0302020204030204"/>
              </a:rPr>
              <a:t>source=7 </a:t>
            </a:r>
            <a:r>
              <a:rPr lang="en-US" sz="1600" b="1" dirty="0" smtClean="0">
                <a:solidFill>
                  <a:srgbClr val="0070C0"/>
                </a:solidFill>
                <a:latin typeface="Calibri Light" panose="020F0302020204030204"/>
              </a:rPr>
              <a:t>(</a:t>
            </a:r>
            <a:r>
              <a:rPr lang="en-US" sz="1600" b="1" dirty="0">
                <a:solidFill>
                  <a:srgbClr val="0070C0"/>
                </a:solidFill>
                <a:latin typeface="Calibri Light" panose="020F0302020204030204"/>
              </a:rPr>
              <a:t>o</a:t>
            </a:r>
            <a:r>
              <a:rPr lang="en-US" sz="1600" b="1" dirty="0" smtClean="0">
                <a:solidFill>
                  <a:srgbClr val="0070C0"/>
                </a:solidFill>
                <a:latin typeface="Calibri Light" panose="020F0302020204030204"/>
              </a:rPr>
              <a:t>utside </a:t>
            </a:r>
            <a:r>
              <a:rPr lang="en-US" sz="1600" b="1" dirty="0">
                <a:solidFill>
                  <a:srgbClr val="0070C0"/>
                </a:solidFill>
                <a:latin typeface="Calibri Light" panose="020F0302020204030204"/>
              </a:rPr>
              <a:t>h</a:t>
            </a:r>
            <a:r>
              <a:rPr lang="en-US" sz="1600" b="1" dirty="0" smtClean="0">
                <a:solidFill>
                  <a:srgbClr val="0070C0"/>
                </a:solidFill>
                <a:latin typeface="Calibri Light" panose="020F0302020204030204"/>
              </a:rPr>
              <a:t>ospital </a:t>
            </a:r>
            <a:r>
              <a:rPr lang="en-US" sz="1600" b="1" dirty="0">
                <a:solidFill>
                  <a:srgbClr val="0070C0"/>
                </a:solidFill>
                <a:latin typeface="Calibri Light" panose="020F0302020204030204"/>
              </a:rPr>
              <a:t>e</a:t>
            </a:r>
            <a:r>
              <a:rPr lang="en-US" sz="1600" b="1" dirty="0" smtClean="0">
                <a:solidFill>
                  <a:srgbClr val="0070C0"/>
                </a:solidFill>
                <a:latin typeface="Calibri Light" panose="020F0302020204030204"/>
              </a:rPr>
              <a:t>mergency </a:t>
            </a:r>
            <a:r>
              <a:rPr lang="en-US" sz="1600" b="1" dirty="0">
                <a:solidFill>
                  <a:srgbClr val="0070C0"/>
                </a:solidFill>
                <a:latin typeface="Calibri Light" panose="020F0302020204030204"/>
              </a:rPr>
              <a:t>r</a:t>
            </a:r>
            <a:r>
              <a:rPr lang="en-US" sz="1600" b="1" dirty="0" smtClean="0">
                <a:solidFill>
                  <a:srgbClr val="0070C0"/>
                </a:solidFill>
                <a:latin typeface="Calibri Light" panose="020F0302020204030204"/>
              </a:rPr>
              <a:t>oom transfer)?</a:t>
            </a:r>
          </a:p>
          <a:p>
            <a:pPr defTabSz="914400">
              <a:spcBef>
                <a:spcPct val="0"/>
              </a:spcBef>
            </a:pPr>
            <a:endParaRPr lang="en-US" sz="1000" b="1" i="1" u="sng" dirty="0">
              <a:solidFill>
                <a:srgbClr val="0070C0"/>
              </a:solidFill>
              <a:latin typeface="Calibri Light" panose="020F0302020204030204"/>
            </a:endParaRPr>
          </a:p>
          <a:p>
            <a:pPr defTabSz="914400">
              <a:spcBef>
                <a:spcPct val="0"/>
              </a:spcBef>
            </a:pPr>
            <a:r>
              <a:rPr lang="en-US" sz="1400" b="1" i="1" u="sng" dirty="0" smtClean="0">
                <a:solidFill>
                  <a:prstClr val="black"/>
                </a:solidFill>
              </a:rPr>
              <a:t>Answer</a:t>
            </a:r>
            <a:r>
              <a:rPr lang="en-US" sz="1400" b="1" i="1" dirty="0">
                <a:solidFill>
                  <a:prstClr val="black"/>
                </a:solidFill>
              </a:rPr>
              <a:t>: </a:t>
            </a:r>
            <a:r>
              <a:rPr lang="en-US" sz="1400" b="1" i="1" dirty="0" smtClean="0">
                <a:solidFill>
                  <a:prstClr val="black"/>
                </a:solidFill>
              </a:rPr>
              <a:t> </a:t>
            </a:r>
            <a:r>
              <a:rPr lang="en-US" sz="1400" i="1" dirty="0" smtClean="0">
                <a:solidFill>
                  <a:prstClr val="black"/>
                </a:solidFill>
              </a:rPr>
              <a:t>FY2018 Hospital Inpatient Discharge Data has 809,270 discharges. When you compare the fields that can be used to indicate whether a patient was admitted through the ED, the revenue code 450 (the billing code for utilization of emergency room services) appeared on 59% of the discharge records, followed by ED Registration Date on 51% of the </a:t>
            </a:r>
          </a:p>
          <a:p>
            <a:pPr defTabSz="914400">
              <a:spcBef>
                <a:spcPct val="0"/>
              </a:spcBef>
            </a:pPr>
            <a:r>
              <a:rPr lang="en-US" sz="1400" i="1" dirty="0">
                <a:solidFill>
                  <a:prstClr val="black"/>
                </a:solidFill>
              </a:rPr>
              <a:t>d</a:t>
            </a:r>
            <a:r>
              <a:rPr lang="en-US" sz="1400" i="1" dirty="0" smtClean="0">
                <a:solidFill>
                  <a:prstClr val="black"/>
                </a:solidFill>
              </a:rPr>
              <a:t>ischarges, ED Flag Code 2 on 40%, and primary or secondary admission source 16% (</a:t>
            </a:r>
            <a:r>
              <a:rPr lang="en-US" sz="1400" b="1" i="1" dirty="0" smtClean="0">
                <a:solidFill>
                  <a:prstClr val="black"/>
                </a:solidFill>
              </a:rPr>
              <a:t>See Figure 1 below</a:t>
            </a:r>
            <a:r>
              <a:rPr lang="en-US" sz="1400" i="1" dirty="0" smtClean="0">
                <a:solidFill>
                  <a:prstClr val="black"/>
                </a:solidFill>
              </a:rPr>
              <a:t>). Therefore, the two most reliable indicators appear to be 450 revenue code and ED registration data. The use of admission source ‘7’ (outside hospital emergency room transfer) depends on your study. Some studies distinguish how they analyze interfacility transfers where there may a different type of delay in reaching definitive care from within hospital admissions.</a:t>
            </a:r>
          </a:p>
        </p:txBody>
      </p:sp>
      <p:graphicFrame>
        <p:nvGraphicFramePr>
          <p:cNvPr id="6" name="Chart 5"/>
          <p:cNvGraphicFramePr/>
          <p:nvPr>
            <p:extLst/>
          </p:nvPr>
        </p:nvGraphicFramePr>
        <p:xfrm>
          <a:off x="488372" y="3169226"/>
          <a:ext cx="8121779" cy="34497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48847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334" y="99370"/>
            <a:ext cx="7429501" cy="2723823"/>
          </a:xfrm>
          <a:prstGeom prst="rect">
            <a:avLst/>
          </a:prstGeom>
        </p:spPr>
        <p:txBody>
          <a:bodyPr wrap="square">
            <a:spAutoFit/>
          </a:bodyPr>
          <a:lstStyle/>
          <a:p>
            <a:r>
              <a:rPr lang="en-US" sz="1600" b="1" u="sng" dirty="0" smtClean="0">
                <a:solidFill>
                  <a:srgbClr val="0070C0"/>
                </a:solidFill>
                <a:latin typeface="Calibri Light" panose="020F0302020204030204"/>
              </a:rPr>
              <a:t>Question</a:t>
            </a:r>
            <a:r>
              <a:rPr lang="en-US" sz="1600" b="1" dirty="0" smtClean="0">
                <a:solidFill>
                  <a:srgbClr val="0070C0"/>
                </a:solidFill>
                <a:latin typeface="Calibri Light" panose="020F0302020204030204"/>
              </a:rPr>
              <a:t>:   Similarly, if we wanted to analyze patients who are admitted through observation </a:t>
            </a:r>
            <a:r>
              <a:rPr lang="en-US" sz="1600" b="1" dirty="0">
                <a:solidFill>
                  <a:srgbClr val="0070C0"/>
                </a:solidFill>
                <a:latin typeface="Calibri Light" panose="020F0302020204030204"/>
              </a:rPr>
              <a:t>s</a:t>
            </a:r>
            <a:r>
              <a:rPr lang="en-US" sz="1600" b="1" dirty="0" smtClean="0">
                <a:solidFill>
                  <a:srgbClr val="0070C0"/>
                </a:solidFill>
                <a:latin typeface="Calibri Light" panose="020F0302020204030204"/>
              </a:rPr>
              <a:t>tay to inpatient </a:t>
            </a:r>
            <a:r>
              <a:rPr lang="en-US" sz="1600" b="1" dirty="0">
                <a:solidFill>
                  <a:srgbClr val="0070C0"/>
                </a:solidFill>
                <a:latin typeface="Calibri Light" panose="020F0302020204030204"/>
              </a:rPr>
              <a:t>h</a:t>
            </a:r>
            <a:r>
              <a:rPr lang="en-US" sz="1600" b="1" dirty="0" smtClean="0">
                <a:solidFill>
                  <a:srgbClr val="0070C0"/>
                </a:solidFill>
                <a:latin typeface="Calibri Light" panose="020F0302020204030204"/>
              </a:rPr>
              <a:t>ospitalization, what field should we use to ensure that we have filtered for all such patients?</a:t>
            </a:r>
          </a:p>
          <a:p>
            <a:pPr defTabSz="914400">
              <a:spcBef>
                <a:spcPct val="0"/>
              </a:spcBef>
            </a:pPr>
            <a:endParaRPr lang="en-US" sz="1100" b="1" i="1" u="sng" dirty="0" smtClean="0">
              <a:solidFill>
                <a:srgbClr val="0070C0"/>
              </a:solidFill>
              <a:latin typeface="Calibri Light" panose="020F0302020204030204"/>
            </a:endParaRPr>
          </a:p>
          <a:p>
            <a:pPr defTabSz="914400">
              <a:spcBef>
                <a:spcPct val="0"/>
              </a:spcBef>
            </a:pPr>
            <a:r>
              <a:rPr lang="en-US" sz="1400" b="1" i="1" u="sng" dirty="0" smtClean="0">
                <a:solidFill>
                  <a:prstClr val="black"/>
                </a:solidFill>
              </a:rPr>
              <a:t>Answer</a:t>
            </a:r>
            <a:r>
              <a:rPr lang="en-US" sz="1400" b="1" i="1" dirty="0" smtClean="0">
                <a:solidFill>
                  <a:prstClr val="black"/>
                </a:solidFill>
              </a:rPr>
              <a:t>:  </a:t>
            </a:r>
            <a:r>
              <a:rPr lang="en-US" sz="1400" i="1" dirty="0" smtClean="0">
                <a:solidFill>
                  <a:prstClr val="black"/>
                </a:solidFill>
              </a:rPr>
              <a:t>Hospitals report observation </a:t>
            </a:r>
            <a:r>
              <a:rPr lang="en-US" sz="1400" i="1" dirty="0">
                <a:solidFill>
                  <a:prstClr val="black"/>
                </a:solidFill>
              </a:rPr>
              <a:t>room charges </a:t>
            </a:r>
            <a:r>
              <a:rPr lang="en-US" sz="1400" i="1" dirty="0" smtClean="0">
                <a:solidFill>
                  <a:prstClr val="black"/>
                </a:solidFill>
              </a:rPr>
              <a:t> under revenue code </a:t>
            </a:r>
            <a:r>
              <a:rPr lang="en-US" sz="1400" i="1" dirty="0">
                <a:solidFill>
                  <a:prstClr val="black"/>
                </a:solidFill>
              </a:rPr>
              <a:t>762. However, if the patient has been seen in Observation as well as another outpatient department </a:t>
            </a:r>
            <a:r>
              <a:rPr lang="en-US" sz="1400" i="1" dirty="0" smtClean="0">
                <a:solidFill>
                  <a:prstClr val="black"/>
                </a:solidFill>
              </a:rPr>
              <a:t>and </a:t>
            </a:r>
            <a:r>
              <a:rPr lang="en-US" sz="1400" i="1" dirty="0">
                <a:solidFill>
                  <a:prstClr val="black"/>
                </a:solidFill>
              </a:rPr>
              <a:t>is then admitted, </a:t>
            </a:r>
            <a:r>
              <a:rPr lang="en-US" sz="1400" i="1" dirty="0" smtClean="0">
                <a:solidFill>
                  <a:prstClr val="black"/>
                </a:solidFill>
              </a:rPr>
              <a:t>hospitals use </a:t>
            </a:r>
            <a:r>
              <a:rPr lang="en-US" sz="1400" i="1" dirty="0">
                <a:solidFill>
                  <a:prstClr val="black"/>
                </a:solidFill>
              </a:rPr>
              <a:t>Revenue Code 762 </a:t>
            </a:r>
            <a:r>
              <a:rPr lang="en-US" sz="1400" i="1" dirty="0" smtClean="0">
                <a:solidFill>
                  <a:prstClr val="black"/>
                </a:solidFill>
              </a:rPr>
              <a:t> and use </a:t>
            </a:r>
            <a:r>
              <a:rPr lang="en-US" sz="1400" i="1" dirty="0">
                <a:solidFill>
                  <a:prstClr val="black"/>
                </a:solidFill>
              </a:rPr>
              <a:t>the alternate outpatient department as </a:t>
            </a:r>
            <a:r>
              <a:rPr lang="en-US" sz="1400" i="1" dirty="0" smtClean="0">
                <a:solidFill>
                  <a:prstClr val="black"/>
                </a:solidFill>
              </a:rPr>
              <a:t>the admission source. Since this is frequently the case with observation stay patients, you will find a small number of discharges with source code ‘X’ for observation admission source (see Figure 2 below) and a larger number with Revenue Code 762 and Observation Stay Flag indicating ‘Yes’. It is important to note that the revenue code units of service are reported in hours and a patient might have a longer observation stay, say 48 hours, than inpatient length of say, which could be only 1 day</a:t>
            </a:r>
            <a:r>
              <a:rPr lang="en-US" sz="1400" dirty="0" smtClean="0">
                <a:solidFill>
                  <a:prstClr val="black"/>
                </a:solidFill>
              </a:rPr>
              <a:t>.</a:t>
            </a:r>
            <a:endParaRPr lang="en-US" sz="1400" dirty="0">
              <a:solidFill>
                <a:prstClr val="black"/>
              </a:solidFill>
            </a:endParaRPr>
          </a:p>
        </p:txBody>
      </p:sp>
      <p:graphicFrame>
        <p:nvGraphicFramePr>
          <p:cNvPr id="6" name="Diagram 5"/>
          <p:cNvGraphicFramePr/>
          <p:nvPr>
            <p:extLst/>
          </p:nvPr>
        </p:nvGraphicFramePr>
        <p:xfrm>
          <a:off x="7574972" y="99370"/>
          <a:ext cx="1381991" cy="2047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hart 6"/>
          <p:cNvGraphicFramePr/>
          <p:nvPr>
            <p:extLst/>
          </p:nvPr>
        </p:nvGraphicFramePr>
        <p:xfrm>
          <a:off x="488372" y="3169226"/>
          <a:ext cx="8121779" cy="344978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7222211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n standing shadows Images and Stock Photos. 13,584 Man standing shadows  photography and royalty free pictures available to download from thousands  of stock photo providers."/>
          <p:cNvPicPr>
            <a:picLocks noChangeAspect="1" noChangeArrowheads="1"/>
          </p:cNvPicPr>
          <p:nvPr/>
        </p:nvPicPr>
        <p:blipFill rotWithShape="1">
          <a:blip r:embed="rId2">
            <a:extLst>
              <a:ext uri="{28A0092B-C50C-407E-A947-70E740481C1C}">
                <a14:useLocalDpi xmlns:a14="http://schemas.microsoft.com/office/drawing/2010/main" val="0"/>
              </a:ext>
            </a:extLst>
          </a:blip>
          <a:srcRect l="4860" t="1125" r="-404" b="10536"/>
          <a:stretch/>
        </p:blipFill>
        <p:spPr bwMode="auto">
          <a:xfrm>
            <a:off x="6868392" y="701841"/>
            <a:ext cx="2010352" cy="11807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577445" y="222038"/>
            <a:ext cx="2473037" cy="461665"/>
          </a:xfrm>
          <a:prstGeom prst="rect">
            <a:avLst/>
          </a:prstGeom>
          <a:noFill/>
        </p:spPr>
        <p:txBody>
          <a:bodyPr wrap="square" lIns="91440" tIns="45720" rIns="91440" bIns="45720">
            <a:spAutoFit/>
          </a:bodyPr>
          <a:lstStyle/>
          <a:p>
            <a:pPr algn="ctr"/>
            <a:r>
              <a:rPr lang="en-US" sz="2400" b="1" dirty="0" smtClean="0">
                <a:ln w="0"/>
                <a:solidFill>
                  <a:srgbClr val="5B9BD5"/>
                </a:solidFill>
                <a:effectLst>
                  <a:outerShdw blurRad="38100" dist="25400" dir="5400000" algn="ctr" rotWithShape="0">
                    <a:srgbClr val="6E747A">
                      <a:alpha val="43000"/>
                    </a:srgbClr>
                  </a:outerShdw>
                </a:effectLst>
              </a:rPr>
              <a:t>ED Surge Volume</a:t>
            </a:r>
            <a:endParaRPr lang="en-US" sz="2400" b="1" dirty="0">
              <a:ln w="0"/>
              <a:solidFill>
                <a:srgbClr val="5B9BD5"/>
              </a:solidFill>
              <a:effectLst>
                <a:outerShdw blurRad="38100" dist="25400" dir="5400000" algn="ctr" rotWithShape="0">
                  <a:srgbClr val="6E747A">
                    <a:alpha val="43000"/>
                  </a:srgbClr>
                </a:outerShdw>
              </a:effectLst>
            </a:endParaRPr>
          </a:p>
        </p:txBody>
      </p:sp>
      <p:sp>
        <p:nvSpPr>
          <p:cNvPr id="13" name="Rectangle 12"/>
          <p:cNvSpPr/>
          <p:nvPr/>
        </p:nvSpPr>
        <p:spPr>
          <a:xfrm>
            <a:off x="301334" y="99370"/>
            <a:ext cx="6473540" cy="3677930"/>
          </a:xfrm>
          <a:prstGeom prst="rect">
            <a:avLst/>
          </a:prstGeom>
        </p:spPr>
        <p:txBody>
          <a:bodyPr wrap="square">
            <a:spAutoFit/>
          </a:bodyPr>
          <a:lstStyle/>
          <a:p>
            <a:r>
              <a:rPr lang="en-US" sz="1600" b="1" u="sng" dirty="0" smtClean="0">
                <a:solidFill>
                  <a:srgbClr val="0070C0"/>
                </a:solidFill>
                <a:latin typeface="Calibri Light" panose="020F0302020204030204"/>
              </a:rPr>
              <a:t>Question</a:t>
            </a:r>
            <a:r>
              <a:rPr lang="en-US" sz="1600" b="1" dirty="0" smtClean="0">
                <a:solidFill>
                  <a:srgbClr val="0070C0"/>
                </a:solidFill>
                <a:latin typeface="Calibri Light" panose="020F0302020204030204"/>
              </a:rPr>
              <a:t>:   </a:t>
            </a:r>
            <a:r>
              <a:rPr lang="en-US" b="1" dirty="0" smtClean="0">
                <a:solidFill>
                  <a:srgbClr val="0070C0"/>
                </a:solidFill>
                <a:latin typeface="Calibri Light" panose="020F0302020204030204"/>
              </a:rPr>
              <a:t>Is </a:t>
            </a:r>
            <a:r>
              <a:rPr lang="en-US" b="1" dirty="0">
                <a:solidFill>
                  <a:srgbClr val="0070C0"/>
                </a:solidFill>
                <a:latin typeface="Calibri Light" panose="020F0302020204030204"/>
              </a:rPr>
              <a:t>case mix data on </a:t>
            </a:r>
            <a:r>
              <a:rPr lang="en-US" b="1" dirty="0" smtClean="0">
                <a:solidFill>
                  <a:srgbClr val="0070C0"/>
                </a:solidFill>
                <a:latin typeface="Calibri Light" panose="020F0302020204030204"/>
              </a:rPr>
              <a:t>inpatient hospitalizations </a:t>
            </a:r>
            <a:r>
              <a:rPr lang="en-US" b="1" dirty="0">
                <a:solidFill>
                  <a:srgbClr val="0070C0"/>
                </a:solidFill>
                <a:latin typeface="Calibri Light" panose="020F0302020204030204"/>
              </a:rPr>
              <a:t>(and </a:t>
            </a:r>
            <a:r>
              <a:rPr lang="en-US" b="1" dirty="0" smtClean="0">
                <a:solidFill>
                  <a:srgbClr val="0070C0"/>
                </a:solidFill>
                <a:latin typeface="Calibri Light" panose="020F0302020204030204"/>
              </a:rPr>
              <a:t>ED </a:t>
            </a:r>
            <a:r>
              <a:rPr lang="en-US" b="1" dirty="0">
                <a:solidFill>
                  <a:srgbClr val="0070C0"/>
                </a:solidFill>
                <a:latin typeface="Calibri Light" panose="020F0302020204030204"/>
              </a:rPr>
              <a:t>use) dated in such </a:t>
            </a:r>
            <a:r>
              <a:rPr lang="en-US" b="1" dirty="0" smtClean="0">
                <a:solidFill>
                  <a:srgbClr val="0070C0"/>
                </a:solidFill>
                <a:latin typeface="Calibri Light" panose="020F0302020204030204"/>
              </a:rPr>
              <a:t>a </a:t>
            </a:r>
            <a:r>
              <a:rPr lang="en-US" b="1" dirty="0">
                <a:solidFill>
                  <a:srgbClr val="0070C0"/>
                </a:solidFill>
                <a:latin typeface="Calibri Light" panose="020F0302020204030204"/>
              </a:rPr>
              <a:t>way that you can assess the busyness of a hospital or ED at a specific time period? </a:t>
            </a:r>
            <a:r>
              <a:rPr lang="en-US" b="1" dirty="0" smtClean="0">
                <a:solidFill>
                  <a:srgbClr val="0070C0"/>
                </a:solidFill>
                <a:latin typeface="Calibri Light" panose="020F0302020204030204"/>
              </a:rPr>
              <a:t>?</a:t>
            </a:r>
          </a:p>
          <a:p>
            <a:pPr defTabSz="914400">
              <a:spcBef>
                <a:spcPct val="0"/>
              </a:spcBef>
            </a:pPr>
            <a:endParaRPr lang="en-US" sz="1100" b="1" i="1" u="sng" dirty="0" smtClean="0">
              <a:solidFill>
                <a:srgbClr val="0070C0"/>
              </a:solidFill>
              <a:latin typeface="Calibri Light" panose="020F0302020204030204"/>
            </a:endParaRPr>
          </a:p>
          <a:p>
            <a:pPr defTabSz="914400">
              <a:spcBef>
                <a:spcPct val="0"/>
              </a:spcBef>
            </a:pPr>
            <a:r>
              <a:rPr lang="en-US" sz="1400" b="1" i="1" u="sng" dirty="0" smtClean="0">
                <a:solidFill>
                  <a:prstClr val="black"/>
                </a:solidFill>
              </a:rPr>
              <a:t>Answer</a:t>
            </a:r>
            <a:r>
              <a:rPr lang="en-US" sz="1400" b="1" i="1" dirty="0" smtClean="0">
                <a:solidFill>
                  <a:prstClr val="black"/>
                </a:solidFill>
              </a:rPr>
              <a:t>:  </a:t>
            </a:r>
            <a:r>
              <a:rPr lang="en-US" sz="1400" i="1" dirty="0">
                <a:solidFill>
                  <a:prstClr val="black"/>
                </a:solidFill>
              </a:rPr>
              <a:t>The </a:t>
            </a:r>
            <a:r>
              <a:rPr lang="en-US" sz="1400" i="1" dirty="0" smtClean="0">
                <a:solidFill>
                  <a:prstClr val="black"/>
                </a:solidFill>
              </a:rPr>
              <a:t>emergency </a:t>
            </a:r>
            <a:r>
              <a:rPr lang="en-US" sz="1400" i="1" dirty="0">
                <a:solidFill>
                  <a:prstClr val="black"/>
                </a:solidFill>
              </a:rPr>
              <a:t>department registration </a:t>
            </a:r>
            <a:r>
              <a:rPr lang="en-US" sz="1400" i="1" dirty="0" smtClean="0">
                <a:solidFill>
                  <a:prstClr val="black"/>
                </a:solidFill>
              </a:rPr>
              <a:t>times are </a:t>
            </a:r>
            <a:r>
              <a:rPr lang="en-US" sz="1400" i="1" dirty="0">
                <a:solidFill>
                  <a:prstClr val="black"/>
                </a:solidFill>
              </a:rPr>
              <a:t>not released as part of the limited data set to non-government researchers. However, in both the ED Visit data and now as part of the hospital inpatient discharge data, the ED registration date can be requested by non-government applicants. </a:t>
            </a:r>
            <a:endParaRPr lang="en-US" sz="1400" i="1" dirty="0" smtClean="0">
              <a:solidFill>
                <a:prstClr val="black"/>
              </a:solidFill>
            </a:endParaRPr>
          </a:p>
          <a:p>
            <a:pPr defTabSz="914400">
              <a:spcBef>
                <a:spcPct val="0"/>
              </a:spcBef>
            </a:pPr>
            <a:endParaRPr lang="en-US" sz="1400" i="1" dirty="0">
              <a:solidFill>
                <a:prstClr val="black"/>
              </a:solidFill>
            </a:endParaRPr>
          </a:p>
          <a:p>
            <a:pPr defTabSz="914400">
              <a:spcBef>
                <a:spcPct val="0"/>
              </a:spcBef>
            </a:pPr>
            <a:r>
              <a:rPr lang="en-US" sz="1400" i="1" dirty="0" smtClean="0">
                <a:solidFill>
                  <a:prstClr val="black"/>
                </a:solidFill>
              </a:rPr>
              <a:t>The </a:t>
            </a:r>
            <a:r>
              <a:rPr lang="en-US" sz="1400" i="1" dirty="0">
                <a:solidFill>
                  <a:prstClr val="black"/>
                </a:solidFill>
              </a:rPr>
              <a:t>ED Visit </a:t>
            </a:r>
            <a:r>
              <a:rPr lang="en-US" sz="1400" i="1" dirty="0" smtClean="0">
                <a:solidFill>
                  <a:prstClr val="black"/>
                </a:solidFill>
              </a:rPr>
              <a:t>data </a:t>
            </a:r>
            <a:r>
              <a:rPr lang="en-US" sz="1400" i="1" dirty="0">
                <a:solidFill>
                  <a:prstClr val="black"/>
                </a:solidFill>
              </a:rPr>
              <a:t>does </a:t>
            </a:r>
            <a:r>
              <a:rPr lang="en-US" sz="1400" i="1" dirty="0" smtClean="0">
                <a:solidFill>
                  <a:prstClr val="black"/>
                </a:solidFill>
              </a:rPr>
              <a:t>however include </a:t>
            </a:r>
            <a:r>
              <a:rPr lang="en-US" sz="1400" i="1" dirty="0">
                <a:solidFill>
                  <a:prstClr val="black"/>
                </a:solidFill>
              </a:rPr>
              <a:t>a length of stay in hours and this field can </a:t>
            </a:r>
            <a:r>
              <a:rPr lang="en-US" sz="1400" i="1" dirty="0" smtClean="0">
                <a:solidFill>
                  <a:prstClr val="black"/>
                </a:solidFill>
              </a:rPr>
              <a:t>be </a:t>
            </a:r>
            <a:r>
              <a:rPr lang="en-US" sz="1400" i="1" dirty="0">
                <a:solidFill>
                  <a:prstClr val="black"/>
                </a:solidFill>
              </a:rPr>
              <a:t>requested by non-government applicants. The length of stay in hours, date and patient visit volume does enable simulating seasonal surge </a:t>
            </a:r>
            <a:r>
              <a:rPr lang="en-US" sz="1400" i="1" dirty="0" smtClean="0">
                <a:solidFill>
                  <a:prstClr val="black"/>
                </a:solidFill>
              </a:rPr>
              <a:t>models </a:t>
            </a:r>
            <a:r>
              <a:rPr lang="en-US" sz="1400" i="1" dirty="0">
                <a:solidFill>
                  <a:prstClr val="black"/>
                </a:solidFill>
              </a:rPr>
              <a:t>and looking at the relationship between patient volume and days on </a:t>
            </a:r>
            <a:r>
              <a:rPr lang="en-US" sz="1400" i="1" dirty="0" smtClean="0">
                <a:solidFill>
                  <a:prstClr val="black"/>
                </a:solidFill>
              </a:rPr>
              <a:t>which specific patient volumes begin to hit </a:t>
            </a:r>
            <a:r>
              <a:rPr lang="en-US" sz="1400" i="1" dirty="0">
                <a:solidFill>
                  <a:prstClr val="black"/>
                </a:solidFill>
              </a:rPr>
              <a:t>the 24-hour </a:t>
            </a:r>
            <a:r>
              <a:rPr lang="en-US" sz="1400" i="1" dirty="0" smtClean="0">
                <a:solidFill>
                  <a:prstClr val="black"/>
                </a:solidFill>
              </a:rPr>
              <a:t>ceiling. For example, while Figure 1 below shows FY2018 outpatient ED visit volume by length of stay in hours, the same annual comparison can be made by quarters, months, weeks, or days.</a:t>
            </a:r>
            <a:endParaRPr lang="en-US" sz="1400" i="1" dirty="0">
              <a:solidFill>
                <a:prstClr val="black"/>
              </a:solidFill>
            </a:endParaRPr>
          </a:p>
        </p:txBody>
      </p:sp>
      <p:pic>
        <p:nvPicPr>
          <p:cNvPr id="1030" name="Picture 6" descr="But I've Been So Busy… – Deborah Chapman New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874" y="1969126"/>
            <a:ext cx="2103870" cy="11191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Chart 27"/>
          <p:cNvGraphicFramePr/>
          <p:nvPr>
            <p:extLst/>
          </p:nvPr>
        </p:nvGraphicFramePr>
        <p:xfrm>
          <a:off x="215153" y="3948055"/>
          <a:ext cx="8401722" cy="25564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27865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273" y="217704"/>
            <a:ext cx="8784450" cy="2616101"/>
          </a:xfrm>
          <a:prstGeom prst="rect">
            <a:avLst/>
          </a:prstGeom>
        </p:spPr>
        <p:txBody>
          <a:bodyPr wrap="square">
            <a:spAutoFit/>
          </a:bodyPr>
          <a:lstStyle/>
          <a:p>
            <a:r>
              <a:rPr lang="en-US" sz="1600" b="1" u="sng" dirty="0" smtClean="0">
                <a:solidFill>
                  <a:srgbClr val="0070C0"/>
                </a:solidFill>
                <a:latin typeface="Calibri Light" panose="020F0302020204030204"/>
              </a:rPr>
              <a:t>Question</a:t>
            </a:r>
            <a:r>
              <a:rPr lang="en-US" sz="1600" b="1" dirty="0" smtClean="0">
                <a:solidFill>
                  <a:srgbClr val="0070C0"/>
                </a:solidFill>
                <a:latin typeface="Calibri Light" panose="020F0302020204030204"/>
              </a:rPr>
              <a:t>:   </a:t>
            </a:r>
            <a:r>
              <a:rPr lang="en-US" b="1" dirty="0" smtClean="0">
                <a:solidFill>
                  <a:srgbClr val="0070C0"/>
                </a:solidFill>
                <a:latin typeface="Calibri Light" panose="020F0302020204030204"/>
              </a:rPr>
              <a:t>The ED data contains Visit Sequence </a:t>
            </a:r>
            <a:r>
              <a:rPr lang="en-US" b="1" dirty="0">
                <a:solidFill>
                  <a:srgbClr val="0070C0"/>
                </a:solidFill>
                <a:latin typeface="Calibri Light" panose="020F0302020204030204"/>
              </a:rPr>
              <a:t>variable and a </a:t>
            </a:r>
            <a:r>
              <a:rPr lang="en-US" b="1" dirty="0" smtClean="0">
                <a:solidFill>
                  <a:srgbClr val="0070C0"/>
                </a:solidFill>
                <a:latin typeface="Calibri Light" panose="020F0302020204030204"/>
              </a:rPr>
              <a:t>Sequence</a:t>
            </a:r>
          </a:p>
          <a:p>
            <a:r>
              <a:rPr lang="en-US" b="1" dirty="0" smtClean="0">
                <a:solidFill>
                  <a:srgbClr val="0070C0"/>
                </a:solidFill>
                <a:latin typeface="Calibri Light" panose="020F0302020204030204"/>
              </a:rPr>
              <a:t>variable. </a:t>
            </a:r>
            <a:r>
              <a:rPr lang="en-US" b="1" dirty="0">
                <a:solidFill>
                  <a:srgbClr val="0070C0"/>
                </a:solidFill>
                <a:latin typeface="Calibri Light" panose="020F0302020204030204"/>
              </a:rPr>
              <a:t>Can you explain the difference? </a:t>
            </a:r>
            <a:r>
              <a:rPr lang="en-US" b="1" dirty="0" smtClean="0">
                <a:solidFill>
                  <a:srgbClr val="0070C0"/>
                </a:solidFill>
                <a:latin typeface="Calibri Light" panose="020F0302020204030204"/>
              </a:rPr>
              <a:t>I </a:t>
            </a:r>
            <a:r>
              <a:rPr lang="en-US" b="1" dirty="0">
                <a:solidFill>
                  <a:srgbClr val="0070C0"/>
                </a:solidFill>
                <a:latin typeface="Calibri Light" panose="020F0302020204030204"/>
              </a:rPr>
              <a:t>only see </a:t>
            </a:r>
            <a:r>
              <a:rPr lang="en-US" b="1" dirty="0" smtClean="0">
                <a:solidFill>
                  <a:srgbClr val="0070C0"/>
                </a:solidFill>
                <a:latin typeface="Calibri Light" panose="020F0302020204030204"/>
              </a:rPr>
              <a:t>Sequence variables</a:t>
            </a:r>
          </a:p>
          <a:p>
            <a:r>
              <a:rPr lang="en-US" b="1" dirty="0" smtClean="0">
                <a:solidFill>
                  <a:srgbClr val="0070C0"/>
                </a:solidFill>
                <a:latin typeface="Calibri Light" panose="020F0302020204030204"/>
              </a:rPr>
              <a:t>in </a:t>
            </a:r>
            <a:r>
              <a:rPr lang="en-US" b="1" dirty="0">
                <a:solidFill>
                  <a:srgbClr val="0070C0"/>
                </a:solidFill>
                <a:latin typeface="Calibri Light" panose="020F0302020204030204"/>
              </a:rPr>
              <a:t>the ED procedure and diagnosis tables, but </a:t>
            </a:r>
            <a:r>
              <a:rPr lang="en-US" b="1" dirty="0" smtClean="0">
                <a:solidFill>
                  <a:srgbClr val="0070C0"/>
                </a:solidFill>
                <a:latin typeface="Calibri Light" panose="020F0302020204030204"/>
              </a:rPr>
              <a:t>Visit Sequence only in the</a:t>
            </a:r>
          </a:p>
          <a:p>
            <a:r>
              <a:rPr lang="en-US" b="1" dirty="0" smtClean="0">
                <a:solidFill>
                  <a:srgbClr val="0070C0"/>
                </a:solidFill>
                <a:latin typeface="Calibri Light" panose="020F0302020204030204"/>
              </a:rPr>
              <a:t>main ED Visit. </a:t>
            </a:r>
          </a:p>
          <a:p>
            <a:endParaRPr lang="en-US" sz="1100" b="1" i="1" u="sng" dirty="0">
              <a:solidFill>
                <a:srgbClr val="0070C0"/>
              </a:solidFill>
              <a:latin typeface="Calibri Light" panose="020F0302020204030204"/>
            </a:endParaRPr>
          </a:p>
          <a:p>
            <a:endParaRPr lang="en-US" sz="1100" b="1" i="1" u="sng" dirty="0" smtClean="0">
              <a:solidFill>
                <a:srgbClr val="0070C0"/>
              </a:solidFill>
              <a:latin typeface="Calibri Light" panose="020F0302020204030204"/>
            </a:endParaRPr>
          </a:p>
          <a:p>
            <a:pPr defTabSz="914400">
              <a:spcBef>
                <a:spcPct val="0"/>
              </a:spcBef>
            </a:pPr>
            <a:r>
              <a:rPr lang="en-US" sz="1400" b="1" i="1" u="sng" dirty="0" smtClean="0">
                <a:solidFill>
                  <a:prstClr val="black"/>
                </a:solidFill>
              </a:rPr>
              <a:t>Answer</a:t>
            </a:r>
            <a:r>
              <a:rPr lang="en-US" sz="1400" b="1" i="1" dirty="0" smtClean="0">
                <a:solidFill>
                  <a:prstClr val="black"/>
                </a:solidFill>
              </a:rPr>
              <a:t>:  </a:t>
            </a:r>
            <a:r>
              <a:rPr lang="en-US" sz="1400" i="1" dirty="0" smtClean="0">
                <a:solidFill>
                  <a:prstClr val="black"/>
                </a:solidFill>
              </a:rPr>
              <a:t>For patients who had multiple ED visits within a year, the Visit Sequence variable in the main ED visit table indicates the sequence of the patient’s visit  based on the date when their specific UHIN appeared first within that year’s  release. As you can see in Figure 1 below, the majority of patients just have only one visit.  The term sequence in the diagnosis and procedure codes field is simply how hospitals order each subsequent associated codes after the first diagnosis and first procedure.</a:t>
            </a:r>
            <a:endParaRPr lang="en-US" sz="1400" i="1" dirty="0">
              <a:solidFill>
                <a:prstClr val="black"/>
              </a:solidFill>
            </a:endParaRPr>
          </a:p>
        </p:txBody>
      </p:sp>
      <p:pic>
        <p:nvPicPr>
          <p:cNvPr id="5122" name="Picture 2" descr="Computer Science: Sequences, Selections, and Loo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4553" y="217704"/>
            <a:ext cx="2055170" cy="13087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p:cNvGraphicFramePr/>
          <p:nvPr>
            <p:extLst/>
          </p:nvPr>
        </p:nvGraphicFramePr>
        <p:xfrm>
          <a:off x="1516828" y="3033656"/>
          <a:ext cx="6096000" cy="34332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464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152" y="99371"/>
            <a:ext cx="8487784" cy="5761064"/>
          </a:xfrm>
          <a:prstGeom prst="rect">
            <a:avLst/>
          </a:prstGeom>
        </p:spPr>
        <p:txBody>
          <a:bodyPr wrap="square">
            <a:spAutoFit/>
          </a:bodyPr>
          <a:lstStyle/>
          <a:p>
            <a:pPr>
              <a:lnSpc>
                <a:spcPct val="105000"/>
              </a:lnSpc>
              <a:spcAft>
                <a:spcPts val="800"/>
              </a:spcAft>
            </a:pPr>
            <a:r>
              <a:rPr lang="en-US" sz="1600" b="1" u="sng" dirty="0" smtClean="0">
                <a:solidFill>
                  <a:srgbClr val="0070C0"/>
                </a:solidFill>
                <a:latin typeface="Calibri Light" panose="020F0302020204030204"/>
              </a:rPr>
              <a:t>Question</a:t>
            </a:r>
            <a:r>
              <a:rPr lang="en-US" sz="1600" b="1" dirty="0" smtClean="0">
                <a:solidFill>
                  <a:srgbClr val="0070C0"/>
                </a:solidFill>
                <a:latin typeface="Calibri Light" panose="020F0302020204030204"/>
              </a:rPr>
              <a:t>:   </a:t>
            </a:r>
            <a:r>
              <a:rPr lang="en-US" b="1" dirty="0" smtClean="0">
                <a:solidFill>
                  <a:srgbClr val="0070C0"/>
                </a:solidFill>
                <a:latin typeface="Calibri Light" panose="020F0302020204030204"/>
              </a:rPr>
              <a:t>We </a:t>
            </a:r>
            <a:r>
              <a:rPr lang="en-US" b="1" dirty="0">
                <a:solidFill>
                  <a:srgbClr val="0070C0"/>
                </a:solidFill>
                <a:latin typeface="Calibri Light" panose="020F0302020204030204"/>
              </a:rPr>
              <a:t>found the principal diagnosis codes is sometimes listed in both the main table and the separate diagnosis table for inpatient and ED data, but in many times on the ED side it is not listed in both places – do you know why this is the case?</a:t>
            </a:r>
          </a:p>
          <a:p>
            <a:endParaRPr lang="en-US" sz="1100" b="1" i="1" u="sng" dirty="0">
              <a:solidFill>
                <a:srgbClr val="0070C0"/>
              </a:solidFill>
              <a:latin typeface="Calibri Light" panose="020F0302020204030204"/>
            </a:endParaRPr>
          </a:p>
          <a:p>
            <a:pPr defTabSz="914400">
              <a:spcBef>
                <a:spcPct val="0"/>
              </a:spcBef>
            </a:pPr>
            <a:r>
              <a:rPr lang="en-US" sz="1400" b="1" i="1" u="sng" dirty="0" smtClean="0">
                <a:solidFill>
                  <a:prstClr val="black"/>
                </a:solidFill>
              </a:rPr>
              <a:t>Answer</a:t>
            </a:r>
            <a:r>
              <a:rPr lang="en-US" sz="1400" b="1" i="1" dirty="0" smtClean="0">
                <a:solidFill>
                  <a:prstClr val="black"/>
                </a:solidFill>
              </a:rPr>
              <a:t>:  </a:t>
            </a:r>
            <a:r>
              <a:rPr lang="en-US" sz="1400" i="1" dirty="0" smtClean="0">
                <a:solidFill>
                  <a:prstClr val="black"/>
                </a:solidFill>
              </a:rPr>
              <a:t>Hospitals report an admitting diagnosis, principal diagnosis, and discharge diagnosis which CMS defines as follow: </a:t>
            </a:r>
          </a:p>
          <a:p>
            <a:pPr defTabSz="914400">
              <a:spcBef>
                <a:spcPct val="0"/>
              </a:spcBef>
            </a:pPr>
            <a:endParaRPr lang="en-US" sz="1400" i="1" dirty="0" smtClean="0">
              <a:solidFill>
                <a:prstClr val="black"/>
              </a:solidFill>
            </a:endParaRPr>
          </a:p>
          <a:p>
            <a:pPr marL="1200150" lvl="2" indent="-285750" defTabSz="914400">
              <a:spcBef>
                <a:spcPct val="0"/>
              </a:spcBef>
              <a:buFont typeface="Arial" panose="020B0604020202020204" pitchFamily="34" charset="0"/>
              <a:buChar char="•"/>
            </a:pPr>
            <a:r>
              <a:rPr lang="en-US" sz="1400" i="1" dirty="0" smtClean="0">
                <a:solidFill>
                  <a:prstClr val="black"/>
                </a:solidFill>
              </a:rPr>
              <a:t>Admitting Diagnosis - </a:t>
            </a:r>
            <a:r>
              <a:rPr lang="en-US" sz="1400" dirty="0">
                <a:solidFill>
                  <a:prstClr val="black"/>
                </a:solidFill>
              </a:rPr>
              <a:t> </a:t>
            </a:r>
            <a:r>
              <a:rPr lang="en-US" sz="1400" dirty="0" smtClean="0">
                <a:solidFill>
                  <a:prstClr val="black"/>
                </a:solidFill>
              </a:rPr>
              <a:t>patient's </a:t>
            </a:r>
            <a:r>
              <a:rPr lang="en-US" sz="1400" dirty="0">
                <a:solidFill>
                  <a:prstClr val="black"/>
                </a:solidFill>
              </a:rPr>
              <a:t>initial diagnosis at the time of </a:t>
            </a:r>
            <a:r>
              <a:rPr lang="en-US" sz="1400" dirty="0" smtClean="0">
                <a:solidFill>
                  <a:prstClr val="black"/>
                </a:solidFill>
              </a:rPr>
              <a:t>admission</a:t>
            </a:r>
          </a:p>
          <a:p>
            <a:pPr marL="1200150" lvl="2" indent="-285750" defTabSz="914400">
              <a:spcBef>
                <a:spcPct val="0"/>
              </a:spcBef>
              <a:buFont typeface="Arial" panose="020B0604020202020204" pitchFamily="34" charset="0"/>
              <a:buChar char="•"/>
            </a:pPr>
            <a:r>
              <a:rPr lang="en-US" sz="1400" dirty="0" smtClean="0">
                <a:solidFill>
                  <a:prstClr val="black"/>
                </a:solidFill>
              </a:rPr>
              <a:t>Principal Diagnosis – the diagnosis chiefly </a:t>
            </a:r>
            <a:r>
              <a:rPr lang="en-US" sz="1400" dirty="0">
                <a:solidFill>
                  <a:prstClr val="black"/>
                </a:solidFill>
              </a:rPr>
              <a:t>responsible for the </a:t>
            </a:r>
            <a:r>
              <a:rPr lang="en-US" sz="1400" dirty="0" smtClean="0">
                <a:solidFill>
                  <a:prstClr val="black"/>
                </a:solidFill>
              </a:rPr>
              <a:t>medical services provided</a:t>
            </a:r>
            <a:endParaRPr lang="en-US" sz="1400" i="1" dirty="0" smtClean="0">
              <a:solidFill>
                <a:prstClr val="black"/>
              </a:solidFill>
            </a:endParaRPr>
          </a:p>
          <a:p>
            <a:pPr marL="1200150" lvl="2" indent="-285750" defTabSz="914400">
              <a:spcBef>
                <a:spcPct val="0"/>
              </a:spcBef>
              <a:buFont typeface="Arial" panose="020B0604020202020204" pitchFamily="34" charset="0"/>
              <a:buChar char="•"/>
            </a:pPr>
            <a:r>
              <a:rPr lang="en-US" sz="1400" i="1" dirty="0" smtClean="0">
                <a:solidFill>
                  <a:prstClr val="black"/>
                </a:solidFill>
              </a:rPr>
              <a:t>Discharge Diagnosis – patient’s final diagnosis at the time of discharge</a:t>
            </a:r>
          </a:p>
          <a:p>
            <a:pPr marL="1200150" lvl="2" indent="-285750" defTabSz="914400">
              <a:spcBef>
                <a:spcPct val="0"/>
              </a:spcBef>
              <a:buFont typeface="Arial" panose="020B0604020202020204" pitchFamily="34" charset="0"/>
              <a:buChar char="•"/>
            </a:pPr>
            <a:endParaRPr lang="en-US" sz="1400" i="1" dirty="0">
              <a:solidFill>
                <a:prstClr val="black"/>
              </a:solidFill>
            </a:endParaRPr>
          </a:p>
          <a:p>
            <a:pPr marL="1200150" lvl="2" indent="-285750" defTabSz="914400">
              <a:spcBef>
                <a:spcPct val="0"/>
              </a:spcBef>
              <a:buFont typeface="Arial" panose="020B0604020202020204" pitchFamily="34" charset="0"/>
              <a:buChar char="•"/>
            </a:pPr>
            <a:endParaRPr lang="en-US" sz="1400" i="1" dirty="0" smtClean="0">
              <a:solidFill>
                <a:prstClr val="black"/>
              </a:solidFill>
            </a:endParaRPr>
          </a:p>
          <a:p>
            <a:pPr marL="1200150" lvl="2" indent="-285750" defTabSz="914400">
              <a:spcBef>
                <a:spcPct val="0"/>
              </a:spcBef>
              <a:buFont typeface="Arial" panose="020B0604020202020204" pitchFamily="34" charset="0"/>
              <a:buChar char="•"/>
            </a:pPr>
            <a:endParaRPr lang="en-US" sz="1400" i="1" dirty="0">
              <a:solidFill>
                <a:prstClr val="black"/>
              </a:solidFill>
            </a:endParaRPr>
          </a:p>
          <a:p>
            <a:pPr marL="1200150" lvl="2" indent="-285750" defTabSz="914400">
              <a:spcBef>
                <a:spcPct val="0"/>
              </a:spcBef>
              <a:buFont typeface="Arial" panose="020B0604020202020204" pitchFamily="34" charset="0"/>
              <a:buChar char="•"/>
            </a:pPr>
            <a:endParaRPr lang="en-US" sz="1400" i="1" dirty="0" smtClean="0">
              <a:solidFill>
                <a:prstClr val="black"/>
              </a:solidFill>
            </a:endParaRPr>
          </a:p>
          <a:p>
            <a:pPr marL="1200150" lvl="2" indent="-285750" defTabSz="914400">
              <a:spcBef>
                <a:spcPct val="0"/>
              </a:spcBef>
              <a:buFont typeface="Arial" panose="020B0604020202020204" pitchFamily="34" charset="0"/>
              <a:buChar char="•"/>
            </a:pPr>
            <a:endParaRPr lang="en-US" sz="1400" i="1" dirty="0">
              <a:solidFill>
                <a:prstClr val="black"/>
              </a:solidFill>
            </a:endParaRPr>
          </a:p>
          <a:p>
            <a:pPr marL="1200150" lvl="2" indent="-285750" defTabSz="914400">
              <a:spcBef>
                <a:spcPct val="0"/>
              </a:spcBef>
              <a:buFont typeface="Arial" panose="020B0604020202020204" pitchFamily="34" charset="0"/>
              <a:buChar char="•"/>
            </a:pPr>
            <a:endParaRPr lang="en-US" sz="1400" i="1" dirty="0" smtClean="0">
              <a:solidFill>
                <a:prstClr val="black"/>
              </a:solidFill>
            </a:endParaRPr>
          </a:p>
          <a:p>
            <a:pPr defTabSz="914400">
              <a:spcBef>
                <a:spcPct val="0"/>
              </a:spcBef>
            </a:pPr>
            <a:r>
              <a:rPr lang="en-US" sz="1400" i="1" dirty="0" smtClean="0">
                <a:solidFill>
                  <a:prstClr val="black"/>
                </a:solidFill>
              </a:rPr>
              <a:t>There are instances when the admitting diagnosis rendered before any diagnostic tests have been run, is the same at the principal diagnosis and discharge diagnosis. </a:t>
            </a:r>
            <a:r>
              <a:rPr lang="en-US" sz="1400" i="1" dirty="0">
                <a:solidFill>
                  <a:prstClr val="black"/>
                </a:solidFill>
              </a:rPr>
              <a:t> </a:t>
            </a:r>
            <a:r>
              <a:rPr lang="en-US" sz="1400" i="1" dirty="0" smtClean="0">
                <a:solidFill>
                  <a:prstClr val="black"/>
                </a:solidFill>
              </a:rPr>
              <a:t>The admitting diagnosis and discharge diagnosis are used to generate separate DRGs. </a:t>
            </a:r>
          </a:p>
          <a:p>
            <a:pPr defTabSz="914400">
              <a:spcBef>
                <a:spcPct val="0"/>
              </a:spcBef>
            </a:pPr>
            <a:endParaRPr lang="en-US" sz="1400" i="1" dirty="0">
              <a:solidFill>
                <a:prstClr val="black"/>
              </a:solidFill>
            </a:endParaRPr>
          </a:p>
          <a:p>
            <a:pPr defTabSz="914400">
              <a:spcBef>
                <a:spcPct val="0"/>
              </a:spcBef>
            </a:pPr>
            <a:r>
              <a:rPr lang="en-US" sz="1400" i="1" dirty="0" smtClean="0">
                <a:solidFill>
                  <a:prstClr val="black"/>
                </a:solidFill>
              </a:rPr>
              <a:t>You do typically see this duplication in ED data because the ED setting is outpatient care where the patient receives care without being admitted. DRGs are not run on ED Data.</a:t>
            </a:r>
            <a:endParaRPr lang="en-US" sz="1400" i="1" dirty="0">
              <a:solidFill>
                <a:prstClr val="black"/>
              </a:solidFill>
            </a:endParaRPr>
          </a:p>
          <a:p>
            <a:pPr defTabSz="914400">
              <a:spcBef>
                <a:spcPct val="0"/>
              </a:spcBef>
            </a:pPr>
            <a:endParaRPr lang="en-US" sz="1400" i="1" dirty="0" smtClean="0">
              <a:solidFill>
                <a:prstClr val="black"/>
              </a:solidFill>
            </a:endParaRPr>
          </a:p>
          <a:p>
            <a:pPr defTabSz="914400">
              <a:spcBef>
                <a:spcPct val="0"/>
              </a:spcBef>
            </a:pPr>
            <a:endParaRPr lang="en-US" sz="1400" i="1" dirty="0">
              <a:solidFill>
                <a:prstClr val="black"/>
              </a:solidFill>
            </a:endParaRPr>
          </a:p>
          <a:p>
            <a:pPr defTabSz="914400">
              <a:spcBef>
                <a:spcPct val="0"/>
              </a:spcBef>
            </a:pPr>
            <a:endParaRPr lang="en-US" sz="1400" i="1" dirty="0">
              <a:solidFill>
                <a:prstClr val="black"/>
              </a:solidFill>
            </a:endParaRPr>
          </a:p>
        </p:txBody>
      </p:sp>
      <p:graphicFrame>
        <p:nvGraphicFramePr>
          <p:cNvPr id="6" name="Diagram 5"/>
          <p:cNvGraphicFramePr/>
          <p:nvPr>
            <p:extLst/>
          </p:nvPr>
        </p:nvGraphicFramePr>
        <p:xfrm>
          <a:off x="1656677" y="2312894"/>
          <a:ext cx="6096000" cy="1699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8025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5123" y="357553"/>
            <a:ext cx="6293104" cy="6282746"/>
          </a:xfrm>
          <a:prstGeom prst="rect">
            <a:avLst/>
          </a:prstGeom>
        </p:spPr>
        <p:txBody>
          <a:bodyPr wrap="square">
            <a:spAutoFit/>
          </a:bodyPr>
          <a:lstStyle/>
          <a:p>
            <a:pPr>
              <a:lnSpc>
                <a:spcPct val="105000"/>
              </a:lnSpc>
              <a:spcAft>
                <a:spcPts val="800"/>
              </a:spcAft>
            </a:pPr>
            <a:r>
              <a:rPr lang="en-US" sz="2400" b="1" u="sng" dirty="0" smtClean="0">
                <a:solidFill>
                  <a:srgbClr val="0070C0"/>
                </a:solidFill>
                <a:latin typeface="Calibri Light" panose="020F0302020204030204"/>
              </a:rPr>
              <a:t>Question</a:t>
            </a:r>
            <a:r>
              <a:rPr lang="en-US" sz="2400" b="1" dirty="0" smtClean="0">
                <a:solidFill>
                  <a:srgbClr val="0070C0"/>
                </a:solidFill>
                <a:latin typeface="Calibri Light" panose="020F0302020204030204"/>
              </a:rPr>
              <a:t>:   Can you </a:t>
            </a:r>
            <a:r>
              <a:rPr lang="en-US" sz="2400" b="1" dirty="0">
                <a:solidFill>
                  <a:srgbClr val="0070C0"/>
                </a:solidFill>
                <a:latin typeface="Calibri Light" panose="020F0302020204030204"/>
              </a:rPr>
              <a:t>discuss the </a:t>
            </a:r>
            <a:r>
              <a:rPr lang="en-US" sz="2400" b="1" dirty="0" smtClean="0">
                <a:solidFill>
                  <a:srgbClr val="0070C0"/>
                </a:solidFill>
                <a:latin typeface="Calibri Light" panose="020F0302020204030204"/>
              </a:rPr>
              <a:t>Race, Ethnicity, Hispanic Indicator </a:t>
            </a:r>
            <a:r>
              <a:rPr lang="en-US" sz="2400" b="1" dirty="0">
                <a:solidFill>
                  <a:srgbClr val="0070C0"/>
                </a:solidFill>
                <a:latin typeface="Calibri Light" panose="020F0302020204030204"/>
              </a:rPr>
              <a:t>and the </a:t>
            </a:r>
            <a:r>
              <a:rPr lang="en-US" sz="2400" b="1" dirty="0" smtClean="0">
                <a:solidFill>
                  <a:srgbClr val="0070C0"/>
                </a:solidFill>
                <a:latin typeface="Calibri Light" panose="020F0302020204030204"/>
              </a:rPr>
              <a:t>differences  </a:t>
            </a:r>
            <a:r>
              <a:rPr lang="en-US" sz="2400" b="1" dirty="0">
                <a:solidFill>
                  <a:srgbClr val="0070C0"/>
                </a:solidFill>
                <a:latin typeface="Calibri Light" panose="020F0302020204030204"/>
              </a:rPr>
              <a:t>between </a:t>
            </a:r>
            <a:r>
              <a:rPr lang="en-US" sz="2400" b="1" dirty="0" smtClean="0">
                <a:solidFill>
                  <a:srgbClr val="0070C0"/>
                </a:solidFill>
                <a:latin typeface="Calibri Light" panose="020F0302020204030204"/>
              </a:rPr>
              <a:t>them in the data?</a:t>
            </a:r>
            <a:endParaRPr lang="en-US" sz="2400" b="1" dirty="0">
              <a:solidFill>
                <a:srgbClr val="0070C0"/>
              </a:solidFill>
              <a:latin typeface="Calibri Light" panose="020F0302020204030204"/>
            </a:endParaRPr>
          </a:p>
          <a:p>
            <a:endParaRPr lang="en-US" sz="1600" b="1" i="1" u="sng" dirty="0">
              <a:solidFill>
                <a:srgbClr val="0070C0"/>
              </a:solidFill>
              <a:latin typeface="Calibri Light" panose="020F0302020204030204"/>
            </a:endParaRPr>
          </a:p>
          <a:p>
            <a:endParaRPr lang="en-US" sz="1600" b="1" i="1" u="sng" dirty="0" smtClean="0">
              <a:solidFill>
                <a:srgbClr val="0070C0"/>
              </a:solidFill>
              <a:latin typeface="Calibri Light" panose="020F0302020204030204"/>
            </a:endParaRPr>
          </a:p>
          <a:p>
            <a:r>
              <a:rPr lang="en-US" sz="1600" b="1" i="1" u="sng" dirty="0" smtClean="0">
                <a:solidFill>
                  <a:prstClr val="black"/>
                </a:solidFill>
              </a:rPr>
              <a:t>Answer</a:t>
            </a:r>
            <a:r>
              <a:rPr lang="en-US" sz="1600" b="1" i="1" dirty="0" smtClean="0">
                <a:solidFill>
                  <a:prstClr val="black"/>
                </a:solidFill>
              </a:rPr>
              <a:t>:   </a:t>
            </a:r>
            <a:r>
              <a:rPr lang="en-US" sz="1600" i="1" dirty="0" smtClean="0">
                <a:solidFill>
                  <a:prstClr val="black"/>
                </a:solidFill>
              </a:rPr>
              <a:t>Race </a:t>
            </a:r>
            <a:r>
              <a:rPr lang="en-US" sz="1600" i="1" dirty="0">
                <a:solidFill>
                  <a:prstClr val="black"/>
                </a:solidFill>
              </a:rPr>
              <a:t>is a system of labelling that provides a source of identity and has the following five categories provided by the CDC: American Indian or Alaska Native, Asian, Black or African American, Native Hawaiian or Other Pacific Islander, and White. </a:t>
            </a:r>
            <a:endParaRPr lang="en-US" sz="1600" i="1" dirty="0" smtClean="0">
              <a:solidFill>
                <a:prstClr val="black"/>
              </a:solidFill>
            </a:endParaRPr>
          </a:p>
          <a:p>
            <a:endParaRPr lang="en-US" sz="1600" i="1" dirty="0">
              <a:solidFill>
                <a:prstClr val="black"/>
              </a:solidFill>
            </a:endParaRPr>
          </a:p>
          <a:p>
            <a:r>
              <a:rPr lang="en-US" sz="1600" i="1" dirty="0" smtClean="0">
                <a:solidFill>
                  <a:prstClr val="black"/>
                </a:solidFill>
              </a:rPr>
              <a:t>Ethnicity </a:t>
            </a:r>
            <a:r>
              <a:rPr lang="en-US" sz="1600" i="1" dirty="0">
                <a:solidFill>
                  <a:prstClr val="black"/>
                </a:solidFill>
              </a:rPr>
              <a:t>is a term that describes shared culture, including practices, values, and beliefs of a group. Collection of ethnicity data depends on the questions asked and the format of the questions, which in turn, depends on the system’s field capacity. CHIA adheres to the OMB guidance, using a two-question format, which includes the Hispanic ethnicity question, and then, granular ethnicity. </a:t>
            </a:r>
            <a:endParaRPr lang="en-US" sz="1600" i="1" dirty="0" smtClean="0">
              <a:solidFill>
                <a:prstClr val="black"/>
              </a:solidFill>
            </a:endParaRPr>
          </a:p>
          <a:p>
            <a:endParaRPr lang="en-US" sz="1600" i="1" dirty="0">
              <a:solidFill>
                <a:prstClr val="black"/>
              </a:solidFill>
            </a:endParaRPr>
          </a:p>
          <a:p>
            <a:r>
              <a:rPr lang="en-US" sz="1600" i="1" dirty="0" smtClean="0">
                <a:solidFill>
                  <a:prstClr val="black"/>
                </a:solidFill>
              </a:rPr>
              <a:t>Hence</a:t>
            </a:r>
            <a:r>
              <a:rPr lang="en-US" sz="1600" i="1" dirty="0">
                <a:solidFill>
                  <a:prstClr val="black"/>
                </a:solidFill>
              </a:rPr>
              <a:t>, the Case Mix data has the Hispanic Indicator flag variable that determines whether or not a patient is Hispanic or Latino regardless of race, the majority of patients just have only one visit.  The term sequence in the diagnosis and procedure codes field is simply how hospitals order each subsequent associated codes after the first diagnosis and first procedure.</a:t>
            </a:r>
          </a:p>
        </p:txBody>
      </p:sp>
      <p:pic>
        <p:nvPicPr>
          <p:cNvPr id="6146" name="Picture 2" descr="Ethnicity Icon #10972 - Free Icons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226" y="217704"/>
            <a:ext cx="23907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341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USER questions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smtClean="0">
                <a:latin typeface="Arial" panose="020B0604020202020204" pitchFamily="34" charset="0"/>
                <a:cs typeface="Arial" panose="020B0604020202020204" pitchFamily="34" charset="0"/>
                <a:hlinkClick r:id="rId2"/>
              </a:rPr>
              <a:t>http</a:t>
            </a:r>
            <a:r>
              <a:rPr lang="en-US" sz="2000" dirty="0">
                <a:latin typeface="Arial" panose="020B0604020202020204" pitchFamily="34" charset="0"/>
                <a:cs typeface="Arial" panose="020B0604020202020204" pitchFamily="34" charset="0"/>
                <a:hlinkClick r:id="rId2"/>
              </a:rPr>
              <a:t>://www.chiamass.gov/ma-apcd-and-case-mix-user-workgroup-information</a:t>
            </a:r>
            <a:r>
              <a:rPr lang="en-US" sz="2000" dirty="0" smtClean="0">
                <a:latin typeface="Arial" panose="020B0604020202020204" pitchFamily="34" charset="0"/>
                <a:cs typeface="Arial" panose="020B0604020202020204" pitchFamily="34" charset="0"/>
                <a:hlinkClick r:id="rId2"/>
              </a:rPr>
              <a:t>/</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smtClean="0">
                <a:solidFill>
                  <a:srgbClr val="005480"/>
                </a:solidFill>
                <a:latin typeface="Arial"/>
                <a:cs typeface="Arial"/>
              </a:rPr>
              <a:t>Where can I find past User Workgroup Presentations?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17</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00" b="1" dirty="0" smtClean="0">
                <a:solidFill>
                  <a:srgbClr val="005480"/>
                </a:solidFill>
                <a:cs typeface="Arial"/>
              </a:rPr>
              <a:t/>
            </a:r>
            <a:br>
              <a:rPr lang="en-US" sz="3100" b="1" dirty="0" smtClean="0">
                <a:solidFill>
                  <a:srgbClr val="005480"/>
                </a:solidFill>
                <a:cs typeface="Arial"/>
              </a:rPr>
            </a:br>
            <a:r>
              <a:rPr lang="en-US" sz="3100" b="1" dirty="0" smtClean="0">
                <a:solidFill>
                  <a:srgbClr val="005480"/>
                </a:solidFill>
                <a:cs typeface="Arial"/>
              </a:rPr>
              <a:t>When is the next User Group meeting?</a:t>
            </a:r>
            <a:r>
              <a:rPr lang="en-US" b="1" dirty="0">
                <a:solidFill>
                  <a:srgbClr val="005480"/>
                </a:solidFill>
                <a:cs typeface="Arial"/>
              </a:rPr>
              <a:t/>
            </a:r>
            <a:br>
              <a:rPr lang="en-US" b="1" dirty="0">
                <a:solidFill>
                  <a:srgbClr val="005480"/>
                </a:solidFil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a:bodyPr>
          <a:lstStyle/>
          <a:p>
            <a:r>
              <a:rPr lang="en-US" sz="2800" dirty="0" smtClean="0"/>
              <a:t>The next User Group will meet Tuesday, January 26.</a:t>
            </a:r>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r>
              <a:rPr lang="en-US" sz="2000" dirty="0" smtClean="0">
                <a:hlinkClick r:id="rId2"/>
              </a:rPr>
              <a:t>http</a:t>
            </a:r>
            <a:r>
              <a:rPr lang="en-US" sz="2000" dirty="0">
                <a:hlinkClick r:id="rId2"/>
              </a:rPr>
              <a:t>://www.chiamass.gov/ma-apcd-and-case-mix-user-workgroup-information/</a:t>
            </a:r>
            <a:endParaRPr lang="en-US" sz="2000" dirty="0"/>
          </a:p>
          <a:p>
            <a:endParaRPr lang="en-US" sz="2800" dirty="0"/>
          </a:p>
        </p:txBody>
      </p:sp>
      <p:pic>
        <p:nvPicPr>
          <p:cNvPr id="5" name="Picture 4"/>
          <p:cNvPicPr>
            <a:picLocks noChangeAspect="1"/>
          </p:cNvPicPr>
          <p:nvPr/>
        </p:nvPicPr>
        <p:blipFill>
          <a:blip r:embed="rId3"/>
          <a:stretch>
            <a:fillRect/>
          </a:stretch>
        </p:blipFill>
        <p:spPr>
          <a:xfrm>
            <a:off x="0" y="2661708"/>
            <a:ext cx="9144000" cy="1534583"/>
          </a:xfrm>
          <a:prstGeom prst="rect">
            <a:avLst/>
          </a:prstGeom>
        </p:spPr>
      </p:pic>
    </p:spTree>
    <p:extLst>
      <p:ext uri="{BB962C8B-B14F-4D97-AF65-F5344CB8AC3E}">
        <p14:creationId xmlns:p14="http://schemas.microsoft.com/office/powerpoint/2010/main" val="14661372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2"/>
              </a:rPr>
              <a:t>apcd.data@state.ma.us</a:t>
            </a:r>
            <a:endParaRPr lang="en-US" sz="2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3"/>
              </a:rPr>
              <a:t>casemix.data@state.ma.us</a:t>
            </a:r>
            <a:r>
              <a:rPr lang="en-US" sz="2000" dirty="0" smtClean="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a:t>
            </a:r>
            <a:r>
              <a:rPr lang="en-US" sz="2000" dirty="0" smtClean="0">
                <a:latin typeface="Arial" panose="020B0604020202020204" pitchFamily="34" charset="0"/>
                <a:cs typeface="Arial" panose="020B0604020202020204" pitchFamily="34" charset="0"/>
              </a:rPr>
              <a:t>data.</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Questions?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19</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92981" y="1354110"/>
            <a:ext cx="8162910" cy="4985980"/>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solidFill>
                  <a:srgbClr val="63666A"/>
                </a:solidFill>
                <a:latin typeface="Arial" panose="020B0604020202020204" pitchFamily="34" charset="0"/>
                <a:cs typeface="Arial" panose="020B0604020202020204" pitchFamily="34" charset="0"/>
              </a:rPr>
              <a:t>Announcements</a:t>
            </a:r>
            <a:r>
              <a:rPr lang="en-US" sz="2400" dirty="0" smtClean="0">
                <a:solidFill>
                  <a:srgbClr val="63666A"/>
                </a:solidFill>
                <a:latin typeface="Arial" panose="020B0604020202020204" pitchFamily="34" charset="0"/>
                <a:cs typeface="Arial" panose="020B0604020202020204" pitchFamily="34" charset="0"/>
              </a:rPr>
              <a:t>:</a:t>
            </a:r>
          </a:p>
          <a:p>
            <a:pPr marL="742950" lvl="1" indent="-285750">
              <a:buClr>
                <a:schemeClr val="accent1"/>
              </a:buClr>
              <a:buFont typeface="Wingdings" charset="2"/>
              <a:buChar char="§"/>
            </a:pPr>
            <a:r>
              <a:rPr lang="en-US" sz="2000" dirty="0" smtClean="0">
                <a:solidFill>
                  <a:srgbClr val="63666A"/>
                </a:solidFill>
                <a:latin typeface="Arial"/>
                <a:cs typeface="Arial"/>
              </a:rPr>
              <a:t>APCD Release 8.0 Updates</a:t>
            </a:r>
          </a:p>
          <a:p>
            <a:pPr marL="742950" lvl="1" indent="-285750">
              <a:buClr>
                <a:schemeClr val="accent1"/>
              </a:buClr>
              <a:buFont typeface="Wingdings" charset="2"/>
              <a:buChar char="§"/>
            </a:pPr>
            <a:r>
              <a:rPr lang="en-US" sz="2000" dirty="0" smtClean="0">
                <a:solidFill>
                  <a:srgbClr val="63666A"/>
                </a:solidFill>
                <a:latin typeface="Arial"/>
                <a:cs typeface="Arial"/>
              </a:rPr>
              <a:t>FY19 Case Mix Release Projections</a:t>
            </a:r>
          </a:p>
          <a:p>
            <a:pPr marL="742950" lvl="1" indent="-285750">
              <a:buClr>
                <a:schemeClr val="accent1"/>
              </a:buClr>
              <a:buFont typeface="Wingdings" charset="2"/>
              <a:buChar char="§"/>
            </a:pPr>
            <a:r>
              <a:rPr lang="en-US" sz="2000" dirty="0" smtClean="0">
                <a:solidFill>
                  <a:srgbClr val="63666A"/>
                </a:solidFill>
                <a:latin typeface="Arial"/>
                <a:cs typeface="Arial"/>
              </a:rPr>
              <a:t>Data Release and Application Update</a:t>
            </a:r>
          </a:p>
          <a:p>
            <a:pPr marL="342900" indent="-342900">
              <a:buFont typeface="Wingdings" panose="05000000000000000000" pitchFamily="2" charset="2"/>
              <a:buChar char="Ø"/>
            </a:pPr>
            <a:r>
              <a:rPr lang="en-US" sz="2000" dirty="0" smtClean="0">
                <a:solidFill>
                  <a:srgbClr val="63666A"/>
                </a:solidFill>
                <a:latin typeface="Arial"/>
                <a:cs typeface="Arial"/>
              </a:rPr>
              <a:t>Website Updates</a:t>
            </a:r>
          </a:p>
          <a:p>
            <a:pPr marL="342900" indent="-342900">
              <a:buFont typeface="Wingdings" panose="05000000000000000000" pitchFamily="2" charset="2"/>
              <a:buChar char="Ø"/>
            </a:pPr>
            <a:r>
              <a:rPr lang="en-US" sz="2000" dirty="0" smtClean="0">
                <a:solidFill>
                  <a:srgbClr val="63666A"/>
                </a:solidFill>
                <a:latin typeface="Arial"/>
                <a:cs typeface="Arial"/>
              </a:rPr>
              <a:t>Application Reminders</a:t>
            </a:r>
          </a:p>
          <a:p>
            <a:pPr marL="342900" indent="-342900">
              <a:buFont typeface="Wingdings" panose="05000000000000000000" pitchFamily="2" charset="2"/>
              <a:buChar char="Ø"/>
            </a:pPr>
            <a:r>
              <a:rPr lang="en-US" sz="2000" dirty="0" smtClean="0">
                <a:solidFill>
                  <a:srgbClr val="63666A"/>
                </a:solidFill>
                <a:latin typeface="Arial"/>
                <a:cs typeface="Arial"/>
              </a:rPr>
              <a:t>User Support Questions</a:t>
            </a:r>
          </a:p>
          <a:p>
            <a:pPr marL="800100" lvl="1" indent="-342900">
              <a:buFont typeface="Wingdings" panose="05000000000000000000" pitchFamily="2" charset="2"/>
              <a:buChar char="Ø"/>
            </a:pPr>
            <a:r>
              <a:rPr lang="en-US" dirty="0" err="1">
                <a:solidFill>
                  <a:srgbClr val="63666A"/>
                </a:solidFill>
              </a:rPr>
              <a:t>Casemix</a:t>
            </a:r>
            <a:r>
              <a:rPr lang="en-US" dirty="0">
                <a:solidFill>
                  <a:srgbClr val="63666A"/>
                </a:solidFill>
              </a:rPr>
              <a:t> Knee/Hip Replacement Volume compared to MA APCD</a:t>
            </a:r>
          </a:p>
          <a:p>
            <a:pPr marL="800100" lvl="1" indent="-342900">
              <a:buFont typeface="Wingdings" panose="05000000000000000000" pitchFamily="2" charset="2"/>
              <a:buChar char="Ø"/>
            </a:pPr>
            <a:r>
              <a:rPr lang="en-US" dirty="0" smtClean="0">
                <a:solidFill>
                  <a:srgbClr val="63666A"/>
                </a:solidFill>
              </a:rPr>
              <a:t>Admission </a:t>
            </a:r>
            <a:r>
              <a:rPr lang="en-US" dirty="0">
                <a:solidFill>
                  <a:srgbClr val="63666A"/>
                </a:solidFill>
              </a:rPr>
              <a:t>Source Codes</a:t>
            </a:r>
          </a:p>
          <a:p>
            <a:pPr marL="800100" lvl="1" indent="-342900">
              <a:buFont typeface="Wingdings" panose="05000000000000000000" pitchFamily="2" charset="2"/>
              <a:buChar char="Ø"/>
            </a:pPr>
            <a:r>
              <a:rPr lang="en-US" dirty="0" smtClean="0">
                <a:solidFill>
                  <a:srgbClr val="63666A"/>
                </a:solidFill>
              </a:rPr>
              <a:t>Emergency </a:t>
            </a:r>
            <a:r>
              <a:rPr lang="en-US" dirty="0">
                <a:solidFill>
                  <a:srgbClr val="63666A"/>
                </a:solidFill>
              </a:rPr>
              <a:t>Department Busyness</a:t>
            </a:r>
          </a:p>
          <a:p>
            <a:pPr marL="800100" lvl="1" indent="-342900">
              <a:buFont typeface="Wingdings" panose="05000000000000000000" pitchFamily="2" charset="2"/>
              <a:buChar char="Ø"/>
            </a:pPr>
            <a:r>
              <a:rPr lang="en-US" dirty="0" smtClean="0">
                <a:solidFill>
                  <a:srgbClr val="63666A"/>
                </a:solidFill>
              </a:rPr>
              <a:t>Tracking </a:t>
            </a:r>
            <a:r>
              <a:rPr lang="en-US" dirty="0">
                <a:solidFill>
                  <a:srgbClr val="63666A"/>
                </a:solidFill>
              </a:rPr>
              <a:t>Observation Stays</a:t>
            </a:r>
          </a:p>
          <a:p>
            <a:pPr marL="800100" lvl="1" indent="-342900">
              <a:buFont typeface="Wingdings" panose="05000000000000000000" pitchFamily="2" charset="2"/>
              <a:buChar char="Ø"/>
            </a:pPr>
            <a:r>
              <a:rPr lang="en-US" dirty="0" smtClean="0">
                <a:solidFill>
                  <a:srgbClr val="63666A"/>
                </a:solidFill>
              </a:rPr>
              <a:t>Principal </a:t>
            </a:r>
            <a:r>
              <a:rPr lang="en-US" dirty="0">
                <a:solidFill>
                  <a:srgbClr val="63666A"/>
                </a:solidFill>
              </a:rPr>
              <a:t>Diagnosis</a:t>
            </a:r>
          </a:p>
          <a:p>
            <a:pPr marL="800100" lvl="1" indent="-342900">
              <a:buFont typeface="Wingdings" panose="05000000000000000000" pitchFamily="2" charset="2"/>
              <a:buChar char="Ø"/>
            </a:pPr>
            <a:r>
              <a:rPr lang="en-US" dirty="0" smtClean="0">
                <a:solidFill>
                  <a:srgbClr val="63666A"/>
                </a:solidFill>
              </a:rPr>
              <a:t>Principal </a:t>
            </a:r>
            <a:r>
              <a:rPr lang="en-US" dirty="0">
                <a:solidFill>
                  <a:srgbClr val="63666A"/>
                </a:solidFill>
              </a:rPr>
              <a:t>Indicator</a:t>
            </a:r>
          </a:p>
          <a:p>
            <a:pPr marL="800100" lvl="1" indent="-342900">
              <a:buFont typeface="Wingdings" panose="05000000000000000000" pitchFamily="2" charset="2"/>
              <a:buChar char="Ø"/>
            </a:pPr>
            <a:r>
              <a:rPr lang="en-US" dirty="0" smtClean="0">
                <a:solidFill>
                  <a:srgbClr val="63666A"/>
                </a:solidFill>
              </a:rPr>
              <a:t>Race</a:t>
            </a:r>
            <a:r>
              <a:rPr lang="en-US" dirty="0">
                <a:solidFill>
                  <a:srgbClr val="63666A"/>
                </a:solidFill>
              </a:rPr>
              <a:t>, Ethnicity and Hispanic Indicator</a:t>
            </a:r>
          </a:p>
          <a:p>
            <a:pPr marL="800100" lvl="1" indent="-342900">
              <a:buFont typeface="Wingdings" panose="05000000000000000000" pitchFamily="2" charset="2"/>
              <a:buChar char="Ø"/>
            </a:pPr>
            <a:r>
              <a:rPr lang="en-US" dirty="0" smtClean="0">
                <a:solidFill>
                  <a:srgbClr val="63666A"/>
                </a:solidFill>
              </a:rPr>
              <a:t>Visit </a:t>
            </a:r>
            <a:r>
              <a:rPr lang="en-US" dirty="0">
                <a:solidFill>
                  <a:srgbClr val="63666A"/>
                </a:solidFill>
              </a:rPr>
              <a:t>Sequencing</a:t>
            </a:r>
          </a:p>
          <a:p>
            <a:pPr marL="342900" indent="-342900">
              <a:buFont typeface="Wingdings" panose="05000000000000000000" pitchFamily="2" charset="2"/>
              <a:buChar char="Ø"/>
            </a:pPr>
            <a:r>
              <a:rPr lang="en-US" sz="2000" dirty="0" smtClean="0">
                <a:solidFill>
                  <a:srgbClr val="63666A"/>
                </a:solidFill>
                <a:latin typeface="Arial"/>
                <a:cs typeface="Arial"/>
              </a:rPr>
              <a:t>Q&amp;A</a:t>
            </a:r>
            <a:endParaRPr lang="en-US" sz="2400" dirty="0">
              <a:solidFill>
                <a:srgbClr val="63666A"/>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Workgroup |  CHIA User Support</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4693593"/>
          </a:xfrm>
          <a:prstGeom prst="rect">
            <a:avLst/>
          </a:prstGeom>
          <a:noFill/>
        </p:spPr>
        <p:txBody>
          <a:bodyPr wrap="square" rtlCol="0">
            <a:spAutoFit/>
          </a:bodyPr>
          <a:lstStyle/>
          <a:p>
            <a:pPr>
              <a:lnSpc>
                <a:spcPct val="130000"/>
              </a:lnSpc>
              <a:buClr>
                <a:schemeClr val="accent1"/>
              </a:buClr>
            </a:pPr>
            <a:endParaRPr lang="en-US" sz="1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a:t>
            </a:r>
            <a:r>
              <a:rPr lang="en-US" sz="2000" dirty="0" smtClean="0">
                <a:latin typeface="Arial" panose="020B0604020202020204" pitchFamily="34" charset="0"/>
                <a:cs typeface="Arial" panose="020B0604020202020204" pitchFamily="34" charset="0"/>
              </a:rPr>
              <a:t>2021,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Amy Wyeth [amy.wyeth@state.ma.us]</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t>
            </a: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MA APCD or Case Mix workgroup in </a:t>
            </a:r>
            <a:r>
              <a:rPr lang="en-US" sz="2000" dirty="0" smtClean="0">
                <a:latin typeface="Arial" panose="020B0604020202020204" pitchFamily="34" charset="0"/>
                <a:cs typeface="Arial" panose="020B0604020202020204" pitchFamily="34" charset="0"/>
              </a:rPr>
              <a:t>2021,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Amy Wyeth [amy.wyeth@state.ma.us</a:t>
            </a:r>
            <a:r>
              <a:rPr lang="en-US" sz="2000" dirty="0">
                <a:latin typeface="Arial" panose="020B0604020202020204" pitchFamily="34" charset="0"/>
                <a:cs typeface="Arial" panose="020B0604020202020204" pitchFamily="34" charset="0"/>
              </a:rPr>
              <a:t>]</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You </a:t>
            </a:r>
            <a:r>
              <a:rPr lang="en-US" sz="2000" dirty="0">
                <a:latin typeface="Arial" panose="020B0604020202020204" pitchFamily="34" charset="0"/>
                <a:cs typeface="Arial" panose="020B0604020202020204" pitchFamily="34" charset="0"/>
              </a:rPr>
              <a:t>can present </a:t>
            </a:r>
            <a:r>
              <a:rPr lang="en-US" sz="2000" dirty="0" smtClean="0">
                <a:latin typeface="Arial" panose="020B0604020202020204" pitchFamily="34" charset="0"/>
                <a:cs typeface="Arial" panose="020B0604020202020204" pitchFamily="34" charset="0"/>
              </a:rPr>
              <a:t>remotely, </a:t>
            </a:r>
            <a:r>
              <a:rPr lang="en-US" sz="2000" dirty="0">
                <a:latin typeface="Arial" panose="020B0604020202020204" pitchFamily="34" charset="0"/>
                <a:cs typeface="Arial" panose="020B0604020202020204" pitchFamily="34" charset="0"/>
              </a:rPr>
              <a:t>or in-person at </a:t>
            </a:r>
            <a:r>
              <a:rPr lang="en-US" sz="2000" dirty="0" smtClean="0">
                <a:latin typeface="Arial" panose="020B0604020202020204" pitchFamily="34" charset="0"/>
                <a:cs typeface="Arial" panose="020B0604020202020204" pitchFamily="34" charset="0"/>
              </a:rPr>
              <a:t>CHIA</a:t>
            </a:r>
          </a:p>
          <a:p>
            <a:pPr marL="342900" indent="-342900">
              <a:lnSpc>
                <a:spcPct val="130000"/>
              </a:lnSpc>
              <a:buClr>
                <a:schemeClr val="accent1"/>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We may be reaching out to some data users with invitations to present, and hope you will consider this!</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Call for Topics and Presenters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20</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Support </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6124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4708981"/>
          </a:xfrm>
          <a:prstGeom prst="rect">
            <a:avLst/>
          </a:prstGeom>
          <a:noFill/>
        </p:spPr>
        <p:txBody>
          <a:bodyPr wrap="square" rtlCol="0">
            <a:spAutoFit/>
          </a:bodyPr>
          <a:lstStyle/>
          <a:p>
            <a:pPr marL="742950" lvl="1" indent="-285750">
              <a:buClr>
                <a:schemeClr val="accent1"/>
              </a:buClr>
              <a:buFont typeface="Wingdings" charset="2"/>
              <a:buChar char="§"/>
            </a:pPr>
            <a:r>
              <a:rPr lang="en-US" sz="2000" dirty="0" smtClean="0">
                <a:cs typeface="Arial"/>
              </a:rPr>
              <a:t>Available </a:t>
            </a:r>
            <a:r>
              <a:rPr lang="en-US" sz="2000" b="1" dirty="0" smtClean="0">
                <a:cs typeface="Arial"/>
              </a:rPr>
              <a:t>NOW</a:t>
            </a:r>
          </a:p>
          <a:p>
            <a:pPr marL="742950" lvl="1" indent="-285750">
              <a:buClr>
                <a:schemeClr val="accent1"/>
              </a:buClr>
              <a:buFont typeface="Wingdings" charset="2"/>
              <a:buChar char="§"/>
            </a:pPr>
            <a:r>
              <a:rPr lang="en-US" sz="2000" dirty="0" smtClean="0">
                <a:cs typeface="Arial"/>
              </a:rPr>
              <a:t>Applicants with </a:t>
            </a:r>
            <a:r>
              <a:rPr lang="en-US" sz="2000" i="1" dirty="0" smtClean="0">
                <a:cs typeface="Arial"/>
              </a:rPr>
              <a:t>approved projects</a:t>
            </a:r>
            <a:r>
              <a:rPr lang="en-US" sz="2000" dirty="0" smtClean="0">
                <a:cs typeface="Arial"/>
              </a:rPr>
              <a:t> that require updated APCD data (Release 8.0) should submit to CHIA a completed Exhibit B (</a:t>
            </a:r>
            <a:r>
              <a:rPr lang="en-US" sz="2000" i="1" dirty="0" smtClean="0">
                <a:cs typeface="Arial"/>
              </a:rPr>
              <a:t>Certificate of Continued Need and Compliance</a:t>
            </a:r>
            <a:r>
              <a:rPr lang="en-US" sz="2000" dirty="0" smtClean="0">
                <a:cs typeface="Arial"/>
              </a:rPr>
              <a:t>) of the Data Use Agreement. After submitting a completed Exhibit B you will receive an invoice (if applicable) for the requested data.  Upon payment of the invoice the order for the data will be placed.</a:t>
            </a:r>
            <a:endParaRPr lang="en-US" sz="2000" dirty="0">
              <a:cs typeface="Arial"/>
            </a:endParaRPr>
          </a:p>
          <a:p>
            <a:pPr marL="742950" lvl="1" indent="-285750">
              <a:buClr>
                <a:schemeClr val="accent1"/>
              </a:buClr>
              <a:buFont typeface="Wingdings" charset="2"/>
              <a:buChar char="§"/>
            </a:pPr>
            <a:r>
              <a:rPr lang="en-US" sz="2000" b="1" dirty="0" smtClean="0">
                <a:solidFill>
                  <a:srgbClr val="00B050"/>
                </a:solidFill>
                <a:cs typeface="Arial"/>
              </a:rPr>
              <a:t>Release 8.0 </a:t>
            </a:r>
            <a:r>
              <a:rPr lang="en-US" sz="2000" dirty="0" smtClean="0">
                <a:cs typeface="Arial"/>
              </a:rPr>
              <a:t>includes </a:t>
            </a:r>
            <a:r>
              <a:rPr lang="en-US" sz="2000" dirty="0">
                <a:cs typeface="Arial"/>
              </a:rPr>
              <a:t>data </a:t>
            </a:r>
            <a:r>
              <a:rPr lang="en-US" sz="2000" dirty="0" smtClean="0">
                <a:cs typeface="Arial"/>
              </a:rPr>
              <a:t>on services from </a:t>
            </a:r>
            <a:r>
              <a:rPr lang="en-US" sz="2000" dirty="0">
                <a:cs typeface="Arial"/>
              </a:rPr>
              <a:t>January </a:t>
            </a:r>
            <a:r>
              <a:rPr lang="en-US" sz="2000" dirty="0" smtClean="0">
                <a:cs typeface="Arial"/>
              </a:rPr>
              <a:t>2014 </a:t>
            </a:r>
            <a:r>
              <a:rPr lang="en-US" sz="2000" dirty="0">
                <a:cs typeface="Arial"/>
              </a:rPr>
              <a:t>– December </a:t>
            </a:r>
            <a:r>
              <a:rPr lang="en-US" sz="2000" dirty="0" smtClean="0">
                <a:cs typeface="Arial"/>
              </a:rPr>
              <a:t>2018 </a:t>
            </a:r>
            <a:r>
              <a:rPr lang="en-US" sz="2000" dirty="0">
                <a:cs typeface="Arial"/>
              </a:rPr>
              <a:t>with six months of claim runout (includes paid claims through </a:t>
            </a:r>
            <a:r>
              <a:rPr lang="en-US" sz="2000" dirty="0" smtClean="0">
                <a:cs typeface="Arial"/>
              </a:rPr>
              <a:t>6/30/19).</a:t>
            </a:r>
          </a:p>
          <a:p>
            <a:pPr marL="742950" lvl="1" indent="-285750">
              <a:buClr>
                <a:schemeClr val="accent1"/>
              </a:buClr>
              <a:buFont typeface="Wingdings" charset="2"/>
              <a:buChar char="§"/>
            </a:pPr>
            <a:r>
              <a:rPr lang="en-US" sz="2000" dirty="0" smtClean="0">
                <a:cs typeface="Arial"/>
              </a:rPr>
              <a:t>Will be linkable to Release 7.0 via crosswalk</a:t>
            </a:r>
          </a:p>
          <a:p>
            <a:pPr marL="742950" lvl="1" indent="-285750">
              <a:buClr>
                <a:schemeClr val="accent1"/>
              </a:buClr>
              <a:buFont typeface="Wingdings" charset="2"/>
              <a:buChar char="§"/>
            </a:pPr>
            <a:r>
              <a:rPr lang="en-US" sz="2000" dirty="0" smtClean="0">
                <a:cs typeface="Arial"/>
              </a:rPr>
              <a:t>Additional information on highlights and enhancements will be presented in future APCD User Workgroups.</a:t>
            </a:r>
            <a:endParaRPr lang="en-US" sz="2000" dirty="0">
              <a:cs typeface="Arial"/>
            </a:endParaRP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a:t>
            </a:r>
            <a:r>
              <a:rPr lang="en-US" sz="2800" b="1" dirty="0">
                <a:solidFill>
                  <a:srgbClr val="005480"/>
                </a:solidFill>
                <a:latin typeface="Arial"/>
                <a:cs typeface="Arial"/>
              </a:rPr>
              <a:t>8</a:t>
            </a:r>
            <a:r>
              <a:rPr lang="en-US" sz="2800" b="1" dirty="0" smtClean="0">
                <a:solidFill>
                  <a:srgbClr val="005480"/>
                </a:solidFill>
                <a:latin typeface="Arial"/>
                <a:cs typeface="Arial"/>
              </a:rPr>
              <a:t>.0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597904" cy="5062924"/>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r>
              <a:rPr lang="en-US" sz="2200" dirty="0" smtClean="0">
                <a:solidFill>
                  <a:srgbClr val="000000"/>
                </a:solidFill>
                <a:cs typeface="Arial" panose="020B0604020202020204" pitchFamily="34" charset="0"/>
              </a:rPr>
              <a:t>:</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smtClean="0">
                <a:solidFill>
                  <a:srgbClr val="000000"/>
                </a:solidFill>
                <a:cs typeface="Arial"/>
              </a:rPr>
              <a:t>Inpatient (HIDD</a:t>
            </a:r>
            <a:r>
              <a:rPr lang="en-US" dirty="0">
                <a:solidFill>
                  <a:srgbClr val="000000"/>
                </a:solidFill>
                <a:cs typeface="Arial"/>
              </a:rPr>
              <a:t>)</a:t>
            </a:r>
            <a:endParaRPr lang="en-US" dirty="0" smtClean="0">
              <a:solidFill>
                <a:srgbClr val="000000"/>
              </a:solidFill>
              <a:cs typeface="Arial"/>
            </a:endParaRPr>
          </a:p>
          <a:p>
            <a:pPr lvl="1">
              <a:lnSpc>
                <a:spcPct val="150000"/>
              </a:lnSpc>
              <a:buClr>
                <a:srgbClr val="F8921E"/>
              </a:buClr>
            </a:pPr>
            <a:r>
              <a:rPr lang="en-US" dirty="0">
                <a:solidFill>
                  <a:schemeClr val="accent6"/>
                </a:solidFill>
                <a:cs typeface="Arial"/>
              </a:rPr>
              <a:t>	</a:t>
            </a:r>
            <a:r>
              <a:rPr lang="en-US" b="1" dirty="0" smtClean="0">
                <a:solidFill>
                  <a:schemeClr val="accent6"/>
                </a:solidFill>
                <a:cs typeface="Arial"/>
              </a:rPr>
              <a:t>Available for request and delivery</a:t>
            </a:r>
          </a:p>
          <a:p>
            <a:pPr marL="742950" lvl="1" indent="-285750">
              <a:lnSpc>
                <a:spcPct val="150000"/>
              </a:lnSpc>
              <a:buClr>
                <a:srgbClr val="F8921E"/>
              </a:buClr>
              <a:buFont typeface="Wingdings" charset="2"/>
              <a:buChar char="§"/>
            </a:pPr>
            <a:r>
              <a:rPr lang="en-US" dirty="0" smtClean="0">
                <a:solidFill>
                  <a:srgbClr val="000000"/>
                </a:solidFill>
                <a:cs typeface="Arial"/>
              </a:rPr>
              <a:t>Emergency Department (ED)</a:t>
            </a:r>
          </a:p>
          <a:p>
            <a:pPr lvl="1">
              <a:lnSpc>
                <a:spcPct val="150000"/>
              </a:lnSpc>
              <a:buClr>
                <a:srgbClr val="F8921E"/>
              </a:buClr>
            </a:pPr>
            <a:r>
              <a:rPr lang="en-US" dirty="0">
                <a:solidFill>
                  <a:schemeClr val="accent6"/>
                </a:solidFill>
                <a:cs typeface="Arial"/>
              </a:rPr>
              <a:t>	</a:t>
            </a:r>
            <a:r>
              <a:rPr lang="en-US" b="1" dirty="0" smtClean="0">
                <a:solidFill>
                  <a:schemeClr val="accent6"/>
                </a:solidFill>
                <a:cs typeface="Arial"/>
              </a:rPr>
              <a:t>Available for request and delivery</a:t>
            </a:r>
          </a:p>
          <a:p>
            <a:pPr marL="742950" lvl="1" indent="-285750">
              <a:lnSpc>
                <a:spcPct val="150000"/>
              </a:lnSpc>
              <a:buClr>
                <a:srgbClr val="F8921E"/>
              </a:buClr>
              <a:buFont typeface="Wingdings" charset="2"/>
              <a:buChar char="§"/>
            </a:pPr>
            <a:r>
              <a:rPr lang="en-US" dirty="0" smtClean="0">
                <a:solidFill>
                  <a:srgbClr val="000000"/>
                </a:solidFill>
                <a:cs typeface="Arial"/>
              </a:rPr>
              <a:t>Outpatient Observation (OOD)</a:t>
            </a:r>
          </a:p>
          <a:p>
            <a:pPr lvl="1">
              <a:lnSpc>
                <a:spcPct val="150000"/>
              </a:lnSpc>
              <a:buClr>
                <a:srgbClr val="F8921E"/>
              </a:buClr>
            </a:pPr>
            <a:r>
              <a:rPr lang="en-US" dirty="0">
                <a:solidFill>
                  <a:srgbClr val="000000"/>
                </a:solidFill>
                <a:cs typeface="Arial"/>
              </a:rPr>
              <a:t>	</a:t>
            </a:r>
            <a:r>
              <a:rPr lang="en-US" b="1" dirty="0" smtClean="0">
                <a:solidFill>
                  <a:schemeClr val="accent6"/>
                </a:solidFill>
                <a:cs typeface="Arial"/>
              </a:rPr>
              <a:t>Available for request</a:t>
            </a:r>
          </a:p>
          <a:p>
            <a:pPr marL="742950" lvl="1" indent="-285750" algn="just">
              <a:buClr>
                <a:srgbClr val="F8921E"/>
              </a:buClr>
              <a:buFont typeface="Wingdings" panose="05000000000000000000" pitchFamily="2" charset="2"/>
              <a:buChar char="§"/>
            </a:pPr>
            <a:r>
              <a:rPr lang="en-US" dirty="0" smtClean="0">
                <a:latin typeface="Calibri" panose="020F0502020204030204" pitchFamily="34" charset="0"/>
                <a:ea typeface="Times New Roman" panose="02020603050405020304" pitchFamily="18" charset="0"/>
              </a:rPr>
              <a:t>Applicants </a:t>
            </a:r>
            <a:r>
              <a:rPr lang="en-US" dirty="0">
                <a:latin typeface="Calibri" panose="020F0502020204030204" pitchFamily="34" charset="0"/>
                <a:ea typeface="Times New Roman" panose="02020603050405020304" pitchFamily="18" charset="0"/>
              </a:rPr>
              <a:t>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that require newly available year(s) of  Case Mix Data (e.g., FY 19)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Case Mix FY19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4</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a:t>
            </a:r>
            <a:r>
              <a:rPr lang="en-US" dirty="0" smtClean="0">
                <a:solidFill>
                  <a:srgbClr val="63666A"/>
                </a:solidFill>
              </a:rPr>
              <a:t>Support</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306" y="2637524"/>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785652"/>
          </a:xfrm>
          <a:prstGeom prst="rect">
            <a:avLst/>
          </a:prstGeom>
          <a:noFill/>
        </p:spPr>
        <p:txBody>
          <a:bodyPr wrap="square" rtlCol="0">
            <a:spAutoFit/>
          </a:bodyPr>
          <a:lstStyle/>
          <a:p>
            <a:r>
              <a:rPr lang="en-US" sz="1600" dirty="0"/>
              <a:t>Due to </a:t>
            </a:r>
            <a:r>
              <a:rPr lang="en-US" sz="1600" dirty="0" smtClean="0"/>
              <a:t>Governor Baker’s emergency actions to limit the spread of COVID-19 CHIA’s </a:t>
            </a:r>
            <a:r>
              <a:rPr lang="en-US" sz="1600" dirty="0"/>
              <a:t>workforce will be remote, for </a:t>
            </a:r>
            <a:r>
              <a:rPr lang="en-US" sz="1600" dirty="0" smtClean="0"/>
              <a:t>now. </a:t>
            </a:r>
            <a:r>
              <a:rPr lang="en-US" sz="1600" dirty="0"/>
              <a:t>This arrangement </a:t>
            </a:r>
            <a:r>
              <a:rPr lang="en-US" sz="1600" dirty="0" smtClean="0"/>
              <a:t>will limit </a:t>
            </a:r>
            <a:r>
              <a:rPr lang="en-US" sz="1600" dirty="0"/>
              <a:t>CHIA’s ability to produce and deliver data extracts. </a:t>
            </a:r>
            <a:r>
              <a:rPr lang="en-US" sz="1600" dirty="0" smtClean="0"/>
              <a:t>At this time, CHIA is releasing data and providing extracts to requestors. </a:t>
            </a:r>
          </a:p>
          <a:p>
            <a:endParaRPr lang="en-US" sz="1600" dirty="0" smtClean="0"/>
          </a:p>
          <a:p>
            <a:r>
              <a:rPr lang="en-US" sz="1600" dirty="0" smtClean="0"/>
              <a:t>During this time, CHIA will continue to accept and review data </a:t>
            </a:r>
            <a:r>
              <a:rPr lang="en-US" sz="1600" dirty="0"/>
              <a:t>applications for both Case Mix and All-Payer Claims Database (MA APCD) datasets. </a:t>
            </a:r>
            <a:r>
              <a:rPr lang="en-US" sz="1600" dirty="0" smtClean="0"/>
              <a:t>Review committees, DRC and DPC, will continue their meetings remotely as necessary.</a:t>
            </a:r>
          </a:p>
          <a:p>
            <a:endParaRPr lang="en-US" sz="1600" dirty="0"/>
          </a:p>
          <a:p>
            <a:r>
              <a:rPr lang="en-US" sz="1600" dirty="0" smtClean="0"/>
              <a:t>Due to CHIA’s physical office being closed, applications will be accepted without a fee. After receipt of the application, CHIA will issue an invoice which will allow applicants to remit payment online.</a:t>
            </a:r>
          </a:p>
          <a:p>
            <a:endParaRPr lang="en-US" sz="1600" dirty="0"/>
          </a:p>
          <a:p>
            <a:r>
              <a:rPr lang="en-US" sz="1600" dirty="0" smtClean="0"/>
              <a:t>If you are a Data User that has a CHIA hard drive in your possession, please keep the hard drive at this time while CHIA’s physical office is closed.</a:t>
            </a:r>
            <a:endParaRPr lang="en-US" sz="1600" dirty="0"/>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Data Release and Application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a:t>
            </a:r>
            <a:r>
              <a:rPr lang="en-US" dirty="0" smtClean="0">
                <a:solidFill>
                  <a:srgbClr val="63666A"/>
                </a:solidFill>
              </a:rPr>
              <a:t>Support</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7445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310854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smtClean="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smtClean="0">
                <a:solidFill>
                  <a:srgbClr val="000000"/>
                </a:solidFill>
                <a:cs typeface="Arial"/>
              </a:rPr>
              <a:t>Aim #1 </a:t>
            </a:r>
            <a:r>
              <a:rPr lang="en-US" sz="1600" dirty="0" smtClean="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smtClean="0">
                <a:solidFill>
                  <a:srgbClr val="000000"/>
                </a:solidFill>
                <a:cs typeface="Arial"/>
              </a:rPr>
              <a:t>Aim #2 </a:t>
            </a:r>
            <a:r>
              <a:rPr lang="en-US" sz="1600" dirty="0" smtClean="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smtClean="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smtClean="0">
                <a:cs typeface="Arial"/>
              </a:rPr>
              <a:t>Please visit </a:t>
            </a:r>
            <a:r>
              <a:rPr lang="en-US" sz="2000" dirty="0">
                <a:hlinkClick r:id="rId3"/>
              </a:rPr>
              <a:t>http://www.chiamass.gov/status-of-data-requests</a:t>
            </a:r>
            <a:r>
              <a:rPr lang="en-US" sz="2000" dirty="0" smtClean="0">
                <a:hlinkClick r:id="rId3"/>
              </a:rPr>
              <a:t>/</a:t>
            </a:r>
            <a:r>
              <a:rPr lang="en-US" sz="2000" dirty="0" smtClean="0"/>
              <a:t> to see the current status of releases.</a:t>
            </a:r>
            <a:endParaRPr lang="en-US" sz="2000" dirty="0">
              <a:solidFill>
                <a:schemeClr val="accent6"/>
              </a:solidFill>
              <a:cs typeface="Arial"/>
            </a:endParaRPr>
          </a:p>
          <a:p>
            <a:pPr lvl="1">
              <a:buClr>
                <a:srgbClr val="F8921E"/>
              </a:buClr>
            </a:pPr>
            <a:endParaRPr lang="en-US" sz="2000" dirty="0" smtClean="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smtClean="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6</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a:t>
            </a:r>
            <a:r>
              <a:rPr lang="en-US" dirty="0" smtClean="0">
                <a:solidFill>
                  <a:srgbClr val="63666A"/>
                </a:solidFill>
              </a:rPr>
              <a:t>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Application reminders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194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525427"/>
            <a:ext cx="8162910" cy="5632311"/>
          </a:xfrm>
          <a:prstGeom prst="rect">
            <a:avLst/>
          </a:prstGeom>
          <a:noFill/>
        </p:spPr>
        <p:txBody>
          <a:bodyPr wrap="square" rtlCol="0">
            <a:spAutoFit/>
          </a:bodyPr>
          <a:lstStyle/>
          <a:p>
            <a:pPr marL="914400" lvl="1" indent="-457200">
              <a:buClr>
                <a:schemeClr val="accent1"/>
              </a:buClr>
              <a:buFont typeface="+mj-lt"/>
              <a:buAutoNum type="arabicPeriod"/>
            </a:pPr>
            <a:r>
              <a:rPr lang="en-US" sz="2000" dirty="0" smtClean="0">
                <a:cs typeface="Arial"/>
              </a:rPr>
              <a:t>If you’re submitting a request for a fee waiver, remember to include the fee remittance form in your application package on IRBNet.</a:t>
            </a:r>
          </a:p>
          <a:p>
            <a:pPr marL="914400" lvl="1" indent="-457200">
              <a:buClr>
                <a:schemeClr val="accent1"/>
              </a:buClr>
              <a:buFont typeface="+mj-lt"/>
              <a:buAutoNum type="arabicPeriod"/>
            </a:pPr>
            <a:r>
              <a:rPr lang="en-US" sz="2000" dirty="0" smtClean="0">
                <a:cs typeface="Arial"/>
              </a:rPr>
              <a:t>Remember to submit supporting documentation (if required).</a:t>
            </a:r>
          </a:p>
          <a:p>
            <a:pPr marL="914400" lvl="1" indent="-457200">
              <a:buClr>
                <a:schemeClr val="accent1"/>
              </a:buClr>
              <a:buFont typeface="+mj-lt"/>
              <a:buAutoNum type="arabicPeriod"/>
            </a:pPr>
            <a:r>
              <a:rPr lang="en-US" sz="2000" dirty="0" smtClean="0">
                <a:cs typeface="Arial"/>
              </a:rPr>
              <a:t>If you’re requesting a financial hardship waiver, remember to submit information detailing your project’s financial situation (examples: project budget, grant funding, organizational / departmental funding).  Also request to pay a specific price that you reasonably believe you’re able to afford to contribute.</a:t>
            </a:r>
          </a:p>
          <a:p>
            <a:pPr marL="914400" lvl="1" indent="-457200">
              <a:buClr>
                <a:schemeClr val="accent1"/>
              </a:buClr>
              <a:buFont typeface="+mj-lt"/>
              <a:buAutoNum type="arabicPeriod"/>
            </a:pPr>
            <a:r>
              <a:rPr lang="en-US" sz="2000" dirty="0" smtClean="0">
                <a:cs typeface="Arial"/>
              </a:rPr>
              <a:t>CHIA generally does not offer full financial hardship fee waivers.  We expect all applicants to have made an attempt to find funding to cover the full cost of the data fees.</a:t>
            </a:r>
          </a:p>
          <a:p>
            <a:pPr marL="914400" lvl="1" indent="-457200">
              <a:buClr>
                <a:schemeClr val="accent1"/>
              </a:buClr>
              <a:buFont typeface="+mj-lt"/>
              <a:buAutoNum type="arabicPeriod"/>
            </a:pPr>
            <a:r>
              <a:rPr lang="en-US" sz="2000" dirty="0" smtClean="0">
                <a:cs typeface="Arial"/>
              </a:rPr>
              <a:t>Fee waiver requests can take some time to process – especially financial hardship requests.</a:t>
            </a:r>
          </a:p>
          <a:p>
            <a:pPr marL="914400" lvl="1" indent="-457200">
              <a:buClr>
                <a:schemeClr val="accent1"/>
              </a:buClr>
              <a:buFont typeface="+mj-lt"/>
              <a:buAutoNum type="arabicPeriod"/>
            </a:pPr>
            <a:endParaRPr lang="en-US" sz="2000" dirty="0" smtClean="0">
              <a:cs typeface="Arial"/>
            </a:endParaRPr>
          </a:p>
          <a:p>
            <a:pPr marL="914400" lvl="1" indent="-457200">
              <a:buClr>
                <a:schemeClr val="accent1"/>
              </a:buClr>
              <a:buFont typeface="+mj-lt"/>
              <a:buAutoNum type="arabicPeriod"/>
            </a:pP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Fee Waiver Request Reminders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665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143025" y="1371600"/>
            <a:ext cx="1668513" cy="1827770"/>
            <a:chOff x="7232074" y="3947"/>
            <a:chExt cx="1735281" cy="1939152"/>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7864" t="20969" r="1727" b="21136"/>
            <a:stretch/>
          </p:blipFill>
          <p:spPr>
            <a:xfrm>
              <a:off x="7232074" y="332508"/>
              <a:ext cx="1735281" cy="1610591"/>
            </a:xfrm>
            <a:prstGeom prst="rect">
              <a:avLst/>
            </a:prstGeom>
          </p:spPr>
        </p:pic>
        <p:sp>
          <p:nvSpPr>
            <p:cNvPr id="7" name="Rectangle 6"/>
            <p:cNvSpPr/>
            <p:nvPr/>
          </p:nvSpPr>
          <p:spPr>
            <a:xfrm>
              <a:off x="7275136" y="3947"/>
              <a:ext cx="1584379" cy="307777"/>
            </a:xfrm>
            <a:prstGeom prst="rect">
              <a:avLst/>
            </a:prstGeom>
            <a:noFill/>
          </p:spPr>
          <p:txBody>
            <a:bodyPr wrap="none" lIns="91440" tIns="45720" rIns="91440" bIns="45720">
              <a:spAutoFit/>
            </a:bodyPr>
            <a:lstStyle/>
            <a:p>
              <a:pPr algn="ctr"/>
              <a:r>
                <a:rPr lang="en-US" sz="1400" b="1" dirty="0" smtClean="0">
                  <a:ln w="0"/>
                  <a:solidFill>
                    <a:srgbClr val="5B9BD5"/>
                  </a:solidFill>
                  <a:effectLst>
                    <a:outerShdw blurRad="38100" dist="25400" dir="5400000" algn="ctr" rotWithShape="0">
                      <a:srgbClr val="6E747A">
                        <a:alpha val="43000"/>
                      </a:srgbClr>
                    </a:outerShdw>
                  </a:effectLst>
                </a:rPr>
                <a:t>Knee Replacement</a:t>
              </a:r>
              <a:endParaRPr lang="en-US" sz="1400" b="1" dirty="0">
                <a:ln w="0"/>
                <a:solidFill>
                  <a:srgbClr val="5B9BD5"/>
                </a:solidFill>
                <a:effectLst>
                  <a:outerShdw blurRad="38100" dist="25400" dir="5400000" algn="ctr" rotWithShape="0">
                    <a:srgbClr val="6E747A">
                      <a:alpha val="43000"/>
                    </a:srgbClr>
                  </a:outerShdw>
                </a:effectLst>
              </a:endParaRPr>
            </a:p>
          </p:txBody>
        </p:sp>
      </p:grpSp>
      <p:sp>
        <p:nvSpPr>
          <p:cNvPr id="9" name="Rectangle 8"/>
          <p:cNvSpPr/>
          <p:nvPr/>
        </p:nvSpPr>
        <p:spPr>
          <a:xfrm>
            <a:off x="290946" y="140641"/>
            <a:ext cx="8853054" cy="6524863"/>
          </a:xfrm>
          <a:prstGeom prst="rect">
            <a:avLst/>
          </a:prstGeom>
        </p:spPr>
        <p:txBody>
          <a:bodyPr wrap="square">
            <a:spAutoFit/>
          </a:bodyPr>
          <a:lstStyle/>
          <a:p>
            <a:pPr defTabSz="914400">
              <a:spcBef>
                <a:spcPct val="0"/>
              </a:spcBef>
            </a:pPr>
            <a:r>
              <a:rPr lang="en-US" sz="1600" b="1" u="sng" dirty="0">
                <a:solidFill>
                  <a:srgbClr val="0070C0"/>
                </a:solidFill>
                <a:latin typeface="Calibri Light" panose="020F0302020204030204"/>
              </a:rPr>
              <a:t>Question</a:t>
            </a:r>
            <a:r>
              <a:rPr lang="en-US" sz="1600" b="1" dirty="0" smtClean="0">
                <a:solidFill>
                  <a:srgbClr val="0070C0"/>
                </a:solidFill>
                <a:latin typeface="Calibri Light" panose="020F0302020204030204"/>
              </a:rPr>
              <a:t>:  We are applying for CHIA data to determine the total count of </a:t>
            </a:r>
            <a:r>
              <a:rPr lang="en-US" sz="1600" b="1" dirty="0">
                <a:solidFill>
                  <a:srgbClr val="0070C0"/>
                </a:solidFill>
                <a:latin typeface="Calibri Light" panose="020F0302020204030204"/>
              </a:rPr>
              <a:t>three </a:t>
            </a:r>
            <a:r>
              <a:rPr lang="en-US" sz="1600" b="1" dirty="0" smtClean="0">
                <a:solidFill>
                  <a:srgbClr val="0070C0"/>
                </a:solidFill>
                <a:latin typeface="Calibri Light" panose="020F0302020204030204"/>
              </a:rPr>
              <a:t> different same </a:t>
            </a:r>
            <a:r>
              <a:rPr lang="en-US" sz="1600" b="1" dirty="0">
                <a:solidFill>
                  <a:srgbClr val="0070C0"/>
                </a:solidFill>
                <a:latin typeface="Calibri Light" panose="020F0302020204030204"/>
              </a:rPr>
              <a:t>day </a:t>
            </a:r>
            <a:r>
              <a:rPr lang="en-US" sz="1600" b="1" dirty="0" smtClean="0">
                <a:solidFill>
                  <a:srgbClr val="0070C0"/>
                </a:solidFill>
                <a:latin typeface="Calibri Light" panose="020F0302020204030204"/>
              </a:rPr>
              <a:t>outpatient surgical procedures (knee replacement, hip replacement and PCI) by </a:t>
            </a:r>
            <a:r>
              <a:rPr lang="en-US" sz="1600" b="1" dirty="0">
                <a:solidFill>
                  <a:srgbClr val="0070C0"/>
                </a:solidFill>
                <a:latin typeface="Calibri Light" panose="020F0302020204030204"/>
              </a:rPr>
              <a:t>year, </a:t>
            </a:r>
            <a:r>
              <a:rPr lang="en-US" sz="1600" b="1" dirty="0" smtClean="0">
                <a:solidFill>
                  <a:srgbClr val="0070C0"/>
                </a:solidFill>
                <a:latin typeface="Calibri Light" panose="020F0302020204030204"/>
              </a:rPr>
              <a:t>patient </a:t>
            </a:r>
            <a:r>
              <a:rPr lang="en-US" sz="1600" b="1" dirty="0">
                <a:solidFill>
                  <a:srgbClr val="0070C0"/>
                </a:solidFill>
                <a:latin typeface="Calibri Light" panose="020F0302020204030204"/>
              </a:rPr>
              <a:t>ZIP code, </a:t>
            </a:r>
            <a:r>
              <a:rPr lang="en-US" sz="1600" b="1" dirty="0" smtClean="0">
                <a:solidFill>
                  <a:srgbClr val="0070C0"/>
                </a:solidFill>
                <a:latin typeface="Calibri Light" panose="020F0302020204030204"/>
              </a:rPr>
              <a:t>and facility</a:t>
            </a:r>
            <a:r>
              <a:rPr lang="en-US" sz="1600" b="1" dirty="0">
                <a:solidFill>
                  <a:srgbClr val="0070C0"/>
                </a:solidFill>
                <a:latin typeface="Calibri Light" panose="020F0302020204030204"/>
              </a:rPr>
              <a:t>. </a:t>
            </a:r>
            <a:r>
              <a:rPr lang="en-US" sz="1600" b="1" dirty="0" smtClean="0">
                <a:solidFill>
                  <a:srgbClr val="0070C0"/>
                </a:solidFill>
                <a:latin typeface="Calibri Light" panose="020F0302020204030204"/>
              </a:rPr>
              <a:t>Before submitting our application</a:t>
            </a:r>
            <a:r>
              <a:rPr lang="en-US" sz="1600" b="1" dirty="0">
                <a:solidFill>
                  <a:srgbClr val="0070C0"/>
                </a:solidFill>
                <a:latin typeface="Calibri Light" panose="020F0302020204030204"/>
              </a:rPr>
              <a:t>, </a:t>
            </a:r>
            <a:r>
              <a:rPr lang="en-US" sz="1600" b="1" dirty="0" smtClean="0">
                <a:solidFill>
                  <a:srgbClr val="0070C0"/>
                </a:solidFill>
                <a:latin typeface="Calibri Light" panose="020F0302020204030204"/>
              </a:rPr>
              <a:t>would </a:t>
            </a:r>
            <a:r>
              <a:rPr lang="en-US" sz="1600" b="1" dirty="0">
                <a:solidFill>
                  <a:srgbClr val="0070C0"/>
                </a:solidFill>
                <a:latin typeface="Calibri Light" panose="020F0302020204030204"/>
              </a:rPr>
              <a:t>it be possible to determine the trade-off in </a:t>
            </a:r>
            <a:r>
              <a:rPr lang="en-US" sz="1600" b="1" dirty="0" smtClean="0">
                <a:solidFill>
                  <a:srgbClr val="0070C0"/>
                </a:solidFill>
                <a:latin typeface="Calibri Light" panose="020F0302020204030204"/>
              </a:rPr>
              <a:t>relying on </a:t>
            </a:r>
            <a:r>
              <a:rPr lang="en-US" sz="1600" b="1" dirty="0">
                <a:solidFill>
                  <a:srgbClr val="0070C0"/>
                </a:solidFill>
                <a:latin typeface="Calibri Light" panose="020F0302020204030204"/>
              </a:rPr>
              <a:t>just </a:t>
            </a:r>
            <a:r>
              <a:rPr lang="en-US" sz="1600" b="1" dirty="0" smtClean="0">
                <a:solidFill>
                  <a:srgbClr val="0070C0"/>
                </a:solidFill>
                <a:latin typeface="Calibri Light" panose="020F0302020204030204"/>
              </a:rPr>
              <a:t>knee replacements, hip replacements and PCIs as  </a:t>
            </a:r>
            <a:r>
              <a:rPr lang="en-US" sz="1600" b="1" dirty="0">
                <a:solidFill>
                  <a:srgbClr val="0070C0"/>
                </a:solidFill>
                <a:latin typeface="Calibri Light" panose="020F0302020204030204"/>
              </a:rPr>
              <a:t>reported in the case mix outpatient observation stay </a:t>
            </a:r>
            <a:r>
              <a:rPr lang="en-US" sz="1600" b="1" dirty="0" smtClean="0">
                <a:solidFill>
                  <a:srgbClr val="0070C0"/>
                </a:solidFill>
                <a:latin typeface="Calibri Light" panose="020F0302020204030204"/>
              </a:rPr>
              <a:t>data versus outpatient procedures </a:t>
            </a:r>
            <a:r>
              <a:rPr lang="en-US" sz="1600" b="1" dirty="0">
                <a:solidFill>
                  <a:srgbClr val="0070C0"/>
                </a:solidFill>
                <a:latin typeface="Calibri Light" panose="020F0302020204030204"/>
              </a:rPr>
              <a:t>as reported in the MA  APCD</a:t>
            </a:r>
            <a:r>
              <a:rPr lang="en-US" sz="1600" b="1" dirty="0" smtClean="0">
                <a:solidFill>
                  <a:srgbClr val="0070C0"/>
                </a:solidFill>
                <a:latin typeface="Calibri Light" panose="020F0302020204030204"/>
              </a:rPr>
              <a:t>?</a:t>
            </a:r>
          </a:p>
          <a:p>
            <a:pPr defTabSz="914400">
              <a:spcBef>
                <a:spcPct val="0"/>
              </a:spcBef>
            </a:pPr>
            <a:endParaRPr lang="en-US" sz="1600" b="1" dirty="0" smtClean="0">
              <a:solidFill>
                <a:srgbClr val="0070C0"/>
              </a:solidFill>
              <a:latin typeface="Calibri Light" panose="020F0302020204030204"/>
            </a:endParaRPr>
          </a:p>
          <a:p>
            <a:pPr defTabSz="914400">
              <a:spcBef>
                <a:spcPct val="0"/>
              </a:spcBef>
            </a:pPr>
            <a:r>
              <a:rPr lang="en-US" sz="1400" b="1" i="1" u="sng" dirty="0" smtClean="0">
                <a:solidFill>
                  <a:prstClr val="black"/>
                </a:solidFill>
              </a:rPr>
              <a:t>Answer</a:t>
            </a:r>
            <a:r>
              <a:rPr lang="en-US" sz="1400" b="1" i="1" dirty="0">
                <a:solidFill>
                  <a:prstClr val="black"/>
                </a:solidFill>
              </a:rPr>
              <a:t>: </a:t>
            </a:r>
            <a:r>
              <a:rPr lang="en-US" sz="1400" b="1" i="1" dirty="0" smtClean="0">
                <a:solidFill>
                  <a:prstClr val="black"/>
                </a:solidFill>
              </a:rPr>
              <a:t> </a:t>
            </a:r>
            <a:r>
              <a:rPr lang="en-US" sz="1400" i="1" dirty="0" smtClean="0">
                <a:solidFill>
                  <a:prstClr val="black"/>
                </a:solidFill>
              </a:rPr>
              <a:t>One year (2018) of case mix outpatient observation </a:t>
            </a:r>
            <a:r>
              <a:rPr lang="en-US" sz="1400" i="1" dirty="0">
                <a:solidFill>
                  <a:prstClr val="black"/>
                </a:solidFill>
              </a:rPr>
              <a:t>stay </a:t>
            </a:r>
            <a:r>
              <a:rPr lang="en-US" sz="1400" b="1" i="1" u="sng" dirty="0">
                <a:solidFill>
                  <a:prstClr val="black"/>
                </a:solidFill>
              </a:rPr>
              <a:t>knee replacements</a:t>
            </a:r>
            <a:r>
              <a:rPr lang="en-US" sz="1400" b="1" i="1" dirty="0">
                <a:solidFill>
                  <a:prstClr val="black"/>
                </a:solidFill>
              </a:rPr>
              <a:t> </a:t>
            </a:r>
            <a:endParaRPr lang="en-US" sz="1400" b="1" i="1" dirty="0" smtClean="0">
              <a:solidFill>
                <a:prstClr val="black"/>
              </a:solidFill>
            </a:endParaRPr>
          </a:p>
          <a:p>
            <a:pPr defTabSz="914400">
              <a:spcBef>
                <a:spcPct val="0"/>
              </a:spcBef>
            </a:pPr>
            <a:r>
              <a:rPr lang="en-US" sz="1400" i="1" dirty="0">
                <a:solidFill>
                  <a:prstClr val="black"/>
                </a:solidFill>
              </a:rPr>
              <a:t>w</a:t>
            </a:r>
            <a:r>
              <a:rPr lang="en-US" sz="1400" i="1" dirty="0" smtClean="0">
                <a:solidFill>
                  <a:prstClr val="black"/>
                </a:solidFill>
              </a:rPr>
              <a:t>ere compared to </a:t>
            </a:r>
            <a:r>
              <a:rPr lang="en-US" sz="1400" i="1" dirty="0">
                <a:solidFill>
                  <a:prstClr val="black"/>
                </a:solidFill>
              </a:rPr>
              <a:t>one year of MA APCD knee </a:t>
            </a:r>
            <a:r>
              <a:rPr lang="en-US" sz="1400" i="1" dirty="0" smtClean="0">
                <a:solidFill>
                  <a:prstClr val="black"/>
                </a:solidFill>
              </a:rPr>
              <a:t>replacements</a:t>
            </a:r>
            <a:r>
              <a:rPr lang="en-US" sz="1400" i="1" dirty="0">
                <a:solidFill>
                  <a:prstClr val="black"/>
                </a:solidFill>
              </a:rPr>
              <a:t>. </a:t>
            </a:r>
            <a:r>
              <a:rPr lang="en-US" sz="1400" i="1" dirty="0" smtClean="0">
                <a:solidFill>
                  <a:prstClr val="black"/>
                </a:solidFill>
              </a:rPr>
              <a:t>Of the 67 acute care hospitals</a:t>
            </a:r>
          </a:p>
          <a:p>
            <a:pPr defTabSz="914400">
              <a:spcBef>
                <a:spcPct val="0"/>
              </a:spcBef>
            </a:pPr>
            <a:r>
              <a:rPr lang="en-US" sz="1400" i="1" dirty="0" smtClean="0">
                <a:solidFill>
                  <a:prstClr val="black"/>
                </a:solidFill>
              </a:rPr>
              <a:t>submitting outpatient observation stay data, 29 reported performing 301 knee replacements. </a:t>
            </a:r>
          </a:p>
          <a:p>
            <a:pPr defTabSz="914400">
              <a:spcBef>
                <a:spcPct val="0"/>
              </a:spcBef>
            </a:pPr>
            <a:r>
              <a:rPr lang="en-US" sz="1400" i="1" dirty="0" smtClean="0">
                <a:solidFill>
                  <a:prstClr val="black"/>
                </a:solidFill>
              </a:rPr>
              <a:t>In the MA APCD, over 245 outpatient  facilities (including orthopedic surgery centers, sports</a:t>
            </a:r>
          </a:p>
          <a:p>
            <a:pPr defTabSz="914400">
              <a:spcBef>
                <a:spcPct val="0"/>
              </a:spcBef>
            </a:pPr>
            <a:r>
              <a:rPr lang="en-US" sz="1400" i="1" dirty="0" smtClean="0">
                <a:solidFill>
                  <a:prstClr val="black"/>
                </a:solidFill>
              </a:rPr>
              <a:t>medicine centers, ambulatory surgery centers and hospital outpatient medical groups) </a:t>
            </a:r>
          </a:p>
          <a:p>
            <a:pPr defTabSz="914400">
              <a:spcBef>
                <a:spcPct val="0"/>
              </a:spcBef>
            </a:pPr>
            <a:r>
              <a:rPr lang="en-US" sz="1400" i="1" dirty="0" smtClean="0">
                <a:solidFill>
                  <a:prstClr val="black"/>
                </a:solidFill>
              </a:rPr>
              <a:t>performed over 21,000 knee replacements.</a:t>
            </a:r>
          </a:p>
          <a:p>
            <a:pPr defTabSz="914400">
              <a:spcBef>
                <a:spcPct val="0"/>
              </a:spcBef>
            </a:pPr>
            <a:endParaRPr lang="en-US" sz="1400" i="1" dirty="0" smtClean="0">
              <a:solidFill>
                <a:prstClr val="black"/>
              </a:solidFill>
            </a:endParaRPr>
          </a:p>
          <a:p>
            <a:pPr defTabSz="914400">
              <a:spcBef>
                <a:spcPct val="0"/>
              </a:spcBef>
            </a:pPr>
            <a:r>
              <a:rPr lang="en-US" sz="1400" i="1" dirty="0" smtClean="0">
                <a:solidFill>
                  <a:prstClr val="black"/>
                </a:solidFill>
              </a:rPr>
              <a:t>Likewise, one year of case mix observation stay </a:t>
            </a:r>
            <a:r>
              <a:rPr lang="en-US" sz="1400" b="1" i="1" u="sng" dirty="0" smtClean="0">
                <a:solidFill>
                  <a:prstClr val="black"/>
                </a:solidFill>
              </a:rPr>
              <a:t>hip replacements </a:t>
            </a:r>
            <a:r>
              <a:rPr lang="en-US" sz="1400" i="1" dirty="0" smtClean="0">
                <a:solidFill>
                  <a:prstClr val="black"/>
                </a:solidFill>
              </a:rPr>
              <a:t>were compared to the </a:t>
            </a:r>
          </a:p>
          <a:p>
            <a:pPr defTabSz="914400">
              <a:spcBef>
                <a:spcPct val="0"/>
              </a:spcBef>
            </a:pPr>
            <a:r>
              <a:rPr lang="en-US" sz="1400" i="1" dirty="0" smtClean="0">
                <a:solidFill>
                  <a:prstClr val="black"/>
                </a:solidFill>
              </a:rPr>
              <a:t>MA APCD.  Of the 67 hospitals submitting observation stay data, 21 reported 159 hip</a:t>
            </a:r>
          </a:p>
          <a:p>
            <a:pPr defTabSz="914400">
              <a:spcBef>
                <a:spcPct val="0"/>
              </a:spcBef>
            </a:pPr>
            <a:r>
              <a:rPr lang="en-US" sz="1400" i="1" dirty="0">
                <a:solidFill>
                  <a:prstClr val="black"/>
                </a:solidFill>
              </a:rPr>
              <a:t>r</a:t>
            </a:r>
            <a:r>
              <a:rPr lang="en-US" sz="1400" i="1" dirty="0" smtClean="0">
                <a:solidFill>
                  <a:prstClr val="black"/>
                </a:solidFill>
              </a:rPr>
              <a:t>eplacements. In the MA APCD, 342 outpatient facilities performed over 14,800 hip</a:t>
            </a:r>
          </a:p>
          <a:p>
            <a:pPr defTabSz="914400">
              <a:spcBef>
                <a:spcPct val="0"/>
              </a:spcBef>
            </a:pPr>
            <a:r>
              <a:rPr lang="en-US" sz="1400" i="1" dirty="0" smtClean="0">
                <a:solidFill>
                  <a:prstClr val="black"/>
                </a:solidFill>
              </a:rPr>
              <a:t>replacements. As with knee replacements, using the MA APCD to analyze hip </a:t>
            </a:r>
          </a:p>
          <a:p>
            <a:pPr defTabSz="914400">
              <a:spcBef>
                <a:spcPct val="0"/>
              </a:spcBef>
            </a:pPr>
            <a:r>
              <a:rPr lang="en-US" sz="1400" i="1" dirty="0" smtClean="0">
                <a:solidFill>
                  <a:prstClr val="black"/>
                </a:solidFill>
              </a:rPr>
              <a:t>replacements captured procedures performed at a wider variety of outpatient care</a:t>
            </a:r>
          </a:p>
          <a:p>
            <a:pPr defTabSz="914400">
              <a:spcBef>
                <a:spcPct val="0"/>
              </a:spcBef>
            </a:pPr>
            <a:r>
              <a:rPr lang="en-US" sz="1400" i="1" dirty="0" smtClean="0">
                <a:solidFill>
                  <a:prstClr val="black"/>
                </a:solidFill>
              </a:rPr>
              <a:t>settings and therefore a higher volume of procedures.</a:t>
            </a:r>
          </a:p>
          <a:p>
            <a:pPr defTabSz="914400">
              <a:spcBef>
                <a:spcPct val="0"/>
              </a:spcBef>
            </a:pPr>
            <a:endParaRPr lang="en-US" sz="1400" i="1" dirty="0">
              <a:solidFill>
                <a:prstClr val="black"/>
              </a:solidFill>
            </a:endParaRPr>
          </a:p>
          <a:p>
            <a:pPr defTabSz="914400">
              <a:spcBef>
                <a:spcPct val="0"/>
              </a:spcBef>
            </a:pPr>
            <a:r>
              <a:rPr lang="en-US" sz="1400" i="1" dirty="0" smtClean="0">
                <a:solidFill>
                  <a:prstClr val="black"/>
                </a:solidFill>
              </a:rPr>
              <a:t>Also, one year of observation stay </a:t>
            </a:r>
            <a:r>
              <a:rPr lang="en-US" sz="1400" b="1" i="1" u="sng" dirty="0" smtClean="0">
                <a:solidFill>
                  <a:prstClr val="black"/>
                </a:solidFill>
              </a:rPr>
              <a:t>PCIs</a:t>
            </a:r>
            <a:r>
              <a:rPr lang="en-US" sz="1400" i="1" dirty="0" smtClean="0">
                <a:solidFill>
                  <a:prstClr val="black"/>
                </a:solidFill>
              </a:rPr>
              <a:t> were compared to the MA APCD. </a:t>
            </a:r>
            <a:r>
              <a:rPr lang="en-US" sz="1400" i="1" dirty="0">
                <a:solidFill>
                  <a:prstClr val="black"/>
                </a:solidFill>
              </a:rPr>
              <a:t> </a:t>
            </a:r>
            <a:r>
              <a:rPr lang="en-US" sz="1400" i="1" dirty="0" smtClean="0">
                <a:solidFill>
                  <a:prstClr val="black"/>
                </a:solidFill>
              </a:rPr>
              <a:t>Of 67 hospitals, </a:t>
            </a:r>
          </a:p>
          <a:p>
            <a:pPr defTabSz="914400">
              <a:spcBef>
                <a:spcPct val="0"/>
              </a:spcBef>
            </a:pPr>
            <a:r>
              <a:rPr lang="en-US" sz="1400" i="1" dirty="0" smtClean="0">
                <a:solidFill>
                  <a:prstClr val="black"/>
                </a:solidFill>
              </a:rPr>
              <a:t>20 reported performing 235 PCI procedures.  In the MA APCD, 194 outpatient facilities </a:t>
            </a:r>
          </a:p>
          <a:p>
            <a:pPr defTabSz="914400">
              <a:spcBef>
                <a:spcPct val="0"/>
              </a:spcBef>
            </a:pPr>
            <a:r>
              <a:rPr lang="en-US" sz="1400" i="1" dirty="0" smtClean="0">
                <a:solidFill>
                  <a:prstClr val="black"/>
                </a:solidFill>
              </a:rPr>
              <a:t>(including outpatient cardiology and cardiovascular centers, physician’s practice groups,</a:t>
            </a:r>
          </a:p>
          <a:p>
            <a:pPr defTabSz="914400">
              <a:spcBef>
                <a:spcPct val="0"/>
              </a:spcBef>
            </a:pPr>
            <a:r>
              <a:rPr lang="en-US" sz="1400" i="1" dirty="0">
                <a:solidFill>
                  <a:prstClr val="black"/>
                </a:solidFill>
              </a:rPr>
              <a:t>a</a:t>
            </a:r>
            <a:r>
              <a:rPr lang="en-US" sz="1400" i="1" dirty="0" smtClean="0">
                <a:solidFill>
                  <a:prstClr val="black"/>
                </a:solidFill>
              </a:rPr>
              <a:t>nd hospital outpatient radiology and specialty centers) performed over 9,000 procedures. </a:t>
            </a:r>
          </a:p>
          <a:p>
            <a:pPr defTabSz="914400">
              <a:spcBef>
                <a:spcPct val="0"/>
              </a:spcBef>
            </a:pPr>
            <a:endParaRPr lang="en-US" sz="1400" i="1" dirty="0">
              <a:solidFill>
                <a:prstClr val="black"/>
              </a:solidFill>
            </a:endParaRPr>
          </a:p>
          <a:p>
            <a:pPr defTabSz="914400">
              <a:spcBef>
                <a:spcPct val="0"/>
              </a:spcBef>
            </a:pPr>
            <a:r>
              <a:rPr lang="en-US" sz="1400" i="1" dirty="0" smtClean="0">
                <a:solidFill>
                  <a:prstClr val="black"/>
                </a:solidFill>
              </a:rPr>
              <a:t>Therefore, the case mix observation stay data alone would not allow you to achieve your</a:t>
            </a:r>
          </a:p>
          <a:p>
            <a:pPr defTabSz="914400">
              <a:spcBef>
                <a:spcPct val="0"/>
              </a:spcBef>
            </a:pPr>
            <a:r>
              <a:rPr lang="en-US" sz="1400" i="1" dirty="0" smtClean="0">
                <a:solidFill>
                  <a:prstClr val="black"/>
                </a:solidFill>
              </a:rPr>
              <a:t>study goal to validate the outpatient volume of the three procedures of interest. The</a:t>
            </a:r>
          </a:p>
          <a:p>
            <a:pPr defTabSz="914400">
              <a:spcBef>
                <a:spcPct val="0"/>
              </a:spcBef>
            </a:pPr>
            <a:r>
              <a:rPr lang="en-US" sz="1400" i="1" dirty="0" smtClean="0">
                <a:solidFill>
                  <a:prstClr val="black"/>
                </a:solidFill>
              </a:rPr>
              <a:t>MA APCD captures care provided in any setting for which a carrier submits claims to CHIA.</a:t>
            </a:r>
          </a:p>
          <a:p>
            <a:pPr defTabSz="914400">
              <a:spcBef>
                <a:spcPct val="0"/>
              </a:spcBef>
            </a:pPr>
            <a:r>
              <a:rPr lang="en-US" sz="1400" i="1" dirty="0" smtClean="0">
                <a:solidFill>
                  <a:prstClr val="black"/>
                </a:solidFill>
              </a:rPr>
              <a:t> </a:t>
            </a:r>
          </a:p>
        </p:txBody>
      </p:sp>
      <p:grpSp>
        <p:nvGrpSpPr>
          <p:cNvPr id="11" name="Group 10"/>
          <p:cNvGrpSpPr/>
          <p:nvPr/>
        </p:nvGrpSpPr>
        <p:grpSpPr>
          <a:xfrm>
            <a:off x="7193548" y="3199370"/>
            <a:ext cx="1520297" cy="1788665"/>
            <a:chOff x="7304851" y="127609"/>
            <a:chExt cx="1593652" cy="2127219"/>
          </a:xfrm>
        </p:grpSpPr>
        <p:sp>
          <p:nvSpPr>
            <p:cNvPr id="12" name="Rectangle 11"/>
            <p:cNvSpPr/>
            <p:nvPr/>
          </p:nvSpPr>
          <p:spPr>
            <a:xfrm>
              <a:off x="7304851" y="127609"/>
              <a:ext cx="1524950" cy="366032"/>
            </a:xfrm>
            <a:prstGeom prst="rect">
              <a:avLst/>
            </a:prstGeom>
            <a:noFill/>
          </p:spPr>
          <p:txBody>
            <a:bodyPr wrap="none" lIns="91440" tIns="45720" rIns="91440" bIns="45720">
              <a:spAutoFit/>
            </a:bodyPr>
            <a:lstStyle/>
            <a:p>
              <a:pPr algn="ctr"/>
              <a:r>
                <a:rPr lang="en-US" sz="1400" b="1" dirty="0" smtClean="0">
                  <a:ln w="0"/>
                  <a:solidFill>
                    <a:srgbClr val="5B9BD5"/>
                  </a:solidFill>
                  <a:effectLst>
                    <a:outerShdw blurRad="38100" dist="25400" dir="5400000" algn="ctr" rotWithShape="0">
                      <a:srgbClr val="6E747A">
                        <a:alpha val="43000"/>
                      </a:srgbClr>
                    </a:outerShdw>
                  </a:effectLst>
                </a:rPr>
                <a:t>Hip Replacement</a:t>
              </a:r>
              <a:endParaRPr lang="en-US" sz="1400" b="1" dirty="0">
                <a:ln w="0"/>
                <a:solidFill>
                  <a:srgbClr val="5B9BD5"/>
                </a:solidFill>
                <a:effectLst>
                  <a:outerShdw blurRad="38100" dist="25400" dir="5400000" algn="ctr" rotWithShape="0">
                    <a:srgbClr val="6E747A">
                      <a:alpha val="43000"/>
                    </a:srgbClr>
                  </a:outerShdw>
                </a:effectLst>
              </a:endParaRPr>
            </a:p>
          </p:txBody>
        </p:sp>
        <p:pic>
          <p:nvPicPr>
            <p:cNvPr id="13" name="Picture 2" descr="Hip Replacement Surgery: Procedure, Types and Risks | HSS"/>
            <p:cNvPicPr>
              <a:picLocks noChangeAspect="1" noChangeArrowheads="1"/>
            </p:cNvPicPr>
            <p:nvPr/>
          </p:nvPicPr>
          <p:blipFill rotWithShape="1">
            <a:blip r:embed="rId3">
              <a:extLst>
                <a:ext uri="{28A0092B-C50C-407E-A947-70E740481C1C}">
                  <a14:useLocalDpi xmlns:a14="http://schemas.microsoft.com/office/drawing/2010/main" val="0"/>
                </a:ext>
              </a:extLst>
            </a:blip>
            <a:srcRect l="63822" t="2117" r="5632" b="18408"/>
            <a:stretch/>
          </p:blipFill>
          <p:spPr bwMode="auto">
            <a:xfrm>
              <a:off x="7325592" y="466163"/>
              <a:ext cx="1572911" cy="1788665"/>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Women at increased bleeding risk after PCI compared to men, confirms JAMA  Study"/>
          <p:cNvPicPr>
            <a:picLocks noChangeAspect="1" noChangeArrowheads="1"/>
          </p:cNvPicPr>
          <p:nvPr/>
        </p:nvPicPr>
        <p:blipFill rotWithShape="1">
          <a:blip r:embed="rId4">
            <a:extLst>
              <a:ext uri="{28A0092B-C50C-407E-A947-70E740481C1C}">
                <a14:useLocalDpi xmlns:a14="http://schemas.microsoft.com/office/drawing/2010/main" val="0"/>
              </a:ext>
            </a:extLst>
          </a:blip>
          <a:srcRect l="5828" t="13227" r="3263" b="3591"/>
          <a:stretch/>
        </p:blipFill>
        <p:spPr bwMode="auto">
          <a:xfrm>
            <a:off x="7143024" y="5180444"/>
            <a:ext cx="1875895" cy="149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510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5410</TotalTime>
  <Words>2164</Words>
  <Application>Microsoft Macintosh PowerPoint</Application>
  <PresentationFormat>On-screen Show (4:3)</PresentationFormat>
  <Paragraphs>196</Paragraphs>
  <Slides>20</Slides>
  <Notes>2</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PowerPoint Presentation</vt:lpstr>
      <vt:lpstr>PowerPoint Presentation</vt:lpstr>
    </vt:vector>
  </TitlesOfParts>
  <Company>CHIA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Rick Vogel</cp:lastModifiedBy>
  <cp:revision>168</cp:revision>
  <cp:lastPrinted>2019-07-23T18:41:08Z</cp:lastPrinted>
  <dcterms:created xsi:type="dcterms:W3CDTF">2018-01-09T20:21:29Z</dcterms:created>
  <dcterms:modified xsi:type="dcterms:W3CDTF">2021-01-27T14:04:30Z</dcterms:modified>
</cp:coreProperties>
</file>