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1"/>
  </p:notesMasterIdLst>
  <p:handoutMasterIdLst>
    <p:handoutMasterId r:id="rId22"/>
  </p:handoutMasterIdLst>
  <p:sldIdLst>
    <p:sldId id="259" r:id="rId3"/>
    <p:sldId id="274" r:id="rId4"/>
    <p:sldId id="343" r:id="rId5"/>
    <p:sldId id="351" r:id="rId6"/>
    <p:sldId id="365" r:id="rId7"/>
    <p:sldId id="352" r:id="rId8"/>
    <p:sldId id="318" r:id="rId9"/>
    <p:sldId id="337" r:id="rId10"/>
    <p:sldId id="336" r:id="rId11"/>
    <p:sldId id="370" r:id="rId12"/>
    <p:sldId id="366" r:id="rId13"/>
    <p:sldId id="367" r:id="rId14"/>
    <p:sldId id="368" r:id="rId15"/>
    <p:sldId id="369" r:id="rId16"/>
    <p:sldId id="306" r:id="rId17"/>
    <p:sldId id="358" r:id="rId18"/>
    <p:sldId id="328" r:id="rId19"/>
    <p:sldId id="319"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cmAuthor>
  <p:cmAuthor id="2" name="Curley, Scott" initials="CS"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4" autoAdjust="0"/>
    <p:restoredTop sz="99026" autoAdjust="0"/>
  </p:normalViewPr>
  <p:slideViewPr>
    <p:cSldViewPr snapToGrid="0" snapToObjects="1" showGuides="1">
      <p:cViewPr varScale="1">
        <p:scale>
          <a:sx n="147" d="100"/>
          <a:sy n="147" d="100"/>
        </p:scale>
        <p:origin x="-11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53E17-2017-4745-B33F-0B4EBAF796E3}" type="doc">
      <dgm:prSet loTypeId="urn:microsoft.com/office/officeart/2005/8/layout/process1" loCatId="process" qsTypeId="urn:microsoft.com/office/officeart/2005/8/quickstyle/simple1" qsCatId="simple" csTypeId="urn:microsoft.com/office/officeart/2005/8/colors/accent1_2" csCatId="accent1" phldr="1"/>
      <dgm:spPr/>
    </dgm:pt>
    <dgm:pt modelId="{9E5612A0-93D8-48D4-899B-14580FCB9F67}">
      <dgm:prSet phldrT="[Text]"/>
      <dgm:spPr/>
      <dgm:t>
        <a:bodyPr/>
        <a:lstStyle/>
        <a:p>
          <a:r>
            <a:rPr lang="en-US" dirty="0" smtClean="0"/>
            <a:t>Hours in the ED </a:t>
          </a:r>
        </a:p>
        <a:p>
          <a:r>
            <a:rPr lang="en-US" dirty="0" smtClean="0"/>
            <a:t>Revenue Codes </a:t>
          </a:r>
        </a:p>
        <a:p>
          <a:r>
            <a:rPr lang="en-US" dirty="0" smtClean="0"/>
            <a:t>0450-0459</a:t>
          </a:r>
          <a:endParaRPr lang="en-US" dirty="0"/>
        </a:p>
      </dgm:t>
    </dgm:pt>
    <dgm:pt modelId="{1B1AAD20-F158-486D-8F1B-C11E54967F05}" type="parTrans" cxnId="{A5E7C954-D403-4279-B48A-D1161C22D69D}">
      <dgm:prSet/>
      <dgm:spPr/>
      <dgm:t>
        <a:bodyPr/>
        <a:lstStyle/>
        <a:p>
          <a:endParaRPr lang="en-US"/>
        </a:p>
      </dgm:t>
    </dgm:pt>
    <dgm:pt modelId="{7F1EC1DA-B63B-4DD0-AF75-A9E0C19BC786}" type="sibTrans" cxnId="{A5E7C954-D403-4279-B48A-D1161C22D69D}">
      <dgm:prSet/>
      <dgm:spPr/>
      <dgm:t>
        <a:bodyPr/>
        <a:lstStyle/>
        <a:p>
          <a:endParaRPr lang="en-US"/>
        </a:p>
      </dgm:t>
    </dgm:pt>
    <dgm:pt modelId="{EF661C60-7985-4FEF-BA0F-C46EE14C8859}">
      <dgm:prSet phldrT="[Text]"/>
      <dgm:spPr/>
      <dgm:t>
        <a:bodyPr/>
        <a:lstStyle/>
        <a:p>
          <a:r>
            <a:rPr lang="en-US" dirty="0" smtClean="0"/>
            <a:t>Hours in Observation Stay Revenue Code </a:t>
          </a:r>
        </a:p>
        <a:p>
          <a:r>
            <a:rPr lang="en-US" dirty="0" smtClean="0"/>
            <a:t>0762</a:t>
          </a:r>
          <a:endParaRPr lang="en-US" dirty="0"/>
        </a:p>
      </dgm:t>
    </dgm:pt>
    <dgm:pt modelId="{02324840-B2F0-42C3-8550-B698B81AB1D0}" type="parTrans" cxnId="{3444EBFA-8908-4A93-B80A-B01321F49050}">
      <dgm:prSet/>
      <dgm:spPr/>
      <dgm:t>
        <a:bodyPr/>
        <a:lstStyle/>
        <a:p>
          <a:endParaRPr lang="en-US"/>
        </a:p>
      </dgm:t>
    </dgm:pt>
    <dgm:pt modelId="{0E73B83B-3323-49DA-8ACE-7989302156D4}" type="sibTrans" cxnId="{3444EBFA-8908-4A93-B80A-B01321F49050}">
      <dgm:prSet/>
      <dgm:spPr/>
      <dgm:t>
        <a:bodyPr/>
        <a:lstStyle/>
        <a:p>
          <a:endParaRPr lang="en-US"/>
        </a:p>
      </dgm:t>
    </dgm:pt>
    <dgm:pt modelId="{268ECB12-D374-471D-8C4A-A8393080C630}">
      <dgm:prSet phldrT="[Text]"/>
      <dgm:spPr/>
      <dgm:t>
        <a:bodyPr/>
        <a:lstStyle/>
        <a:p>
          <a:r>
            <a:rPr lang="en-US" dirty="0" smtClean="0"/>
            <a:t>Inpatient Hospitalization</a:t>
          </a:r>
        </a:p>
        <a:p>
          <a:r>
            <a:rPr lang="en-US" dirty="0" smtClean="0"/>
            <a:t>Length of Stay</a:t>
          </a:r>
        </a:p>
        <a:p>
          <a:r>
            <a:rPr lang="en-US" dirty="0" smtClean="0"/>
            <a:t> in Days</a:t>
          </a:r>
          <a:endParaRPr lang="en-US" dirty="0"/>
        </a:p>
      </dgm:t>
    </dgm:pt>
    <dgm:pt modelId="{27DC5D57-1DC6-4229-96F9-18AF2CFFF63C}" type="parTrans" cxnId="{0B6E63D1-7E10-4A30-BCC5-9E6DE1B1EB1A}">
      <dgm:prSet/>
      <dgm:spPr/>
      <dgm:t>
        <a:bodyPr/>
        <a:lstStyle/>
        <a:p>
          <a:endParaRPr lang="en-US"/>
        </a:p>
      </dgm:t>
    </dgm:pt>
    <dgm:pt modelId="{413178AA-95AF-4111-8858-AB1CECFDBE83}" type="sibTrans" cxnId="{0B6E63D1-7E10-4A30-BCC5-9E6DE1B1EB1A}">
      <dgm:prSet/>
      <dgm:spPr/>
      <dgm:t>
        <a:bodyPr/>
        <a:lstStyle/>
        <a:p>
          <a:endParaRPr lang="en-US"/>
        </a:p>
      </dgm:t>
    </dgm:pt>
    <dgm:pt modelId="{A966B9AF-58A5-4BC2-A8F5-04B1F6784727}" type="pres">
      <dgm:prSet presAssocID="{DD953E17-2017-4745-B33F-0B4EBAF796E3}" presName="Name0" presStyleCnt="0">
        <dgm:presLayoutVars>
          <dgm:dir/>
          <dgm:resizeHandles val="exact"/>
        </dgm:presLayoutVars>
      </dgm:prSet>
      <dgm:spPr/>
    </dgm:pt>
    <dgm:pt modelId="{97BC05C9-3A22-404D-BFB1-F520686E8583}" type="pres">
      <dgm:prSet presAssocID="{9E5612A0-93D8-48D4-899B-14580FCB9F67}" presName="node" presStyleLbl="node1" presStyleIdx="0" presStyleCnt="3">
        <dgm:presLayoutVars>
          <dgm:bulletEnabled val="1"/>
        </dgm:presLayoutVars>
      </dgm:prSet>
      <dgm:spPr/>
      <dgm:t>
        <a:bodyPr/>
        <a:lstStyle/>
        <a:p>
          <a:endParaRPr lang="en-US"/>
        </a:p>
      </dgm:t>
    </dgm:pt>
    <dgm:pt modelId="{BEF38CFB-9948-4607-A1FB-72F3FBDFF1E0}" type="pres">
      <dgm:prSet presAssocID="{7F1EC1DA-B63B-4DD0-AF75-A9E0C19BC786}" presName="sibTrans" presStyleLbl="sibTrans2D1" presStyleIdx="0" presStyleCnt="2"/>
      <dgm:spPr/>
      <dgm:t>
        <a:bodyPr/>
        <a:lstStyle/>
        <a:p>
          <a:endParaRPr lang="en-US"/>
        </a:p>
      </dgm:t>
    </dgm:pt>
    <dgm:pt modelId="{6E1F25A5-7587-4DCF-A672-E099EC53EDB4}" type="pres">
      <dgm:prSet presAssocID="{7F1EC1DA-B63B-4DD0-AF75-A9E0C19BC786}" presName="connectorText" presStyleLbl="sibTrans2D1" presStyleIdx="0" presStyleCnt="2"/>
      <dgm:spPr/>
      <dgm:t>
        <a:bodyPr/>
        <a:lstStyle/>
        <a:p>
          <a:endParaRPr lang="en-US"/>
        </a:p>
      </dgm:t>
    </dgm:pt>
    <dgm:pt modelId="{B1584237-40D7-438D-A9D7-416A65D81F74}" type="pres">
      <dgm:prSet presAssocID="{EF661C60-7985-4FEF-BA0F-C46EE14C8859}" presName="node" presStyleLbl="node1" presStyleIdx="1" presStyleCnt="3">
        <dgm:presLayoutVars>
          <dgm:bulletEnabled val="1"/>
        </dgm:presLayoutVars>
      </dgm:prSet>
      <dgm:spPr/>
      <dgm:t>
        <a:bodyPr/>
        <a:lstStyle/>
        <a:p>
          <a:endParaRPr lang="en-US"/>
        </a:p>
      </dgm:t>
    </dgm:pt>
    <dgm:pt modelId="{F3ACBD20-4BF5-49AC-8020-0614364DBA90}" type="pres">
      <dgm:prSet presAssocID="{0E73B83B-3323-49DA-8ACE-7989302156D4}" presName="sibTrans" presStyleLbl="sibTrans2D1" presStyleIdx="1" presStyleCnt="2"/>
      <dgm:spPr/>
      <dgm:t>
        <a:bodyPr/>
        <a:lstStyle/>
        <a:p>
          <a:endParaRPr lang="en-US"/>
        </a:p>
      </dgm:t>
    </dgm:pt>
    <dgm:pt modelId="{08D2D1CE-CCA5-4284-A183-BCC621B2B66D}" type="pres">
      <dgm:prSet presAssocID="{0E73B83B-3323-49DA-8ACE-7989302156D4}" presName="connectorText" presStyleLbl="sibTrans2D1" presStyleIdx="1" presStyleCnt="2"/>
      <dgm:spPr/>
      <dgm:t>
        <a:bodyPr/>
        <a:lstStyle/>
        <a:p>
          <a:endParaRPr lang="en-US"/>
        </a:p>
      </dgm:t>
    </dgm:pt>
    <dgm:pt modelId="{8DEDEAC4-E2C0-4BAC-B3B0-C1AC98891E75}" type="pres">
      <dgm:prSet presAssocID="{268ECB12-D374-471D-8C4A-A8393080C630}" presName="node" presStyleLbl="node1" presStyleIdx="2" presStyleCnt="3">
        <dgm:presLayoutVars>
          <dgm:bulletEnabled val="1"/>
        </dgm:presLayoutVars>
      </dgm:prSet>
      <dgm:spPr/>
      <dgm:t>
        <a:bodyPr/>
        <a:lstStyle/>
        <a:p>
          <a:endParaRPr lang="en-US"/>
        </a:p>
      </dgm:t>
    </dgm:pt>
  </dgm:ptLst>
  <dgm:cxnLst>
    <dgm:cxn modelId="{CC57B40D-D322-4CD9-A949-557E698E1E18}" type="presOf" srcId="{7F1EC1DA-B63B-4DD0-AF75-A9E0C19BC786}" destId="{6E1F25A5-7587-4DCF-A672-E099EC53EDB4}" srcOrd="1" destOrd="0" presId="urn:microsoft.com/office/officeart/2005/8/layout/process1"/>
    <dgm:cxn modelId="{2C8E292F-84DF-4C3E-813F-79C44D3EAD0C}" type="presOf" srcId="{0E73B83B-3323-49DA-8ACE-7989302156D4}" destId="{08D2D1CE-CCA5-4284-A183-BCC621B2B66D}" srcOrd="1" destOrd="0" presId="urn:microsoft.com/office/officeart/2005/8/layout/process1"/>
    <dgm:cxn modelId="{A469BC23-F028-4B96-939C-4CF1032EFFCD}" type="presOf" srcId="{EF661C60-7985-4FEF-BA0F-C46EE14C8859}" destId="{B1584237-40D7-438D-A9D7-416A65D81F74}" srcOrd="0" destOrd="0" presId="urn:microsoft.com/office/officeart/2005/8/layout/process1"/>
    <dgm:cxn modelId="{3F68B6A5-77E9-4C6C-9C4C-ABA5C336DA44}" type="presOf" srcId="{268ECB12-D374-471D-8C4A-A8393080C630}" destId="{8DEDEAC4-E2C0-4BAC-B3B0-C1AC98891E75}" srcOrd="0" destOrd="0" presId="urn:microsoft.com/office/officeart/2005/8/layout/process1"/>
    <dgm:cxn modelId="{A5E7C954-D403-4279-B48A-D1161C22D69D}" srcId="{DD953E17-2017-4745-B33F-0B4EBAF796E3}" destId="{9E5612A0-93D8-48D4-899B-14580FCB9F67}" srcOrd="0" destOrd="0" parTransId="{1B1AAD20-F158-486D-8F1B-C11E54967F05}" sibTransId="{7F1EC1DA-B63B-4DD0-AF75-A9E0C19BC786}"/>
    <dgm:cxn modelId="{8622CE78-1D0C-4684-AF94-D0EF1CA3DE6A}" type="presOf" srcId="{0E73B83B-3323-49DA-8ACE-7989302156D4}" destId="{F3ACBD20-4BF5-49AC-8020-0614364DBA90}" srcOrd="0" destOrd="0" presId="urn:microsoft.com/office/officeart/2005/8/layout/process1"/>
    <dgm:cxn modelId="{0B6E63D1-7E10-4A30-BCC5-9E6DE1B1EB1A}" srcId="{DD953E17-2017-4745-B33F-0B4EBAF796E3}" destId="{268ECB12-D374-471D-8C4A-A8393080C630}" srcOrd="2" destOrd="0" parTransId="{27DC5D57-1DC6-4229-96F9-18AF2CFFF63C}" sibTransId="{413178AA-95AF-4111-8858-AB1CECFDBE83}"/>
    <dgm:cxn modelId="{3444EBFA-8908-4A93-B80A-B01321F49050}" srcId="{DD953E17-2017-4745-B33F-0B4EBAF796E3}" destId="{EF661C60-7985-4FEF-BA0F-C46EE14C8859}" srcOrd="1" destOrd="0" parTransId="{02324840-B2F0-42C3-8550-B698B81AB1D0}" sibTransId="{0E73B83B-3323-49DA-8ACE-7989302156D4}"/>
    <dgm:cxn modelId="{45BCD686-FF3E-491C-9A50-1622C201B709}" type="presOf" srcId="{DD953E17-2017-4745-B33F-0B4EBAF796E3}" destId="{A966B9AF-58A5-4BC2-A8F5-04B1F6784727}" srcOrd="0" destOrd="0" presId="urn:microsoft.com/office/officeart/2005/8/layout/process1"/>
    <dgm:cxn modelId="{00CE0701-F4DB-4C2B-BD72-AAB7B0628204}" type="presOf" srcId="{7F1EC1DA-B63B-4DD0-AF75-A9E0C19BC786}" destId="{BEF38CFB-9948-4607-A1FB-72F3FBDFF1E0}" srcOrd="0" destOrd="0" presId="urn:microsoft.com/office/officeart/2005/8/layout/process1"/>
    <dgm:cxn modelId="{C658E83B-2270-4035-B5A9-C868B8BF2DCA}" type="presOf" srcId="{9E5612A0-93D8-48D4-899B-14580FCB9F67}" destId="{97BC05C9-3A22-404D-BFB1-F520686E8583}" srcOrd="0" destOrd="0" presId="urn:microsoft.com/office/officeart/2005/8/layout/process1"/>
    <dgm:cxn modelId="{15095444-4488-4C87-A96B-74BF4B9F0738}" type="presParOf" srcId="{A966B9AF-58A5-4BC2-A8F5-04B1F6784727}" destId="{97BC05C9-3A22-404D-BFB1-F520686E8583}" srcOrd="0" destOrd="0" presId="urn:microsoft.com/office/officeart/2005/8/layout/process1"/>
    <dgm:cxn modelId="{58AFF9AD-9A71-4C11-8BBE-629ABFB6B05D}" type="presParOf" srcId="{A966B9AF-58A5-4BC2-A8F5-04B1F6784727}" destId="{BEF38CFB-9948-4607-A1FB-72F3FBDFF1E0}" srcOrd="1" destOrd="0" presId="urn:microsoft.com/office/officeart/2005/8/layout/process1"/>
    <dgm:cxn modelId="{58BCA5AB-AAE2-4442-B20B-DA6A58EA2659}" type="presParOf" srcId="{BEF38CFB-9948-4607-A1FB-72F3FBDFF1E0}" destId="{6E1F25A5-7587-4DCF-A672-E099EC53EDB4}" srcOrd="0" destOrd="0" presId="urn:microsoft.com/office/officeart/2005/8/layout/process1"/>
    <dgm:cxn modelId="{3AE70592-EE75-4509-9C47-8604799745D7}" type="presParOf" srcId="{A966B9AF-58A5-4BC2-A8F5-04B1F6784727}" destId="{B1584237-40D7-438D-A9D7-416A65D81F74}" srcOrd="2" destOrd="0" presId="urn:microsoft.com/office/officeart/2005/8/layout/process1"/>
    <dgm:cxn modelId="{59B003BF-63D1-415F-9706-466EB2AC640A}" type="presParOf" srcId="{A966B9AF-58A5-4BC2-A8F5-04B1F6784727}" destId="{F3ACBD20-4BF5-49AC-8020-0614364DBA90}" srcOrd="3" destOrd="0" presId="urn:microsoft.com/office/officeart/2005/8/layout/process1"/>
    <dgm:cxn modelId="{20BAE624-B414-44F5-9ACD-E965622A499C}" type="presParOf" srcId="{F3ACBD20-4BF5-49AC-8020-0614364DBA90}" destId="{08D2D1CE-CCA5-4284-A183-BCC621B2B66D}" srcOrd="0" destOrd="0" presId="urn:microsoft.com/office/officeart/2005/8/layout/process1"/>
    <dgm:cxn modelId="{303D70AE-657C-4B59-8351-043373036619}" type="presParOf" srcId="{A966B9AF-58A5-4BC2-A8F5-04B1F6784727}" destId="{8DEDEAC4-E2C0-4BAC-B3B0-C1AC98891E7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C05C9-3A22-404D-BFB1-F520686E8583}">
      <dsp:nvSpPr>
        <dsp:cNvPr id="0" name=""/>
        <dsp:cNvSpPr/>
      </dsp:nvSpPr>
      <dsp:spPr>
        <a:xfrm>
          <a:off x="7016" y="0"/>
          <a:ext cx="2097275" cy="9467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Hours in the ED </a:t>
          </a:r>
        </a:p>
        <a:p>
          <a:pPr lvl="0" algn="ctr" defTabSz="622300">
            <a:lnSpc>
              <a:spcPct val="90000"/>
            </a:lnSpc>
            <a:spcBef>
              <a:spcPct val="0"/>
            </a:spcBef>
            <a:spcAft>
              <a:spcPct val="35000"/>
            </a:spcAft>
          </a:pPr>
          <a:r>
            <a:rPr lang="en-US" sz="1400" kern="1200" dirty="0" smtClean="0"/>
            <a:t>Revenue Codes </a:t>
          </a:r>
        </a:p>
        <a:p>
          <a:pPr lvl="0" algn="ctr" defTabSz="622300">
            <a:lnSpc>
              <a:spcPct val="90000"/>
            </a:lnSpc>
            <a:spcBef>
              <a:spcPct val="0"/>
            </a:spcBef>
            <a:spcAft>
              <a:spcPct val="35000"/>
            </a:spcAft>
          </a:pPr>
          <a:r>
            <a:rPr lang="en-US" sz="1400" kern="1200" dirty="0" smtClean="0"/>
            <a:t>0450-0459</a:t>
          </a:r>
          <a:endParaRPr lang="en-US" sz="1400" kern="1200" dirty="0"/>
        </a:p>
      </dsp:txBody>
      <dsp:txXfrm>
        <a:off x="34745" y="27729"/>
        <a:ext cx="2041817" cy="891270"/>
      </dsp:txXfrm>
    </dsp:sp>
    <dsp:sp modelId="{BEF38CFB-9948-4607-A1FB-72F3FBDFF1E0}">
      <dsp:nvSpPr>
        <dsp:cNvPr id="0" name=""/>
        <dsp:cNvSpPr/>
      </dsp:nvSpPr>
      <dsp:spPr>
        <a:xfrm>
          <a:off x="2314020" y="213301"/>
          <a:ext cx="444622" cy="5201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314020" y="317326"/>
        <a:ext cx="311235" cy="312074"/>
      </dsp:txXfrm>
    </dsp:sp>
    <dsp:sp modelId="{B1584237-40D7-438D-A9D7-416A65D81F74}">
      <dsp:nvSpPr>
        <dsp:cNvPr id="0" name=""/>
        <dsp:cNvSpPr/>
      </dsp:nvSpPr>
      <dsp:spPr>
        <a:xfrm>
          <a:off x="2943202" y="0"/>
          <a:ext cx="2097275" cy="9467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Hours in Observation Stay Revenue Code </a:t>
          </a:r>
        </a:p>
        <a:p>
          <a:pPr lvl="0" algn="ctr" defTabSz="622300">
            <a:lnSpc>
              <a:spcPct val="90000"/>
            </a:lnSpc>
            <a:spcBef>
              <a:spcPct val="0"/>
            </a:spcBef>
            <a:spcAft>
              <a:spcPct val="35000"/>
            </a:spcAft>
          </a:pPr>
          <a:r>
            <a:rPr lang="en-US" sz="1400" kern="1200" dirty="0" smtClean="0"/>
            <a:t>0762</a:t>
          </a:r>
          <a:endParaRPr lang="en-US" sz="1400" kern="1200" dirty="0"/>
        </a:p>
      </dsp:txBody>
      <dsp:txXfrm>
        <a:off x="2970931" y="27729"/>
        <a:ext cx="2041817" cy="891270"/>
      </dsp:txXfrm>
    </dsp:sp>
    <dsp:sp modelId="{F3ACBD20-4BF5-49AC-8020-0614364DBA90}">
      <dsp:nvSpPr>
        <dsp:cNvPr id="0" name=""/>
        <dsp:cNvSpPr/>
      </dsp:nvSpPr>
      <dsp:spPr>
        <a:xfrm>
          <a:off x="5250205" y="213301"/>
          <a:ext cx="444622" cy="5201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250205" y="317326"/>
        <a:ext cx="311235" cy="312074"/>
      </dsp:txXfrm>
    </dsp:sp>
    <dsp:sp modelId="{8DEDEAC4-E2C0-4BAC-B3B0-C1AC98891E75}">
      <dsp:nvSpPr>
        <dsp:cNvPr id="0" name=""/>
        <dsp:cNvSpPr/>
      </dsp:nvSpPr>
      <dsp:spPr>
        <a:xfrm>
          <a:off x="5879388" y="0"/>
          <a:ext cx="2097275" cy="9467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Inpatient Hospitalization</a:t>
          </a:r>
        </a:p>
        <a:p>
          <a:pPr lvl="0" algn="ctr" defTabSz="622300">
            <a:lnSpc>
              <a:spcPct val="90000"/>
            </a:lnSpc>
            <a:spcBef>
              <a:spcPct val="0"/>
            </a:spcBef>
            <a:spcAft>
              <a:spcPct val="35000"/>
            </a:spcAft>
          </a:pPr>
          <a:r>
            <a:rPr lang="en-US" sz="1400" kern="1200" dirty="0" smtClean="0"/>
            <a:t>Length of Stay</a:t>
          </a:r>
        </a:p>
        <a:p>
          <a:pPr lvl="0" algn="ctr" defTabSz="622300">
            <a:lnSpc>
              <a:spcPct val="90000"/>
            </a:lnSpc>
            <a:spcBef>
              <a:spcPct val="0"/>
            </a:spcBef>
            <a:spcAft>
              <a:spcPct val="35000"/>
            </a:spcAft>
          </a:pPr>
          <a:r>
            <a:rPr lang="en-US" sz="1400" kern="1200" dirty="0" smtClean="0"/>
            <a:t> in Days</a:t>
          </a:r>
          <a:endParaRPr lang="en-US" sz="1400" kern="1200" dirty="0"/>
        </a:p>
      </dsp:txBody>
      <dsp:txXfrm>
        <a:off x="5907117" y="27729"/>
        <a:ext cx="2041817" cy="8912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3/4/21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3/4/21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6</a:t>
            </a:fld>
            <a:endParaRPr lang="en-US" dirty="0"/>
          </a:p>
        </p:txBody>
      </p:sp>
    </p:spTree>
    <p:extLst>
      <p:ext uri="{BB962C8B-B14F-4D97-AF65-F5344CB8AC3E}">
        <p14:creationId xmlns:p14="http://schemas.microsoft.com/office/powerpoint/2010/main" val="405060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10</a:t>
            </a:fld>
            <a:endParaRPr lang="en-US" dirty="0"/>
          </a:p>
        </p:txBody>
      </p:sp>
    </p:spTree>
    <p:extLst>
      <p:ext uri="{BB962C8B-B14F-4D97-AF65-F5344CB8AC3E}">
        <p14:creationId xmlns:p14="http://schemas.microsoft.com/office/powerpoint/2010/main" val="3818121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3/4/21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3/4/21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3/4/21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3/4/21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649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3/4/21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332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3/4/21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818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3/4/21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39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201A65-34FF-4624-A5E9-3E638541810D}" type="datetimeFigureOut">
              <a:rPr lang="en-US" smtClean="0">
                <a:solidFill>
                  <a:prstClr val="black">
                    <a:tint val="75000"/>
                  </a:prstClr>
                </a:solidFill>
              </a:rPr>
              <a:pPr/>
              <a:t>3/4/21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305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201A65-34FF-4624-A5E9-3E638541810D}" type="datetimeFigureOut">
              <a:rPr lang="en-US" smtClean="0">
                <a:solidFill>
                  <a:prstClr val="black">
                    <a:tint val="75000"/>
                  </a:prstClr>
                </a:solidFill>
              </a:rPr>
              <a:pPr/>
              <a:t>3/4/21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92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01A65-34FF-4624-A5E9-3E638541810D}" type="datetimeFigureOut">
              <a:rPr lang="en-US" smtClean="0">
                <a:solidFill>
                  <a:prstClr val="black">
                    <a:tint val="75000"/>
                  </a:prstClr>
                </a:solidFill>
              </a:rPr>
              <a:pPr/>
              <a:t>3/4/21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805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3/4/21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607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3/4/21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3/4/21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120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3/4/21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632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3/4/21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520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3/4/21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19084-C52A-F94C-A0C4-07451512D6CE}" type="datetimeFigureOut">
              <a:rPr lang="en-US" smtClean="0"/>
              <a:t>3/4/21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19084-C52A-F94C-A0C4-07451512D6CE}" type="datetimeFigureOut">
              <a:rPr lang="en-US" smtClean="0"/>
              <a:t>3/4/21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19084-C52A-F94C-A0C4-07451512D6CE}" type="datetimeFigureOut">
              <a:rPr lang="en-US" smtClean="0"/>
              <a:t>3/4/21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3/4/21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3/4/21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3/4/21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3/4/21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1201A65-34FF-4624-A5E9-3E638541810D}" type="datetimeFigureOut">
              <a:rPr lang="en-US" smtClean="0">
                <a:solidFill>
                  <a:prstClr val="black">
                    <a:tint val="75000"/>
                  </a:prstClr>
                </a:solidFill>
              </a:rPr>
              <a:pPr defTabSz="914400"/>
              <a:t>3/4/21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130F4A9-C1E7-4F0E-ABE5-F714C882C8A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3056725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mass.gov/orgs/office-of-emergency-medical-services" TargetMode="External"/><Relationship Id="rId5"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www.chiamass.gov/ma-apcd-and-case-mix-user-workgroup-informati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iamass.gov/ma-apcd-and-case-mix-user-workgroup-information/" TargetMode="Externa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hyperlink" Target="mailto:apcd.data@state.ma.u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smtClean="0">
                <a:latin typeface="Arial" charset="0"/>
                <a:ea typeface="Arial" charset="0"/>
                <a:cs typeface="Arial" charset="0"/>
              </a:rPr>
              <a:t>CHIA user workgroup</a:t>
            </a:r>
            <a:endParaRPr lang="en-US" sz="3200" dirty="0">
              <a:latin typeface="Arial" charset="0"/>
              <a:ea typeface="Arial" charset="0"/>
              <a:cs typeface="Arial" charset="0"/>
            </a:endParaRP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smtClean="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fontScale="92500"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smtClean="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smtClean="0">
                <a:solidFill>
                  <a:schemeClr val="accent4"/>
                </a:solidFill>
                <a:latin typeface="Arial" charset="0"/>
                <a:ea typeface="Arial" charset="0"/>
                <a:cs typeface="Arial" charset="0"/>
              </a:rPr>
              <a:t>Sylvia Hobbs (Manager of User Support)</a:t>
            </a:r>
          </a:p>
          <a:p>
            <a:pPr>
              <a:lnSpc>
                <a:spcPct val="130000"/>
              </a:lnSpc>
            </a:pPr>
            <a:r>
              <a:rPr lang="en-US" sz="1800" b="0" cap="none" spc="20" dirty="0" smtClean="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smtClean="0">
                <a:solidFill>
                  <a:schemeClr val="bg2">
                    <a:lumMod val="50000"/>
                  </a:schemeClr>
                </a:solidFill>
                <a:latin typeface="Arial" charset="0"/>
                <a:ea typeface="Arial" charset="0"/>
                <a:cs typeface="Arial" charset="0"/>
              </a:rPr>
              <a:t>February 23, 2021</a:t>
            </a:r>
            <a:endParaRPr lang="en-US" sz="1800" b="0" cap="none" spc="20" dirty="0">
              <a:solidFill>
                <a:schemeClr val="bg2">
                  <a:lumMod val="50000"/>
                </a:schemeClr>
              </a:solidFill>
              <a:latin typeface="Arial" charset="0"/>
              <a:ea typeface="Arial" charset="0"/>
              <a:cs typeface="Arial" charset="0"/>
            </a:endParaRP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395494" y="155940"/>
            <a:ext cx="2367187" cy="1421384"/>
            <a:chOff x="1842476" y="1091045"/>
            <a:chExt cx="4137023" cy="2441864"/>
          </a:xfrm>
        </p:grpSpPr>
        <p:pic>
          <p:nvPicPr>
            <p:cNvPr id="1028" name="Picture 4" descr="About the Paul Coverdell National Acute Stroke Program|Programs|DHDSP|CDC"/>
            <p:cNvPicPr>
              <a:picLocks noChangeAspect="1" noChangeArrowheads="1"/>
            </p:cNvPicPr>
            <p:nvPr/>
          </p:nvPicPr>
          <p:blipFill rotWithShape="1">
            <a:blip r:embed="rId3">
              <a:extLst>
                <a:ext uri="{28A0092B-C50C-407E-A947-70E740481C1C}">
                  <a14:useLocalDpi xmlns:a14="http://schemas.microsoft.com/office/drawing/2010/main" val="0"/>
                </a:ext>
              </a:extLst>
            </a:blip>
            <a:srcRect l="17025" t="19340" r="33145" b="33673"/>
            <a:stretch/>
          </p:blipFill>
          <p:spPr bwMode="auto">
            <a:xfrm>
              <a:off x="2230787" y="1847255"/>
              <a:ext cx="3351147" cy="15859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49582" y="1091045"/>
              <a:ext cx="4114800" cy="24418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a:endParaRPr lang="en-US" sz="1350">
                <a:solidFill>
                  <a:prstClr val="white"/>
                </a:solidFill>
              </a:endParaRPr>
            </a:p>
          </p:txBody>
        </p:sp>
        <p:sp>
          <p:nvSpPr>
            <p:cNvPr id="10" name="TextBox 9"/>
            <p:cNvSpPr txBox="1"/>
            <p:nvPr/>
          </p:nvSpPr>
          <p:spPr>
            <a:xfrm>
              <a:off x="1842476" y="1160060"/>
              <a:ext cx="4137023" cy="872427"/>
            </a:xfrm>
            <a:prstGeom prst="rect">
              <a:avLst/>
            </a:prstGeom>
            <a:noFill/>
          </p:spPr>
          <p:txBody>
            <a:bodyPr wrap="none" rtlCol="0">
              <a:spAutoFit/>
            </a:bodyPr>
            <a:lstStyle/>
            <a:p>
              <a:pPr algn="ctr" defTabSz="914400"/>
              <a:r>
                <a:rPr lang="en-US" sz="1350" b="1" dirty="0">
                  <a:solidFill>
                    <a:prstClr val="black"/>
                  </a:solidFill>
                </a:rPr>
                <a:t>Total Length of Stay Across the</a:t>
              </a:r>
            </a:p>
            <a:p>
              <a:pPr algn="ctr" defTabSz="914400"/>
              <a:r>
                <a:rPr lang="en-US" sz="1350" b="1" dirty="0">
                  <a:solidFill>
                    <a:prstClr val="black"/>
                  </a:solidFill>
                </a:rPr>
                <a:t>Continuum of Care</a:t>
              </a:r>
            </a:p>
          </p:txBody>
        </p:sp>
      </p:grpSp>
      <p:sp>
        <p:nvSpPr>
          <p:cNvPr id="14" name="Rectangle 13"/>
          <p:cNvSpPr/>
          <p:nvPr/>
        </p:nvSpPr>
        <p:spPr>
          <a:xfrm>
            <a:off x="257379" y="155940"/>
            <a:ext cx="6133031" cy="830997"/>
          </a:xfrm>
          <a:prstGeom prst="rect">
            <a:avLst/>
          </a:prstGeom>
        </p:spPr>
        <p:txBody>
          <a:bodyPr wrap="square">
            <a:spAutoFit/>
          </a:bodyPr>
          <a:lstStyle/>
          <a:p>
            <a:pPr defTabSz="914400">
              <a:spcBef>
                <a:spcPct val="0"/>
              </a:spcBef>
            </a:pPr>
            <a:r>
              <a:rPr lang="en-US" sz="1600" b="1" u="sng" dirty="0">
                <a:solidFill>
                  <a:srgbClr val="0070C0"/>
                </a:solidFill>
                <a:latin typeface="Calibri Light" panose="020F0302020204030204"/>
              </a:rPr>
              <a:t>Question</a:t>
            </a:r>
            <a:r>
              <a:rPr lang="en-US" sz="1600" b="1" dirty="0" smtClean="0">
                <a:solidFill>
                  <a:srgbClr val="0070C0"/>
                </a:solidFill>
                <a:latin typeface="Calibri Light" panose="020F0302020204030204"/>
              </a:rPr>
              <a:t>: I am using case mix data and would like to better understand how the data can be used to analyze length of stay across the entire continuum of care from prehospital arrival to inpatient hospitalization. </a:t>
            </a:r>
            <a:endParaRPr lang="en-US" sz="1600" b="1" dirty="0">
              <a:solidFill>
                <a:srgbClr val="0070C0"/>
              </a:solidFill>
              <a:latin typeface="Calibri Light" panose="020F0302020204030204"/>
            </a:endParaRPr>
          </a:p>
        </p:txBody>
      </p:sp>
      <p:sp>
        <p:nvSpPr>
          <p:cNvPr id="15" name="TextBox 14"/>
          <p:cNvSpPr txBox="1"/>
          <p:nvPr/>
        </p:nvSpPr>
        <p:spPr>
          <a:xfrm>
            <a:off x="257379" y="1126758"/>
            <a:ext cx="8751542" cy="5386090"/>
          </a:xfrm>
          <a:prstGeom prst="rect">
            <a:avLst/>
          </a:prstGeom>
          <a:noFill/>
        </p:spPr>
        <p:txBody>
          <a:bodyPr wrap="square" rtlCol="0">
            <a:spAutoFit/>
          </a:bodyPr>
          <a:lstStyle/>
          <a:p>
            <a:pPr defTabSz="914400"/>
            <a:r>
              <a:rPr lang="en-US" sz="1400" b="1" i="1" u="sng" dirty="0" smtClean="0">
                <a:solidFill>
                  <a:prstClr val="black"/>
                </a:solidFill>
              </a:rPr>
              <a:t>Answer</a:t>
            </a:r>
            <a:r>
              <a:rPr lang="en-US" sz="1400" b="1" i="1" dirty="0" smtClean="0">
                <a:solidFill>
                  <a:prstClr val="black"/>
                </a:solidFill>
              </a:rPr>
              <a:t>:   </a:t>
            </a:r>
            <a:r>
              <a:rPr lang="en-US" sz="1400" b="1" i="1" dirty="0" smtClean="0">
                <a:solidFill>
                  <a:srgbClr val="FF0000"/>
                </a:solidFill>
              </a:rPr>
              <a:t>Prehospital Care: </a:t>
            </a:r>
            <a:r>
              <a:rPr lang="en-US" sz="1400" i="1" dirty="0" smtClean="0">
                <a:solidFill>
                  <a:prstClr val="black"/>
                </a:solidFill>
              </a:rPr>
              <a:t>Ambulance scene and transport times are </a:t>
            </a:r>
            <a:r>
              <a:rPr lang="en-US" sz="1400" i="1" u="sng" dirty="0" smtClean="0">
                <a:solidFill>
                  <a:prstClr val="black"/>
                </a:solidFill>
              </a:rPr>
              <a:t>not</a:t>
            </a:r>
            <a:r>
              <a:rPr lang="en-US" sz="1400" i="1" dirty="0" smtClean="0">
                <a:solidFill>
                  <a:prstClr val="black"/>
                </a:solidFill>
              </a:rPr>
              <a:t> available</a:t>
            </a:r>
          </a:p>
          <a:p>
            <a:pPr defTabSz="914400"/>
            <a:r>
              <a:rPr lang="en-US" sz="1400" i="1" dirty="0" smtClean="0">
                <a:solidFill>
                  <a:prstClr val="black"/>
                </a:solidFill>
              </a:rPr>
              <a:t>in either the </a:t>
            </a:r>
            <a:r>
              <a:rPr lang="en-US" sz="1400" b="1" i="1" dirty="0" smtClean="0">
                <a:solidFill>
                  <a:srgbClr val="FF0000"/>
                </a:solidFill>
              </a:rPr>
              <a:t>case mix data </a:t>
            </a:r>
            <a:r>
              <a:rPr lang="en-US" sz="1400" i="1" dirty="0" smtClean="0">
                <a:solidFill>
                  <a:prstClr val="black"/>
                </a:solidFill>
              </a:rPr>
              <a:t>or the </a:t>
            </a:r>
            <a:r>
              <a:rPr lang="en-US" sz="1400" b="1" i="1" dirty="0" smtClean="0">
                <a:solidFill>
                  <a:srgbClr val="FF0000"/>
                </a:solidFill>
              </a:rPr>
              <a:t>MA APCD</a:t>
            </a:r>
            <a:r>
              <a:rPr lang="en-US" sz="1400" i="1" dirty="0" smtClean="0">
                <a:solidFill>
                  <a:prstClr val="black"/>
                </a:solidFill>
              </a:rPr>
              <a:t>.  A few hospitals have </a:t>
            </a:r>
            <a:r>
              <a:rPr lang="en-US" sz="1400" b="1" i="1" dirty="0" smtClean="0">
                <a:solidFill>
                  <a:prstClr val="black"/>
                </a:solidFill>
              </a:rPr>
              <a:t>HCPCS codes </a:t>
            </a:r>
            <a:r>
              <a:rPr lang="en-US" sz="1400" i="1" dirty="0" smtClean="0">
                <a:solidFill>
                  <a:prstClr val="black"/>
                </a:solidFill>
              </a:rPr>
              <a:t>in </a:t>
            </a:r>
          </a:p>
          <a:p>
            <a:pPr defTabSz="914400"/>
            <a:r>
              <a:rPr lang="en-US" sz="1400" i="1" dirty="0" smtClean="0">
                <a:solidFill>
                  <a:prstClr val="black"/>
                </a:solidFill>
              </a:rPr>
              <a:t>the case mix ED services file for ambulance ground mileage (</a:t>
            </a:r>
            <a:r>
              <a:rPr lang="en-US" sz="1400" b="1" i="1" dirty="0" smtClean="0">
                <a:solidFill>
                  <a:prstClr val="black"/>
                </a:solidFill>
              </a:rPr>
              <a:t>A0425</a:t>
            </a:r>
            <a:r>
              <a:rPr lang="en-US" sz="1400" i="1" dirty="0" smtClean="0">
                <a:solidFill>
                  <a:prstClr val="black"/>
                </a:solidFill>
              </a:rPr>
              <a:t>), advanced life </a:t>
            </a:r>
          </a:p>
          <a:p>
            <a:pPr defTabSz="914400"/>
            <a:r>
              <a:rPr lang="en-US" sz="1400" i="1" dirty="0" smtClean="0">
                <a:solidFill>
                  <a:prstClr val="black"/>
                </a:solidFill>
              </a:rPr>
              <a:t>support level 1 (</a:t>
            </a:r>
            <a:r>
              <a:rPr lang="en-US" sz="1400" b="1" i="1" dirty="0" smtClean="0">
                <a:solidFill>
                  <a:prstClr val="black"/>
                </a:solidFill>
              </a:rPr>
              <a:t>A0426</a:t>
            </a:r>
            <a:r>
              <a:rPr lang="en-US" sz="1400" i="1" dirty="0" smtClean="0">
                <a:solidFill>
                  <a:prstClr val="black"/>
                </a:solidFill>
              </a:rPr>
              <a:t>) and level 2 (</a:t>
            </a:r>
            <a:r>
              <a:rPr lang="en-US" sz="1400" b="1" i="1" dirty="0" smtClean="0">
                <a:solidFill>
                  <a:prstClr val="black"/>
                </a:solidFill>
              </a:rPr>
              <a:t>A0427</a:t>
            </a:r>
            <a:r>
              <a:rPr lang="en-US" sz="1400" i="1" dirty="0" smtClean="0">
                <a:solidFill>
                  <a:prstClr val="black"/>
                </a:solidFill>
              </a:rPr>
              <a:t>) transport. </a:t>
            </a:r>
          </a:p>
          <a:p>
            <a:pPr defTabSz="914400"/>
            <a:endParaRPr lang="en-US" sz="800" i="1" dirty="0">
              <a:solidFill>
                <a:prstClr val="black"/>
              </a:solidFill>
            </a:endParaRPr>
          </a:p>
          <a:p>
            <a:pPr defTabSz="914400"/>
            <a:r>
              <a:rPr lang="en-US" sz="1400" i="1" dirty="0" smtClean="0">
                <a:solidFill>
                  <a:prstClr val="black"/>
                </a:solidFill>
              </a:rPr>
              <a:t>The </a:t>
            </a:r>
            <a:r>
              <a:rPr lang="en-US" sz="1400" b="1" i="1" dirty="0" smtClean="0">
                <a:solidFill>
                  <a:srgbClr val="FF0000"/>
                </a:solidFill>
              </a:rPr>
              <a:t>case mix inpatient hospital discharge services file </a:t>
            </a:r>
            <a:r>
              <a:rPr lang="en-US" sz="1400" i="1" dirty="0" smtClean="0">
                <a:solidFill>
                  <a:prstClr val="black"/>
                </a:solidFill>
              </a:rPr>
              <a:t>contains </a:t>
            </a:r>
            <a:r>
              <a:rPr lang="en-US" sz="1400" b="1" i="1" dirty="0" smtClean="0">
                <a:solidFill>
                  <a:prstClr val="black"/>
                </a:solidFill>
              </a:rPr>
              <a:t>revenue code 0540</a:t>
            </a:r>
            <a:r>
              <a:rPr lang="en-US" sz="1400" i="1" dirty="0" smtClean="0">
                <a:solidFill>
                  <a:prstClr val="black"/>
                </a:solidFill>
              </a:rPr>
              <a:t> for ambulance services. These HCPCS codes and other HCPCS A-Codes associated non emergent and emergent medical transport and other prehospital emergency resources are used in the </a:t>
            </a:r>
            <a:r>
              <a:rPr lang="en-US" sz="1400" b="1" i="1" dirty="0" smtClean="0">
                <a:solidFill>
                  <a:srgbClr val="FF0000"/>
                </a:solidFill>
              </a:rPr>
              <a:t>MA APCD</a:t>
            </a:r>
            <a:r>
              <a:rPr lang="en-US" sz="1400" i="1" dirty="0" smtClean="0">
                <a:solidFill>
                  <a:prstClr val="black"/>
                </a:solidFill>
              </a:rPr>
              <a:t>, as are the inpatient revenue codes. In is important to note that the </a:t>
            </a:r>
            <a:r>
              <a:rPr lang="en-US" sz="1400" b="1" i="1" dirty="0" smtClean="0">
                <a:solidFill>
                  <a:srgbClr val="FF0000"/>
                </a:solidFill>
              </a:rPr>
              <a:t>MA APCD also contains medical claims from ground and air ambulance service providers.</a:t>
            </a:r>
            <a:r>
              <a:rPr lang="en-US" sz="1400" i="1" dirty="0" smtClean="0">
                <a:solidFill>
                  <a:prstClr val="black"/>
                </a:solidFill>
              </a:rPr>
              <a:t> This data contains more detailed billing for prehospital medical procedures and transport distance. However, it does not contain length of time for prehospital transport.      </a:t>
            </a:r>
          </a:p>
          <a:p>
            <a:pPr defTabSz="914400"/>
            <a:r>
              <a:rPr lang="en-US" sz="1200" i="1" dirty="0">
                <a:solidFill>
                  <a:prstClr val="black"/>
                </a:solidFill>
              </a:rPr>
              <a:t> </a:t>
            </a:r>
            <a:r>
              <a:rPr lang="en-US" sz="1200" i="1" dirty="0" smtClean="0">
                <a:solidFill>
                  <a:prstClr val="black"/>
                </a:solidFill>
              </a:rPr>
              <a:t>                                                                                                                                    </a:t>
            </a:r>
            <a:r>
              <a:rPr lang="en-US" sz="1400" b="1" i="1" dirty="0" smtClean="0">
                <a:solidFill>
                  <a:srgbClr val="FF0000"/>
                </a:solidFill>
              </a:rPr>
              <a:t>DPH’s </a:t>
            </a:r>
            <a:r>
              <a:rPr lang="en-US" sz="1400" b="1" i="1" dirty="0">
                <a:solidFill>
                  <a:srgbClr val="FF0000"/>
                </a:solidFill>
              </a:rPr>
              <a:t>MATRIS Prehospital Length of Time</a:t>
            </a:r>
            <a:endParaRPr lang="en-US" sz="1400" i="1" dirty="0">
              <a:solidFill>
                <a:prstClr val="black"/>
              </a:solidFill>
            </a:endParaRPr>
          </a:p>
          <a:p>
            <a:pPr defTabSz="914400"/>
            <a:r>
              <a:rPr lang="en-US" sz="1400" i="1" dirty="0" smtClean="0">
                <a:solidFill>
                  <a:prstClr val="black"/>
                </a:solidFill>
              </a:rPr>
              <a:t>The </a:t>
            </a:r>
            <a:r>
              <a:rPr lang="en-US" sz="1400" i="1" dirty="0">
                <a:solidFill>
                  <a:prstClr val="black"/>
                </a:solidFill>
              </a:rPr>
              <a:t>Department of Public Health’s (DPH)</a:t>
            </a:r>
            <a:endParaRPr lang="en-US" sz="1400" b="1" i="1" dirty="0">
              <a:solidFill>
                <a:srgbClr val="FF0000"/>
              </a:solidFill>
            </a:endParaRPr>
          </a:p>
          <a:p>
            <a:pPr defTabSz="914400"/>
            <a:r>
              <a:rPr lang="en-US" sz="1400" i="1" dirty="0">
                <a:solidFill>
                  <a:prstClr val="black"/>
                </a:solidFill>
              </a:rPr>
              <a:t>Massachusetts Ambulance Trip Record Information </a:t>
            </a:r>
          </a:p>
          <a:p>
            <a:pPr defTabSz="914400"/>
            <a:r>
              <a:rPr lang="en-US" sz="1400" i="1" dirty="0">
                <a:solidFill>
                  <a:prstClr val="black"/>
                </a:solidFill>
              </a:rPr>
              <a:t>System (</a:t>
            </a:r>
            <a:r>
              <a:rPr lang="en-US" sz="1400" b="1" i="1" dirty="0">
                <a:solidFill>
                  <a:srgbClr val="FF0000"/>
                </a:solidFill>
              </a:rPr>
              <a:t>MATRIS</a:t>
            </a:r>
            <a:r>
              <a:rPr lang="en-US" sz="1400" b="1" i="1" dirty="0">
                <a:solidFill>
                  <a:prstClr val="black"/>
                </a:solidFill>
              </a:rPr>
              <a:t>) </a:t>
            </a:r>
            <a:r>
              <a:rPr lang="en-US" sz="1400" i="1" dirty="0" smtClean="0">
                <a:solidFill>
                  <a:prstClr val="black"/>
                </a:solidFill>
              </a:rPr>
              <a:t>contains </a:t>
            </a:r>
            <a:r>
              <a:rPr lang="en-US" sz="1400" i="1" dirty="0">
                <a:solidFill>
                  <a:prstClr val="black"/>
                </a:solidFill>
              </a:rPr>
              <a:t>prehospital time </a:t>
            </a:r>
            <a:r>
              <a:rPr lang="en-US" sz="1400" i="1" dirty="0" smtClean="0">
                <a:solidFill>
                  <a:prstClr val="black"/>
                </a:solidFill>
              </a:rPr>
              <a:t>data </a:t>
            </a:r>
          </a:p>
          <a:p>
            <a:pPr defTabSz="914400"/>
            <a:r>
              <a:rPr lang="en-US" sz="1400" i="1" dirty="0" smtClean="0">
                <a:solidFill>
                  <a:prstClr val="black"/>
                </a:solidFill>
              </a:rPr>
              <a:t>which </a:t>
            </a:r>
            <a:r>
              <a:rPr lang="en-US" sz="1400" i="1" dirty="0">
                <a:solidFill>
                  <a:prstClr val="black"/>
                </a:solidFill>
              </a:rPr>
              <a:t>allows researchers to determine the </a:t>
            </a:r>
          </a:p>
          <a:p>
            <a:pPr defTabSz="914400"/>
            <a:r>
              <a:rPr lang="en-US" sz="1400" i="1" dirty="0">
                <a:solidFill>
                  <a:prstClr val="black"/>
                </a:solidFill>
              </a:rPr>
              <a:t>length of time from scene to hospital but does not </a:t>
            </a:r>
          </a:p>
          <a:p>
            <a:pPr defTabSz="914400"/>
            <a:r>
              <a:rPr lang="en-US" sz="1400" i="1" dirty="0">
                <a:solidFill>
                  <a:prstClr val="black"/>
                </a:solidFill>
              </a:rPr>
              <a:t>contain the time involved in the subsequent hospital</a:t>
            </a:r>
          </a:p>
          <a:p>
            <a:pPr defTabSz="914400"/>
            <a:r>
              <a:rPr lang="en-US" sz="1400" i="1" dirty="0">
                <a:solidFill>
                  <a:prstClr val="black"/>
                </a:solidFill>
              </a:rPr>
              <a:t>stay. DPH’s </a:t>
            </a:r>
            <a:r>
              <a:rPr lang="en-US" sz="1400" b="1" i="1" dirty="0">
                <a:solidFill>
                  <a:srgbClr val="FF0000"/>
                </a:solidFill>
              </a:rPr>
              <a:t>Trauma Registry </a:t>
            </a:r>
            <a:r>
              <a:rPr lang="en-US" sz="1400" i="1" dirty="0">
                <a:solidFill>
                  <a:prstClr val="black"/>
                </a:solidFill>
              </a:rPr>
              <a:t>does however contains</a:t>
            </a:r>
          </a:p>
          <a:p>
            <a:pPr defTabSz="914400"/>
            <a:r>
              <a:rPr lang="en-US" sz="1400" i="1" dirty="0">
                <a:solidFill>
                  <a:prstClr val="black"/>
                </a:solidFill>
              </a:rPr>
              <a:t>in one repository ambulance scene time, transport</a:t>
            </a:r>
          </a:p>
          <a:p>
            <a:pPr defTabSz="914400"/>
            <a:r>
              <a:rPr lang="en-US" sz="1400" i="1" dirty="0">
                <a:solidFill>
                  <a:prstClr val="black"/>
                </a:solidFill>
              </a:rPr>
              <a:t>and arrival length of time, ED length of stay, and </a:t>
            </a:r>
          </a:p>
          <a:p>
            <a:pPr defTabSz="914400"/>
            <a:r>
              <a:rPr lang="en-US" sz="1400" i="1" dirty="0">
                <a:solidFill>
                  <a:prstClr val="black"/>
                </a:solidFill>
              </a:rPr>
              <a:t>inpatient length of stay. This data is limited to just</a:t>
            </a:r>
          </a:p>
          <a:p>
            <a:pPr defTabSz="914400"/>
            <a:r>
              <a:rPr lang="en-US" sz="1400" i="1" dirty="0">
                <a:solidFill>
                  <a:prstClr val="black"/>
                </a:solidFill>
              </a:rPr>
              <a:t>Trauma patients. </a:t>
            </a:r>
            <a:r>
              <a:rPr lang="en-US" sz="1400" i="1" dirty="0" smtClean="0">
                <a:solidFill>
                  <a:prstClr val="black"/>
                </a:solidFill>
              </a:rPr>
              <a:t>Information on those two data</a:t>
            </a:r>
          </a:p>
          <a:p>
            <a:pPr defTabSz="914400"/>
            <a:r>
              <a:rPr lang="en-US" sz="1400" i="1" dirty="0">
                <a:solidFill>
                  <a:prstClr val="black"/>
                </a:solidFill>
              </a:rPr>
              <a:t>r</a:t>
            </a:r>
            <a:r>
              <a:rPr lang="en-US" sz="1400" i="1" dirty="0" smtClean="0">
                <a:solidFill>
                  <a:prstClr val="black"/>
                </a:solidFill>
              </a:rPr>
              <a:t>epositories are available on DPH’s website at </a:t>
            </a:r>
          </a:p>
          <a:p>
            <a:pPr defTabSz="914400"/>
            <a:r>
              <a:rPr lang="en-US" sz="1400" i="1" dirty="0">
                <a:solidFill>
                  <a:prstClr val="black"/>
                </a:solidFill>
                <a:hlinkClick r:id="rId4"/>
              </a:rPr>
              <a:t>https://</a:t>
            </a:r>
            <a:r>
              <a:rPr lang="en-US" sz="1400" i="1" dirty="0" smtClean="0">
                <a:solidFill>
                  <a:prstClr val="black"/>
                </a:solidFill>
                <a:hlinkClick r:id="rId4"/>
              </a:rPr>
              <a:t>www.mass.gov/orgs/office-of-emergency-medical-services</a:t>
            </a:r>
            <a:r>
              <a:rPr lang="en-US" sz="1400" i="1" dirty="0" smtClean="0">
                <a:solidFill>
                  <a:prstClr val="black"/>
                </a:solidFill>
              </a:rPr>
              <a:t> </a:t>
            </a:r>
            <a:endParaRPr lang="en-US" sz="1400" i="1" dirty="0">
              <a:solidFill>
                <a:prstClr val="black"/>
              </a:solidFill>
            </a:endParaRPr>
          </a:p>
        </p:txBody>
      </p:sp>
      <p:pic>
        <p:nvPicPr>
          <p:cNvPr id="2" name="Picture 4" descr="The association between hospital arrival time, transport method,  prehospital time intervals, and in-hospital mortality in trauma patients  presenting to Khayelitsha Hospital, Cape Town - ScienceDire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4375" y="3695700"/>
            <a:ext cx="4670544"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99647" y="6341112"/>
            <a:ext cx="1132811" cy="369332"/>
          </a:xfrm>
          <a:prstGeom prst="rect">
            <a:avLst/>
          </a:prstGeom>
          <a:noFill/>
        </p:spPr>
        <p:txBody>
          <a:bodyPr wrap="none" rtlCol="0">
            <a:spAutoFit/>
          </a:bodyPr>
          <a:lstStyle/>
          <a:p>
            <a:r>
              <a:rPr lang="en-US" b="1" i="1" dirty="0" smtClean="0">
                <a:solidFill>
                  <a:schemeClr val="accent1">
                    <a:lumMod val="75000"/>
                  </a:schemeClr>
                </a:solidFill>
              </a:rPr>
              <a:t>continued</a:t>
            </a:r>
            <a:endParaRPr lang="en-US" b="1" i="1" dirty="0">
              <a:solidFill>
                <a:schemeClr val="accent1">
                  <a:lumMod val="75000"/>
                </a:schemeClr>
              </a:solidFill>
            </a:endParaRPr>
          </a:p>
        </p:txBody>
      </p:sp>
      <p:sp>
        <p:nvSpPr>
          <p:cNvPr id="7" name="Right Arrow 6"/>
          <p:cNvSpPr/>
          <p:nvPr/>
        </p:nvSpPr>
        <p:spPr>
          <a:xfrm>
            <a:off x="7912100" y="6464300"/>
            <a:ext cx="949444" cy="1572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8412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395494" y="155940"/>
            <a:ext cx="2367187" cy="1421384"/>
            <a:chOff x="1842476" y="1091045"/>
            <a:chExt cx="4137023" cy="2441864"/>
          </a:xfrm>
        </p:grpSpPr>
        <p:pic>
          <p:nvPicPr>
            <p:cNvPr id="1028" name="Picture 4" descr="About the Paul Coverdell National Acute Stroke Program|Programs|DHDSP|CDC"/>
            <p:cNvPicPr>
              <a:picLocks noChangeAspect="1" noChangeArrowheads="1"/>
            </p:cNvPicPr>
            <p:nvPr/>
          </p:nvPicPr>
          <p:blipFill rotWithShape="1">
            <a:blip r:embed="rId2">
              <a:extLst>
                <a:ext uri="{28A0092B-C50C-407E-A947-70E740481C1C}">
                  <a14:useLocalDpi xmlns:a14="http://schemas.microsoft.com/office/drawing/2010/main" val="0"/>
                </a:ext>
              </a:extLst>
            </a:blip>
            <a:srcRect l="17025" t="19340" r="33145" b="33673"/>
            <a:stretch/>
          </p:blipFill>
          <p:spPr bwMode="auto">
            <a:xfrm>
              <a:off x="2230787" y="1847255"/>
              <a:ext cx="3351147" cy="15859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49582" y="1091045"/>
              <a:ext cx="4114800" cy="24418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a:endParaRPr lang="en-US" sz="1350">
                <a:solidFill>
                  <a:prstClr val="white"/>
                </a:solidFill>
              </a:endParaRPr>
            </a:p>
          </p:txBody>
        </p:sp>
        <p:sp>
          <p:nvSpPr>
            <p:cNvPr id="10" name="TextBox 9"/>
            <p:cNvSpPr txBox="1"/>
            <p:nvPr/>
          </p:nvSpPr>
          <p:spPr>
            <a:xfrm>
              <a:off x="1842476" y="1160060"/>
              <a:ext cx="4137023" cy="872427"/>
            </a:xfrm>
            <a:prstGeom prst="rect">
              <a:avLst/>
            </a:prstGeom>
            <a:noFill/>
          </p:spPr>
          <p:txBody>
            <a:bodyPr wrap="none" rtlCol="0">
              <a:spAutoFit/>
            </a:bodyPr>
            <a:lstStyle/>
            <a:p>
              <a:pPr algn="ctr" defTabSz="914400"/>
              <a:r>
                <a:rPr lang="en-US" sz="1350" b="1" dirty="0">
                  <a:solidFill>
                    <a:prstClr val="black"/>
                  </a:solidFill>
                </a:rPr>
                <a:t>Total Length of Stay Across the</a:t>
              </a:r>
            </a:p>
            <a:p>
              <a:pPr algn="ctr" defTabSz="914400"/>
              <a:r>
                <a:rPr lang="en-US" sz="1350" b="1" dirty="0">
                  <a:solidFill>
                    <a:prstClr val="black"/>
                  </a:solidFill>
                </a:rPr>
                <a:t>Continuum of Care</a:t>
              </a:r>
            </a:p>
          </p:txBody>
        </p:sp>
      </p:grpSp>
      <p:sp>
        <p:nvSpPr>
          <p:cNvPr id="15" name="TextBox 14"/>
          <p:cNvSpPr txBox="1"/>
          <p:nvPr/>
        </p:nvSpPr>
        <p:spPr>
          <a:xfrm>
            <a:off x="158085" y="196113"/>
            <a:ext cx="8751542" cy="6463308"/>
          </a:xfrm>
          <a:prstGeom prst="rect">
            <a:avLst/>
          </a:prstGeom>
          <a:noFill/>
        </p:spPr>
        <p:txBody>
          <a:bodyPr wrap="square" rtlCol="0">
            <a:spAutoFit/>
          </a:bodyPr>
          <a:lstStyle/>
          <a:p>
            <a:pPr defTabSz="914400"/>
            <a:r>
              <a:rPr lang="en-US" sz="1400" b="1" i="1" u="sng" dirty="0" smtClean="0">
                <a:solidFill>
                  <a:prstClr val="black"/>
                </a:solidFill>
              </a:rPr>
              <a:t>Answer (continued</a:t>
            </a:r>
            <a:r>
              <a:rPr lang="en-US" sz="1400" b="1" i="1" dirty="0">
                <a:solidFill>
                  <a:prstClr val="black"/>
                </a:solidFill>
              </a:rPr>
              <a:t>)</a:t>
            </a:r>
            <a:r>
              <a:rPr lang="en-US" sz="1400" b="1" i="1" dirty="0" smtClean="0">
                <a:solidFill>
                  <a:prstClr val="black"/>
                </a:solidFill>
              </a:rPr>
              <a:t>   </a:t>
            </a:r>
            <a:r>
              <a:rPr lang="en-US" sz="1400" b="1" i="1" dirty="0" smtClean="0">
                <a:solidFill>
                  <a:srgbClr val="FF0000"/>
                </a:solidFill>
              </a:rPr>
              <a:t>Emergency Department Visit: </a:t>
            </a:r>
            <a:r>
              <a:rPr lang="en-US" sz="1400" i="1" dirty="0" smtClean="0">
                <a:solidFill>
                  <a:prstClr val="black"/>
                </a:solidFill>
              </a:rPr>
              <a:t>For patients who visit the ED </a:t>
            </a:r>
          </a:p>
          <a:p>
            <a:pPr defTabSz="914400"/>
            <a:r>
              <a:rPr lang="en-US" sz="1400" i="1" dirty="0" smtClean="0">
                <a:solidFill>
                  <a:prstClr val="black"/>
                </a:solidFill>
              </a:rPr>
              <a:t>and are a routine departure to home, the case mix ED visit data contains a length</a:t>
            </a:r>
          </a:p>
          <a:p>
            <a:pPr defTabSz="914400"/>
            <a:r>
              <a:rPr lang="en-US" sz="1400" i="1" dirty="0">
                <a:solidFill>
                  <a:prstClr val="black"/>
                </a:solidFill>
              </a:rPr>
              <a:t>o</a:t>
            </a:r>
            <a:r>
              <a:rPr lang="en-US" sz="1400" i="1" dirty="0" smtClean="0">
                <a:solidFill>
                  <a:prstClr val="black"/>
                </a:solidFill>
              </a:rPr>
              <a:t>f stay field in hours.  If those patients originate from an outside ED (</a:t>
            </a:r>
            <a:r>
              <a:rPr lang="en-US" sz="1400" b="1" i="1" dirty="0" smtClean="0">
                <a:solidFill>
                  <a:prstClr val="black"/>
                </a:solidFill>
              </a:rPr>
              <a:t>Admission </a:t>
            </a:r>
          </a:p>
          <a:p>
            <a:pPr defTabSz="914400"/>
            <a:r>
              <a:rPr lang="en-US" sz="1400" b="1" i="1" dirty="0" smtClean="0">
                <a:solidFill>
                  <a:prstClr val="black"/>
                </a:solidFill>
              </a:rPr>
              <a:t>Source Code 7=Outside </a:t>
            </a:r>
            <a:r>
              <a:rPr lang="en-US" sz="1400" b="1" i="1" dirty="0">
                <a:solidFill>
                  <a:prstClr val="black"/>
                </a:solidFill>
              </a:rPr>
              <a:t>Hospital Emergency Room </a:t>
            </a:r>
            <a:r>
              <a:rPr lang="en-US" sz="1400" b="1" i="1" dirty="0" smtClean="0">
                <a:solidFill>
                  <a:prstClr val="black"/>
                </a:solidFill>
              </a:rPr>
              <a:t>Transfer</a:t>
            </a:r>
            <a:r>
              <a:rPr lang="en-US" sz="1400" i="1" dirty="0" smtClean="0">
                <a:solidFill>
                  <a:prstClr val="black"/>
                </a:solidFill>
              </a:rPr>
              <a:t>) or an outside hospital’s</a:t>
            </a:r>
          </a:p>
          <a:p>
            <a:pPr defTabSz="914400"/>
            <a:r>
              <a:rPr lang="en-US" sz="1400" i="1" dirty="0" smtClean="0">
                <a:solidFill>
                  <a:prstClr val="black"/>
                </a:solidFill>
              </a:rPr>
              <a:t>inpatient care (</a:t>
            </a:r>
            <a:r>
              <a:rPr lang="en-US" sz="1400" b="1" i="1" dirty="0" smtClean="0">
                <a:solidFill>
                  <a:prstClr val="black"/>
                </a:solidFill>
              </a:rPr>
              <a:t>Admission Source Code 4=Transfer </a:t>
            </a:r>
            <a:r>
              <a:rPr lang="en-US" sz="1400" b="1" i="1" dirty="0">
                <a:solidFill>
                  <a:prstClr val="black"/>
                </a:solidFill>
              </a:rPr>
              <a:t>from Acute Care </a:t>
            </a:r>
            <a:r>
              <a:rPr lang="en-US" sz="1400" b="1" i="1" dirty="0" smtClean="0">
                <a:solidFill>
                  <a:prstClr val="black"/>
                </a:solidFill>
              </a:rPr>
              <a:t>Hospital</a:t>
            </a:r>
            <a:r>
              <a:rPr lang="en-US" sz="1400" i="1" dirty="0" smtClean="0">
                <a:solidFill>
                  <a:prstClr val="black"/>
                </a:solidFill>
              </a:rPr>
              <a:t>) and </a:t>
            </a:r>
          </a:p>
          <a:p>
            <a:pPr defTabSz="914400"/>
            <a:r>
              <a:rPr lang="en-US" sz="1400" i="1" dirty="0" smtClean="0">
                <a:solidFill>
                  <a:prstClr val="black"/>
                </a:solidFill>
              </a:rPr>
              <a:t>those facilities are in Massachusetts, use the encrypted UHIN to link to the patient’s</a:t>
            </a:r>
          </a:p>
          <a:p>
            <a:pPr defTabSz="914400"/>
            <a:r>
              <a:rPr lang="en-US" sz="1400" i="1" dirty="0">
                <a:solidFill>
                  <a:prstClr val="black"/>
                </a:solidFill>
              </a:rPr>
              <a:t>p</a:t>
            </a:r>
            <a:r>
              <a:rPr lang="en-US" sz="1400" i="1" dirty="0" smtClean="0">
                <a:solidFill>
                  <a:prstClr val="black"/>
                </a:solidFill>
              </a:rPr>
              <a:t>rior facility record to determine the magnitude of time at outside EDs or length of </a:t>
            </a:r>
          </a:p>
          <a:p>
            <a:pPr defTabSz="914400"/>
            <a:r>
              <a:rPr lang="en-US" sz="1400" i="1" dirty="0" smtClean="0">
                <a:solidFill>
                  <a:prstClr val="black"/>
                </a:solidFill>
              </a:rPr>
              <a:t>stay in outside hospital inpatient care prior to the ED visit at the final destination of definitive care.</a:t>
            </a:r>
            <a:endParaRPr lang="en-US" sz="1400" i="1" dirty="0">
              <a:solidFill>
                <a:prstClr val="black"/>
              </a:solidFill>
            </a:endParaRPr>
          </a:p>
          <a:p>
            <a:pPr defTabSz="914400"/>
            <a:endParaRPr lang="en-US" sz="800" dirty="0">
              <a:solidFill>
                <a:prstClr val="black"/>
              </a:solidFill>
            </a:endParaRPr>
          </a:p>
          <a:p>
            <a:pPr defTabSz="914400"/>
            <a:r>
              <a:rPr lang="en-US" sz="1400" b="1" i="1" dirty="0" smtClean="0">
                <a:solidFill>
                  <a:srgbClr val="FF0000"/>
                </a:solidFill>
              </a:rPr>
              <a:t>Inpatient Hospitalization:</a:t>
            </a:r>
            <a:r>
              <a:rPr lang="en-US" sz="1400" i="1" dirty="0" smtClean="0">
                <a:solidFill>
                  <a:prstClr val="black"/>
                </a:solidFill>
              </a:rPr>
              <a:t> If the patient is admitted from the within hospital ED for inpatient care (</a:t>
            </a:r>
            <a:r>
              <a:rPr lang="en-US" sz="1400" b="1" i="1" dirty="0" smtClean="0">
                <a:solidFill>
                  <a:prstClr val="black"/>
                </a:solidFill>
              </a:rPr>
              <a:t>Admission Source Code R </a:t>
            </a:r>
            <a:r>
              <a:rPr lang="en-US" sz="1400" b="1" i="1" dirty="0">
                <a:solidFill>
                  <a:prstClr val="black"/>
                </a:solidFill>
              </a:rPr>
              <a:t>= Inside Hospital ER </a:t>
            </a:r>
            <a:r>
              <a:rPr lang="en-US" sz="1400" b="1" i="1" dirty="0" smtClean="0">
                <a:solidFill>
                  <a:prstClr val="black"/>
                </a:solidFill>
              </a:rPr>
              <a:t>Transfer</a:t>
            </a:r>
            <a:r>
              <a:rPr lang="en-US" sz="1400" i="1" dirty="0" smtClean="0">
                <a:solidFill>
                  <a:prstClr val="black"/>
                </a:solidFill>
              </a:rPr>
              <a:t>), the quantity of units for </a:t>
            </a:r>
            <a:r>
              <a:rPr lang="en-US" sz="1400" b="1" i="1" dirty="0" smtClean="0">
                <a:solidFill>
                  <a:prstClr val="black"/>
                </a:solidFill>
              </a:rPr>
              <a:t>revenue code values </a:t>
            </a:r>
            <a:r>
              <a:rPr lang="en-US" sz="1400" b="1" i="1" dirty="0">
                <a:solidFill>
                  <a:prstClr val="black"/>
                </a:solidFill>
              </a:rPr>
              <a:t>of 0450-0459 </a:t>
            </a:r>
            <a:r>
              <a:rPr lang="en-US" sz="1400" i="1" dirty="0">
                <a:solidFill>
                  <a:prstClr val="black"/>
                </a:solidFill>
              </a:rPr>
              <a:t>(</a:t>
            </a:r>
            <a:r>
              <a:rPr lang="en-US" sz="1400" b="1" i="1" dirty="0">
                <a:solidFill>
                  <a:prstClr val="black"/>
                </a:solidFill>
              </a:rPr>
              <a:t>Emergency </a:t>
            </a:r>
            <a:r>
              <a:rPr lang="en-US" sz="1400" b="1" i="1" dirty="0" smtClean="0">
                <a:solidFill>
                  <a:prstClr val="black"/>
                </a:solidFill>
              </a:rPr>
              <a:t>Room</a:t>
            </a:r>
            <a:r>
              <a:rPr lang="en-US" sz="1400" i="1" dirty="0" smtClean="0">
                <a:solidFill>
                  <a:prstClr val="black"/>
                </a:solidFill>
              </a:rPr>
              <a:t>) in the inpatient services table indicate the hours the patient was in the ED.  If the patient is admitted from Observation stay, the quantity of units for </a:t>
            </a:r>
            <a:r>
              <a:rPr lang="en-US" sz="1400" b="1" i="1" dirty="0" smtClean="0">
                <a:solidFill>
                  <a:prstClr val="black"/>
                </a:solidFill>
              </a:rPr>
              <a:t>revenue code value 0762 </a:t>
            </a:r>
            <a:r>
              <a:rPr lang="en-US" sz="1400" i="1" dirty="0" smtClean="0">
                <a:solidFill>
                  <a:prstClr val="black"/>
                </a:solidFill>
              </a:rPr>
              <a:t>(</a:t>
            </a:r>
            <a:r>
              <a:rPr lang="en-US" sz="1400" b="1" i="1" dirty="0" smtClean="0">
                <a:solidFill>
                  <a:prstClr val="black"/>
                </a:solidFill>
              </a:rPr>
              <a:t>Specialty Services – Observation Hours</a:t>
            </a:r>
            <a:r>
              <a:rPr lang="en-US" sz="1400" i="1" dirty="0" smtClean="0">
                <a:solidFill>
                  <a:prstClr val="black"/>
                </a:solidFill>
              </a:rPr>
              <a:t>) indicate hours in Observation Stay. As mentioned above, for those originating from an outside acute care facility in Massachusetts, use the encrypted UHIN to determine the magnitude of care elsewhere prior to admission. If a patient is admitted for inpatient care at the same hospital where they received care in both ED and Observation Stay, the total length of stay across the continuum of care can be determined by using both the revenue codes (in hours) plus the discharge table’s length of stay in days as depicted in the flow chart below: </a:t>
            </a:r>
          </a:p>
          <a:p>
            <a:pPr defTabSz="914400"/>
            <a:endParaRPr lang="en-US" sz="1400" i="1" dirty="0">
              <a:solidFill>
                <a:prstClr val="black"/>
              </a:solidFill>
            </a:endParaRPr>
          </a:p>
          <a:p>
            <a:pPr defTabSz="914400"/>
            <a:endParaRPr lang="en-US" sz="1400" i="1" dirty="0" smtClean="0">
              <a:solidFill>
                <a:prstClr val="black"/>
              </a:solidFill>
            </a:endParaRPr>
          </a:p>
          <a:p>
            <a:pPr defTabSz="914400"/>
            <a:endParaRPr lang="en-US" sz="1400" i="1" dirty="0">
              <a:solidFill>
                <a:prstClr val="black"/>
              </a:solidFill>
            </a:endParaRPr>
          </a:p>
          <a:p>
            <a:pPr defTabSz="914400"/>
            <a:endParaRPr lang="en-US" sz="1400" i="1" dirty="0" smtClean="0">
              <a:solidFill>
                <a:prstClr val="black"/>
              </a:solidFill>
            </a:endParaRPr>
          </a:p>
          <a:p>
            <a:pPr defTabSz="914400"/>
            <a:endParaRPr lang="en-US" sz="1400" i="1" dirty="0">
              <a:solidFill>
                <a:prstClr val="black"/>
              </a:solidFill>
            </a:endParaRPr>
          </a:p>
          <a:p>
            <a:pPr defTabSz="914400"/>
            <a:endParaRPr lang="en-US" sz="1400" i="1" dirty="0" smtClean="0">
              <a:solidFill>
                <a:prstClr val="black"/>
              </a:solidFill>
            </a:endParaRPr>
          </a:p>
          <a:p>
            <a:pPr defTabSz="914400"/>
            <a:endParaRPr lang="en-US" sz="1400" i="1" dirty="0">
              <a:solidFill>
                <a:prstClr val="black"/>
              </a:solidFill>
            </a:endParaRPr>
          </a:p>
          <a:p>
            <a:pPr defTabSz="914400"/>
            <a:endParaRPr lang="en-US" sz="1400" i="1" dirty="0" smtClean="0">
              <a:solidFill>
                <a:prstClr val="black"/>
              </a:solidFill>
            </a:endParaRPr>
          </a:p>
          <a:p>
            <a:pPr defTabSz="914400"/>
            <a:r>
              <a:rPr lang="en-US" sz="1400" i="1" dirty="0" smtClean="0">
                <a:solidFill>
                  <a:prstClr val="black"/>
                </a:solidFill>
              </a:rPr>
              <a:t>It is important to keep in mind that the revenue code quantity represents hours. Therefore, if you wanted the total length of stay in days across the continuum of care in days, hours would have to be converted to days. For example, I a patient spent 5 hours in the outpatient ED, 19 hours in outpatient Observation Stay, and 4 days hospitalized for inpatient care, the total length of stay across the continuum of care in days would be 5 days. </a:t>
            </a:r>
          </a:p>
        </p:txBody>
      </p:sp>
      <p:graphicFrame>
        <p:nvGraphicFramePr>
          <p:cNvPr id="18" name="Diagram 17"/>
          <p:cNvGraphicFramePr/>
          <p:nvPr>
            <p:extLst>
              <p:ext uri="{D42A27DB-BD31-4B8C-83A1-F6EECF244321}">
                <p14:modId xmlns:p14="http://schemas.microsoft.com/office/powerpoint/2010/main" val="3311662349"/>
              </p:ext>
            </p:extLst>
          </p:nvPr>
        </p:nvGraphicFramePr>
        <p:xfrm>
          <a:off x="551515" y="4526972"/>
          <a:ext cx="7983681" cy="946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p:cNvSpPr txBox="1"/>
          <p:nvPr/>
        </p:nvSpPr>
        <p:spPr>
          <a:xfrm>
            <a:off x="945573" y="4074098"/>
            <a:ext cx="7114383" cy="338554"/>
          </a:xfrm>
          <a:prstGeom prst="rect">
            <a:avLst/>
          </a:prstGeom>
          <a:noFill/>
        </p:spPr>
        <p:txBody>
          <a:bodyPr wrap="none" rtlCol="0">
            <a:spAutoFit/>
          </a:bodyPr>
          <a:lstStyle/>
          <a:p>
            <a:pPr defTabSz="914400"/>
            <a:r>
              <a:rPr lang="en-US" sz="1600" b="1" u="sng" dirty="0" smtClean="0">
                <a:solidFill>
                  <a:srgbClr val="FF0000"/>
                </a:solidFill>
              </a:rPr>
              <a:t>Total Length of Stay Across the Continuum of Care in the Inpatient Discharge Data</a:t>
            </a:r>
            <a:endParaRPr lang="en-US" sz="1600" b="1" u="sng" dirty="0">
              <a:solidFill>
                <a:srgbClr val="FF0000"/>
              </a:solidFill>
            </a:endParaRPr>
          </a:p>
        </p:txBody>
      </p:sp>
    </p:spTree>
    <p:extLst>
      <p:ext uri="{BB962C8B-B14F-4D97-AF65-F5344CB8AC3E}">
        <p14:creationId xmlns:p14="http://schemas.microsoft.com/office/powerpoint/2010/main" val="4671711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23100" y="235848"/>
            <a:ext cx="1984664" cy="10772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914400"/>
            <a:r>
              <a:rPr lang="en-US" sz="1600" b="1" dirty="0" smtClean="0">
                <a:solidFill>
                  <a:prstClr val="white"/>
                </a:solidFill>
              </a:rPr>
              <a:t>Cardiac Procedures</a:t>
            </a:r>
          </a:p>
          <a:p>
            <a:pPr algn="ctr" defTabSz="914400"/>
            <a:r>
              <a:rPr lang="en-US" sz="1600" b="1" dirty="0" smtClean="0">
                <a:solidFill>
                  <a:prstClr val="white"/>
                </a:solidFill>
              </a:rPr>
              <a:t>Performed in the </a:t>
            </a:r>
          </a:p>
          <a:p>
            <a:pPr algn="ctr" defTabSz="914400"/>
            <a:r>
              <a:rPr lang="en-US" sz="1600" b="1" dirty="0" smtClean="0">
                <a:solidFill>
                  <a:prstClr val="white"/>
                </a:solidFill>
              </a:rPr>
              <a:t>Emergency Department</a:t>
            </a:r>
            <a:endParaRPr lang="en-US" sz="1600" b="1" dirty="0">
              <a:solidFill>
                <a:prstClr val="white"/>
              </a:solidFill>
            </a:endParaRPr>
          </a:p>
        </p:txBody>
      </p:sp>
      <p:sp>
        <p:nvSpPr>
          <p:cNvPr id="6" name="Rectangle 5"/>
          <p:cNvSpPr/>
          <p:nvPr/>
        </p:nvSpPr>
        <p:spPr>
          <a:xfrm>
            <a:off x="205422" y="227015"/>
            <a:ext cx="6817678" cy="1815882"/>
          </a:xfrm>
          <a:prstGeom prst="rect">
            <a:avLst/>
          </a:prstGeom>
        </p:spPr>
        <p:txBody>
          <a:bodyPr wrap="square">
            <a:spAutoFit/>
          </a:bodyPr>
          <a:lstStyle/>
          <a:p>
            <a:pPr defTabSz="914400">
              <a:spcBef>
                <a:spcPct val="0"/>
              </a:spcBef>
            </a:pPr>
            <a:r>
              <a:rPr lang="en-US" sz="1600" b="1" u="sng" dirty="0">
                <a:solidFill>
                  <a:srgbClr val="0070C0"/>
                </a:solidFill>
                <a:latin typeface="Calibri Light" panose="020F0302020204030204"/>
              </a:rPr>
              <a:t>Question</a:t>
            </a:r>
            <a:r>
              <a:rPr lang="en-US" sz="1600" b="1" dirty="0" smtClean="0">
                <a:solidFill>
                  <a:srgbClr val="0070C0"/>
                </a:solidFill>
                <a:latin typeface="Calibri Light" panose="020F0302020204030204"/>
              </a:rPr>
              <a:t>:  I have been using the ICD-9-CM and ICD-10-CM codes for evaluating</a:t>
            </a:r>
          </a:p>
          <a:p>
            <a:pPr defTabSz="914400">
              <a:spcBef>
                <a:spcPct val="0"/>
              </a:spcBef>
            </a:pPr>
            <a:r>
              <a:rPr lang="en-US" sz="1600" b="1" dirty="0" smtClean="0">
                <a:solidFill>
                  <a:srgbClr val="0070C0"/>
                </a:solidFill>
                <a:latin typeface="Calibri Light" panose="020F0302020204030204"/>
              </a:rPr>
              <a:t>inpatient hospital cardiac procedures. I </a:t>
            </a:r>
            <a:r>
              <a:rPr lang="en-US" sz="1600" b="1" dirty="0">
                <a:solidFill>
                  <a:srgbClr val="0070C0"/>
                </a:solidFill>
                <a:latin typeface="Calibri Light" panose="020F0302020204030204"/>
              </a:rPr>
              <a:t>am </a:t>
            </a:r>
            <a:r>
              <a:rPr lang="en-US" sz="1600" b="1" dirty="0" smtClean="0">
                <a:solidFill>
                  <a:srgbClr val="0070C0"/>
                </a:solidFill>
                <a:latin typeface="Calibri Light" panose="020F0302020204030204"/>
              </a:rPr>
              <a:t>now using </a:t>
            </a:r>
            <a:r>
              <a:rPr lang="en-US" sz="1600" b="1" dirty="0">
                <a:solidFill>
                  <a:srgbClr val="0070C0"/>
                </a:solidFill>
                <a:latin typeface="Calibri Light" panose="020F0302020204030204"/>
              </a:rPr>
              <a:t>case mix outpatient ED visit </a:t>
            </a:r>
            <a:endParaRPr lang="en-US" sz="1600" b="1" dirty="0" smtClean="0">
              <a:solidFill>
                <a:srgbClr val="0070C0"/>
              </a:solidFill>
              <a:latin typeface="Calibri Light" panose="020F0302020204030204"/>
            </a:endParaRPr>
          </a:p>
          <a:p>
            <a:pPr defTabSz="914400">
              <a:spcBef>
                <a:spcPct val="0"/>
              </a:spcBef>
            </a:pPr>
            <a:r>
              <a:rPr lang="en-US" sz="1600" b="1" dirty="0" smtClean="0">
                <a:solidFill>
                  <a:srgbClr val="0070C0"/>
                </a:solidFill>
                <a:latin typeface="Calibri Light" panose="020F0302020204030204"/>
              </a:rPr>
              <a:t>data </a:t>
            </a:r>
            <a:r>
              <a:rPr lang="en-US" sz="1600" b="1" dirty="0">
                <a:solidFill>
                  <a:srgbClr val="0070C0"/>
                </a:solidFill>
                <a:latin typeface="Calibri Light" panose="020F0302020204030204"/>
              </a:rPr>
              <a:t>to study </a:t>
            </a:r>
            <a:r>
              <a:rPr lang="en-US" sz="1600" b="1" dirty="0" smtClean="0">
                <a:solidFill>
                  <a:srgbClr val="0070C0"/>
                </a:solidFill>
                <a:latin typeface="Calibri Light" panose="020F0302020204030204"/>
              </a:rPr>
              <a:t>cardiac </a:t>
            </a:r>
            <a:r>
              <a:rPr lang="en-US" sz="1600" b="1" dirty="0">
                <a:solidFill>
                  <a:srgbClr val="0070C0"/>
                </a:solidFill>
                <a:latin typeface="Calibri Light" panose="020F0302020204030204"/>
              </a:rPr>
              <a:t>procedures </a:t>
            </a:r>
            <a:r>
              <a:rPr lang="en-US" sz="1600" b="1" dirty="0" smtClean="0">
                <a:solidFill>
                  <a:srgbClr val="0070C0"/>
                </a:solidFill>
                <a:latin typeface="Calibri Light" panose="020F0302020204030204"/>
              </a:rPr>
              <a:t>performed in the outpatient ED visit setting and  want to know why the </a:t>
            </a:r>
            <a:r>
              <a:rPr lang="en-US" sz="1600" b="1" dirty="0">
                <a:solidFill>
                  <a:srgbClr val="0070C0"/>
                </a:solidFill>
                <a:latin typeface="Calibri Light" panose="020F0302020204030204"/>
              </a:rPr>
              <a:t>numbers of </a:t>
            </a:r>
            <a:r>
              <a:rPr lang="en-US" sz="1600" b="1" dirty="0" smtClean="0">
                <a:solidFill>
                  <a:srgbClr val="0070C0"/>
                </a:solidFill>
                <a:latin typeface="Calibri Light" panose="020F0302020204030204"/>
              </a:rPr>
              <a:t>cardiac </a:t>
            </a:r>
            <a:r>
              <a:rPr lang="en-US" sz="1600" b="1" dirty="0">
                <a:solidFill>
                  <a:srgbClr val="0070C0"/>
                </a:solidFill>
                <a:latin typeface="Calibri Light" panose="020F0302020204030204"/>
              </a:rPr>
              <a:t>procedure </a:t>
            </a:r>
            <a:r>
              <a:rPr lang="en-US" sz="1600" b="1" dirty="0" smtClean="0">
                <a:solidFill>
                  <a:srgbClr val="0070C0"/>
                </a:solidFill>
                <a:latin typeface="Calibri Light" panose="020F0302020204030204"/>
              </a:rPr>
              <a:t>I found in the </a:t>
            </a:r>
            <a:r>
              <a:rPr lang="en-US" sz="1600" b="1" dirty="0">
                <a:solidFill>
                  <a:srgbClr val="0070C0"/>
                </a:solidFill>
                <a:latin typeface="Calibri Light" panose="020F0302020204030204"/>
              </a:rPr>
              <a:t>ED </a:t>
            </a:r>
            <a:r>
              <a:rPr lang="en-US" sz="1600" b="1" dirty="0" smtClean="0">
                <a:solidFill>
                  <a:srgbClr val="0070C0"/>
                </a:solidFill>
                <a:latin typeface="Calibri Light" panose="020F0302020204030204"/>
              </a:rPr>
              <a:t>visit data appear to have increased dramatically from </a:t>
            </a:r>
            <a:r>
              <a:rPr lang="en-US" sz="1600" b="1" dirty="0">
                <a:solidFill>
                  <a:srgbClr val="0070C0"/>
                </a:solidFill>
                <a:latin typeface="Calibri Light" panose="020F0302020204030204"/>
              </a:rPr>
              <a:t>2013 to 2014 when I was using ICD-9-CM procedure codes '35</a:t>
            </a:r>
            <a:r>
              <a:rPr lang="en-US" sz="1600" b="1" dirty="0" smtClean="0">
                <a:solidFill>
                  <a:srgbClr val="0070C0"/>
                </a:solidFill>
                <a:latin typeface="Calibri Light" panose="020F0302020204030204"/>
              </a:rPr>
              <a:t>%', '36%', '37%', '395</a:t>
            </a:r>
            <a:r>
              <a:rPr lang="en-US" sz="1600" b="1" dirty="0">
                <a:solidFill>
                  <a:srgbClr val="0070C0"/>
                </a:solidFill>
                <a:latin typeface="Calibri Light" panose="020F0302020204030204"/>
              </a:rPr>
              <a:t>' </a:t>
            </a:r>
            <a:r>
              <a:rPr lang="en-US" sz="1600" b="1" dirty="0" smtClean="0">
                <a:solidFill>
                  <a:srgbClr val="0070C0"/>
                </a:solidFill>
                <a:latin typeface="Calibri Light" panose="020F0302020204030204"/>
              </a:rPr>
              <a:t> which are the codes for Operations on the Cardiovascular System?</a:t>
            </a:r>
            <a:endParaRPr lang="en-US" sz="1600" b="1" dirty="0">
              <a:solidFill>
                <a:srgbClr val="0070C0"/>
              </a:solidFill>
              <a:latin typeface="Calibri Light" panose="020F0302020204030204"/>
            </a:endParaRPr>
          </a:p>
        </p:txBody>
      </p:sp>
      <p:sp>
        <p:nvSpPr>
          <p:cNvPr id="7" name="TextBox 6"/>
          <p:cNvSpPr txBox="1"/>
          <p:nvPr/>
        </p:nvSpPr>
        <p:spPr>
          <a:xfrm>
            <a:off x="205422" y="2042897"/>
            <a:ext cx="8751542" cy="1169551"/>
          </a:xfrm>
          <a:prstGeom prst="rect">
            <a:avLst/>
          </a:prstGeom>
          <a:noFill/>
        </p:spPr>
        <p:txBody>
          <a:bodyPr wrap="square" rtlCol="0">
            <a:spAutoFit/>
          </a:bodyPr>
          <a:lstStyle/>
          <a:p>
            <a:pPr defTabSz="914400"/>
            <a:r>
              <a:rPr lang="en-US" sz="1400" b="1" i="1" u="sng" dirty="0" smtClean="0">
                <a:solidFill>
                  <a:prstClr val="black"/>
                </a:solidFill>
              </a:rPr>
              <a:t>Answer</a:t>
            </a:r>
            <a:r>
              <a:rPr lang="en-US" sz="1400" b="1" i="1" dirty="0" smtClean="0">
                <a:solidFill>
                  <a:prstClr val="black"/>
                </a:solidFill>
              </a:rPr>
              <a:t>:  </a:t>
            </a:r>
            <a:r>
              <a:rPr lang="en-US" sz="1400" i="1" dirty="0">
                <a:solidFill>
                  <a:prstClr val="black"/>
                </a:solidFill>
              </a:rPr>
              <a:t>Unlike inpatient data, procedure codes for outpatient ED </a:t>
            </a:r>
            <a:r>
              <a:rPr lang="en-US" sz="1400" i="1" dirty="0" smtClean="0">
                <a:solidFill>
                  <a:prstClr val="black"/>
                </a:solidFill>
              </a:rPr>
              <a:t>visit data </a:t>
            </a:r>
            <a:r>
              <a:rPr lang="en-US" sz="1400" i="1" dirty="0">
                <a:solidFill>
                  <a:prstClr val="black"/>
                </a:solidFill>
              </a:rPr>
              <a:t>can be recorded using the  American Medical Association’s Current Procedural Terminology (CPT® codes) </a:t>
            </a:r>
            <a:r>
              <a:rPr lang="en-US" sz="1400" i="1" dirty="0" smtClean="0">
                <a:solidFill>
                  <a:prstClr val="black"/>
                </a:solidFill>
              </a:rPr>
              <a:t>and Healthcare </a:t>
            </a:r>
            <a:r>
              <a:rPr lang="en-US" sz="1400" i="1" dirty="0">
                <a:solidFill>
                  <a:prstClr val="black"/>
                </a:solidFill>
              </a:rPr>
              <a:t>Common Procedure Coding System (HCPCS codes). </a:t>
            </a:r>
            <a:r>
              <a:rPr lang="en-US" sz="1400" i="1" dirty="0" smtClean="0">
                <a:solidFill>
                  <a:prstClr val="black"/>
                </a:solidFill>
              </a:rPr>
              <a:t>In the FY2013 and FY2014, cardiac procedures can found in both the procedure code fields and listed in the </a:t>
            </a:r>
            <a:r>
              <a:rPr lang="en-US" sz="1400" b="1" i="1" dirty="0" smtClean="0">
                <a:solidFill>
                  <a:prstClr val="black"/>
                </a:solidFill>
              </a:rPr>
              <a:t>ED services table</a:t>
            </a:r>
            <a:r>
              <a:rPr lang="en-US" sz="1400" i="1" dirty="0" smtClean="0">
                <a:solidFill>
                  <a:prstClr val="black"/>
                </a:solidFill>
              </a:rPr>
              <a:t>.  When you include these other coding nomenclatures, you will see that the top 10 cardiac related services and procedures in the ED were coded using CPT codes. See table below. </a:t>
            </a:r>
          </a:p>
        </p:txBody>
      </p:sp>
      <p:graphicFrame>
        <p:nvGraphicFramePr>
          <p:cNvPr id="11" name="Table 10"/>
          <p:cNvGraphicFramePr>
            <a:graphicFrameLocks noGrp="1"/>
          </p:cNvGraphicFramePr>
          <p:nvPr>
            <p:extLst/>
          </p:nvPr>
        </p:nvGraphicFramePr>
        <p:xfrm>
          <a:off x="587086" y="3674966"/>
          <a:ext cx="7886699" cy="2819474"/>
        </p:xfrm>
        <a:graphic>
          <a:graphicData uri="http://schemas.openxmlformats.org/drawingml/2006/table">
            <a:tbl>
              <a:tblPr/>
              <a:tblGrid>
                <a:gridCol w="824949"/>
                <a:gridCol w="5989548"/>
                <a:gridCol w="536101"/>
                <a:gridCol w="536101"/>
              </a:tblGrid>
              <a:tr h="138688">
                <a:tc>
                  <a:txBody>
                    <a:bodyPr/>
                    <a:lstStyle/>
                    <a:p>
                      <a:pPr algn="ctr" fontAlgn="b"/>
                      <a:r>
                        <a:rPr lang="en-US" sz="1000" b="1" i="0" u="none" strike="noStrike" dirty="0">
                          <a:solidFill>
                            <a:srgbClr val="000000"/>
                          </a:solidFill>
                          <a:effectLst/>
                          <a:latin typeface="Calibri" panose="020F0502020204030204" pitchFamily="34" charset="0"/>
                        </a:rPr>
                        <a:t>Procedure Code</a:t>
                      </a:r>
                    </a:p>
                  </a:txBody>
                  <a:tcPr marL="6934" marR="6934" marT="6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1000" b="1" i="0" u="none" strike="noStrike" dirty="0">
                          <a:solidFill>
                            <a:srgbClr val="000000"/>
                          </a:solidFill>
                          <a:effectLst/>
                          <a:latin typeface="Calibri" panose="020F0502020204030204" pitchFamily="34" charset="0"/>
                        </a:rPr>
                        <a:t>Description</a:t>
                      </a:r>
                    </a:p>
                  </a:txBody>
                  <a:tcPr marL="6934" marR="6934" marT="6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1000" b="1" i="0" u="none" strike="noStrike" dirty="0" smtClean="0">
                          <a:solidFill>
                            <a:srgbClr val="000000"/>
                          </a:solidFill>
                          <a:effectLst/>
                          <a:latin typeface="Calibri" panose="020F0502020204030204" pitchFamily="34" charset="0"/>
                        </a:rPr>
                        <a:t>2013 Volume</a:t>
                      </a:r>
                      <a:endParaRPr lang="en-US" sz="1000" b="1" i="0" u="none" strike="noStrike" dirty="0">
                        <a:solidFill>
                          <a:srgbClr val="000000"/>
                        </a:solidFill>
                        <a:effectLst/>
                        <a:latin typeface="Calibri" panose="020F0502020204030204" pitchFamily="34" charset="0"/>
                      </a:endParaRPr>
                    </a:p>
                  </a:txBody>
                  <a:tcPr marL="6934" marR="6934" marT="6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1000" b="1" i="0" u="none" strike="noStrike" smtClean="0">
                          <a:solidFill>
                            <a:srgbClr val="000000"/>
                          </a:solidFill>
                          <a:effectLst/>
                          <a:latin typeface="Calibri" panose="020F0502020204030204" pitchFamily="34" charset="0"/>
                        </a:rPr>
                        <a:t>2014 Volume</a:t>
                      </a:r>
                      <a:endParaRPr lang="en-US" sz="1000" b="1" i="0" u="none" strike="noStrike" dirty="0">
                        <a:solidFill>
                          <a:srgbClr val="000000"/>
                        </a:solidFill>
                        <a:effectLst/>
                        <a:latin typeface="Calibri" panose="020F0502020204030204" pitchFamily="34" charset="0"/>
                      </a:endParaRPr>
                    </a:p>
                  </a:txBody>
                  <a:tcPr marL="6934" marR="6934" marT="69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r>
              <a:tr h="140074">
                <a:tc>
                  <a:txBody>
                    <a:bodyPr/>
                    <a:lstStyle/>
                    <a:p>
                      <a:pPr algn="ctr" fontAlgn="b"/>
                      <a:r>
                        <a:rPr lang="en-US" sz="1000" b="0" i="0" u="none" strike="noStrike" dirty="0">
                          <a:solidFill>
                            <a:srgbClr val="000000"/>
                          </a:solidFill>
                          <a:effectLst/>
                          <a:latin typeface="Calibri" panose="020F0502020204030204" pitchFamily="34" charset="0"/>
                        </a:rPr>
                        <a:t>93005</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Electrocardiogram, routine ECG with at least 12 leads; tracing only, without interpretation and report</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    400,833 </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405,956 </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48875">
                <a:tc>
                  <a:txBody>
                    <a:bodyPr/>
                    <a:lstStyle/>
                    <a:p>
                      <a:pPr algn="ctr" fontAlgn="b"/>
                      <a:r>
                        <a:rPr lang="en-US" sz="1000" b="0" i="0" u="none" strike="noStrike" dirty="0">
                          <a:solidFill>
                            <a:srgbClr val="000000"/>
                          </a:solidFill>
                          <a:effectLst/>
                          <a:latin typeface="Calibri" panose="020F0502020204030204" pitchFamily="34" charset="0"/>
                        </a:rPr>
                        <a:t>93010</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Electrocardiogram, routine ECG with at least 12 leads; interpretation and report only</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      35,269 </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45,353 </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40074">
                <a:tc>
                  <a:txBody>
                    <a:bodyPr/>
                    <a:lstStyle/>
                    <a:p>
                      <a:pPr algn="ctr" fontAlgn="b"/>
                      <a:r>
                        <a:rPr lang="en-US" sz="1000" b="0" i="0" u="none" strike="noStrike">
                          <a:solidFill>
                            <a:srgbClr val="000000"/>
                          </a:solidFill>
                          <a:effectLst/>
                          <a:latin typeface="Calibri" panose="020F0502020204030204" pitchFamily="34" charset="0"/>
                        </a:rPr>
                        <a:t>92950</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Cardiopulmonary resuscitation (</a:t>
                      </a:r>
                      <a:r>
                        <a:rPr lang="en-US" sz="1000" b="0" i="0" u="none" strike="noStrike" dirty="0" smtClean="0">
                          <a:solidFill>
                            <a:srgbClr val="000000"/>
                          </a:solidFill>
                          <a:effectLst/>
                          <a:latin typeface="Calibri" panose="020F0502020204030204" pitchFamily="34" charset="0"/>
                        </a:rPr>
                        <a:t>e.g., </a:t>
                      </a:r>
                      <a:r>
                        <a:rPr lang="en-US" sz="1000" b="0" i="0" u="none" strike="noStrike" dirty="0">
                          <a:solidFill>
                            <a:srgbClr val="000000"/>
                          </a:solidFill>
                          <a:effectLst/>
                          <a:latin typeface="Calibri" panose="020F0502020204030204" pitchFamily="34" charset="0"/>
                        </a:rPr>
                        <a:t>in cardiac arrest)</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        4,323 </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4,835 </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273215">
                <a:tc>
                  <a:txBody>
                    <a:bodyPr/>
                    <a:lstStyle/>
                    <a:p>
                      <a:pPr algn="ctr" fontAlgn="b"/>
                      <a:r>
                        <a:rPr lang="en-US" sz="1000" b="0" i="0" u="none" strike="noStrike">
                          <a:solidFill>
                            <a:srgbClr val="000000"/>
                          </a:solidFill>
                          <a:effectLst/>
                          <a:latin typeface="Calibri" panose="020F0502020204030204" pitchFamily="34" charset="0"/>
                        </a:rPr>
                        <a:t>76815</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Ultrasound, pregnant uterus, real time with image documentation, limited (</a:t>
                      </a:r>
                      <a:r>
                        <a:rPr lang="en-US" sz="1000" b="0" i="0" u="none" strike="noStrike" dirty="0" smtClean="0">
                          <a:solidFill>
                            <a:srgbClr val="000000"/>
                          </a:solidFill>
                          <a:effectLst/>
                          <a:latin typeface="Calibri" panose="020F0502020204030204" pitchFamily="34" charset="0"/>
                        </a:rPr>
                        <a:t>e.g., </a:t>
                      </a:r>
                      <a:r>
                        <a:rPr lang="en-US" sz="1000" b="0" i="0" u="none" strike="noStrike" dirty="0">
                          <a:solidFill>
                            <a:srgbClr val="000000"/>
                          </a:solidFill>
                          <a:effectLst/>
                          <a:latin typeface="Calibri" panose="020F0502020204030204" pitchFamily="34" charset="0"/>
                        </a:rPr>
                        <a:t>fetal heart beat, placental location, fetal position and/or qualitative amniotic fluid volume), 1 or more fetuses</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        3,783 </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4,114 </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273215">
                <a:tc>
                  <a:txBody>
                    <a:bodyPr/>
                    <a:lstStyle/>
                    <a:p>
                      <a:pPr algn="ctr" fontAlgn="b"/>
                      <a:r>
                        <a:rPr lang="en-US" sz="1000" b="0" i="0" u="none" strike="noStrike">
                          <a:solidFill>
                            <a:srgbClr val="000000"/>
                          </a:solidFill>
                          <a:effectLst/>
                          <a:latin typeface="Calibri" panose="020F0502020204030204" pitchFamily="34" charset="0"/>
                        </a:rPr>
                        <a:t>93308</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Echocardiography, transthoracic, real-time with image documentation (2D), includes M-mode recording, when performed, follow-up or limited study</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        2,668 </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3,999 </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40074">
                <a:tc>
                  <a:txBody>
                    <a:bodyPr/>
                    <a:lstStyle/>
                    <a:p>
                      <a:pPr algn="ctr" fontAlgn="b"/>
                      <a:r>
                        <a:rPr lang="en-US" sz="1000" b="0" i="0" u="none" strike="noStrike">
                          <a:solidFill>
                            <a:srgbClr val="000000"/>
                          </a:solidFill>
                          <a:effectLst/>
                          <a:latin typeface="Calibri" panose="020F0502020204030204" pitchFamily="34" charset="0"/>
                        </a:rPr>
                        <a:t>8951</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Rhythm electrocardiogram</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        2,619 </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3,647 </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273215">
                <a:tc>
                  <a:txBody>
                    <a:bodyPr/>
                    <a:lstStyle/>
                    <a:p>
                      <a:pPr algn="ctr" fontAlgn="b"/>
                      <a:r>
                        <a:rPr lang="en-US" sz="1000" b="0" i="0" u="none" strike="noStrike">
                          <a:solidFill>
                            <a:srgbClr val="000000"/>
                          </a:solidFill>
                          <a:effectLst/>
                          <a:latin typeface="Calibri" panose="020F0502020204030204" pitchFamily="34" charset="0"/>
                        </a:rPr>
                        <a:t>93017</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Cardiovascular stress test using maximal or submaximal treadmill or bicycle exercise, continuous electrocardiographic monitoring, and/or pharmacological stress; tracing only, without interpretation and report</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2,453 </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1,655 </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273215">
                <a:tc>
                  <a:txBody>
                    <a:bodyPr/>
                    <a:lstStyle/>
                    <a:p>
                      <a:pPr algn="ctr" fontAlgn="b"/>
                      <a:r>
                        <a:rPr lang="en-US" sz="1000" b="0" i="0" u="none" strike="noStrike">
                          <a:solidFill>
                            <a:srgbClr val="000000"/>
                          </a:solidFill>
                          <a:effectLst/>
                          <a:latin typeface="Calibri" panose="020F0502020204030204" pitchFamily="34" charset="0"/>
                        </a:rPr>
                        <a:t>93306</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Echocardiography, transthoracic, real-time with image documentation (2D), includes M-mode recording, when performed, complete, with spectral Doppler echocardiography, and with color flow Doppler echocardiography</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1,533 </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1,351 </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40074">
                <a:tc>
                  <a:txBody>
                    <a:bodyPr/>
                    <a:lstStyle/>
                    <a:p>
                      <a:pPr algn="ctr" fontAlgn="b"/>
                      <a:r>
                        <a:rPr lang="en-US" sz="1000" b="0" i="0" u="none" strike="noStrike">
                          <a:solidFill>
                            <a:srgbClr val="000000"/>
                          </a:solidFill>
                          <a:effectLst/>
                          <a:latin typeface="Calibri" panose="020F0502020204030204" pitchFamily="34" charset="0"/>
                        </a:rPr>
                        <a:t>9960</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Cardiopulmonary resuscitation, not otherwise specified</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1,196 </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1,201 </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273215">
                <a:tc>
                  <a:txBody>
                    <a:bodyPr/>
                    <a:lstStyle/>
                    <a:p>
                      <a:pPr algn="ctr" fontAlgn="b"/>
                      <a:r>
                        <a:rPr lang="en-US" sz="1000" b="0" i="0" u="none" strike="noStrike">
                          <a:solidFill>
                            <a:srgbClr val="000000"/>
                          </a:solidFill>
                          <a:effectLst/>
                          <a:latin typeface="Calibri" panose="020F0502020204030204" pitchFamily="34" charset="0"/>
                        </a:rPr>
                        <a:t>93225</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External electrocardiographic recording up to 48 hours by continuous rhythm recording and storage; recording (includes connection, recording, and disconnection)</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1,143 </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1,147 </a:t>
                      </a:r>
                    </a:p>
                  </a:txBody>
                  <a:tcPr marL="6934" marR="6934" marT="6934"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bl>
          </a:graphicData>
        </a:graphic>
      </p:graphicFrame>
      <p:sp>
        <p:nvSpPr>
          <p:cNvPr id="12" name="TextBox 11"/>
          <p:cNvSpPr txBox="1"/>
          <p:nvPr/>
        </p:nvSpPr>
        <p:spPr>
          <a:xfrm>
            <a:off x="509155" y="3325091"/>
            <a:ext cx="8321894" cy="338554"/>
          </a:xfrm>
          <a:prstGeom prst="rect">
            <a:avLst/>
          </a:prstGeom>
          <a:noFill/>
        </p:spPr>
        <p:txBody>
          <a:bodyPr wrap="none" rtlCol="0">
            <a:spAutoFit/>
          </a:bodyPr>
          <a:lstStyle/>
          <a:p>
            <a:pPr defTabSz="914400"/>
            <a:r>
              <a:rPr lang="en-US" sz="1600" b="1" dirty="0" smtClean="0">
                <a:solidFill>
                  <a:srgbClr val="FF0000"/>
                </a:solidFill>
              </a:rPr>
              <a:t>FY 2013 and FY2014 Top 10 Outpatient Emergency Department Visit Cardiac Related Procedures</a:t>
            </a:r>
            <a:endParaRPr lang="en-US" sz="1600" b="1" dirty="0">
              <a:solidFill>
                <a:srgbClr val="FF0000"/>
              </a:solidFill>
            </a:endParaRPr>
          </a:p>
        </p:txBody>
      </p:sp>
    </p:spTree>
    <p:extLst>
      <p:ext uri="{BB962C8B-B14F-4D97-AF65-F5344CB8AC3E}">
        <p14:creationId xmlns:p14="http://schemas.microsoft.com/office/powerpoint/2010/main" val="20306904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47710" y="249382"/>
            <a:ext cx="1205779" cy="646331"/>
          </a:xfrm>
          <a:prstGeom prst="rect">
            <a:avLst/>
          </a:prstGeom>
          <a:effectLst>
            <a:innerShdw blurRad="63500" dist="50800" dir="16200000">
              <a:prstClr val="black">
                <a:alpha val="50000"/>
              </a:prstClr>
            </a:innerShdw>
          </a:effectLst>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pPr defTabSz="914400"/>
            <a:r>
              <a:rPr lang="en-US" sz="3600" b="1" dirty="0" smtClean="0">
                <a:solidFill>
                  <a:prstClr val="white"/>
                </a:solidFill>
              </a:rPr>
              <a:t>UHIN</a:t>
            </a:r>
            <a:endParaRPr lang="en-US" sz="3600" b="1" dirty="0">
              <a:solidFill>
                <a:prstClr val="white"/>
              </a:solidFill>
            </a:endParaRPr>
          </a:p>
        </p:txBody>
      </p:sp>
      <p:sp>
        <p:nvSpPr>
          <p:cNvPr id="5" name="Rectangle 4"/>
          <p:cNvSpPr/>
          <p:nvPr/>
        </p:nvSpPr>
        <p:spPr>
          <a:xfrm>
            <a:off x="257379" y="237406"/>
            <a:ext cx="7348766" cy="923330"/>
          </a:xfrm>
          <a:prstGeom prst="rect">
            <a:avLst/>
          </a:prstGeom>
        </p:spPr>
        <p:txBody>
          <a:bodyPr wrap="square">
            <a:spAutoFit/>
          </a:bodyPr>
          <a:lstStyle/>
          <a:p>
            <a:pPr defTabSz="914400">
              <a:spcBef>
                <a:spcPct val="0"/>
              </a:spcBef>
            </a:pPr>
            <a:r>
              <a:rPr lang="en-US" b="1" u="sng" dirty="0">
                <a:solidFill>
                  <a:srgbClr val="0070C0"/>
                </a:solidFill>
                <a:latin typeface="Calibri Light" panose="020F0302020204030204"/>
              </a:rPr>
              <a:t>Question</a:t>
            </a:r>
            <a:r>
              <a:rPr lang="en-US" b="1" dirty="0" smtClean="0">
                <a:solidFill>
                  <a:srgbClr val="0070C0"/>
                </a:solidFill>
                <a:latin typeface="Calibri Light" panose="020F0302020204030204"/>
              </a:rPr>
              <a:t>: I have been using the UHIN for data linkage and noticed that some of the UHINs have hyphens or multiple zeroes. </a:t>
            </a:r>
            <a:r>
              <a:rPr lang="en-US" b="1" dirty="0">
                <a:solidFill>
                  <a:srgbClr val="0070C0"/>
                </a:solidFill>
                <a:latin typeface="Calibri Light" panose="020F0302020204030204"/>
              </a:rPr>
              <a:t> </a:t>
            </a:r>
            <a:r>
              <a:rPr lang="en-US" b="1" dirty="0" smtClean="0">
                <a:solidFill>
                  <a:srgbClr val="0070C0"/>
                </a:solidFill>
                <a:latin typeface="Calibri Light" panose="020F0302020204030204"/>
              </a:rPr>
              <a:t>Are these valid UHINs or should these UHINs be excluded?</a:t>
            </a:r>
            <a:endParaRPr lang="en-US" b="1" dirty="0">
              <a:solidFill>
                <a:srgbClr val="0070C0"/>
              </a:solidFill>
              <a:latin typeface="Calibri Light" panose="020F0302020204030204"/>
            </a:endParaRPr>
          </a:p>
        </p:txBody>
      </p:sp>
      <p:sp>
        <p:nvSpPr>
          <p:cNvPr id="6" name="TextBox 5"/>
          <p:cNvSpPr txBox="1"/>
          <p:nvPr/>
        </p:nvSpPr>
        <p:spPr>
          <a:xfrm>
            <a:off x="371677" y="1331730"/>
            <a:ext cx="8003396" cy="4031873"/>
          </a:xfrm>
          <a:prstGeom prst="rect">
            <a:avLst/>
          </a:prstGeom>
          <a:noFill/>
        </p:spPr>
        <p:txBody>
          <a:bodyPr wrap="square" rtlCol="0">
            <a:spAutoFit/>
          </a:bodyPr>
          <a:lstStyle/>
          <a:p>
            <a:pPr defTabSz="914400"/>
            <a:r>
              <a:rPr lang="en-US" sz="1600" b="1" i="1" u="sng" dirty="0" smtClean="0">
                <a:solidFill>
                  <a:prstClr val="black"/>
                </a:solidFill>
              </a:rPr>
              <a:t>Answer</a:t>
            </a:r>
            <a:r>
              <a:rPr lang="en-US" sz="1600" b="1" i="1" dirty="0" smtClean="0">
                <a:solidFill>
                  <a:prstClr val="black"/>
                </a:solidFill>
              </a:rPr>
              <a:t>:  </a:t>
            </a:r>
            <a:r>
              <a:rPr lang="en-US" sz="1600" dirty="0" smtClean="0">
                <a:solidFill>
                  <a:prstClr val="black"/>
                </a:solidFill>
              </a:rPr>
              <a:t>CHIA enhances the case mix data submitted by the hospitals to increase its analytic value while maintaining patient privacy.  An example of such an enhancement is the Unique Health Information Number (UHIN) where CHIA encrypts the patient’s social security number. The encrypted UHIN allows for tracking patients across facilities and databases. For example, if the social security is </a:t>
            </a:r>
            <a:r>
              <a:rPr lang="en-US" sz="1600" dirty="0">
                <a:solidFill>
                  <a:prstClr val="black"/>
                </a:solidFill>
              </a:rPr>
              <a:t>blank, a single dash (-) appears in the UHIN field. It is valid for facilities to report that the unique patient identifier is unknown. In these cases, the UHIN appears as ‘000000001</a:t>
            </a:r>
            <a:r>
              <a:rPr lang="en-US" sz="1600" dirty="0" smtClean="0">
                <a:solidFill>
                  <a:prstClr val="black"/>
                </a:solidFill>
              </a:rPr>
              <a:t>’. There are instances when invalid social security numbers which are missing digits are represented by other combinations dashes. </a:t>
            </a:r>
            <a:r>
              <a:rPr lang="en-US" sz="1600" b="1" dirty="0" smtClean="0">
                <a:solidFill>
                  <a:prstClr val="black"/>
                </a:solidFill>
              </a:rPr>
              <a:t>If your study involves linkage using of the UHIN, you are advised to conduct exploratory data analysis and exclude the following codes</a:t>
            </a:r>
            <a:r>
              <a:rPr lang="en-US" sz="1600" dirty="0" smtClean="0">
                <a:solidFill>
                  <a:prstClr val="black"/>
                </a:solidFill>
              </a:rPr>
              <a:t>:</a:t>
            </a:r>
          </a:p>
          <a:p>
            <a:pPr defTabSz="914400"/>
            <a:endParaRPr lang="en-US" sz="1600" dirty="0">
              <a:solidFill>
                <a:prstClr val="black"/>
              </a:solidFill>
            </a:endParaRPr>
          </a:p>
          <a:p>
            <a:pPr defTabSz="914400"/>
            <a:endParaRPr lang="en-US" sz="1600" dirty="0" smtClean="0">
              <a:solidFill>
                <a:prstClr val="black"/>
              </a:solidFill>
            </a:endParaRPr>
          </a:p>
          <a:p>
            <a:pPr defTabSz="914400"/>
            <a:r>
              <a:rPr lang="en-US" sz="1600" dirty="0" smtClean="0">
                <a:solidFill>
                  <a:prstClr val="black"/>
                </a:solidFill>
              </a:rPr>
              <a:t>"",  "-",  "--------1“, "--------</a:t>
            </a:r>
            <a:r>
              <a:rPr lang="en-US" sz="1600" dirty="0">
                <a:solidFill>
                  <a:prstClr val="black"/>
                </a:solidFill>
              </a:rPr>
              <a:t>2</a:t>
            </a:r>
            <a:r>
              <a:rPr lang="en-US" sz="1600" dirty="0" smtClean="0">
                <a:solidFill>
                  <a:prstClr val="black"/>
                </a:solidFill>
              </a:rPr>
              <a:t>", "--------</a:t>
            </a:r>
            <a:r>
              <a:rPr lang="en-US" sz="1600" dirty="0">
                <a:solidFill>
                  <a:prstClr val="black"/>
                </a:solidFill>
              </a:rPr>
              <a:t>3</a:t>
            </a:r>
            <a:r>
              <a:rPr lang="en-US" sz="1600" dirty="0" smtClean="0">
                <a:solidFill>
                  <a:prstClr val="black"/>
                </a:solidFill>
              </a:rPr>
              <a:t>", "--------</a:t>
            </a:r>
            <a:r>
              <a:rPr lang="en-US" sz="1600" dirty="0">
                <a:solidFill>
                  <a:prstClr val="black"/>
                </a:solidFill>
              </a:rPr>
              <a:t>4</a:t>
            </a:r>
            <a:r>
              <a:rPr lang="en-US" sz="1600" dirty="0" smtClean="0">
                <a:solidFill>
                  <a:prstClr val="black"/>
                </a:solidFill>
              </a:rPr>
              <a:t>", "--------</a:t>
            </a:r>
            <a:r>
              <a:rPr lang="en-US" sz="1600" dirty="0">
                <a:solidFill>
                  <a:prstClr val="black"/>
                </a:solidFill>
              </a:rPr>
              <a:t>5</a:t>
            </a:r>
            <a:r>
              <a:rPr lang="en-US" sz="1600" dirty="0" smtClean="0">
                <a:solidFill>
                  <a:prstClr val="black"/>
                </a:solidFill>
              </a:rPr>
              <a:t>", </a:t>
            </a:r>
          </a:p>
          <a:p>
            <a:pPr defTabSz="914400"/>
            <a:r>
              <a:rPr lang="en-US" sz="1600" dirty="0">
                <a:solidFill>
                  <a:prstClr val="black"/>
                </a:solidFill>
              </a:rPr>
              <a:t> </a:t>
            </a:r>
            <a:r>
              <a:rPr lang="en-US" sz="1600" dirty="0" smtClean="0">
                <a:solidFill>
                  <a:prstClr val="black"/>
                </a:solidFill>
              </a:rPr>
              <a:t>"--------</a:t>
            </a:r>
            <a:r>
              <a:rPr lang="en-US" sz="1600" dirty="0">
                <a:solidFill>
                  <a:prstClr val="black"/>
                </a:solidFill>
              </a:rPr>
              <a:t>6</a:t>
            </a:r>
            <a:r>
              <a:rPr lang="en-US" sz="1600" dirty="0" smtClean="0">
                <a:solidFill>
                  <a:prstClr val="black"/>
                </a:solidFill>
              </a:rPr>
              <a:t>", "--------</a:t>
            </a:r>
            <a:r>
              <a:rPr lang="en-US" sz="1600" dirty="0">
                <a:solidFill>
                  <a:prstClr val="black"/>
                </a:solidFill>
              </a:rPr>
              <a:t>7</a:t>
            </a:r>
            <a:r>
              <a:rPr lang="en-US" sz="1600" dirty="0" smtClean="0">
                <a:solidFill>
                  <a:prstClr val="black"/>
                </a:solidFill>
              </a:rPr>
              <a:t>", "--------</a:t>
            </a:r>
            <a:r>
              <a:rPr lang="en-US" sz="1600" dirty="0">
                <a:solidFill>
                  <a:prstClr val="black"/>
                </a:solidFill>
              </a:rPr>
              <a:t>8</a:t>
            </a:r>
            <a:r>
              <a:rPr lang="en-US" sz="1600" dirty="0" smtClean="0">
                <a:solidFill>
                  <a:prstClr val="black"/>
                </a:solidFill>
              </a:rPr>
              <a:t>", "--------</a:t>
            </a:r>
            <a:r>
              <a:rPr lang="en-US" sz="1600" dirty="0">
                <a:solidFill>
                  <a:prstClr val="black"/>
                </a:solidFill>
              </a:rPr>
              <a:t>9</a:t>
            </a:r>
            <a:r>
              <a:rPr lang="en-US" sz="1600" dirty="0" smtClean="0">
                <a:solidFill>
                  <a:prstClr val="black"/>
                </a:solidFill>
              </a:rPr>
              <a:t>", "-------</a:t>
            </a:r>
            <a:r>
              <a:rPr lang="en-US" sz="1600" dirty="0">
                <a:solidFill>
                  <a:prstClr val="black"/>
                </a:solidFill>
              </a:rPr>
              <a:t>10</a:t>
            </a:r>
            <a:r>
              <a:rPr lang="en-US" sz="1600" dirty="0" smtClean="0">
                <a:solidFill>
                  <a:prstClr val="black"/>
                </a:solidFill>
              </a:rPr>
              <a:t>", </a:t>
            </a:r>
          </a:p>
          <a:p>
            <a:pPr defTabSz="914400"/>
            <a:r>
              <a:rPr lang="en-US" sz="1600" dirty="0">
                <a:solidFill>
                  <a:prstClr val="black"/>
                </a:solidFill>
              </a:rPr>
              <a:t> </a:t>
            </a:r>
            <a:r>
              <a:rPr lang="en-US" sz="1600" dirty="0" smtClean="0">
                <a:solidFill>
                  <a:prstClr val="black"/>
                </a:solidFill>
              </a:rPr>
              <a:t> "</a:t>
            </a:r>
            <a:r>
              <a:rPr lang="en-US" sz="1600" dirty="0">
                <a:solidFill>
                  <a:prstClr val="black"/>
                </a:solidFill>
              </a:rPr>
              <a:t>000000001</a:t>
            </a:r>
            <a:r>
              <a:rPr lang="en-US" sz="1600" dirty="0" smtClean="0">
                <a:solidFill>
                  <a:prstClr val="black"/>
                </a:solidFill>
              </a:rPr>
              <a:t>", "</a:t>
            </a:r>
            <a:r>
              <a:rPr lang="en-US" sz="1600" dirty="0">
                <a:solidFill>
                  <a:prstClr val="black"/>
                </a:solidFill>
              </a:rPr>
              <a:t>5YYYY5</a:t>
            </a:r>
            <a:r>
              <a:rPr lang="en-US" sz="1600" dirty="0" smtClean="0">
                <a:solidFill>
                  <a:prstClr val="black"/>
                </a:solidFill>
              </a:rPr>
              <a:t>***", "</a:t>
            </a:r>
            <a:r>
              <a:rPr lang="en-US" sz="1600" dirty="0">
                <a:solidFill>
                  <a:prstClr val="black"/>
                </a:solidFill>
              </a:rPr>
              <a:t>J28HG!76P</a:t>
            </a:r>
            <a:r>
              <a:rPr lang="en-US" sz="1600" dirty="0" smtClean="0">
                <a:solidFill>
                  <a:prstClr val="black"/>
                </a:solidFill>
              </a:rPr>
              <a:t>"</a:t>
            </a:r>
          </a:p>
          <a:p>
            <a:pPr defTabSz="914400"/>
            <a:endParaRPr lang="en-US" sz="1600" dirty="0">
              <a:solidFill>
                <a:prstClr val="black"/>
              </a:solidFill>
            </a:endParaRPr>
          </a:p>
          <a:p>
            <a:pPr defTabSz="914400"/>
            <a:endParaRPr lang="en-US" sz="1600" i="1" dirty="0" smtClean="0">
              <a:solidFill>
                <a:prstClr val="black"/>
              </a:solidFill>
            </a:endParaRPr>
          </a:p>
        </p:txBody>
      </p:sp>
      <p:pic>
        <p:nvPicPr>
          <p:cNvPr id="3074" name="Picture 2" descr="reinteractive | Service | Code Inspect Serv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9172" y="3927764"/>
            <a:ext cx="3238006" cy="189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8822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0507" y="310142"/>
            <a:ext cx="6164202" cy="1323439"/>
          </a:xfrm>
          <a:prstGeom prst="rect">
            <a:avLst/>
          </a:prstGeom>
        </p:spPr>
        <p:txBody>
          <a:bodyPr wrap="square">
            <a:spAutoFit/>
          </a:bodyPr>
          <a:lstStyle/>
          <a:p>
            <a:pPr defTabSz="914400">
              <a:spcBef>
                <a:spcPct val="0"/>
              </a:spcBef>
            </a:pPr>
            <a:r>
              <a:rPr lang="en-US" sz="2000" b="1" u="sng" dirty="0">
                <a:solidFill>
                  <a:srgbClr val="0070C0"/>
                </a:solidFill>
                <a:latin typeface="Calibri Light" panose="020F0302020204030204"/>
              </a:rPr>
              <a:t>Question</a:t>
            </a:r>
            <a:r>
              <a:rPr lang="en-US" sz="2000" b="1" dirty="0" smtClean="0">
                <a:solidFill>
                  <a:srgbClr val="0070C0"/>
                </a:solidFill>
                <a:latin typeface="Calibri Light" panose="020F0302020204030204"/>
              </a:rPr>
              <a:t>: I am using case mix data to study neonatal abstinence syndrome and have many noticed instances where an infant, age 0, is missing birth weight data in the birth weight field. How complete is the birth weight data</a:t>
            </a:r>
            <a:r>
              <a:rPr lang="en-US" sz="2000" b="1" dirty="0">
                <a:solidFill>
                  <a:srgbClr val="0070C0"/>
                </a:solidFill>
                <a:latin typeface="Calibri Light" panose="020F0302020204030204"/>
              </a:rPr>
              <a:t>?</a:t>
            </a:r>
          </a:p>
        </p:txBody>
      </p:sp>
      <p:pic>
        <p:nvPicPr>
          <p:cNvPr id="4098" name="Picture 2" descr="Parentune - What Should Be Newborn's Average Weight At Birth? 10 Important Baby  Weight Hac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3153" y="665018"/>
            <a:ext cx="2208774" cy="1242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25491" y="238991"/>
            <a:ext cx="2500364" cy="369332"/>
          </a:xfrm>
          <a:prstGeom prst="rect">
            <a:avLst/>
          </a:prstGeom>
          <a:noFill/>
        </p:spPr>
        <p:txBody>
          <a:bodyPr wrap="none" rtlCol="0">
            <a:spAutoFit/>
          </a:bodyPr>
          <a:lstStyle/>
          <a:p>
            <a:pPr defTabSz="914400"/>
            <a:r>
              <a:rPr lang="en-US" b="1" dirty="0" smtClean="0">
                <a:solidFill>
                  <a:srgbClr val="002060"/>
                </a:solidFill>
              </a:rPr>
              <a:t>MISSING BIRTH WEIGHT</a:t>
            </a:r>
            <a:endParaRPr lang="en-US" b="1" dirty="0">
              <a:solidFill>
                <a:srgbClr val="002060"/>
              </a:solidFill>
            </a:endParaRPr>
          </a:p>
        </p:txBody>
      </p:sp>
      <p:sp>
        <p:nvSpPr>
          <p:cNvPr id="7" name="TextBox 6"/>
          <p:cNvSpPr txBox="1"/>
          <p:nvPr/>
        </p:nvSpPr>
        <p:spPr>
          <a:xfrm>
            <a:off x="322117" y="1975966"/>
            <a:ext cx="8437419" cy="3785652"/>
          </a:xfrm>
          <a:prstGeom prst="rect">
            <a:avLst/>
          </a:prstGeom>
          <a:noFill/>
        </p:spPr>
        <p:txBody>
          <a:bodyPr wrap="square" rtlCol="0">
            <a:spAutoFit/>
          </a:bodyPr>
          <a:lstStyle/>
          <a:p>
            <a:pPr defTabSz="914400"/>
            <a:r>
              <a:rPr lang="en-US" sz="2000" b="1" i="1" u="sng" dirty="0" smtClean="0">
                <a:solidFill>
                  <a:prstClr val="black"/>
                </a:solidFill>
              </a:rPr>
              <a:t>Answer</a:t>
            </a:r>
            <a:r>
              <a:rPr lang="en-US" sz="2000" i="1" dirty="0" smtClean="0">
                <a:solidFill>
                  <a:prstClr val="black"/>
                </a:solidFill>
              </a:rPr>
              <a:t>:  It is very important when looking for birth weight data to </a:t>
            </a:r>
            <a:r>
              <a:rPr lang="en-US" sz="2000" b="1" i="1" dirty="0" smtClean="0">
                <a:solidFill>
                  <a:prstClr val="black"/>
                </a:solidFill>
              </a:rPr>
              <a:t>pay attention to whether the infant’s newborn age in weeks</a:t>
            </a:r>
            <a:r>
              <a:rPr lang="en-US" sz="2000" i="1" dirty="0" smtClean="0">
                <a:solidFill>
                  <a:prstClr val="black"/>
                </a:solidFill>
              </a:rPr>
              <a:t>. Even if the infant’s age is ‘0’, there is a dedicated field for newborn age in weeks and if the infant’s newborn age in weeks is greater than ‘0’, this is an indication that the infant was not necessarily born at the hospital where inpatient care was provided and therefore the hospital would not have the infant’s birth weight.</a:t>
            </a:r>
          </a:p>
          <a:p>
            <a:pPr defTabSz="914400"/>
            <a:endParaRPr lang="en-US" sz="2000" i="1" dirty="0">
              <a:solidFill>
                <a:prstClr val="black"/>
              </a:solidFill>
            </a:endParaRPr>
          </a:p>
          <a:p>
            <a:pPr defTabSz="914400"/>
            <a:r>
              <a:rPr lang="en-US" sz="2000" b="1" i="1" dirty="0" smtClean="0">
                <a:solidFill>
                  <a:prstClr val="black"/>
                </a:solidFill>
              </a:rPr>
              <a:t>The birth weight data has a very high rate of completeness in case mix inpatient hospital discharge data</a:t>
            </a:r>
            <a:r>
              <a:rPr lang="en-US" sz="2000" i="1" dirty="0" smtClean="0">
                <a:solidFill>
                  <a:prstClr val="black"/>
                </a:solidFill>
              </a:rPr>
              <a:t>. In FY2019, of the 71,506 infants age ‘0’ who received inpatient care and who had an age in weeks of zero, </a:t>
            </a:r>
            <a:r>
              <a:rPr lang="en-US" sz="2000" b="1" i="1" dirty="0" smtClean="0">
                <a:solidFill>
                  <a:prstClr val="black"/>
                </a:solidFill>
              </a:rPr>
              <a:t>99.04% of them had birthweight data recorded in their discharge record</a:t>
            </a:r>
            <a:r>
              <a:rPr lang="en-US" sz="2000" i="1" dirty="0" smtClean="0">
                <a:solidFill>
                  <a:prstClr val="black"/>
                </a:solidFill>
              </a:rPr>
              <a:t>. Only 688 out of 71,506 did not have birth weight data. </a:t>
            </a:r>
          </a:p>
        </p:txBody>
      </p:sp>
    </p:spTree>
    <p:extLst>
      <p:ext uri="{BB962C8B-B14F-4D97-AF65-F5344CB8AC3E}">
        <p14:creationId xmlns:p14="http://schemas.microsoft.com/office/powerpoint/2010/main" val="25451553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smtClean="0">
                <a:latin typeface="Arial" panose="020B0604020202020204" pitchFamily="34" charset="0"/>
                <a:cs typeface="Arial" panose="020B0604020202020204" pitchFamily="34" charset="0"/>
                <a:hlinkClick r:id="rId2"/>
              </a:rPr>
              <a:t>http</a:t>
            </a:r>
            <a:r>
              <a:rPr lang="en-US" sz="2000" dirty="0">
                <a:latin typeface="Arial" panose="020B0604020202020204" pitchFamily="34" charset="0"/>
                <a:cs typeface="Arial" panose="020B0604020202020204" pitchFamily="34" charset="0"/>
                <a:hlinkClick r:id="rId2"/>
              </a:rPr>
              <a:t>://www.chiamass.gov/ma-apcd-and-case-mix-user-workgroup-information</a:t>
            </a:r>
            <a:r>
              <a:rPr lang="en-US" sz="2000" dirty="0" smtClean="0">
                <a:latin typeface="Arial" panose="020B0604020202020204" pitchFamily="34" charset="0"/>
                <a:cs typeface="Arial" panose="020B0604020202020204" pitchFamily="34" charset="0"/>
                <a:hlinkClick r:id="rId2"/>
              </a:rPr>
              <a: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smtClean="0">
                <a:solidFill>
                  <a:srgbClr val="005480"/>
                </a:solidFill>
                <a:latin typeface="Arial"/>
                <a:cs typeface="Arial"/>
              </a:rPr>
              <a:t>Where can I find past User Workgroup Presentations?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15</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b="1" dirty="0" smtClean="0">
                <a:solidFill>
                  <a:srgbClr val="005480"/>
                </a:solidFill>
                <a:cs typeface="Arial"/>
              </a:rPr>
              <a:t/>
            </a:r>
            <a:br>
              <a:rPr lang="en-US" sz="3100" b="1" dirty="0" smtClean="0">
                <a:solidFill>
                  <a:srgbClr val="005480"/>
                </a:solidFill>
                <a:cs typeface="Arial"/>
              </a:rPr>
            </a:br>
            <a:r>
              <a:rPr lang="en-US" sz="3100" b="1" dirty="0" smtClean="0">
                <a:solidFill>
                  <a:srgbClr val="005480"/>
                </a:solidFill>
                <a:cs typeface="Arial"/>
              </a:rPr>
              <a:t>When is the next User Group meeting?</a:t>
            </a:r>
            <a:r>
              <a:rPr lang="en-US" b="1" dirty="0">
                <a:solidFill>
                  <a:srgbClr val="005480"/>
                </a:solidFill>
                <a:cs typeface="Arial"/>
              </a:rPr>
              <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a:bodyPr>
          <a:lstStyle/>
          <a:p>
            <a:r>
              <a:rPr lang="en-US" sz="2800" dirty="0" smtClean="0"/>
              <a:t>The next User Group will meet Tuesday</a:t>
            </a:r>
            <a:r>
              <a:rPr lang="en-US" sz="2800" smtClean="0"/>
              <a:t>, March 23</a:t>
            </a:r>
            <a:r>
              <a:rPr lang="en-US" sz="2800" dirty="0" smtClean="0"/>
              <a:t>.</a:t>
            </a:r>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r>
              <a:rPr lang="en-US" sz="2000" dirty="0" smtClean="0">
                <a:hlinkClick r:id="rId2"/>
              </a:rPr>
              <a:t>http</a:t>
            </a:r>
            <a:r>
              <a:rPr lang="en-US" sz="2000" dirty="0">
                <a:hlinkClick r:id="rId2"/>
              </a:rPr>
              <a:t>://www.chiamass.gov/ma-apcd-and-case-mix-user-workgroup-information/</a:t>
            </a:r>
            <a:endParaRPr lang="en-US" sz="2000" dirty="0"/>
          </a:p>
          <a:p>
            <a:endParaRPr lang="en-US" sz="2800" dirty="0"/>
          </a:p>
        </p:txBody>
      </p:sp>
      <p:pic>
        <p:nvPicPr>
          <p:cNvPr id="5" name="Picture 4"/>
          <p:cNvPicPr>
            <a:picLocks noChangeAspect="1"/>
          </p:cNvPicPr>
          <p:nvPr/>
        </p:nvPicPr>
        <p:blipFill>
          <a:blip r:embed="rId3"/>
          <a:stretch>
            <a:fillRect/>
          </a:stretch>
        </p:blipFill>
        <p:spPr>
          <a:xfrm>
            <a:off x="0" y="2661708"/>
            <a:ext cx="9144000" cy="1534583"/>
          </a:xfrm>
          <a:prstGeom prst="rect">
            <a:avLst/>
          </a:prstGeom>
        </p:spPr>
      </p:pic>
    </p:spTree>
    <p:extLst>
      <p:ext uri="{BB962C8B-B14F-4D97-AF65-F5344CB8AC3E}">
        <p14:creationId xmlns:p14="http://schemas.microsoft.com/office/powerpoint/2010/main" val="14661372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2"/>
              </a:rPr>
              <a:t>apcd.data@state.ma.us</a:t>
            </a:r>
            <a:endParaRPr lang="en-US" sz="2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3"/>
              </a:rPr>
              <a:t>casemix.data@state.ma.us</a:t>
            </a:r>
            <a:r>
              <a:rPr lang="en-US" sz="2000" dirty="0" smtClean="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a:t>
            </a:r>
            <a:r>
              <a:rPr lang="en-US" sz="2000" dirty="0" smtClean="0">
                <a:latin typeface="Arial" panose="020B0604020202020204" pitchFamily="34" charset="0"/>
                <a:cs typeface="Arial" panose="020B0604020202020204" pitchFamily="34" charset="0"/>
              </a:rPr>
              <a:t>data.</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Questions?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17</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4693593"/>
          </a:xfrm>
          <a:prstGeom prst="rect">
            <a:avLst/>
          </a:prstGeom>
          <a:noFill/>
        </p:spPr>
        <p:txBody>
          <a:bodyPr wrap="square" rtlCol="0">
            <a:spAutoFit/>
          </a:bodyPr>
          <a:lstStyle/>
          <a:p>
            <a:pPr>
              <a:lnSpc>
                <a:spcPct val="130000"/>
              </a:lnSpc>
              <a:buClr>
                <a:schemeClr val="accent1"/>
              </a:buClr>
            </a:pPr>
            <a:endParaRPr lang="en-US" sz="1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t>
            </a: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r>
              <a:rPr lang="en-US" sz="2000" dirty="0">
                <a:latin typeface="Arial" panose="020B0604020202020204" pitchFamily="34" charset="0"/>
                <a:cs typeface="Arial" panose="020B0604020202020204" pitchFamily="34" charset="0"/>
              </a:rPr>
              <a:t>]</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You </a:t>
            </a:r>
            <a:r>
              <a:rPr lang="en-US" sz="2000" dirty="0">
                <a:latin typeface="Arial" panose="020B0604020202020204" pitchFamily="34" charset="0"/>
                <a:cs typeface="Arial" panose="020B0604020202020204" pitchFamily="34" charset="0"/>
              </a:rPr>
              <a:t>can present </a:t>
            </a:r>
            <a:r>
              <a:rPr lang="en-US" sz="2000" dirty="0" smtClean="0">
                <a:latin typeface="Arial" panose="020B0604020202020204" pitchFamily="34" charset="0"/>
                <a:cs typeface="Arial" panose="020B0604020202020204" pitchFamily="34" charset="0"/>
              </a:rPr>
              <a:t>remotely, </a:t>
            </a:r>
            <a:r>
              <a:rPr lang="en-US" sz="2000" dirty="0">
                <a:latin typeface="Arial" panose="020B0604020202020204" pitchFamily="34" charset="0"/>
                <a:cs typeface="Arial" panose="020B0604020202020204" pitchFamily="34" charset="0"/>
              </a:rPr>
              <a:t>or in-person at </a:t>
            </a:r>
            <a:r>
              <a:rPr lang="en-US" sz="2000" dirty="0" smtClean="0">
                <a:latin typeface="Arial" panose="020B0604020202020204" pitchFamily="34" charset="0"/>
                <a:cs typeface="Arial" panose="020B0604020202020204" pitchFamily="34" charset="0"/>
              </a:rPr>
              <a:t>CHIA</a:t>
            </a:r>
          </a:p>
          <a:p>
            <a:pPr marL="342900" indent="-342900">
              <a:lnSpc>
                <a:spcPct val="130000"/>
              </a:lnSpc>
              <a:buClr>
                <a:schemeClr val="accent1"/>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We may be reaching out to some data users with invitations to present, and hope you will consider this!</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Call for Topics and Presenters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Support </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92981" y="1354110"/>
            <a:ext cx="8162910" cy="4431983"/>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solidFill>
                  <a:srgbClr val="63666A"/>
                </a:solidFill>
                <a:latin typeface="Arial" panose="020B0604020202020204" pitchFamily="34" charset="0"/>
                <a:cs typeface="Arial" panose="020B0604020202020204" pitchFamily="34" charset="0"/>
              </a:rPr>
              <a:t>Announcements</a:t>
            </a:r>
            <a:r>
              <a:rPr lang="en-US" sz="2400" dirty="0" smtClean="0">
                <a:solidFill>
                  <a:srgbClr val="63666A"/>
                </a:solidFill>
                <a:latin typeface="Arial" panose="020B0604020202020204" pitchFamily="34" charset="0"/>
                <a:cs typeface="Arial" panose="020B0604020202020204" pitchFamily="34" charset="0"/>
              </a:rPr>
              <a:t>:</a:t>
            </a:r>
          </a:p>
          <a:p>
            <a:pPr marL="742950" lvl="1" indent="-285750">
              <a:buClr>
                <a:schemeClr val="accent1"/>
              </a:buClr>
              <a:buFont typeface="Wingdings" charset="2"/>
              <a:buChar char="§"/>
            </a:pPr>
            <a:r>
              <a:rPr lang="en-US" sz="2000" dirty="0" smtClean="0">
                <a:solidFill>
                  <a:srgbClr val="63666A"/>
                </a:solidFill>
                <a:latin typeface="Arial"/>
                <a:cs typeface="Arial"/>
              </a:rPr>
              <a:t>APCD Release 8.0 Updates</a:t>
            </a:r>
          </a:p>
          <a:p>
            <a:pPr marL="742950" lvl="1" indent="-285750">
              <a:buClr>
                <a:schemeClr val="accent1"/>
              </a:buClr>
              <a:buFont typeface="Wingdings" charset="2"/>
              <a:buChar char="§"/>
            </a:pPr>
            <a:r>
              <a:rPr lang="en-US" sz="2000" dirty="0" smtClean="0">
                <a:solidFill>
                  <a:srgbClr val="63666A"/>
                </a:solidFill>
                <a:latin typeface="Arial"/>
                <a:cs typeface="Arial"/>
              </a:rPr>
              <a:t>FY19 Case Mix Release Projections</a:t>
            </a:r>
          </a:p>
          <a:p>
            <a:pPr marL="742950" lvl="1" indent="-285750">
              <a:buClr>
                <a:schemeClr val="accent1"/>
              </a:buClr>
              <a:buFont typeface="Wingdings" charset="2"/>
              <a:buChar char="§"/>
            </a:pPr>
            <a:r>
              <a:rPr lang="en-US" sz="2000" dirty="0" smtClean="0">
                <a:solidFill>
                  <a:srgbClr val="63666A"/>
                </a:solidFill>
                <a:latin typeface="Arial"/>
                <a:cs typeface="Arial"/>
              </a:rPr>
              <a:t>Data Release and Application Update</a:t>
            </a:r>
          </a:p>
          <a:p>
            <a:pPr marL="342900" indent="-342900">
              <a:buFont typeface="Wingdings" panose="05000000000000000000" pitchFamily="2" charset="2"/>
              <a:buChar char="Ø"/>
            </a:pPr>
            <a:r>
              <a:rPr lang="en-US" sz="2000" dirty="0" smtClean="0">
                <a:solidFill>
                  <a:srgbClr val="63666A"/>
                </a:solidFill>
                <a:latin typeface="Arial"/>
                <a:cs typeface="Arial"/>
              </a:rPr>
              <a:t>Website Updates</a:t>
            </a:r>
          </a:p>
          <a:p>
            <a:pPr marL="342900" indent="-342900">
              <a:buFont typeface="Wingdings" panose="05000000000000000000" pitchFamily="2" charset="2"/>
              <a:buChar char="Ø"/>
            </a:pPr>
            <a:r>
              <a:rPr lang="en-US" sz="2000" dirty="0" smtClean="0">
                <a:solidFill>
                  <a:srgbClr val="63666A"/>
                </a:solidFill>
                <a:latin typeface="Arial"/>
                <a:cs typeface="Arial"/>
              </a:rPr>
              <a:t>Application Reminders</a:t>
            </a:r>
          </a:p>
          <a:p>
            <a:pPr marL="342900" indent="-342900">
              <a:buFont typeface="Wingdings" panose="05000000000000000000" pitchFamily="2" charset="2"/>
              <a:buChar char="Ø"/>
            </a:pPr>
            <a:r>
              <a:rPr lang="en-US" sz="2000" dirty="0" smtClean="0">
                <a:solidFill>
                  <a:srgbClr val="63666A"/>
                </a:solidFill>
                <a:latin typeface="Arial"/>
                <a:cs typeface="Arial"/>
              </a:rPr>
              <a:t>User Support Questions</a:t>
            </a:r>
          </a:p>
          <a:p>
            <a:pPr marL="800100" lvl="1" indent="-342900">
              <a:buFont typeface="Wingdings" panose="05000000000000000000" pitchFamily="2" charset="2"/>
              <a:buChar char="Ø"/>
            </a:pPr>
            <a:r>
              <a:rPr lang="en-US" dirty="0" smtClean="0">
                <a:solidFill>
                  <a:srgbClr val="63666A"/>
                </a:solidFill>
              </a:rPr>
              <a:t>Length </a:t>
            </a:r>
            <a:r>
              <a:rPr lang="en-US" dirty="0">
                <a:solidFill>
                  <a:srgbClr val="63666A"/>
                </a:solidFill>
              </a:rPr>
              <a:t>of Stay in ED, Observation Stay, and Inpatient Hospitalization;</a:t>
            </a:r>
          </a:p>
          <a:p>
            <a:pPr marL="800100" lvl="1" indent="-342900">
              <a:buFont typeface="Wingdings" panose="05000000000000000000" pitchFamily="2" charset="2"/>
              <a:buChar char="Ø"/>
            </a:pPr>
            <a:r>
              <a:rPr lang="en-US" dirty="0" smtClean="0">
                <a:solidFill>
                  <a:srgbClr val="63666A"/>
                </a:solidFill>
              </a:rPr>
              <a:t>Determining </a:t>
            </a:r>
            <a:r>
              <a:rPr lang="en-US" dirty="0">
                <a:solidFill>
                  <a:srgbClr val="63666A"/>
                </a:solidFill>
              </a:rPr>
              <a:t>Emergency Department Cardiac and Ventilation Procedure Codes;</a:t>
            </a:r>
          </a:p>
          <a:p>
            <a:pPr marL="800100" lvl="1" indent="-342900">
              <a:buFont typeface="Wingdings" panose="05000000000000000000" pitchFamily="2" charset="2"/>
              <a:buChar char="Ø"/>
            </a:pPr>
            <a:r>
              <a:rPr lang="en-US" dirty="0" smtClean="0">
                <a:solidFill>
                  <a:srgbClr val="63666A"/>
                </a:solidFill>
              </a:rPr>
              <a:t>Completeness </a:t>
            </a:r>
            <a:r>
              <a:rPr lang="en-US" dirty="0">
                <a:solidFill>
                  <a:srgbClr val="63666A"/>
                </a:solidFill>
              </a:rPr>
              <a:t>of UHINs and Invalid UHINs in Case Mix Data;</a:t>
            </a:r>
          </a:p>
          <a:p>
            <a:pPr marL="800100" lvl="1" indent="-342900">
              <a:buFont typeface="Wingdings" panose="05000000000000000000" pitchFamily="2" charset="2"/>
              <a:buChar char="Ø"/>
            </a:pPr>
            <a:r>
              <a:rPr lang="en-US" dirty="0" smtClean="0">
                <a:solidFill>
                  <a:srgbClr val="63666A"/>
                </a:solidFill>
              </a:rPr>
              <a:t>Differences </a:t>
            </a:r>
            <a:r>
              <a:rPr lang="en-US" dirty="0">
                <a:solidFill>
                  <a:srgbClr val="63666A"/>
                </a:solidFill>
              </a:rPr>
              <a:t>in ED Volume in Case Mix Versus MA APCD;</a:t>
            </a:r>
          </a:p>
          <a:p>
            <a:pPr marL="800100" lvl="1" indent="-342900">
              <a:buFont typeface="Wingdings" panose="05000000000000000000" pitchFamily="2" charset="2"/>
              <a:buChar char="Ø"/>
            </a:pPr>
            <a:r>
              <a:rPr lang="en-US" dirty="0" smtClean="0">
                <a:solidFill>
                  <a:srgbClr val="63666A"/>
                </a:solidFill>
              </a:rPr>
              <a:t>Newborn </a:t>
            </a:r>
            <a:r>
              <a:rPr lang="en-US" dirty="0">
                <a:solidFill>
                  <a:srgbClr val="63666A"/>
                </a:solidFill>
              </a:rPr>
              <a:t>Birthweight Data.</a:t>
            </a:r>
          </a:p>
          <a:p>
            <a:pPr marL="342900" indent="-342900">
              <a:buFont typeface="Wingdings" panose="05000000000000000000" pitchFamily="2" charset="2"/>
              <a:buChar char="Ø"/>
            </a:pPr>
            <a:r>
              <a:rPr lang="en-US" sz="2000" dirty="0" smtClean="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Workgroup |  CHIA User Support</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4708981"/>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a:t>
            </a:r>
            <a:r>
              <a:rPr lang="en-US" sz="2000" b="1" dirty="0" smtClean="0">
                <a:cs typeface="Arial"/>
              </a:rPr>
              <a:t>NOW</a:t>
            </a:r>
          </a:p>
          <a:p>
            <a:pPr marL="742950" lvl="1" indent="-285750">
              <a:buClr>
                <a:schemeClr val="accent1"/>
              </a:buClr>
              <a:buFont typeface="Wingdings" charset="2"/>
              <a:buChar char="§"/>
            </a:pPr>
            <a:r>
              <a:rPr lang="en-US" sz="2000" dirty="0" smtClean="0">
                <a:cs typeface="Arial"/>
              </a:rPr>
              <a:t>Applicants with </a:t>
            </a:r>
            <a:r>
              <a:rPr lang="en-US" sz="2000" i="1" dirty="0" smtClean="0">
                <a:cs typeface="Arial"/>
              </a:rPr>
              <a:t>approved projects</a:t>
            </a:r>
            <a:r>
              <a:rPr lang="en-US" sz="2000" dirty="0" smtClean="0">
                <a:cs typeface="Arial"/>
              </a:rPr>
              <a:t> that require updated APCD data (Release 8.0) should submit to CHIA a completed Exhibit B (</a:t>
            </a:r>
            <a:r>
              <a:rPr lang="en-US" sz="2000" i="1" dirty="0" smtClean="0">
                <a:cs typeface="Arial"/>
              </a:rPr>
              <a:t>Certificate of Continued Need and Compliance</a:t>
            </a:r>
            <a:r>
              <a:rPr lang="en-US" sz="2000" dirty="0" smtClean="0">
                <a:cs typeface="Arial"/>
              </a:rPr>
              <a:t>) of the Data Use Agreement. After submitting a completed Exhibit B you will receive an invoice (if applicable) for the requested data.  Upon payment of the invoice the order for the data will be placed.</a:t>
            </a:r>
            <a:endParaRPr lang="en-US" sz="2000" dirty="0">
              <a:cs typeface="Arial"/>
            </a:endParaRPr>
          </a:p>
          <a:p>
            <a:pPr marL="742950" lvl="1" indent="-285750">
              <a:buClr>
                <a:schemeClr val="accent1"/>
              </a:buClr>
              <a:buFont typeface="Wingdings" charset="2"/>
              <a:buChar char="§"/>
            </a:pPr>
            <a:r>
              <a:rPr lang="en-US" sz="2000" b="1" dirty="0" smtClean="0">
                <a:solidFill>
                  <a:srgbClr val="00B050"/>
                </a:solidFill>
                <a:cs typeface="Arial"/>
              </a:rPr>
              <a:t>Release 8.0 </a:t>
            </a:r>
            <a:r>
              <a:rPr lang="en-US" sz="2000" dirty="0" smtClean="0">
                <a:cs typeface="Arial"/>
              </a:rPr>
              <a:t>includes </a:t>
            </a:r>
            <a:r>
              <a:rPr lang="en-US" sz="2000" dirty="0">
                <a:cs typeface="Arial"/>
              </a:rPr>
              <a:t>data </a:t>
            </a:r>
            <a:r>
              <a:rPr lang="en-US" sz="2000" dirty="0" smtClean="0">
                <a:cs typeface="Arial"/>
              </a:rPr>
              <a:t>on services from </a:t>
            </a:r>
            <a:r>
              <a:rPr lang="en-US" sz="2000" dirty="0">
                <a:cs typeface="Arial"/>
              </a:rPr>
              <a:t>January </a:t>
            </a:r>
            <a:r>
              <a:rPr lang="en-US" sz="2000" dirty="0" smtClean="0">
                <a:cs typeface="Arial"/>
              </a:rPr>
              <a:t>2014 </a:t>
            </a:r>
            <a:r>
              <a:rPr lang="en-US" sz="2000" dirty="0">
                <a:cs typeface="Arial"/>
              </a:rPr>
              <a:t>– December </a:t>
            </a:r>
            <a:r>
              <a:rPr lang="en-US" sz="2000" dirty="0" smtClean="0">
                <a:cs typeface="Arial"/>
              </a:rPr>
              <a:t>2018 </a:t>
            </a:r>
            <a:r>
              <a:rPr lang="en-US" sz="2000" dirty="0">
                <a:cs typeface="Arial"/>
              </a:rPr>
              <a:t>with six months of claim runout (includes paid claims through </a:t>
            </a:r>
            <a:r>
              <a:rPr lang="en-US" sz="2000" dirty="0" smtClean="0">
                <a:cs typeface="Arial"/>
              </a:rPr>
              <a:t>6/30/19).</a:t>
            </a:r>
          </a:p>
          <a:p>
            <a:pPr marL="742950" lvl="1" indent="-285750">
              <a:buClr>
                <a:schemeClr val="accent1"/>
              </a:buClr>
              <a:buFont typeface="Wingdings" charset="2"/>
              <a:buChar char="§"/>
            </a:pPr>
            <a:r>
              <a:rPr lang="en-US" sz="2000" dirty="0" smtClean="0">
                <a:cs typeface="Arial"/>
              </a:rPr>
              <a:t>Will be linkable to Release 7.0 via crosswalk</a:t>
            </a:r>
          </a:p>
          <a:p>
            <a:pPr marL="742950" lvl="1" indent="-285750">
              <a:buClr>
                <a:schemeClr val="accent1"/>
              </a:buClr>
              <a:buFont typeface="Wingdings" charset="2"/>
              <a:buChar char="§"/>
            </a:pPr>
            <a:r>
              <a:rPr lang="en-US" sz="2000" dirty="0" smtClean="0">
                <a:cs typeface="Arial"/>
              </a:rPr>
              <a:t>Additional information on highlights and enhancements will be presented in future APCD User Workgroups.</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a:t>
            </a:r>
            <a:r>
              <a:rPr lang="en-US" sz="2800" b="1" dirty="0">
                <a:solidFill>
                  <a:srgbClr val="005480"/>
                </a:solidFill>
                <a:latin typeface="Arial"/>
                <a:cs typeface="Arial"/>
              </a:rPr>
              <a:t>8</a:t>
            </a:r>
            <a:r>
              <a:rPr lang="en-US" sz="2800" b="1" dirty="0" smtClean="0">
                <a:solidFill>
                  <a:srgbClr val="005480"/>
                </a:solidFill>
                <a:latin typeface="Arial"/>
                <a:cs typeface="Arial"/>
              </a:rPr>
              <a:t>.0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r>
              <a:rPr lang="en-US" sz="2200" dirty="0" smtClean="0">
                <a:solidFill>
                  <a:srgbClr val="000000"/>
                </a:solidFill>
                <a:cs typeface="Arial" panose="020B0604020202020204" pitchFamily="34" charset="0"/>
              </a:rPr>
              <a:t>:</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smtClean="0">
                <a:solidFill>
                  <a:srgbClr val="000000"/>
                </a:solidFill>
                <a:cs typeface="Arial"/>
              </a:rPr>
              <a:t>Inpatient (HIDD</a:t>
            </a:r>
            <a:r>
              <a:rPr lang="en-US" dirty="0">
                <a:solidFill>
                  <a:srgbClr val="000000"/>
                </a:solidFill>
                <a:cs typeface="Arial"/>
              </a:rPr>
              <a:t>)</a:t>
            </a:r>
            <a:endParaRPr lang="en-US" dirty="0" smtClean="0">
              <a:solidFill>
                <a:srgbClr val="000000"/>
              </a:solidFill>
              <a:cs typeface="Arial"/>
            </a:endParaRPr>
          </a:p>
          <a:p>
            <a:pPr lvl="1">
              <a:lnSpc>
                <a:spcPct val="150000"/>
              </a:lnSpc>
              <a:buClr>
                <a:srgbClr val="F8921E"/>
              </a:buClr>
            </a:pPr>
            <a:r>
              <a:rPr lang="en-US" dirty="0">
                <a:solidFill>
                  <a:schemeClr val="accent6"/>
                </a:solidFill>
                <a:cs typeface="Arial"/>
              </a:rPr>
              <a:t>	</a:t>
            </a:r>
            <a:r>
              <a:rPr lang="en-US" b="1" dirty="0" smtClean="0">
                <a:solidFill>
                  <a:schemeClr val="accent6"/>
                </a:solidFill>
                <a:cs typeface="Arial"/>
              </a:rPr>
              <a:t>Available for request and delivery</a:t>
            </a:r>
          </a:p>
          <a:p>
            <a:pPr marL="742950" lvl="1" indent="-285750">
              <a:lnSpc>
                <a:spcPct val="150000"/>
              </a:lnSpc>
              <a:buClr>
                <a:srgbClr val="F8921E"/>
              </a:buClr>
              <a:buFont typeface="Wingdings" charset="2"/>
              <a:buChar char="§"/>
            </a:pPr>
            <a:r>
              <a:rPr lang="en-US" dirty="0" smtClean="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smtClean="0">
                <a:solidFill>
                  <a:schemeClr val="accent6"/>
                </a:solidFill>
                <a:cs typeface="Arial"/>
              </a:rPr>
              <a:t>Available for request and delivery</a:t>
            </a:r>
          </a:p>
          <a:p>
            <a:pPr marL="742950" lvl="1" indent="-285750">
              <a:lnSpc>
                <a:spcPct val="150000"/>
              </a:lnSpc>
              <a:buClr>
                <a:srgbClr val="F8921E"/>
              </a:buClr>
              <a:buFont typeface="Wingdings" charset="2"/>
              <a:buChar char="§"/>
            </a:pPr>
            <a:r>
              <a:rPr lang="en-US" dirty="0" smtClean="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smtClean="0">
                <a:solidFill>
                  <a:schemeClr val="accent6"/>
                </a:solidFill>
                <a:cs typeface="Arial"/>
              </a:rPr>
              <a:t>Available for request</a:t>
            </a:r>
          </a:p>
          <a:p>
            <a:pPr marL="742950" lvl="1" indent="-285750" algn="just">
              <a:buClr>
                <a:srgbClr val="F8921E"/>
              </a:buClr>
              <a:buFont typeface="Wingdings" panose="05000000000000000000" pitchFamily="2" charset="2"/>
              <a:buChar char="§"/>
            </a:pPr>
            <a:r>
              <a:rPr lang="en-US" dirty="0" smtClean="0">
                <a:latin typeface="Calibri" panose="020F0502020204030204" pitchFamily="34" charset="0"/>
                <a:ea typeface="Times New Roman" panose="02020603050405020304" pitchFamily="18" charset="0"/>
              </a:rPr>
              <a:t>Applicants </a:t>
            </a:r>
            <a:r>
              <a:rPr lang="en-US" dirty="0">
                <a:latin typeface="Calibri" panose="020F0502020204030204" pitchFamily="34" charset="0"/>
                <a:ea typeface="Times New Roman" panose="02020603050405020304" pitchFamily="18" charset="0"/>
              </a:rPr>
              <a:t>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Case Mix FY19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785652"/>
          </a:xfrm>
          <a:prstGeom prst="rect">
            <a:avLst/>
          </a:prstGeom>
          <a:noFill/>
        </p:spPr>
        <p:txBody>
          <a:bodyPr wrap="square" rtlCol="0">
            <a:spAutoFit/>
          </a:bodyPr>
          <a:lstStyle/>
          <a:p>
            <a:r>
              <a:rPr lang="en-US" sz="1600" dirty="0"/>
              <a:t>Due to </a:t>
            </a:r>
            <a:r>
              <a:rPr lang="en-US" sz="1600" dirty="0" smtClean="0"/>
              <a:t>Governor Baker’s emergency actions to limit the spread of COVID-19 CHIA’s </a:t>
            </a:r>
            <a:r>
              <a:rPr lang="en-US" sz="1600" dirty="0"/>
              <a:t>workforce will be remote, for </a:t>
            </a:r>
            <a:r>
              <a:rPr lang="en-US" sz="1600" dirty="0" smtClean="0"/>
              <a:t>now. </a:t>
            </a:r>
            <a:r>
              <a:rPr lang="en-US" sz="1600" dirty="0"/>
              <a:t>This arrangement </a:t>
            </a:r>
            <a:r>
              <a:rPr lang="en-US" sz="1600" dirty="0" smtClean="0"/>
              <a:t>will limit </a:t>
            </a:r>
            <a:r>
              <a:rPr lang="en-US" sz="1600" dirty="0"/>
              <a:t>CHIA’s ability to produce and deliver data extracts. </a:t>
            </a:r>
            <a:r>
              <a:rPr lang="en-US" sz="1600" dirty="0" smtClean="0"/>
              <a:t>At this time, CHIA is releasing data and providing extracts to requestors. </a:t>
            </a:r>
          </a:p>
          <a:p>
            <a:endParaRPr lang="en-US" sz="1600" dirty="0" smtClean="0"/>
          </a:p>
          <a:p>
            <a:r>
              <a:rPr lang="en-US" sz="1600" dirty="0" smtClean="0"/>
              <a:t>During this time, CHIA will continue to accept and review data </a:t>
            </a:r>
            <a:r>
              <a:rPr lang="en-US" sz="1600" dirty="0"/>
              <a:t>applications for both Case Mix and All-Payer Claims Database (MA APCD) datasets. </a:t>
            </a:r>
            <a:r>
              <a:rPr lang="en-US" sz="1600" dirty="0" smtClean="0"/>
              <a:t>Review committees, DRC and DPC, will continue their meetings remotely as necessary.</a:t>
            </a:r>
          </a:p>
          <a:p>
            <a:endParaRPr lang="en-US" sz="1600" dirty="0"/>
          </a:p>
          <a:p>
            <a:r>
              <a:rPr lang="en-US" sz="1600" dirty="0" smtClean="0"/>
              <a:t>Due to CHIA’s physical office being closed, applications will be accepted without a fee. After receipt of the application, CHIA will issue an invoice which will allow applicants to remit payment online.</a:t>
            </a:r>
          </a:p>
          <a:p>
            <a:endParaRPr lang="en-US" sz="1600" dirty="0"/>
          </a:p>
          <a:p>
            <a:r>
              <a:rPr lang="en-US" sz="1600" dirty="0" smtClean="0"/>
              <a:t>If you are a Data User that has a CHIA hard drive in your possession, please keep the hard drive at this time while CHIA’s physical office is closed.</a:t>
            </a:r>
            <a:endParaRPr lang="en-US" sz="1600" dirty="0"/>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Data Release and Application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7445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smtClean="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#1 </a:t>
            </a:r>
            <a:r>
              <a:rPr lang="en-US" sz="1600" dirty="0" smtClean="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#2 </a:t>
            </a:r>
            <a:r>
              <a:rPr lang="en-US" sz="1600" dirty="0" smtClean="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smtClean="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smtClean="0">
                <a:cs typeface="Arial"/>
              </a:rPr>
              <a:t>Please visit </a:t>
            </a:r>
            <a:r>
              <a:rPr lang="en-US" sz="2000" dirty="0">
                <a:hlinkClick r:id="rId3"/>
              </a:rPr>
              <a:t>http://www.chiamass.gov/status-of-data-requests</a:t>
            </a:r>
            <a:r>
              <a:rPr lang="en-US" sz="2000" dirty="0" smtClean="0">
                <a:hlinkClick r:id="rId3"/>
              </a:rPr>
              <a:t>/</a:t>
            </a:r>
            <a:r>
              <a:rPr lang="en-US" sz="2000" dirty="0" smtClean="0"/>
              <a:t> to see the current status of releases.</a:t>
            </a:r>
            <a:endParaRPr lang="en-US" sz="2000" dirty="0">
              <a:solidFill>
                <a:schemeClr val="accent6"/>
              </a:solidFill>
              <a:cs typeface="Arial"/>
            </a:endParaRPr>
          </a:p>
          <a:p>
            <a:pPr lvl="1">
              <a:buClr>
                <a:srgbClr val="F8921E"/>
              </a:buClr>
            </a:pPr>
            <a:endParaRPr lang="en-US" sz="2000" dirty="0" smtClean="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smtClean="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6</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Application reminders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194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525427"/>
            <a:ext cx="8162910" cy="5632311"/>
          </a:xfrm>
          <a:prstGeom prst="rect">
            <a:avLst/>
          </a:prstGeom>
          <a:noFill/>
        </p:spPr>
        <p:txBody>
          <a:bodyPr wrap="square" rtlCol="0">
            <a:spAutoFit/>
          </a:bodyPr>
          <a:lstStyle/>
          <a:p>
            <a:pPr marL="914400" lvl="1" indent="-457200">
              <a:buClr>
                <a:schemeClr val="accent1"/>
              </a:buClr>
              <a:buFont typeface="+mj-lt"/>
              <a:buAutoNum type="arabicPeriod"/>
            </a:pPr>
            <a:r>
              <a:rPr lang="en-US" sz="2000" dirty="0" smtClean="0">
                <a:cs typeface="Arial"/>
              </a:rPr>
              <a:t>If you’re submitting a request for a fee waiver, remember to include the fee remittance form in your application package on IRBNet.</a:t>
            </a:r>
          </a:p>
          <a:p>
            <a:pPr marL="914400" lvl="1" indent="-457200">
              <a:buClr>
                <a:schemeClr val="accent1"/>
              </a:buClr>
              <a:buFont typeface="+mj-lt"/>
              <a:buAutoNum type="arabicPeriod"/>
            </a:pPr>
            <a:r>
              <a:rPr lang="en-US" sz="2000" dirty="0" smtClean="0">
                <a:cs typeface="Arial"/>
              </a:rPr>
              <a:t>Remember to submit supporting documentation (if required).</a:t>
            </a:r>
          </a:p>
          <a:p>
            <a:pPr marL="914400" lvl="1" indent="-457200">
              <a:buClr>
                <a:schemeClr val="accent1"/>
              </a:buClr>
              <a:buFont typeface="+mj-lt"/>
              <a:buAutoNum type="arabicPeriod"/>
            </a:pPr>
            <a:r>
              <a:rPr lang="en-US" sz="2000" dirty="0" smtClean="0">
                <a:cs typeface="Arial"/>
              </a:rPr>
              <a:t>If you’re requesting a financial hardship waiver, remember to submit information detailing your project’s financial situation (examples: project budget, grant funding, organizational / departmental funding).  Also request to pay a specific price that you reasonably believe you’re able to afford to contribute.</a:t>
            </a:r>
          </a:p>
          <a:p>
            <a:pPr marL="914400" lvl="1" indent="-457200">
              <a:buClr>
                <a:schemeClr val="accent1"/>
              </a:buClr>
              <a:buFont typeface="+mj-lt"/>
              <a:buAutoNum type="arabicPeriod"/>
            </a:pPr>
            <a:r>
              <a:rPr lang="en-US" sz="2000" dirty="0" smtClean="0">
                <a:cs typeface="Arial"/>
              </a:rPr>
              <a:t>CHIA generally does not offer full financial hardship fee waivers.  We expect all applicants to have made an attempt to find funding to cover the full cost of the data fees.</a:t>
            </a:r>
          </a:p>
          <a:p>
            <a:pPr marL="914400" lvl="1" indent="-457200">
              <a:buClr>
                <a:schemeClr val="accent1"/>
              </a:buClr>
              <a:buFont typeface="+mj-lt"/>
              <a:buAutoNum type="arabicPeriod"/>
            </a:pPr>
            <a:r>
              <a:rPr lang="en-US" sz="2000" dirty="0" smtClean="0">
                <a:cs typeface="Arial"/>
              </a:rPr>
              <a:t>Fee waiver requests can take some time to process – especially financial hardship requests.</a:t>
            </a:r>
          </a:p>
          <a:p>
            <a:pPr marL="914400" lvl="1" indent="-457200">
              <a:buClr>
                <a:schemeClr val="accent1"/>
              </a:buClr>
              <a:buFont typeface="+mj-lt"/>
              <a:buAutoNum type="arabicPeriod"/>
            </a:pPr>
            <a:endParaRPr lang="en-US" sz="2000" dirty="0" smtClean="0">
              <a:cs typeface="Arial"/>
            </a:endParaRPr>
          </a:p>
          <a:p>
            <a:pPr marL="914400" lvl="1" indent="-457200">
              <a:buClr>
                <a:schemeClr val="accent1"/>
              </a:buClr>
              <a:buFont typeface="+mj-lt"/>
              <a:buAutoNum type="arabicPeriod"/>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Fee Waiver Request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665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USER questions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5731</TotalTime>
  <Words>2624</Words>
  <Application>Microsoft Macintosh PowerPoint</Application>
  <PresentationFormat>On-screen Show (4:3)</PresentationFormat>
  <Paragraphs>225</Paragraphs>
  <Slides>18</Slides>
  <Notes>3</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PowerPoint Presentation</vt:lpstr>
      <vt:lpstr>PowerPoint Presentation</vt:lpstr>
    </vt:vector>
  </TitlesOfParts>
  <Company>CHIA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Rick Vogel</cp:lastModifiedBy>
  <cp:revision>190</cp:revision>
  <cp:lastPrinted>2019-07-23T18:41:08Z</cp:lastPrinted>
  <dcterms:created xsi:type="dcterms:W3CDTF">2018-01-09T20:21:29Z</dcterms:created>
  <dcterms:modified xsi:type="dcterms:W3CDTF">2021-03-04T18:59:17Z</dcterms:modified>
</cp:coreProperties>
</file>