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3"/>
  </p:notesMasterIdLst>
  <p:handoutMasterIdLst>
    <p:handoutMasterId r:id="rId24"/>
  </p:handoutMasterIdLst>
  <p:sldIdLst>
    <p:sldId id="259" r:id="rId3"/>
    <p:sldId id="274" r:id="rId4"/>
    <p:sldId id="343" r:id="rId5"/>
    <p:sldId id="351" r:id="rId6"/>
    <p:sldId id="352" r:id="rId7"/>
    <p:sldId id="318" r:id="rId8"/>
    <p:sldId id="337" r:id="rId9"/>
    <p:sldId id="336" r:id="rId10"/>
    <p:sldId id="257" r:id="rId11"/>
    <p:sldId id="367" r:id="rId12"/>
    <p:sldId id="260" r:id="rId13"/>
    <p:sldId id="261" r:id="rId14"/>
    <p:sldId id="262" r:id="rId15"/>
    <p:sldId id="263" r:id="rId16"/>
    <p:sldId id="256" r:id="rId17"/>
    <p:sldId id="306" r:id="rId18"/>
    <p:sldId id="358" r:id="rId19"/>
    <p:sldId id="366" r:id="rId20"/>
    <p:sldId id="328" r:id="rId21"/>
    <p:sldId id="31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rgbClr val="FF0000"/>
                </a:solidFill>
                <a:latin typeface="+mn-lt"/>
                <a:ea typeface="+mn-ea"/>
                <a:cs typeface="+mn-cs"/>
              </a:defRPr>
            </a:pPr>
            <a:r>
              <a:rPr lang="en-US" sz="800" baseline="0" dirty="0">
                <a:solidFill>
                  <a:srgbClr val="FF0000"/>
                </a:solidFill>
              </a:rPr>
              <a:t>Fig 1. MA APCD Release 8.0</a:t>
            </a:r>
          </a:p>
        </c:rich>
      </c:tx>
      <c:layout>
        <c:manualLayout>
          <c:xMode val="edge"/>
          <c:yMode val="edge"/>
          <c:x val="0.3297212624527745"/>
          <c:y val="6.2313346728003635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rgbClr val="FF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Females</c:v>
                </c:pt>
              </c:strCache>
            </c:strRef>
          </c:tx>
          <c:spPr>
            <a:solidFill>
              <a:schemeClr val="accent1"/>
            </a:solidFill>
            <a:ln>
              <a:noFill/>
            </a:ln>
            <a:effectLst/>
          </c:spPr>
          <c:invertIfNegative val="0"/>
          <c:cat>
            <c:numRef>
              <c:f>Sheet1!$A$2:$A$4</c:f>
              <c:numCache>
                <c:formatCode>General</c:formatCode>
                <c:ptCount val="3"/>
                <c:pt idx="0">
                  <c:v>2016</c:v>
                </c:pt>
                <c:pt idx="1">
                  <c:v>2017</c:v>
                </c:pt>
                <c:pt idx="2">
                  <c:v>2018</c:v>
                </c:pt>
              </c:numCache>
            </c:numRef>
          </c:cat>
          <c:val>
            <c:numRef>
              <c:f>Sheet1!$B$2:$B$4</c:f>
              <c:numCache>
                <c:formatCode>_(* #,##0_);_(* \(#,##0\);_(* "-"??_);_(@_)</c:formatCode>
                <c:ptCount val="3"/>
                <c:pt idx="0">
                  <c:v>20555</c:v>
                </c:pt>
                <c:pt idx="1">
                  <c:v>21994</c:v>
                </c:pt>
                <c:pt idx="2">
                  <c:v>24146</c:v>
                </c:pt>
              </c:numCache>
            </c:numRef>
          </c:val>
          <c:extLst>
            <c:ext xmlns:c16="http://schemas.microsoft.com/office/drawing/2014/chart" uri="{C3380CC4-5D6E-409C-BE32-E72D297353CC}">
              <c16:uniqueId val="{00000000-2E4D-4479-84AB-8FEE0AEDAD5E}"/>
            </c:ext>
          </c:extLst>
        </c:ser>
        <c:ser>
          <c:idx val="1"/>
          <c:order val="1"/>
          <c:tx>
            <c:strRef>
              <c:f>Sheet1!$C$1</c:f>
              <c:strCache>
                <c:ptCount val="1"/>
                <c:pt idx="0">
                  <c:v>Males</c:v>
                </c:pt>
              </c:strCache>
            </c:strRef>
          </c:tx>
          <c:spPr>
            <a:solidFill>
              <a:schemeClr val="accent2"/>
            </a:solidFill>
            <a:ln>
              <a:noFill/>
            </a:ln>
            <a:effectLst/>
          </c:spPr>
          <c:invertIfNegative val="0"/>
          <c:cat>
            <c:numRef>
              <c:f>Sheet1!$A$2:$A$4</c:f>
              <c:numCache>
                <c:formatCode>General</c:formatCode>
                <c:ptCount val="3"/>
                <c:pt idx="0">
                  <c:v>2016</c:v>
                </c:pt>
                <c:pt idx="1">
                  <c:v>2017</c:v>
                </c:pt>
                <c:pt idx="2">
                  <c:v>2018</c:v>
                </c:pt>
              </c:numCache>
            </c:numRef>
          </c:cat>
          <c:val>
            <c:numRef>
              <c:f>Sheet1!$C$2:$C$4</c:f>
              <c:numCache>
                <c:formatCode>_(* #,##0_);_(* \(#,##0\);_(* "-"??_);_(@_)</c:formatCode>
                <c:ptCount val="3"/>
                <c:pt idx="0">
                  <c:v>4625</c:v>
                </c:pt>
                <c:pt idx="1">
                  <c:v>4852</c:v>
                </c:pt>
                <c:pt idx="2">
                  <c:v>5374</c:v>
                </c:pt>
              </c:numCache>
            </c:numRef>
          </c:val>
          <c:extLst>
            <c:ext xmlns:c16="http://schemas.microsoft.com/office/drawing/2014/chart" uri="{C3380CC4-5D6E-409C-BE32-E72D297353CC}">
              <c16:uniqueId val="{00000001-2E4D-4479-84AB-8FEE0AEDAD5E}"/>
            </c:ext>
          </c:extLst>
        </c:ser>
        <c:dLbls>
          <c:showLegendKey val="0"/>
          <c:showVal val="0"/>
          <c:showCatName val="0"/>
          <c:showSerName val="0"/>
          <c:showPercent val="0"/>
          <c:showBubbleSize val="0"/>
        </c:dLbls>
        <c:gapWidth val="219"/>
        <c:overlap val="-27"/>
        <c:axId val="1269843328"/>
        <c:axId val="1269840832"/>
      </c:barChart>
      <c:catAx>
        <c:axId val="12698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9840832"/>
        <c:crosses val="autoZero"/>
        <c:auto val="1"/>
        <c:lblAlgn val="ctr"/>
        <c:lblOffset val="100"/>
        <c:noMultiLvlLbl val="0"/>
      </c:catAx>
      <c:valAx>
        <c:axId val="1269840832"/>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69843328"/>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aseline="0" dirty="0">
                <a:solidFill>
                  <a:srgbClr val="FF0000"/>
                </a:solidFill>
              </a:rPr>
              <a:t>Fig 2. MA APCD Release 10.0</a:t>
            </a:r>
          </a:p>
        </c:rich>
      </c:tx>
      <c:layout>
        <c:manualLayout>
          <c:xMode val="edge"/>
          <c:yMode val="edge"/>
          <c:x val="0.3297212624527745"/>
          <c:y val="6.2313346728003635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Females</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_(* #,##0_);_(* \(#,##0\);_(* "-"??_);_(@_)</c:formatCode>
                <c:ptCount val="3"/>
                <c:pt idx="0">
                  <c:v>23406</c:v>
                </c:pt>
                <c:pt idx="1">
                  <c:v>16413</c:v>
                </c:pt>
                <c:pt idx="2">
                  <c:v>3105</c:v>
                </c:pt>
              </c:numCache>
            </c:numRef>
          </c:val>
          <c:extLst>
            <c:ext xmlns:c16="http://schemas.microsoft.com/office/drawing/2014/chart" uri="{C3380CC4-5D6E-409C-BE32-E72D297353CC}">
              <c16:uniqueId val="{00000000-3D7E-4ED3-B953-B85C80EDD4E9}"/>
            </c:ext>
          </c:extLst>
        </c:ser>
        <c:ser>
          <c:idx val="1"/>
          <c:order val="1"/>
          <c:tx>
            <c:strRef>
              <c:f>Sheet1!$C$1</c:f>
              <c:strCache>
                <c:ptCount val="1"/>
                <c:pt idx="0">
                  <c:v>Males</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_(* #,##0_);_(* \(#,##0\);_(* "-"??_);_(@_)</c:formatCode>
                <c:ptCount val="3"/>
                <c:pt idx="0">
                  <c:v>5230</c:v>
                </c:pt>
                <c:pt idx="1">
                  <c:v>3409</c:v>
                </c:pt>
                <c:pt idx="2">
                  <c:v>469</c:v>
                </c:pt>
              </c:numCache>
            </c:numRef>
          </c:val>
          <c:extLst>
            <c:ext xmlns:c16="http://schemas.microsoft.com/office/drawing/2014/chart" uri="{C3380CC4-5D6E-409C-BE32-E72D297353CC}">
              <c16:uniqueId val="{00000001-3D7E-4ED3-B953-B85C80EDD4E9}"/>
            </c:ext>
          </c:extLst>
        </c:ser>
        <c:dLbls>
          <c:showLegendKey val="0"/>
          <c:showVal val="0"/>
          <c:showCatName val="0"/>
          <c:showSerName val="0"/>
          <c:showPercent val="0"/>
          <c:showBubbleSize val="0"/>
        </c:dLbls>
        <c:gapWidth val="219"/>
        <c:overlap val="-27"/>
        <c:axId val="1269843328"/>
        <c:axId val="1269840832"/>
      </c:barChart>
      <c:catAx>
        <c:axId val="12698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9840832"/>
        <c:crosses val="autoZero"/>
        <c:auto val="1"/>
        <c:lblAlgn val="ctr"/>
        <c:lblOffset val="100"/>
        <c:noMultiLvlLbl val="0"/>
      </c:catAx>
      <c:valAx>
        <c:axId val="1269840832"/>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69843328"/>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c:v>
                </c:pt>
              </c:strCache>
            </c:strRef>
          </c:tx>
          <c:spPr>
            <a:solidFill>
              <a:schemeClr val="accent1"/>
            </a:solidFill>
            <a:ln>
              <a:noFill/>
            </a:ln>
            <a:effectLst/>
          </c:spPr>
          <c:invertIfNegative val="0"/>
          <c:dLbls>
            <c:delete val="1"/>
          </c:dLbls>
          <c:trendline>
            <c:spPr>
              <a:ln w="19050" cap="rnd">
                <a:solidFill>
                  <a:schemeClr val="accent1"/>
                </a:solidFill>
                <a:round/>
              </a:ln>
              <a:effectLst/>
            </c:spPr>
            <c:trendlineType val="movingAvg"/>
            <c:period val="2"/>
            <c:dispRSqr val="0"/>
            <c:dispEq val="0"/>
          </c:trendline>
          <c:cat>
            <c:numRef>
              <c:f>Sheet1!$A$2:$A$37</c:f>
              <c:numCache>
                <c:formatCode>General</c:formatCode>
                <c:ptCount val="36"/>
                <c:pt idx="0">
                  <c:v>201601</c:v>
                </c:pt>
                <c:pt idx="1">
                  <c:v>201602</c:v>
                </c:pt>
                <c:pt idx="2">
                  <c:v>201603</c:v>
                </c:pt>
                <c:pt idx="3">
                  <c:v>201604</c:v>
                </c:pt>
                <c:pt idx="4">
                  <c:v>201605</c:v>
                </c:pt>
                <c:pt idx="5">
                  <c:v>201606</c:v>
                </c:pt>
                <c:pt idx="6">
                  <c:v>201607</c:v>
                </c:pt>
                <c:pt idx="7">
                  <c:v>201608</c:v>
                </c:pt>
                <c:pt idx="8">
                  <c:v>201609</c:v>
                </c:pt>
                <c:pt idx="9">
                  <c:v>201610</c:v>
                </c:pt>
                <c:pt idx="10">
                  <c:v>201611</c:v>
                </c:pt>
                <c:pt idx="11">
                  <c:v>201612</c:v>
                </c:pt>
                <c:pt idx="12">
                  <c:v>201701</c:v>
                </c:pt>
                <c:pt idx="13">
                  <c:v>201702</c:v>
                </c:pt>
                <c:pt idx="14">
                  <c:v>201703</c:v>
                </c:pt>
                <c:pt idx="15">
                  <c:v>201704</c:v>
                </c:pt>
                <c:pt idx="16">
                  <c:v>201705</c:v>
                </c:pt>
                <c:pt idx="17">
                  <c:v>201706</c:v>
                </c:pt>
                <c:pt idx="18">
                  <c:v>201707</c:v>
                </c:pt>
                <c:pt idx="19">
                  <c:v>201708</c:v>
                </c:pt>
                <c:pt idx="20">
                  <c:v>201709</c:v>
                </c:pt>
                <c:pt idx="21">
                  <c:v>201710</c:v>
                </c:pt>
                <c:pt idx="22">
                  <c:v>201711</c:v>
                </c:pt>
                <c:pt idx="23">
                  <c:v>201712</c:v>
                </c:pt>
                <c:pt idx="24">
                  <c:v>201801</c:v>
                </c:pt>
                <c:pt idx="25">
                  <c:v>201802</c:v>
                </c:pt>
                <c:pt idx="26">
                  <c:v>201803</c:v>
                </c:pt>
                <c:pt idx="27">
                  <c:v>201804</c:v>
                </c:pt>
                <c:pt idx="28">
                  <c:v>201805</c:v>
                </c:pt>
                <c:pt idx="29">
                  <c:v>201806</c:v>
                </c:pt>
                <c:pt idx="30">
                  <c:v>201807</c:v>
                </c:pt>
                <c:pt idx="31">
                  <c:v>201808</c:v>
                </c:pt>
                <c:pt idx="32">
                  <c:v>201809</c:v>
                </c:pt>
                <c:pt idx="33">
                  <c:v>201810</c:v>
                </c:pt>
                <c:pt idx="34">
                  <c:v>201811</c:v>
                </c:pt>
                <c:pt idx="35">
                  <c:v>201812</c:v>
                </c:pt>
              </c:numCache>
            </c:numRef>
          </c:cat>
          <c:val>
            <c:numRef>
              <c:f>Sheet1!$B$2:$B$37</c:f>
              <c:numCache>
                <c:formatCode>General</c:formatCode>
                <c:ptCount val="36"/>
                <c:pt idx="0">
                  <c:v>594</c:v>
                </c:pt>
                <c:pt idx="1">
                  <c:v>583</c:v>
                </c:pt>
                <c:pt idx="2">
                  <c:v>701</c:v>
                </c:pt>
                <c:pt idx="3">
                  <c:v>575</c:v>
                </c:pt>
                <c:pt idx="4">
                  <c:v>615</c:v>
                </c:pt>
                <c:pt idx="5">
                  <c:v>615</c:v>
                </c:pt>
                <c:pt idx="6">
                  <c:v>563</c:v>
                </c:pt>
                <c:pt idx="7">
                  <c:v>563</c:v>
                </c:pt>
                <c:pt idx="8">
                  <c:v>547</c:v>
                </c:pt>
                <c:pt idx="9">
                  <c:v>491</c:v>
                </c:pt>
                <c:pt idx="10">
                  <c:v>506</c:v>
                </c:pt>
                <c:pt idx="11">
                  <c:v>484</c:v>
                </c:pt>
                <c:pt idx="12">
                  <c:v>546</c:v>
                </c:pt>
                <c:pt idx="13">
                  <c:v>497</c:v>
                </c:pt>
                <c:pt idx="14">
                  <c:v>607</c:v>
                </c:pt>
                <c:pt idx="15">
                  <c:v>500</c:v>
                </c:pt>
                <c:pt idx="16">
                  <c:v>558</c:v>
                </c:pt>
                <c:pt idx="17">
                  <c:v>595</c:v>
                </c:pt>
                <c:pt idx="18">
                  <c:v>522</c:v>
                </c:pt>
                <c:pt idx="19">
                  <c:v>523</c:v>
                </c:pt>
                <c:pt idx="20">
                  <c:v>491</c:v>
                </c:pt>
                <c:pt idx="21">
                  <c:v>429</c:v>
                </c:pt>
                <c:pt idx="22">
                  <c:v>476</c:v>
                </c:pt>
                <c:pt idx="23">
                  <c:v>441</c:v>
                </c:pt>
                <c:pt idx="24">
                  <c:v>493</c:v>
                </c:pt>
                <c:pt idx="25">
                  <c:v>486</c:v>
                </c:pt>
                <c:pt idx="26">
                  <c:v>468</c:v>
                </c:pt>
                <c:pt idx="27">
                  <c:v>458</c:v>
                </c:pt>
                <c:pt idx="28">
                  <c:v>550</c:v>
                </c:pt>
                <c:pt idx="29">
                  <c:v>505</c:v>
                </c:pt>
                <c:pt idx="30">
                  <c:v>505</c:v>
                </c:pt>
                <c:pt idx="31">
                  <c:v>516</c:v>
                </c:pt>
                <c:pt idx="32">
                  <c:v>468</c:v>
                </c:pt>
                <c:pt idx="33">
                  <c:v>493</c:v>
                </c:pt>
                <c:pt idx="34">
                  <c:v>461</c:v>
                </c:pt>
                <c:pt idx="35">
                  <c:v>446</c:v>
                </c:pt>
              </c:numCache>
            </c:numRef>
          </c:val>
          <c:extLst>
            <c:ext xmlns:c16="http://schemas.microsoft.com/office/drawing/2014/chart" uri="{C3380CC4-5D6E-409C-BE32-E72D297353CC}">
              <c16:uniqueId val="{00000001-B477-48FE-9661-182AA0BD9742}"/>
            </c:ext>
          </c:extLst>
        </c:ser>
        <c:dLbls>
          <c:dLblPos val="inEnd"/>
          <c:showLegendKey val="0"/>
          <c:showVal val="1"/>
          <c:showCatName val="0"/>
          <c:showSerName val="0"/>
          <c:showPercent val="0"/>
          <c:showBubbleSize val="0"/>
        </c:dLbls>
        <c:gapWidth val="199"/>
        <c:axId val="1247867120"/>
        <c:axId val="1247872112"/>
      </c:barChart>
      <c:catAx>
        <c:axId val="124786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247872112"/>
        <c:crosses val="autoZero"/>
        <c:auto val="1"/>
        <c:lblAlgn val="ctr"/>
        <c:lblOffset val="100"/>
        <c:noMultiLvlLbl val="0"/>
      </c:catAx>
      <c:valAx>
        <c:axId val="1247872112"/>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786712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Fig 1. MA</a:t>
            </a:r>
            <a:r>
              <a:rPr lang="en-US" sz="1400" baseline="0" dirty="0"/>
              <a:t> APCD Release 8.0 Massachusetts Residents in ME file with Medical Coverage</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Unknown / Not Applicable</c:v>
                </c:pt>
              </c:strCache>
            </c:strRef>
          </c:tx>
          <c:spPr>
            <a:solidFill>
              <a:schemeClr val="accent1"/>
            </a:solidFill>
            <a:ln>
              <a:noFill/>
            </a:ln>
            <a:effectLst/>
          </c:spPr>
          <c:invertIfNegative val="0"/>
          <c:cat>
            <c:strRef>
              <c:f>Sheet1!$A$2:$A$7</c:f>
              <c:strCache>
                <c:ptCount val="6"/>
                <c:pt idx="0">
                  <c:v>2014</c:v>
                </c:pt>
                <c:pt idx="1">
                  <c:v>2015</c:v>
                </c:pt>
                <c:pt idx="2">
                  <c:v>2016</c:v>
                </c:pt>
                <c:pt idx="3">
                  <c:v>2017</c:v>
                </c:pt>
                <c:pt idx="4">
                  <c:v>2018</c:v>
                </c:pt>
                <c:pt idx="5">
                  <c:v>2019</c:v>
                </c:pt>
              </c:strCache>
            </c:strRef>
          </c:cat>
          <c:val>
            <c:numRef>
              <c:f>Sheet1!$B$2:$B$7</c:f>
              <c:numCache>
                <c:formatCode>_(* #,##0_);_(* \(#,##0\);_(* "-"??_);_(@_)</c:formatCode>
                <c:ptCount val="6"/>
                <c:pt idx="0">
                  <c:v>1598245</c:v>
                </c:pt>
                <c:pt idx="1">
                  <c:v>1640111</c:v>
                </c:pt>
                <c:pt idx="2">
                  <c:v>1626729</c:v>
                </c:pt>
                <c:pt idx="3">
                  <c:v>1552444</c:v>
                </c:pt>
                <c:pt idx="4">
                  <c:v>1385809</c:v>
                </c:pt>
                <c:pt idx="5">
                  <c:v>1315342</c:v>
                </c:pt>
              </c:numCache>
            </c:numRef>
          </c:val>
          <c:extLst>
            <c:ext xmlns:c16="http://schemas.microsoft.com/office/drawing/2014/chart" uri="{C3380CC4-5D6E-409C-BE32-E72D297353CC}">
              <c16:uniqueId val="{00000000-A9EF-461A-9556-404D1252415C}"/>
            </c:ext>
          </c:extLst>
        </c:ser>
        <c:ser>
          <c:idx val="1"/>
          <c:order val="1"/>
          <c:tx>
            <c:strRef>
              <c:f>Sheet1!$C$1</c:f>
              <c:strCache>
                <c:ptCount val="1"/>
                <c:pt idx="0">
                  <c:v>FIG - Fully-Insured Commercial Group Enrollee</c:v>
                </c:pt>
              </c:strCache>
            </c:strRef>
          </c:tx>
          <c:spPr>
            <a:solidFill>
              <a:schemeClr val="accent2"/>
            </a:solidFill>
            <a:ln>
              <a:noFill/>
            </a:ln>
            <a:effectLst/>
          </c:spPr>
          <c:invertIfNegative val="0"/>
          <c:cat>
            <c:strRef>
              <c:f>Sheet1!$A$2:$A$7</c:f>
              <c:strCache>
                <c:ptCount val="6"/>
                <c:pt idx="0">
                  <c:v>2014</c:v>
                </c:pt>
                <c:pt idx="1">
                  <c:v>2015</c:v>
                </c:pt>
                <c:pt idx="2">
                  <c:v>2016</c:v>
                </c:pt>
                <c:pt idx="3">
                  <c:v>2017</c:v>
                </c:pt>
                <c:pt idx="4">
                  <c:v>2018</c:v>
                </c:pt>
                <c:pt idx="5">
                  <c:v>2019</c:v>
                </c:pt>
              </c:strCache>
            </c:strRef>
          </c:cat>
          <c:val>
            <c:numRef>
              <c:f>Sheet1!$C$2:$C$7</c:f>
              <c:numCache>
                <c:formatCode>_(* #,##0_);_(* \(#,##0\);_(* "-"??_);_(@_)</c:formatCode>
                <c:ptCount val="6"/>
                <c:pt idx="0">
                  <c:v>2134357</c:v>
                </c:pt>
                <c:pt idx="1">
                  <c:v>2298798</c:v>
                </c:pt>
                <c:pt idx="2">
                  <c:v>2354106</c:v>
                </c:pt>
                <c:pt idx="3">
                  <c:v>2403793</c:v>
                </c:pt>
                <c:pt idx="4">
                  <c:v>2354592</c:v>
                </c:pt>
                <c:pt idx="5">
                  <c:v>2421989</c:v>
                </c:pt>
              </c:numCache>
            </c:numRef>
          </c:val>
          <c:extLst>
            <c:ext xmlns:c16="http://schemas.microsoft.com/office/drawing/2014/chart" uri="{C3380CC4-5D6E-409C-BE32-E72D297353CC}">
              <c16:uniqueId val="{00000001-A9EF-461A-9556-404D1252415C}"/>
            </c:ext>
          </c:extLst>
        </c:ser>
        <c:ser>
          <c:idx val="2"/>
          <c:order val="2"/>
          <c:tx>
            <c:strRef>
              <c:f>Sheet1!$D$1</c:f>
              <c:strCache>
                <c:ptCount val="1"/>
                <c:pt idx="0">
                  <c:v>SIG - Self-Insured Group Enrollee</c:v>
                </c:pt>
              </c:strCache>
            </c:strRef>
          </c:tx>
          <c:spPr>
            <a:solidFill>
              <a:schemeClr val="accent3"/>
            </a:solidFill>
            <a:ln>
              <a:noFill/>
            </a:ln>
            <a:effectLst/>
          </c:spPr>
          <c:invertIfNegative val="0"/>
          <c:cat>
            <c:strRef>
              <c:f>Sheet1!$A$2:$A$7</c:f>
              <c:strCache>
                <c:ptCount val="6"/>
                <c:pt idx="0">
                  <c:v>2014</c:v>
                </c:pt>
                <c:pt idx="1">
                  <c:v>2015</c:v>
                </c:pt>
                <c:pt idx="2">
                  <c:v>2016</c:v>
                </c:pt>
                <c:pt idx="3">
                  <c:v>2017</c:v>
                </c:pt>
                <c:pt idx="4">
                  <c:v>2018</c:v>
                </c:pt>
                <c:pt idx="5">
                  <c:v>2019</c:v>
                </c:pt>
              </c:strCache>
            </c:strRef>
          </c:cat>
          <c:val>
            <c:numRef>
              <c:f>Sheet1!$D$2:$D$7</c:f>
              <c:numCache>
                <c:formatCode>_(* #,##0_);_(* \(#,##0\);_(* "-"??_);_(@_)</c:formatCode>
                <c:ptCount val="6"/>
                <c:pt idx="0">
                  <c:v>2047485</c:v>
                </c:pt>
                <c:pt idx="1">
                  <c:v>1999125</c:v>
                </c:pt>
                <c:pt idx="2">
                  <c:v>501615</c:v>
                </c:pt>
                <c:pt idx="3">
                  <c:v>494015</c:v>
                </c:pt>
                <c:pt idx="4">
                  <c:v>442272</c:v>
                </c:pt>
                <c:pt idx="5">
                  <c:v>420649</c:v>
                </c:pt>
              </c:numCache>
            </c:numRef>
          </c:val>
          <c:extLst>
            <c:ext xmlns:c16="http://schemas.microsoft.com/office/drawing/2014/chart" uri="{C3380CC4-5D6E-409C-BE32-E72D297353CC}">
              <c16:uniqueId val="{00000002-A9EF-461A-9556-404D1252415C}"/>
            </c:ext>
          </c:extLst>
        </c:ser>
        <c:ser>
          <c:idx val="3"/>
          <c:order val="3"/>
          <c:tx>
            <c:strRef>
              <c:f>Sheet1!$E$1</c:f>
              <c:strCache>
                <c:ptCount val="1"/>
                <c:pt idx="0">
                  <c:v>GIC - Group Insurance Commission Enrollee</c:v>
                </c:pt>
              </c:strCache>
            </c:strRef>
          </c:tx>
          <c:spPr>
            <a:solidFill>
              <a:schemeClr val="accent4"/>
            </a:solidFill>
            <a:ln>
              <a:noFill/>
            </a:ln>
            <a:effectLst/>
          </c:spPr>
          <c:invertIfNegative val="0"/>
          <c:cat>
            <c:strRef>
              <c:f>Sheet1!$A$2:$A$7</c:f>
              <c:strCache>
                <c:ptCount val="6"/>
                <c:pt idx="0">
                  <c:v>2014</c:v>
                </c:pt>
                <c:pt idx="1">
                  <c:v>2015</c:v>
                </c:pt>
                <c:pt idx="2">
                  <c:v>2016</c:v>
                </c:pt>
                <c:pt idx="3">
                  <c:v>2017</c:v>
                </c:pt>
                <c:pt idx="4">
                  <c:v>2018</c:v>
                </c:pt>
                <c:pt idx="5">
                  <c:v>2019</c:v>
                </c:pt>
              </c:strCache>
            </c:strRef>
          </c:cat>
          <c:val>
            <c:numRef>
              <c:f>Sheet1!$E$2:$E$7</c:f>
              <c:numCache>
                <c:formatCode>_(* #,##0_);_(* \(#,##0\);_(* "-"??_);_(@_)</c:formatCode>
                <c:ptCount val="6"/>
                <c:pt idx="0">
                  <c:v>424791</c:v>
                </c:pt>
                <c:pt idx="1">
                  <c:v>375531</c:v>
                </c:pt>
                <c:pt idx="2">
                  <c:v>434753</c:v>
                </c:pt>
                <c:pt idx="3">
                  <c:v>375141</c:v>
                </c:pt>
                <c:pt idx="4">
                  <c:v>347980</c:v>
                </c:pt>
                <c:pt idx="5">
                  <c:v>342614</c:v>
                </c:pt>
              </c:numCache>
            </c:numRef>
          </c:val>
          <c:extLst>
            <c:ext xmlns:c16="http://schemas.microsoft.com/office/drawing/2014/chart" uri="{C3380CC4-5D6E-409C-BE32-E72D297353CC}">
              <c16:uniqueId val="{00000004-A9EF-461A-9556-404D1252415C}"/>
            </c:ext>
          </c:extLst>
        </c:ser>
        <c:ser>
          <c:idx val="4"/>
          <c:order val="4"/>
          <c:tx>
            <c:strRef>
              <c:f>Sheet1!$F$1</c:f>
              <c:strCache>
                <c:ptCount val="1"/>
                <c:pt idx="0">
                  <c:v>MCO - MassHealth Managed Care Organization Enrollee</c:v>
                </c:pt>
              </c:strCache>
            </c:strRef>
          </c:tx>
          <c:spPr>
            <a:solidFill>
              <a:schemeClr val="accent5"/>
            </a:solidFill>
            <a:ln>
              <a:noFill/>
            </a:ln>
            <a:effectLst/>
          </c:spPr>
          <c:invertIfNegative val="0"/>
          <c:cat>
            <c:strRef>
              <c:f>Sheet1!$A$2:$A$7</c:f>
              <c:strCache>
                <c:ptCount val="6"/>
                <c:pt idx="0">
                  <c:v>2014</c:v>
                </c:pt>
                <c:pt idx="1">
                  <c:v>2015</c:v>
                </c:pt>
                <c:pt idx="2">
                  <c:v>2016</c:v>
                </c:pt>
                <c:pt idx="3">
                  <c:v>2017</c:v>
                </c:pt>
                <c:pt idx="4">
                  <c:v>2018</c:v>
                </c:pt>
                <c:pt idx="5">
                  <c:v>2019</c:v>
                </c:pt>
              </c:strCache>
            </c:strRef>
          </c:cat>
          <c:val>
            <c:numRef>
              <c:f>Sheet1!$F$2:$F$7</c:f>
              <c:numCache>
                <c:formatCode>_(* #,##0_);_(* \(#,##0\);_(* "-"??_);_(@_)</c:formatCode>
                <c:ptCount val="6"/>
                <c:pt idx="0">
                  <c:v>1736634</c:v>
                </c:pt>
                <c:pt idx="1">
                  <c:v>1809319</c:v>
                </c:pt>
                <c:pt idx="2">
                  <c:v>1918011</c:v>
                </c:pt>
                <c:pt idx="3">
                  <c:v>1848068</c:v>
                </c:pt>
                <c:pt idx="4">
                  <c:v>1719961</c:v>
                </c:pt>
                <c:pt idx="5">
                  <c:v>1625245</c:v>
                </c:pt>
              </c:numCache>
            </c:numRef>
          </c:val>
          <c:extLst>
            <c:ext xmlns:c16="http://schemas.microsoft.com/office/drawing/2014/chart" uri="{C3380CC4-5D6E-409C-BE32-E72D297353CC}">
              <c16:uniqueId val="{00000005-A9EF-461A-9556-404D1252415C}"/>
            </c:ext>
          </c:extLst>
        </c:ser>
        <c:ser>
          <c:idx val="5"/>
          <c:order val="5"/>
          <c:tx>
            <c:strRef>
              <c:f>Sheet1!$G$1</c:f>
              <c:strCache>
                <c:ptCount val="1"/>
                <c:pt idx="0">
                  <c:v>Supplemental Policy Enrollee</c:v>
                </c:pt>
              </c:strCache>
            </c:strRef>
          </c:tx>
          <c:spPr>
            <a:solidFill>
              <a:schemeClr val="accent6"/>
            </a:solidFill>
            <a:ln>
              <a:noFill/>
            </a:ln>
            <a:effectLst/>
          </c:spPr>
          <c:invertIfNegative val="0"/>
          <c:cat>
            <c:strRef>
              <c:f>Sheet1!$A$2:$A$7</c:f>
              <c:strCache>
                <c:ptCount val="6"/>
                <c:pt idx="0">
                  <c:v>2014</c:v>
                </c:pt>
                <c:pt idx="1">
                  <c:v>2015</c:v>
                </c:pt>
                <c:pt idx="2">
                  <c:v>2016</c:v>
                </c:pt>
                <c:pt idx="3">
                  <c:v>2017</c:v>
                </c:pt>
                <c:pt idx="4">
                  <c:v>2018</c:v>
                </c:pt>
                <c:pt idx="5">
                  <c:v>2019</c:v>
                </c:pt>
              </c:strCache>
            </c:strRef>
          </c:cat>
          <c:val>
            <c:numRef>
              <c:f>Sheet1!$G$2:$G$7</c:f>
              <c:numCache>
                <c:formatCode>_(* #,##0_);_(* \(#,##0\);_(* "-"??_);_(@_)</c:formatCode>
                <c:ptCount val="6"/>
                <c:pt idx="0">
                  <c:v>339972</c:v>
                </c:pt>
                <c:pt idx="1">
                  <c:v>407857</c:v>
                </c:pt>
                <c:pt idx="2">
                  <c:v>307664</c:v>
                </c:pt>
                <c:pt idx="3">
                  <c:v>381123</c:v>
                </c:pt>
                <c:pt idx="4">
                  <c:v>394934</c:v>
                </c:pt>
                <c:pt idx="5">
                  <c:v>402027</c:v>
                </c:pt>
              </c:numCache>
            </c:numRef>
          </c:val>
          <c:extLst>
            <c:ext xmlns:c16="http://schemas.microsoft.com/office/drawing/2014/chart" uri="{C3380CC4-5D6E-409C-BE32-E72D297353CC}">
              <c16:uniqueId val="{00000006-A9EF-461A-9556-404D1252415C}"/>
            </c:ext>
          </c:extLst>
        </c:ser>
        <c:dLbls>
          <c:showLegendKey val="0"/>
          <c:showVal val="0"/>
          <c:showCatName val="0"/>
          <c:showSerName val="0"/>
          <c:showPercent val="0"/>
          <c:showBubbleSize val="0"/>
        </c:dLbls>
        <c:gapWidth val="150"/>
        <c:overlap val="100"/>
        <c:axId val="691685168"/>
        <c:axId val="691681840"/>
      </c:barChart>
      <c:catAx>
        <c:axId val="69168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1681840"/>
        <c:crosses val="autoZero"/>
        <c:auto val="1"/>
        <c:lblAlgn val="ctr"/>
        <c:lblOffset val="100"/>
        <c:noMultiLvlLbl val="0"/>
      </c:catAx>
      <c:valAx>
        <c:axId val="6916818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91685168"/>
        <c:crosses val="autoZero"/>
        <c:crossBetween val="between"/>
        <c:majorUnit val="1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Fig 2. MA</a:t>
            </a:r>
            <a:r>
              <a:rPr lang="en-US" sz="1400" baseline="0" dirty="0"/>
              <a:t> APCD Release 10.0 Massachusetts Residents in ME file with Medical Coverage</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Unknown / Not Applicable</c:v>
                </c:pt>
              </c:strCache>
            </c:strRef>
          </c:tx>
          <c:spPr>
            <a:solidFill>
              <a:schemeClr val="accent1"/>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Sheet1!$B$2:$B$7</c:f>
              <c:numCache>
                <c:formatCode>_(* #,##0_);_(* \(#,##0\);_(* "-"??_);_(@_)</c:formatCode>
                <c:ptCount val="6"/>
                <c:pt idx="0">
                  <c:v>1625352</c:v>
                </c:pt>
                <c:pt idx="1">
                  <c:v>1550815</c:v>
                </c:pt>
                <c:pt idx="2">
                  <c:v>1374387</c:v>
                </c:pt>
                <c:pt idx="3">
                  <c:v>1267101</c:v>
                </c:pt>
                <c:pt idx="4">
                  <c:v>1067516</c:v>
                </c:pt>
                <c:pt idx="5">
                  <c:v>1011040</c:v>
                </c:pt>
              </c:numCache>
            </c:numRef>
          </c:val>
          <c:extLst>
            <c:ext xmlns:c16="http://schemas.microsoft.com/office/drawing/2014/chart" uri="{C3380CC4-5D6E-409C-BE32-E72D297353CC}">
              <c16:uniqueId val="{00000000-1906-4865-915C-51936B77FAF6}"/>
            </c:ext>
          </c:extLst>
        </c:ser>
        <c:ser>
          <c:idx val="1"/>
          <c:order val="1"/>
          <c:tx>
            <c:strRef>
              <c:f>Sheet1!$C$1</c:f>
              <c:strCache>
                <c:ptCount val="1"/>
                <c:pt idx="0">
                  <c:v>FIG - Fully-Insured Commercial Group Enrollee</c:v>
                </c:pt>
              </c:strCache>
            </c:strRef>
          </c:tx>
          <c:spPr>
            <a:solidFill>
              <a:schemeClr val="accent2"/>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Sheet1!$C$2:$C$7</c:f>
              <c:numCache>
                <c:formatCode>_(* #,##0_);_(* \(#,##0\);_(* "-"??_);_(@_)</c:formatCode>
                <c:ptCount val="6"/>
                <c:pt idx="0">
                  <c:v>2350133</c:v>
                </c:pt>
                <c:pt idx="1">
                  <c:v>2393042</c:v>
                </c:pt>
                <c:pt idx="2">
                  <c:v>2445981</c:v>
                </c:pt>
                <c:pt idx="3">
                  <c:v>2496410</c:v>
                </c:pt>
                <c:pt idx="4">
                  <c:v>2351323</c:v>
                </c:pt>
                <c:pt idx="5">
                  <c:v>2254494</c:v>
                </c:pt>
              </c:numCache>
            </c:numRef>
          </c:val>
          <c:extLst>
            <c:ext xmlns:c16="http://schemas.microsoft.com/office/drawing/2014/chart" uri="{C3380CC4-5D6E-409C-BE32-E72D297353CC}">
              <c16:uniqueId val="{00000001-1906-4865-915C-51936B77FAF6}"/>
            </c:ext>
          </c:extLst>
        </c:ser>
        <c:ser>
          <c:idx val="2"/>
          <c:order val="2"/>
          <c:tx>
            <c:strRef>
              <c:f>Sheet1!$D$1</c:f>
              <c:strCache>
                <c:ptCount val="1"/>
                <c:pt idx="0">
                  <c:v>SIG - Self-Insured Group Enrollee</c:v>
                </c:pt>
              </c:strCache>
            </c:strRef>
          </c:tx>
          <c:spPr>
            <a:solidFill>
              <a:schemeClr val="accent3"/>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Sheet1!$D$2:$D$7</c:f>
              <c:numCache>
                <c:formatCode>_(* #,##0_);_(* \(#,##0\);_(* "-"??_);_(@_)</c:formatCode>
                <c:ptCount val="6"/>
                <c:pt idx="0">
                  <c:v>497822</c:v>
                </c:pt>
                <c:pt idx="1">
                  <c:v>482861</c:v>
                </c:pt>
                <c:pt idx="2">
                  <c:v>440560</c:v>
                </c:pt>
                <c:pt idx="3">
                  <c:v>385077</c:v>
                </c:pt>
                <c:pt idx="4">
                  <c:v>366947</c:v>
                </c:pt>
                <c:pt idx="5">
                  <c:v>383010</c:v>
                </c:pt>
              </c:numCache>
            </c:numRef>
          </c:val>
          <c:extLst>
            <c:ext xmlns:c16="http://schemas.microsoft.com/office/drawing/2014/chart" uri="{C3380CC4-5D6E-409C-BE32-E72D297353CC}">
              <c16:uniqueId val="{00000002-1906-4865-915C-51936B77FAF6}"/>
            </c:ext>
          </c:extLst>
        </c:ser>
        <c:ser>
          <c:idx val="3"/>
          <c:order val="3"/>
          <c:tx>
            <c:strRef>
              <c:f>Sheet1!$E$1</c:f>
              <c:strCache>
                <c:ptCount val="1"/>
                <c:pt idx="0">
                  <c:v>GIC - Group Insurance Commission Enrollee</c:v>
                </c:pt>
              </c:strCache>
            </c:strRef>
          </c:tx>
          <c:spPr>
            <a:solidFill>
              <a:schemeClr val="accent4"/>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Sheet1!$E$2:$E$7</c:f>
              <c:numCache>
                <c:formatCode>_(* #,##0_);_(* \(#,##0\);_(* "-"??_);_(@_)</c:formatCode>
                <c:ptCount val="6"/>
                <c:pt idx="0">
                  <c:v>434531</c:v>
                </c:pt>
                <c:pt idx="1">
                  <c:v>372564</c:v>
                </c:pt>
                <c:pt idx="2">
                  <c:v>366670</c:v>
                </c:pt>
                <c:pt idx="3">
                  <c:v>377397</c:v>
                </c:pt>
                <c:pt idx="4">
                  <c:v>332828</c:v>
                </c:pt>
                <c:pt idx="5">
                  <c:v>312371</c:v>
                </c:pt>
              </c:numCache>
            </c:numRef>
          </c:val>
          <c:extLst>
            <c:ext xmlns:c16="http://schemas.microsoft.com/office/drawing/2014/chart" uri="{C3380CC4-5D6E-409C-BE32-E72D297353CC}">
              <c16:uniqueId val="{00000003-1906-4865-915C-51936B77FAF6}"/>
            </c:ext>
          </c:extLst>
        </c:ser>
        <c:ser>
          <c:idx val="4"/>
          <c:order val="4"/>
          <c:tx>
            <c:strRef>
              <c:f>Sheet1!$F$1</c:f>
              <c:strCache>
                <c:ptCount val="1"/>
                <c:pt idx="0">
                  <c:v>MCO - MassHealth Managed Care Organization Enrollee</c:v>
                </c:pt>
              </c:strCache>
            </c:strRef>
          </c:tx>
          <c:spPr>
            <a:solidFill>
              <a:schemeClr val="accent5"/>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Sheet1!$F$2:$F$7</c:f>
              <c:numCache>
                <c:formatCode>_(* #,##0_);_(* \(#,##0\);_(* "-"??_);_(@_)</c:formatCode>
                <c:ptCount val="6"/>
                <c:pt idx="0">
                  <c:v>1915947</c:v>
                </c:pt>
                <c:pt idx="1">
                  <c:v>1845524</c:v>
                </c:pt>
                <c:pt idx="2">
                  <c:v>1762884</c:v>
                </c:pt>
                <c:pt idx="3">
                  <c:v>1236069</c:v>
                </c:pt>
                <c:pt idx="4">
                  <c:v>831557</c:v>
                </c:pt>
                <c:pt idx="5">
                  <c:v>781013</c:v>
                </c:pt>
              </c:numCache>
            </c:numRef>
          </c:val>
          <c:extLst>
            <c:ext xmlns:c16="http://schemas.microsoft.com/office/drawing/2014/chart" uri="{C3380CC4-5D6E-409C-BE32-E72D297353CC}">
              <c16:uniqueId val="{00000004-1906-4865-915C-51936B77FAF6}"/>
            </c:ext>
          </c:extLst>
        </c:ser>
        <c:ser>
          <c:idx val="5"/>
          <c:order val="5"/>
          <c:tx>
            <c:strRef>
              <c:f>Sheet1!$G$1</c:f>
              <c:strCache>
                <c:ptCount val="1"/>
                <c:pt idx="0">
                  <c:v>Supplemental Policy Enrollee</c:v>
                </c:pt>
              </c:strCache>
            </c:strRef>
          </c:tx>
          <c:spPr>
            <a:solidFill>
              <a:schemeClr val="accent6"/>
            </a:solidFill>
            <a:ln>
              <a:noFill/>
            </a:ln>
            <a:effectLst/>
          </c:spPr>
          <c:invertIfNegative val="0"/>
          <c:cat>
            <c:strRef>
              <c:f>Sheet1!$A$2:$A$7</c:f>
              <c:strCache>
                <c:ptCount val="6"/>
                <c:pt idx="0">
                  <c:v>2016</c:v>
                </c:pt>
                <c:pt idx="1">
                  <c:v>2017</c:v>
                </c:pt>
                <c:pt idx="2">
                  <c:v>2018</c:v>
                </c:pt>
                <c:pt idx="3">
                  <c:v>2019</c:v>
                </c:pt>
                <c:pt idx="4">
                  <c:v>2020</c:v>
                </c:pt>
                <c:pt idx="5">
                  <c:v>2021</c:v>
                </c:pt>
              </c:strCache>
            </c:strRef>
          </c:cat>
          <c:val>
            <c:numRef>
              <c:f>Sheet1!$G$2:$G$7</c:f>
              <c:numCache>
                <c:formatCode>_(* #,##0_);_(* \(#,##0\);_(* "-"??_);_(@_)</c:formatCode>
                <c:ptCount val="6"/>
                <c:pt idx="0">
                  <c:v>307658</c:v>
                </c:pt>
                <c:pt idx="1">
                  <c:v>381111</c:v>
                </c:pt>
                <c:pt idx="2">
                  <c:v>394939</c:v>
                </c:pt>
                <c:pt idx="3">
                  <c:v>405644</c:v>
                </c:pt>
                <c:pt idx="4">
                  <c:v>411475</c:v>
                </c:pt>
                <c:pt idx="5">
                  <c:v>408224</c:v>
                </c:pt>
              </c:numCache>
            </c:numRef>
          </c:val>
          <c:extLst>
            <c:ext xmlns:c16="http://schemas.microsoft.com/office/drawing/2014/chart" uri="{C3380CC4-5D6E-409C-BE32-E72D297353CC}">
              <c16:uniqueId val="{00000005-1906-4865-915C-51936B77FAF6}"/>
            </c:ext>
          </c:extLst>
        </c:ser>
        <c:dLbls>
          <c:showLegendKey val="0"/>
          <c:showVal val="0"/>
          <c:showCatName val="0"/>
          <c:showSerName val="0"/>
          <c:showPercent val="0"/>
          <c:showBubbleSize val="0"/>
        </c:dLbls>
        <c:gapWidth val="150"/>
        <c:overlap val="100"/>
        <c:axId val="691685168"/>
        <c:axId val="691681840"/>
      </c:barChart>
      <c:catAx>
        <c:axId val="69168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1681840"/>
        <c:crosses val="autoZero"/>
        <c:auto val="1"/>
        <c:lblAlgn val="ctr"/>
        <c:lblOffset val="100"/>
        <c:noMultiLvlLbl val="0"/>
      </c:catAx>
      <c:valAx>
        <c:axId val="6916818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9168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Fig 1. MA APCD Release 8.0  – Massachusetts Resident Self-Insured Group Enrollees with Medical Coverage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SIG - Self-Insured Group Enrollee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2014</c:v>
                </c:pt>
                <c:pt idx="1">
                  <c:v>2015</c:v>
                </c:pt>
                <c:pt idx="2">
                  <c:v>2016</c:v>
                </c:pt>
                <c:pt idx="3">
                  <c:v>2017</c:v>
                </c:pt>
                <c:pt idx="4">
                  <c:v>2018</c:v>
                </c:pt>
                <c:pt idx="5">
                  <c:v>2019</c:v>
                </c:pt>
              </c:strCache>
            </c:strRef>
          </c:cat>
          <c:val>
            <c:numRef>
              <c:f>Sheet1!$B$2:$B$7</c:f>
              <c:numCache>
                <c:formatCode>_(* #,##0_);_(* \(#,##0\);_(* "-"??_);_(@_)</c:formatCode>
                <c:ptCount val="6"/>
                <c:pt idx="0">
                  <c:v>2047485</c:v>
                </c:pt>
                <c:pt idx="1">
                  <c:v>1999125</c:v>
                </c:pt>
                <c:pt idx="2">
                  <c:v>501615</c:v>
                </c:pt>
                <c:pt idx="3">
                  <c:v>494015</c:v>
                </c:pt>
                <c:pt idx="4">
                  <c:v>442272</c:v>
                </c:pt>
                <c:pt idx="5">
                  <c:v>420649</c:v>
                </c:pt>
              </c:numCache>
            </c:numRef>
          </c:val>
          <c:smooth val="0"/>
          <c:extLst>
            <c:ext xmlns:c16="http://schemas.microsoft.com/office/drawing/2014/chart" uri="{C3380CC4-5D6E-409C-BE32-E72D297353CC}">
              <c16:uniqueId val="{00000000-2915-4F7B-B0E0-D264562C9430}"/>
            </c:ext>
          </c:extLst>
        </c:ser>
        <c:dLbls>
          <c:dLblPos val="t"/>
          <c:showLegendKey val="0"/>
          <c:showVal val="1"/>
          <c:showCatName val="0"/>
          <c:showSerName val="0"/>
          <c:showPercent val="0"/>
          <c:showBubbleSize val="0"/>
        </c:dLbls>
        <c:smooth val="0"/>
        <c:axId val="932981328"/>
        <c:axId val="932982160"/>
      </c:lineChart>
      <c:catAx>
        <c:axId val="9329813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2160"/>
        <c:crosses val="autoZero"/>
        <c:auto val="1"/>
        <c:lblAlgn val="ctr"/>
        <c:lblOffset val="100"/>
        <c:noMultiLvlLbl val="0"/>
      </c:catAx>
      <c:valAx>
        <c:axId val="932982160"/>
        <c:scaling>
          <c:orientation val="minMax"/>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Fig 2. MA APCD Release 10.0  – Massachusetts Resident Self-Insured Group Enrollees with Medical Coverage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SIG - Self-Insured Group Enrollee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2016</c:v>
                </c:pt>
                <c:pt idx="1">
                  <c:v>2017</c:v>
                </c:pt>
                <c:pt idx="2">
                  <c:v>2018</c:v>
                </c:pt>
                <c:pt idx="3">
                  <c:v>2019</c:v>
                </c:pt>
                <c:pt idx="4">
                  <c:v>2020</c:v>
                </c:pt>
                <c:pt idx="5">
                  <c:v>2021</c:v>
                </c:pt>
              </c:strCache>
            </c:strRef>
          </c:cat>
          <c:val>
            <c:numRef>
              <c:f>Sheet1!$B$2:$B$7</c:f>
              <c:numCache>
                <c:formatCode>_(* #,##0_);_(* \(#,##0\);_(* "-"??_);_(@_)</c:formatCode>
                <c:ptCount val="6"/>
                <c:pt idx="0">
                  <c:v>497822</c:v>
                </c:pt>
                <c:pt idx="1">
                  <c:v>482861</c:v>
                </c:pt>
                <c:pt idx="2">
                  <c:v>440560</c:v>
                </c:pt>
                <c:pt idx="3">
                  <c:v>385077</c:v>
                </c:pt>
                <c:pt idx="4">
                  <c:v>366947</c:v>
                </c:pt>
                <c:pt idx="5">
                  <c:v>383010</c:v>
                </c:pt>
              </c:numCache>
            </c:numRef>
          </c:val>
          <c:smooth val="0"/>
          <c:extLst>
            <c:ext xmlns:c16="http://schemas.microsoft.com/office/drawing/2014/chart" uri="{C3380CC4-5D6E-409C-BE32-E72D297353CC}">
              <c16:uniqueId val="{00000000-A15D-44E5-AD9C-88141B3AD89C}"/>
            </c:ext>
          </c:extLst>
        </c:ser>
        <c:dLbls>
          <c:dLblPos val="t"/>
          <c:showLegendKey val="0"/>
          <c:showVal val="1"/>
          <c:showCatName val="0"/>
          <c:showSerName val="0"/>
          <c:showPercent val="0"/>
          <c:showBubbleSize val="0"/>
        </c:dLbls>
        <c:smooth val="0"/>
        <c:axId val="932981328"/>
        <c:axId val="932982160"/>
      </c:lineChart>
      <c:catAx>
        <c:axId val="9329813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2160"/>
        <c:crosses val="autoZero"/>
        <c:auto val="1"/>
        <c:lblAlgn val="ctr"/>
        <c:lblOffset val="100"/>
        <c:noMultiLvlLbl val="0"/>
      </c:catAx>
      <c:valAx>
        <c:axId val="932982160"/>
        <c:scaling>
          <c:orientation val="minMax"/>
          <c:max val="2500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Fig 1. MA APCD Release 8.0  – Massachusetts Resident Fully-Insured </a:t>
            </a:r>
          </a:p>
          <a:p>
            <a:pPr>
              <a:defRPr/>
            </a:pPr>
            <a:r>
              <a:rPr lang="en-US" sz="1400" dirty="0"/>
              <a:t>Commercial Group Enrollees with Medical Coverage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FIG - Fully-Insured Commercial Group Enrollee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2014</c:v>
                </c:pt>
                <c:pt idx="1">
                  <c:v>2015</c:v>
                </c:pt>
                <c:pt idx="2">
                  <c:v>2016</c:v>
                </c:pt>
                <c:pt idx="3">
                  <c:v>2017</c:v>
                </c:pt>
                <c:pt idx="4">
                  <c:v>2018</c:v>
                </c:pt>
                <c:pt idx="5">
                  <c:v>2019</c:v>
                </c:pt>
              </c:strCache>
            </c:strRef>
          </c:cat>
          <c:val>
            <c:numRef>
              <c:f>Sheet1!$B$2:$B$7</c:f>
              <c:numCache>
                <c:formatCode>_(* #,##0_);_(* \(#,##0\);_(* "-"??_);_(@_)</c:formatCode>
                <c:ptCount val="6"/>
                <c:pt idx="0">
                  <c:v>2134357</c:v>
                </c:pt>
                <c:pt idx="1">
                  <c:v>2298798</c:v>
                </c:pt>
                <c:pt idx="2">
                  <c:v>2354106</c:v>
                </c:pt>
                <c:pt idx="3">
                  <c:v>2403793</c:v>
                </c:pt>
                <c:pt idx="4">
                  <c:v>2354592</c:v>
                </c:pt>
                <c:pt idx="5">
                  <c:v>2421989</c:v>
                </c:pt>
              </c:numCache>
            </c:numRef>
          </c:val>
          <c:smooth val="0"/>
          <c:extLst>
            <c:ext xmlns:c16="http://schemas.microsoft.com/office/drawing/2014/chart" uri="{C3380CC4-5D6E-409C-BE32-E72D297353CC}">
              <c16:uniqueId val="{00000000-2915-4F7B-B0E0-D264562C9430}"/>
            </c:ext>
          </c:extLst>
        </c:ser>
        <c:dLbls>
          <c:dLblPos val="t"/>
          <c:showLegendKey val="0"/>
          <c:showVal val="1"/>
          <c:showCatName val="0"/>
          <c:showSerName val="0"/>
          <c:showPercent val="0"/>
          <c:showBubbleSize val="0"/>
        </c:dLbls>
        <c:smooth val="0"/>
        <c:axId val="932981328"/>
        <c:axId val="932982160"/>
      </c:lineChart>
      <c:catAx>
        <c:axId val="9329813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2160"/>
        <c:crosses val="autoZero"/>
        <c:auto val="1"/>
        <c:lblAlgn val="ctr"/>
        <c:lblOffset val="100"/>
        <c:noMultiLvlLbl val="0"/>
      </c:catAx>
      <c:valAx>
        <c:axId val="932982160"/>
        <c:scaling>
          <c:orientation val="minMax"/>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400" dirty="0"/>
              <a:t>Fig 2. MA APCD Release 10.0  – Massachusetts Resident Fully-Insured Group Commercial Enrollees with Medical Coverage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FIG - Fully-Insured Commercial Group Enrollee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2016</c:v>
                </c:pt>
                <c:pt idx="1">
                  <c:v>2017</c:v>
                </c:pt>
                <c:pt idx="2">
                  <c:v>2018</c:v>
                </c:pt>
                <c:pt idx="3">
                  <c:v>2019</c:v>
                </c:pt>
                <c:pt idx="4">
                  <c:v>2020</c:v>
                </c:pt>
                <c:pt idx="5">
                  <c:v>2021</c:v>
                </c:pt>
              </c:strCache>
            </c:strRef>
          </c:cat>
          <c:val>
            <c:numRef>
              <c:f>Sheet1!$B$2:$B$7</c:f>
              <c:numCache>
                <c:formatCode>_(* #,##0_);_(* \(#,##0\);_(* "-"??_);_(@_)</c:formatCode>
                <c:ptCount val="6"/>
                <c:pt idx="0">
                  <c:v>2350133</c:v>
                </c:pt>
                <c:pt idx="1">
                  <c:v>2393042</c:v>
                </c:pt>
                <c:pt idx="2">
                  <c:v>2445981</c:v>
                </c:pt>
                <c:pt idx="3">
                  <c:v>2496410</c:v>
                </c:pt>
                <c:pt idx="4">
                  <c:v>2351323</c:v>
                </c:pt>
                <c:pt idx="5">
                  <c:v>2254494</c:v>
                </c:pt>
              </c:numCache>
            </c:numRef>
          </c:val>
          <c:smooth val="0"/>
          <c:extLst>
            <c:ext xmlns:c16="http://schemas.microsoft.com/office/drawing/2014/chart" uri="{C3380CC4-5D6E-409C-BE32-E72D297353CC}">
              <c16:uniqueId val="{00000000-A15D-44E5-AD9C-88141B3AD89C}"/>
            </c:ext>
          </c:extLst>
        </c:ser>
        <c:dLbls>
          <c:dLblPos val="b"/>
          <c:showLegendKey val="0"/>
          <c:showVal val="1"/>
          <c:showCatName val="0"/>
          <c:showSerName val="0"/>
          <c:showPercent val="0"/>
          <c:showBubbleSize val="0"/>
        </c:dLbls>
        <c:smooth val="0"/>
        <c:axId val="932981328"/>
        <c:axId val="932982160"/>
      </c:lineChart>
      <c:catAx>
        <c:axId val="9329813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2160"/>
        <c:crosses val="autoZero"/>
        <c:auto val="1"/>
        <c:lblAlgn val="ctr"/>
        <c:lblOffset val="100"/>
        <c:noMultiLvlLbl val="0"/>
      </c:catAx>
      <c:valAx>
        <c:axId val="932982160"/>
        <c:scaling>
          <c:orientation val="minMax"/>
          <c:max val="2500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9329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2/16/22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2/16/22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3D9F93-597B-4059-9FD7-98FF7620309D}"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265279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D9F93-597B-4059-9FD7-98FF7620309D}"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1761001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D9F93-597B-4059-9FD7-98FF7620309D}"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60709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3D9F93-597B-4059-9FD7-98FF7620309D}"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4199404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D9F93-597B-4059-9FD7-98FF7620309D}" type="datetimeFigureOut">
              <a:rPr lang="en-US" smtClean="0"/>
              <a:t>2/16/22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1873431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3D9F93-597B-4059-9FD7-98FF7620309D}" type="datetimeFigureOut">
              <a:rPr lang="en-US" smtClean="0"/>
              <a:t>2/16/22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41967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D9F93-597B-4059-9FD7-98FF7620309D}" type="datetimeFigureOut">
              <a:rPr lang="en-US" smtClean="0"/>
              <a:t>2/16/22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306775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9F93-597B-4059-9FD7-98FF7620309D}"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155182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D9F93-597B-4059-9FD7-98FF7620309D}" type="datetimeFigureOut">
              <a:rPr lang="en-US" smtClean="0"/>
              <a:t>2/16/22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4287090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D9F93-597B-4059-9FD7-98FF7620309D}"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2787329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D9F93-597B-4059-9FD7-98FF7620309D}" type="datetimeFigureOut">
              <a:rPr lang="en-US" smtClean="0"/>
              <a:t>2/16/22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65CC-DA9F-43F9-9601-B986D9D9F4B7}" type="slidenum">
              <a:rPr lang="en-US" smtClean="0"/>
              <a:t>‹#›</a:t>
            </a:fld>
            <a:endParaRPr lang="en-US"/>
          </a:p>
        </p:txBody>
      </p:sp>
    </p:spTree>
    <p:extLst>
      <p:ext uri="{BB962C8B-B14F-4D97-AF65-F5344CB8AC3E}">
        <p14:creationId xmlns:p14="http://schemas.microsoft.com/office/powerpoint/2010/main" val="203188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2/16/22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2/16/22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2/16/22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2/16/22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2/16/22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2/16/22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D9F93-597B-4059-9FD7-98FF7620309D}" type="datetimeFigureOut">
              <a:rPr lang="en-US" smtClean="0"/>
              <a:t>2/16/22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365CC-DA9F-43F9-9601-B986D9D9F4B7}" type="slidenum">
              <a:rPr lang="en-US" smtClean="0"/>
              <a:t>‹#›</a:t>
            </a:fld>
            <a:endParaRPr lang="en-US"/>
          </a:p>
        </p:txBody>
      </p:sp>
    </p:spTree>
    <p:extLst>
      <p:ext uri="{BB962C8B-B14F-4D97-AF65-F5344CB8AC3E}">
        <p14:creationId xmlns:p14="http://schemas.microsoft.com/office/powerpoint/2010/main" val="11623501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a.org/"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February 15, 2022</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2F4877CC-A56C-44EA-B42F-55015BB85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392" y="72355"/>
            <a:ext cx="1361338" cy="821907"/>
          </a:xfrm>
          <a:prstGeom prst="rect">
            <a:avLst/>
          </a:prstGeom>
        </p:spPr>
      </p:pic>
      <p:sp>
        <p:nvSpPr>
          <p:cNvPr id="7" name="TextBox 3">
            <a:extLst>
              <a:ext uri="{FF2B5EF4-FFF2-40B4-BE49-F238E27FC236}">
                <a16:creationId xmlns:a16="http://schemas.microsoft.com/office/drawing/2014/main" id="{72344935-B901-4984-91D8-9A7355152412}"/>
              </a:ext>
            </a:extLst>
          </p:cNvPr>
          <p:cNvSpPr txBox="1"/>
          <p:nvPr/>
        </p:nvSpPr>
        <p:spPr>
          <a:xfrm>
            <a:off x="79981" y="63267"/>
            <a:ext cx="897963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 (continued)</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looking at the percent of all bariatric procedures by claim line status,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 of charges, and sum of payments for 2016 through 2018, denied claim lines represent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highest proportion (20.39%) of all bariatric procedure claim lines.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Table 1 below</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aphicFrame>
        <p:nvGraphicFramePr>
          <p:cNvPr id="9" name="Table 8">
            <a:extLst>
              <a:ext uri="{FF2B5EF4-FFF2-40B4-BE49-F238E27FC236}">
                <a16:creationId xmlns:a16="http://schemas.microsoft.com/office/drawing/2014/main" id="{433AB901-4C75-4B0D-9DF0-CCAD89EB9A24}"/>
              </a:ext>
            </a:extLst>
          </p:cNvPr>
          <p:cNvGraphicFramePr>
            <a:graphicFrameLocks noGrp="1"/>
          </p:cNvGraphicFramePr>
          <p:nvPr/>
        </p:nvGraphicFramePr>
        <p:xfrm>
          <a:off x="330506" y="1125096"/>
          <a:ext cx="8260449" cy="1537399"/>
        </p:xfrm>
        <a:graphic>
          <a:graphicData uri="http://schemas.openxmlformats.org/drawingml/2006/table">
            <a:tbl>
              <a:tblPr firstRow="1" firstCol="1" bandRow="1">
                <a:tableStyleId>{5C22544A-7EE6-4342-B048-85BDC9FD1C3A}</a:tableStyleId>
              </a:tblPr>
              <a:tblGrid>
                <a:gridCol w="2507323">
                  <a:extLst>
                    <a:ext uri="{9D8B030D-6E8A-4147-A177-3AD203B41FA5}">
                      <a16:colId xmlns:a16="http://schemas.microsoft.com/office/drawing/2014/main" val="1377891873"/>
                    </a:ext>
                  </a:extLst>
                </a:gridCol>
                <a:gridCol w="2168092">
                  <a:extLst>
                    <a:ext uri="{9D8B030D-6E8A-4147-A177-3AD203B41FA5}">
                      <a16:colId xmlns:a16="http://schemas.microsoft.com/office/drawing/2014/main" val="2125729026"/>
                    </a:ext>
                  </a:extLst>
                </a:gridCol>
                <a:gridCol w="1826660">
                  <a:extLst>
                    <a:ext uri="{9D8B030D-6E8A-4147-A177-3AD203B41FA5}">
                      <a16:colId xmlns:a16="http://schemas.microsoft.com/office/drawing/2014/main" val="2865742439"/>
                    </a:ext>
                  </a:extLst>
                </a:gridCol>
                <a:gridCol w="1758374">
                  <a:extLst>
                    <a:ext uri="{9D8B030D-6E8A-4147-A177-3AD203B41FA5}">
                      <a16:colId xmlns:a16="http://schemas.microsoft.com/office/drawing/2014/main" val="2191422542"/>
                    </a:ext>
                  </a:extLst>
                </a:gridCol>
              </a:tblGrid>
              <a:tr h="381000">
                <a:tc>
                  <a:txBody>
                    <a:bodyPr/>
                    <a:lstStyle/>
                    <a:p>
                      <a:pPr marL="0" marR="0" algn="ctr">
                        <a:lnSpc>
                          <a:spcPct val="107000"/>
                        </a:lnSpc>
                        <a:spcBef>
                          <a:spcPts val="0"/>
                        </a:spcBef>
                        <a:spcAft>
                          <a:spcPts val="0"/>
                        </a:spcAft>
                      </a:pPr>
                      <a:r>
                        <a:rPr lang="en-US" sz="1400" dirty="0">
                          <a:effectLst/>
                        </a:rPr>
                        <a:t>Claim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Percent of Claim Lines by Claim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Sum of Charges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Sum of Payments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81877777"/>
                  </a:ext>
                </a:extLst>
              </a:tr>
              <a:tr h="190500">
                <a:tc>
                  <a:txBody>
                    <a:bodyPr/>
                    <a:lstStyle/>
                    <a:p>
                      <a:pPr marL="0" marR="0">
                        <a:lnSpc>
                          <a:spcPct val="107000"/>
                        </a:lnSpc>
                        <a:spcBef>
                          <a:spcPts val="0"/>
                        </a:spcBef>
                        <a:spcAft>
                          <a:spcPts val="0"/>
                        </a:spcAft>
                      </a:pPr>
                      <a:r>
                        <a:rPr lang="en-US" sz="1400">
                          <a:effectLst/>
                        </a:rPr>
                        <a:t>Processed as Primary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59.86%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$325,643,724.04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$195,704,998.85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8586528"/>
                  </a:ext>
                </a:extLst>
              </a:tr>
              <a:tr h="190500">
                <a:tc>
                  <a:txBody>
                    <a:bodyPr/>
                    <a:lstStyle/>
                    <a:p>
                      <a:pPr marL="0" marR="0">
                        <a:lnSpc>
                          <a:spcPct val="107000"/>
                        </a:lnSpc>
                        <a:spcBef>
                          <a:spcPts val="0"/>
                        </a:spcBef>
                        <a:spcAft>
                          <a:spcPts val="0"/>
                        </a:spcAft>
                      </a:pPr>
                      <a:r>
                        <a:rPr lang="en-US" sz="1400">
                          <a:effectLst/>
                        </a:rPr>
                        <a:t>Denied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20.39%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$139,273,137.05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$84,028.86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9296448"/>
                  </a:ext>
                </a:extLst>
              </a:tr>
              <a:tr h="190500">
                <a:tc>
                  <a:txBody>
                    <a:bodyPr/>
                    <a:lstStyle/>
                    <a:p>
                      <a:pPr marL="0" marR="0">
                        <a:lnSpc>
                          <a:spcPct val="107000"/>
                        </a:lnSpc>
                        <a:spcBef>
                          <a:spcPts val="0"/>
                        </a:spcBef>
                        <a:spcAft>
                          <a:spcPts val="0"/>
                        </a:spcAft>
                      </a:pPr>
                      <a:r>
                        <a:rPr lang="en-US" sz="1400">
                          <a:effectLst/>
                        </a:rPr>
                        <a:t>Processed as Secondary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14.70%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$87,066,857.39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$7,064,462.21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67467573"/>
                  </a:ext>
                </a:extLst>
              </a:tr>
              <a:tr h="190500">
                <a:tc>
                  <a:txBody>
                    <a:bodyPr/>
                    <a:lstStyle/>
                    <a:p>
                      <a:pPr marL="0" marR="0">
                        <a:lnSpc>
                          <a:spcPct val="107000"/>
                        </a:lnSpc>
                        <a:spcBef>
                          <a:spcPts val="0"/>
                        </a:spcBef>
                        <a:spcAft>
                          <a:spcPts val="0"/>
                        </a:spcAft>
                      </a:pPr>
                      <a:r>
                        <a:rPr lang="en-US" sz="1400">
                          <a:effectLst/>
                        </a:rPr>
                        <a:t>Reversal of Previous Payment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$(33,476,523.63)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a:effectLst/>
                        </a:rPr>
                        <a:t>$(12,744,011.69)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2734417"/>
                  </a:ext>
                </a:extLst>
              </a:tr>
              <a:tr h="190500">
                <a:tc>
                  <a:txBody>
                    <a:bodyPr/>
                    <a:lstStyle/>
                    <a:p>
                      <a:pPr marL="0" marR="0">
                        <a:lnSpc>
                          <a:spcPct val="107000"/>
                        </a:lnSpc>
                        <a:spcBef>
                          <a:spcPts val="0"/>
                        </a:spcBef>
                        <a:spcAft>
                          <a:spcPts val="0"/>
                        </a:spcAft>
                      </a:pPr>
                      <a:r>
                        <a:rPr lang="en-US" sz="1400">
                          <a:effectLst/>
                        </a:rPr>
                        <a:t>Processed as Tertiary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0.05%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$581,626.68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dirty="0">
                          <a:effectLst/>
                        </a:rPr>
                        <a:t>$95,671.59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79319199"/>
                  </a:ext>
                </a:extLst>
              </a:tr>
            </a:tbl>
          </a:graphicData>
        </a:graphic>
      </p:graphicFrame>
      <p:sp>
        <p:nvSpPr>
          <p:cNvPr id="17" name="TextBox 16">
            <a:extLst>
              <a:ext uri="{FF2B5EF4-FFF2-40B4-BE49-F238E27FC236}">
                <a16:creationId xmlns:a16="http://schemas.microsoft.com/office/drawing/2014/main" id="{9887C1C1-8A34-4590-A2F6-709E3554A8A0}"/>
              </a:ext>
            </a:extLst>
          </p:cNvPr>
          <p:cNvSpPr txBox="1"/>
          <p:nvPr/>
        </p:nvSpPr>
        <p:spPr>
          <a:xfrm>
            <a:off x="953408" y="801931"/>
            <a:ext cx="6411050" cy="3231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alibri" panose="020F0502020204030204"/>
                <a:ea typeface="+mn-ea"/>
                <a:cs typeface="+mn-cs"/>
              </a:rPr>
              <a:t>Table 1. Bariatric Procedures by Claim Line Status (Incurred 2016 through 2018)</a:t>
            </a:r>
          </a:p>
        </p:txBody>
      </p:sp>
      <p:graphicFrame>
        <p:nvGraphicFramePr>
          <p:cNvPr id="10" name="Table 9">
            <a:extLst>
              <a:ext uri="{FF2B5EF4-FFF2-40B4-BE49-F238E27FC236}">
                <a16:creationId xmlns:a16="http://schemas.microsoft.com/office/drawing/2014/main" id="{1FBAC45E-09DF-42BF-B38D-DBF183638865}"/>
              </a:ext>
            </a:extLst>
          </p:cNvPr>
          <p:cNvGraphicFramePr>
            <a:graphicFrameLocks noGrp="1"/>
          </p:cNvGraphicFramePr>
          <p:nvPr/>
        </p:nvGraphicFramePr>
        <p:xfrm>
          <a:off x="371156" y="3120424"/>
          <a:ext cx="8179148" cy="3565358"/>
        </p:xfrm>
        <a:graphic>
          <a:graphicData uri="http://schemas.openxmlformats.org/drawingml/2006/table">
            <a:tbl>
              <a:tblPr firstRow="1" firstCol="1" bandRow="1">
                <a:tableStyleId>{5C22544A-7EE6-4342-B048-85BDC9FD1C3A}</a:tableStyleId>
              </a:tblPr>
              <a:tblGrid>
                <a:gridCol w="545847">
                  <a:extLst>
                    <a:ext uri="{9D8B030D-6E8A-4147-A177-3AD203B41FA5}">
                      <a16:colId xmlns:a16="http://schemas.microsoft.com/office/drawing/2014/main" val="205959477"/>
                    </a:ext>
                  </a:extLst>
                </a:gridCol>
                <a:gridCol w="4552060">
                  <a:extLst>
                    <a:ext uri="{9D8B030D-6E8A-4147-A177-3AD203B41FA5}">
                      <a16:colId xmlns:a16="http://schemas.microsoft.com/office/drawing/2014/main" val="2293098218"/>
                    </a:ext>
                  </a:extLst>
                </a:gridCol>
                <a:gridCol w="965890">
                  <a:extLst>
                    <a:ext uri="{9D8B030D-6E8A-4147-A177-3AD203B41FA5}">
                      <a16:colId xmlns:a16="http://schemas.microsoft.com/office/drawing/2014/main" val="857269810"/>
                    </a:ext>
                  </a:extLst>
                </a:gridCol>
                <a:gridCol w="1035586">
                  <a:extLst>
                    <a:ext uri="{9D8B030D-6E8A-4147-A177-3AD203B41FA5}">
                      <a16:colId xmlns:a16="http://schemas.microsoft.com/office/drawing/2014/main" val="3614277611"/>
                    </a:ext>
                  </a:extLst>
                </a:gridCol>
                <a:gridCol w="1079765">
                  <a:extLst>
                    <a:ext uri="{9D8B030D-6E8A-4147-A177-3AD203B41FA5}">
                      <a16:colId xmlns:a16="http://schemas.microsoft.com/office/drawing/2014/main" val="4005107482"/>
                    </a:ext>
                  </a:extLst>
                </a:gridCol>
              </a:tblGrid>
              <a:tr h="308120">
                <a:tc>
                  <a:txBody>
                    <a:bodyPr/>
                    <a:lstStyle/>
                    <a:p>
                      <a:pPr marL="0" marR="0" algn="ctr">
                        <a:lnSpc>
                          <a:spcPct val="107000"/>
                        </a:lnSpc>
                        <a:spcBef>
                          <a:spcPts val="0"/>
                        </a:spcBef>
                        <a:spcAft>
                          <a:spcPts val="0"/>
                        </a:spcAft>
                      </a:pPr>
                      <a:r>
                        <a:rPr lang="en-US" sz="1200" dirty="0">
                          <a:effectLst/>
                        </a:rPr>
                        <a:t>Rank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200" dirty="0">
                          <a:effectLst/>
                        </a:rPr>
                        <a:t>Description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200" dirty="0">
                          <a:effectLst/>
                        </a:rPr>
                        <a:t>Volume of Procedures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200" dirty="0">
                          <a:effectLst/>
                        </a:rPr>
                        <a:t>Sum of Charges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200" dirty="0">
                          <a:effectLst/>
                        </a:rPr>
                        <a:t>Sum of Payments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474236918"/>
                  </a:ext>
                </a:extLst>
              </a:tr>
              <a:tr h="273884">
                <a:tc>
                  <a:txBody>
                    <a:bodyPr/>
                    <a:lstStyle/>
                    <a:p>
                      <a:pPr marL="0" marR="0" algn="ctr">
                        <a:lnSpc>
                          <a:spcPct val="107000"/>
                        </a:lnSpc>
                        <a:spcBef>
                          <a:spcPts val="0"/>
                        </a:spcBef>
                        <a:spcAft>
                          <a:spcPts val="0"/>
                        </a:spcAft>
                      </a:pPr>
                      <a:r>
                        <a:rPr lang="en-US"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dirty="0">
                          <a:effectLst/>
                        </a:rPr>
                        <a:t>Laparoscopy, surgical, gastric restrictive procedure; longitudinal gastrectomy (i.e., sleeve gastrectomy)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16008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48,455,487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13,966,700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1341143872"/>
                  </a:ext>
                </a:extLst>
              </a:tr>
              <a:tr h="273884">
                <a:tc>
                  <a:txBody>
                    <a:bodyPr/>
                    <a:lstStyle/>
                    <a:p>
                      <a:pPr marL="0" marR="0" algn="ctr">
                        <a:lnSpc>
                          <a:spcPct val="107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dirty="0">
                          <a:effectLst/>
                        </a:rPr>
                        <a:t>Laparoscopy, surgical, gastric restrictive procedure; with gastric bypass and Roux-en-Y gastroenterostomy (roux limb 150 cm or less)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4843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19,302,083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5,711,453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440126573"/>
                  </a:ext>
                </a:extLst>
              </a:tr>
              <a:tr h="252202">
                <a:tc>
                  <a:txBody>
                    <a:bodyPr/>
                    <a:lstStyle/>
                    <a:p>
                      <a:pPr marL="0" marR="0" algn="ct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dirty="0">
                          <a:effectLst/>
                        </a:rPr>
                        <a:t>Single Anastomosis Duodeno-ileal Bypass with Sleeve Gastrectomy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2456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1,770,774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250,441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3380148161"/>
                  </a:ext>
                </a:extLst>
              </a:tr>
              <a:tr h="273884">
                <a:tc>
                  <a:txBody>
                    <a:bodyPr/>
                    <a:lstStyle/>
                    <a:p>
                      <a:pPr marL="0" marR="0" algn="ctr">
                        <a:lnSpc>
                          <a:spcPct val="107000"/>
                        </a:lnSpc>
                        <a:spcBef>
                          <a:spcPts val="0"/>
                        </a:spcBef>
                        <a:spcAft>
                          <a:spcPts val="0"/>
                        </a:spcAft>
                      </a:pPr>
                      <a:r>
                        <a:rPr lang="en-US" sz="1200" dirty="0">
                          <a:effectLst/>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Laparoscopy, surgical, gastric restrictive procedure; removal of adjustable gastric restrictive device and subcutaneous port components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2409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6,123,474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1,761,067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2812708750"/>
                  </a:ext>
                </a:extLst>
              </a:tr>
              <a:tr h="273884">
                <a:tc>
                  <a:txBody>
                    <a:bodyPr/>
                    <a:lstStyle/>
                    <a:p>
                      <a:pPr marL="0" marR="0" algn="ctr">
                        <a:lnSpc>
                          <a:spcPct val="107000"/>
                        </a:lnSpc>
                        <a:spcBef>
                          <a:spcPts val="0"/>
                        </a:spcBef>
                        <a:spcAft>
                          <a:spcPts val="0"/>
                        </a:spcAft>
                      </a:pPr>
                      <a:r>
                        <a:rPr lang="en-US" sz="1200" dirty="0">
                          <a:effectLst/>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Revision of gastrojejunal anastomosis (gastrojejunostomy) with reconstruction, with or without partial gastrectomy or intestine resection; without vagotomy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245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1,197,001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489,643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688486957"/>
                  </a:ext>
                </a:extLst>
              </a:tr>
              <a:tr h="273884">
                <a:tc>
                  <a:txBody>
                    <a:bodyPr/>
                    <a:lstStyle/>
                    <a:p>
                      <a:pPr marL="0" marR="0" algn="ctr">
                        <a:lnSpc>
                          <a:spcPct val="107000"/>
                        </a:lnSpc>
                        <a:spcBef>
                          <a:spcPts val="0"/>
                        </a:spcBef>
                        <a:spcAft>
                          <a:spcPts val="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Laparoscopy, surgical, gastric restrictive procedure; with gastric bypass and small intestine reconstruction to limit absorption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239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861,542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171,779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3147433802"/>
                  </a:ext>
                </a:extLst>
              </a:tr>
              <a:tr h="252202">
                <a:tc>
                  <a:txBody>
                    <a:bodyPr/>
                    <a:lstStyle/>
                    <a:p>
                      <a:pPr marL="0" marR="0" algn="ctr">
                        <a:lnSpc>
                          <a:spcPct val="107000"/>
                        </a:lnSpc>
                        <a:spcBef>
                          <a:spcPts val="0"/>
                        </a:spcBef>
                        <a:spcAft>
                          <a:spcPts val="0"/>
                        </a:spcAft>
                      </a:pPr>
                      <a:r>
                        <a:rPr lang="en-US" sz="1200">
                          <a:effectLst/>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Gastrectomy, partial, distal; with gastrojejunostomy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223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1,195,342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439,726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2747425407"/>
                  </a:ext>
                </a:extLst>
              </a:tr>
              <a:tr h="273884">
                <a:tc>
                  <a:txBody>
                    <a:bodyPr/>
                    <a:lstStyle/>
                    <a:p>
                      <a:pPr marL="0" marR="0" algn="ctr">
                        <a:lnSpc>
                          <a:spcPct val="107000"/>
                        </a:lnSpc>
                        <a:spcBef>
                          <a:spcPts val="0"/>
                        </a:spcBef>
                        <a:spcAft>
                          <a:spcPts val="0"/>
                        </a:spcAft>
                      </a:pPr>
                      <a:r>
                        <a:rPr lang="en-US" sz="1200" dirty="0">
                          <a:effectLst/>
                        </a:rPr>
                        <a:t>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Laparoscopy, surgical, gastric restrictive procedure; placement of adjustable gastric restrictive device (eg, gastric band and subcutaneous port components)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170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674,928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296,367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1876909127"/>
                  </a:ext>
                </a:extLst>
              </a:tr>
              <a:tr h="273884">
                <a:tc>
                  <a:txBody>
                    <a:bodyPr/>
                    <a:lstStyle/>
                    <a:p>
                      <a:pPr marL="0" marR="0" algn="ctr">
                        <a:lnSpc>
                          <a:spcPct val="107000"/>
                        </a:lnSpc>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Laparoscopy, surgical, gastric restrictive procedure; removal of adjustable gastric restrictive device component only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134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336,470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100,371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4229484191"/>
                  </a:ext>
                </a:extLst>
              </a:tr>
              <a:tr h="273884">
                <a:tc>
                  <a:txBody>
                    <a:bodyPr/>
                    <a:lstStyle/>
                    <a:p>
                      <a:pPr marL="0" marR="0" algn="ctr">
                        <a:lnSpc>
                          <a:spcPct val="107000"/>
                        </a:lnSpc>
                        <a:spcBef>
                          <a:spcPts val="0"/>
                        </a:spcBef>
                        <a:spcAft>
                          <a:spcPts val="0"/>
                        </a:spcAft>
                      </a:pPr>
                      <a:r>
                        <a:rPr lang="en-US" sz="1200" dirty="0">
                          <a:effectLst/>
                        </a:rPr>
                        <a:t>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nSpc>
                          <a:spcPct val="107000"/>
                        </a:lnSpc>
                        <a:spcBef>
                          <a:spcPts val="0"/>
                        </a:spcBef>
                        <a:spcAft>
                          <a:spcPts val="0"/>
                        </a:spcAft>
                      </a:pPr>
                      <a:r>
                        <a:rPr lang="en-US" sz="1050">
                          <a:effectLst/>
                        </a:rPr>
                        <a:t>Gastric restrictive procedure, open; removal and replacement of subcutaneous port component only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61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a:effectLst/>
                        </a:rPr>
                        <a:t> $           123,470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tc>
                  <a:txBody>
                    <a:bodyPr/>
                    <a:lstStyle/>
                    <a:p>
                      <a:pPr marL="0" marR="0" algn="ctr">
                        <a:lnSpc>
                          <a:spcPct val="107000"/>
                        </a:lnSpc>
                        <a:spcBef>
                          <a:spcPts val="0"/>
                        </a:spcBef>
                        <a:spcAft>
                          <a:spcPts val="0"/>
                        </a:spcAft>
                      </a:pPr>
                      <a:r>
                        <a:rPr lang="en-US" sz="1050" dirty="0">
                          <a:effectLst/>
                        </a:rPr>
                        <a:t> $                45,761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299" marR="49299" marT="0" marB="0" anchor="b"/>
                </a:tc>
                <a:extLst>
                  <a:ext uri="{0D108BD9-81ED-4DB2-BD59-A6C34878D82A}">
                    <a16:rowId xmlns:a16="http://schemas.microsoft.com/office/drawing/2014/main" val="3161879212"/>
                  </a:ext>
                </a:extLst>
              </a:tr>
            </a:tbl>
          </a:graphicData>
        </a:graphic>
      </p:graphicFrame>
      <p:sp>
        <p:nvSpPr>
          <p:cNvPr id="18" name="TextBox 17">
            <a:extLst>
              <a:ext uri="{FF2B5EF4-FFF2-40B4-BE49-F238E27FC236}">
                <a16:creationId xmlns:a16="http://schemas.microsoft.com/office/drawing/2014/main" id="{1E612C6E-8B17-4A41-BAEF-A27060DF9498}"/>
              </a:ext>
            </a:extLst>
          </p:cNvPr>
          <p:cNvSpPr txBox="1"/>
          <p:nvPr/>
        </p:nvSpPr>
        <p:spPr>
          <a:xfrm>
            <a:off x="411628" y="2802888"/>
            <a:ext cx="7736990" cy="3231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alibri" panose="020F0502020204030204"/>
                <a:ea typeface="+mn-ea"/>
                <a:cs typeface="+mn-cs"/>
              </a:rPr>
              <a:t>Table 2. Top 10 CPT Bariatric Procedures by Volume of Procedures (Incurred 2016 through 2018)</a:t>
            </a:r>
          </a:p>
        </p:txBody>
      </p:sp>
    </p:spTree>
    <p:extLst>
      <p:ext uri="{BB962C8B-B14F-4D97-AF65-F5344CB8AC3E}">
        <p14:creationId xmlns:p14="http://schemas.microsoft.com/office/powerpoint/2010/main" val="246236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ntroduction to Athletic Training - Jenna Bidoglio - Belleville High School">
            <a:extLst>
              <a:ext uri="{FF2B5EF4-FFF2-40B4-BE49-F238E27FC236}">
                <a16:creationId xmlns:a16="http://schemas.microsoft.com/office/drawing/2014/main" id="{DF02D20C-4F48-48B3-8911-B226E08EF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508" y="121029"/>
            <a:ext cx="1556367" cy="10648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A124E81A-F2EE-4410-9520-305910AA531C}"/>
              </a:ext>
            </a:extLst>
          </p:cNvPr>
          <p:cNvSpPr txBox="1"/>
          <p:nvPr/>
        </p:nvSpPr>
        <p:spPr>
          <a:xfrm>
            <a:off x="99150" y="85041"/>
            <a:ext cx="7326219"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Question</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Some athletic trainers have National Provider IDs (NPIs). How is an athletic trainer defined as a medical service provider? Does the MA APCD provider file contain data on athletic trainers and does the medical claims file contain claims submitted by athletic trainers?</a:t>
            </a:r>
          </a:p>
        </p:txBody>
      </p:sp>
      <p:sp>
        <p:nvSpPr>
          <p:cNvPr id="7" name="TextBox 3">
            <a:extLst>
              <a:ext uri="{FF2B5EF4-FFF2-40B4-BE49-F238E27FC236}">
                <a16:creationId xmlns:a16="http://schemas.microsoft.com/office/drawing/2014/main" id="{29FFD40F-605A-4830-B382-1C81CA06FF1D}"/>
              </a:ext>
            </a:extLst>
          </p:cNvPr>
          <p:cNvSpPr txBox="1"/>
          <p:nvPr/>
        </p:nvSpPr>
        <p:spPr>
          <a:xfrm>
            <a:off x="99150" y="997565"/>
            <a:ext cx="8945700" cy="24314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Healthcare Provider Taxonomy Code Set which is maintained by the National Uniform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Claim Committee has assigned the healthcare provider taxonomy code ‘</a:t>
            </a: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2255A2300X</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athletic trainers. Athletic trainers are defined in in the taxonomy code set and by the National Athletic Trainers’ Association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Athletic trainers are allied health care professionals who work in consultation with or under the direction of physicians, and specialize in the prevention, assessment, treatment and rehabilitation of injuries and illnesses. National board certification is generally required as a condition of state licensure and employment. Clinical practice includes emergency care, rehabilitation, reconditioning, therapeutic exercise, wellness programs, exercise physiology, kinesiology, biomechanics, nutrition, psychology and health care administration (Source </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https://www.nata.org</a:t>
            </a:r>
            <a:r>
              <a:rPr kumimoji="0" lang="en-US" sz="1300" b="0" i="1" u="none" strike="noStrike" kern="1200" cap="none" spc="0" normalizeH="0" baseline="0" noProof="0" dirty="0">
                <a:ln>
                  <a:noFill/>
                </a:ln>
                <a:solidFill>
                  <a:prstClr val="black"/>
                </a:solidFill>
                <a:effectLst/>
                <a:uLnTx/>
                <a:uFillTx/>
                <a:latin typeface="Calibri" panose="020F0502020204030204"/>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 APCD provider file contains data on 264 athletic trainers and the claims table contains medical claims submitted by athletic trainers. Table 1 below contains the 10 Ten services for which athletic trains submit medical claims found in the MA APCD.</a:t>
            </a:r>
          </a:p>
        </p:txBody>
      </p:sp>
      <p:graphicFrame>
        <p:nvGraphicFramePr>
          <p:cNvPr id="4" name="Table 3">
            <a:extLst>
              <a:ext uri="{FF2B5EF4-FFF2-40B4-BE49-F238E27FC236}">
                <a16:creationId xmlns:a16="http://schemas.microsoft.com/office/drawing/2014/main" id="{F7DB7D86-4D83-48F4-B6C2-47E340C88BC0}"/>
              </a:ext>
            </a:extLst>
          </p:cNvPr>
          <p:cNvGraphicFramePr>
            <a:graphicFrameLocks noGrp="1"/>
          </p:cNvGraphicFramePr>
          <p:nvPr/>
        </p:nvGraphicFramePr>
        <p:xfrm>
          <a:off x="275422" y="3774694"/>
          <a:ext cx="8607453" cy="2962277"/>
        </p:xfrm>
        <a:graphic>
          <a:graphicData uri="http://schemas.openxmlformats.org/drawingml/2006/table">
            <a:tbl>
              <a:tblPr firstRow="1" firstCol="1" bandRow="1">
                <a:tableStyleId>{5C22544A-7EE6-4342-B048-85BDC9FD1C3A}</a:tableStyleId>
              </a:tblPr>
              <a:tblGrid>
                <a:gridCol w="1247792">
                  <a:extLst>
                    <a:ext uri="{9D8B030D-6E8A-4147-A177-3AD203B41FA5}">
                      <a16:colId xmlns:a16="http://schemas.microsoft.com/office/drawing/2014/main" val="782761104"/>
                    </a:ext>
                  </a:extLst>
                </a:gridCol>
                <a:gridCol w="7359661">
                  <a:extLst>
                    <a:ext uri="{9D8B030D-6E8A-4147-A177-3AD203B41FA5}">
                      <a16:colId xmlns:a16="http://schemas.microsoft.com/office/drawing/2014/main" val="1686805254"/>
                    </a:ext>
                  </a:extLst>
                </a:gridCol>
              </a:tblGrid>
              <a:tr h="73731">
                <a:tc>
                  <a:txBody>
                    <a:bodyPr/>
                    <a:lstStyle/>
                    <a:p>
                      <a:pPr marL="0" marR="0" algn="ctr">
                        <a:lnSpc>
                          <a:spcPct val="107000"/>
                        </a:lnSpc>
                        <a:spcBef>
                          <a:spcPts val="0"/>
                        </a:spcBef>
                        <a:spcAft>
                          <a:spcPts val="0"/>
                        </a:spcAft>
                      </a:pPr>
                      <a:r>
                        <a:rPr lang="en-US" sz="1100" dirty="0">
                          <a:effectLst/>
                        </a:rPr>
                        <a:t>CPT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gn="ctr">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2817640474"/>
                  </a:ext>
                </a:extLst>
              </a:tr>
              <a:tr h="154837">
                <a:tc>
                  <a:txBody>
                    <a:bodyPr/>
                    <a:lstStyle/>
                    <a:p>
                      <a:pPr marL="0" marR="0" algn="ctr">
                        <a:lnSpc>
                          <a:spcPct val="107000"/>
                        </a:lnSpc>
                        <a:spcBef>
                          <a:spcPts val="0"/>
                        </a:spcBef>
                        <a:spcAft>
                          <a:spcPts val="0"/>
                        </a:spcAft>
                      </a:pPr>
                      <a:r>
                        <a:rPr lang="en-US" sz="1100" dirty="0">
                          <a:effectLst/>
                        </a:rPr>
                        <a:t>97110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Therapeutic procedure, 1 or more areas, each 15 minutes; therapeutic exercises to develop strength and endurance, range of motion and flexibility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2863547089"/>
                  </a:ext>
                </a:extLst>
              </a:tr>
              <a:tr h="147463">
                <a:tc>
                  <a:txBody>
                    <a:bodyPr/>
                    <a:lstStyle/>
                    <a:p>
                      <a:pPr marL="0" marR="0" algn="ctr">
                        <a:lnSpc>
                          <a:spcPct val="107000"/>
                        </a:lnSpc>
                        <a:spcBef>
                          <a:spcPts val="0"/>
                        </a:spcBef>
                        <a:spcAft>
                          <a:spcPts val="0"/>
                        </a:spcAft>
                      </a:pPr>
                      <a:r>
                        <a:rPr lang="en-US" sz="1100" dirty="0">
                          <a:effectLst/>
                        </a:rPr>
                        <a:t>97140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Manual therapy techniques (e.g., mobilization/ manipulation, manual lymphatic drainage, manual traction), 1 or more regions, each 15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3111560014"/>
                  </a:ext>
                </a:extLst>
              </a:tr>
              <a:tr h="221194">
                <a:tc>
                  <a:txBody>
                    <a:bodyPr/>
                    <a:lstStyle/>
                    <a:p>
                      <a:pPr marL="0" marR="0" algn="ctr">
                        <a:lnSpc>
                          <a:spcPct val="107000"/>
                        </a:lnSpc>
                        <a:spcBef>
                          <a:spcPts val="0"/>
                        </a:spcBef>
                        <a:spcAft>
                          <a:spcPts val="0"/>
                        </a:spcAft>
                      </a:pPr>
                      <a:r>
                        <a:rPr lang="en-US" sz="1100" dirty="0">
                          <a:effectLst/>
                        </a:rPr>
                        <a:t>97112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Therapeutic procedure, 1 or more areas, each 15 minutes; neuromuscular reeducation of movement, balance, coordination, kinesthetic sense, posture, and/or proprioception for sitting and/or standing activities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2862142865"/>
                  </a:ext>
                </a:extLst>
              </a:tr>
              <a:tr h="147463">
                <a:tc>
                  <a:txBody>
                    <a:bodyPr/>
                    <a:lstStyle/>
                    <a:p>
                      <a:pPr marL="0" marR="0" algn="ctr">
                        <a:lnSpc>
                          <a:spcPct val="107000"/>
                        </a:lnSpc>
                        <a:spcBef>
                          <a:spcPts val="0"/>
                        </a:spcBef>
                        <a:spcAft>
                          <a:spcPts val="0"/>
                        </a:spcAft>
                      </a:pPr>
                      <a:r>
                        <a:rPr lang="en-US" sz="1100" dirty="0">
                          <a:effectLst/>
                        </a:rPr>
                        <a:t>97530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Therapeutic activities, direct (one-on-one) patient contact (use of dynamic activities to improve functional performance), each 15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1925526630"/>
                  </a:ext>
                </a:extLst>
              </a:tr>
              <a:tr h="73731">
                <a:tc>
                  <a:txBody>
                    <a:bodyPr/>
                    <a:lstStyle/>
                    <a:p>
                      <a:pPr marL="0" marR="0" algn="ctr">
                        <a:lnSpc>
                          <a:spcPct val="107000"/>
                        </a:lnSpc>
                        <a:spcBef>
                          <a:spcPts val="0"/>
                        </a:spcBef>
                        <a:spcAft>
                          <a:spcPts val="0"/>
                        </a:spcAft>
                      </a:pPr>
                      <a:r>
                        <a:rPr lang="en-US" sz="1100" dirty="0">
                          <a:effectLst/>
                        </a:rPr>
                        <a:t>97001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a:effectLst/>
                        </a:rPr>
                        <a:t>Physical therapy evaluation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2826060029"/>
                  </a:ext>
                </a:extLst>
              </a:tr>
              <a:tr h="81105">
                <a:tc>
                  <a:txBody>
                    <a:bodyPr/>
                    <a:lstStyle/>
                    <a:p>
                      <a:pPr marL="0" marR="0" algn="ctr">
                        <a:lnSpc>
                          <a:spcPct val="107000"/>
                        </a:lnSpc>
                        <a:spcBef>
                          <a:spcPts val="0"/>
                        </a:spcBef>
                        <a:spcAft>
                          <a:spcPts val="0"/>
                        </a:spcAft>
                      </a:pPr>
                      <a:r>
                        <a:rPr lang="en-US" sz="1100" dirty="0">
                          <a:effectLst/>
                        </a:rPr>
                        <a:t>97014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Application of a modality to 1 or more areas; electrical stimulation (unattended)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512116509"/>
                  </a:ext>
                </a:extLst>
              </a:tr>
              <a:tr h="73731">
                <a:tc>
                  <a:txBody>
                    <a:bodyPr/>
                    <a:lstStyle/>
                    <a:p>
                      <a:pPr marL="0" marR="0" algn="ctr">
                        <a:lnSpc>
                          <a:spcPct val="107000"/>
                        </a:lnSpc>
                        <a:spcBef>
                          <a:spcPts val="0"/>
                        </a:spcBef>
                        <a:spcAft>
                          <a:spcPts val="0"/>
                        </a:spcAft>
                      </a:pPr>
                      <a:r>
                        <a:rPr lang="en-US" sz="1100" dirty="0">
                          <a:effectLst/>
                        </a:rPr>
                        <a:t>97035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Application of a modality to 1 or more areas; ultrasound, each 15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172837927"/>
                  </a:ext>
                </a:extLst>
              </a:tr>
              <a:tr h="228568">
                <a:tc>
                  <a:txBody>
                    <a:bodyPr/>
                    <a:lstStyle/>
                    <a:p>
                      <a:pPr marL="0" marR="0" algn="ctr">
                        <a:lnSpc>
                          <a:spcPct val="107000"/>
                        </a:lnSpc>
                        <a:spcBef>
                          <a:spcPts val="0"/>
                        </a:spcBef>
                        <a:spcAft>
                          <a:spcPts val="0"/>
                        </a:spcAft>
                      </a:pPr>
                      <a:r>
                        <a:rPr lang="en-US" sz="1100" dirty="0">
                          <a:effectLst/>
                        </a:rPr>
                        <a:t>99284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Emergency department visit for the evaluation and management of a patient, which requires these 3 key components: A detailed history; A detailed examination; and Medical decision making of moderate complexity. Counseling and/or coordination of care with 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3961532617"/>
                  </a:ext>
                </a:extLst>
              </a:tr>
              <a:tr h="73731">
                <a:tc>
                  <a:txBody>
                    <a:bodyPr/>
                    <a:lstStyle/>
                    <a:p>
                      <a:pPr marL="0" marR="0" algn="ctr">
                        <a:lnSpc>
                          <a:spcPct val="107000"/>
                        </a:lnSpc>
                        <a:spcBef>
                          <a:spcPts val="0"/>
                        </a:spcBef>
                        <a:spcAft>
                          <a:spcPts val="0"/>
                        </a:spcAft>
                      </a:pPr>
                      <a:r>
                        <a:rPr lang="en-US" sz="1100" dirty="0">
                          <a:effectLst/>
                        </a:rPr>
                        <a:t>98940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Chiropractic manipulative treatment (CMT); spinal, 1-2 regions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1900631109"/>
                  </a:ext>
                </a:extLst>
              </a:tr>
              <a:tr h="73731">
                <a:tc>
                  <a:txBody>
                    <a:bodyPr/>
                    <a:lstStyle/>
                    <a:p>
                      <a:pPr marL="0" marR="0" algn="ctr">
                        <a:lnSpc>
                          <a:spcPct val="107000"/>
                        </a:lnSpc>
                        <a:spcBef>
                          <a:spcPts val="0"/>
                        </a:spcBef>
                        <a:spcAft>
                          <a:spcPts val="0"/>
                        </a:spcAft>
                      </a:pPr>
                      <a:r>
                        <a:rPr lang="en-US" sz="1100" dirty="0">
                          <a:effectLst/>
                        </a:rPr>
                        <a:t>97002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tc>
                  <a:txBody>
                    <a:bodyPr/>
                    <a:lstStyle/>
                    <a:p>
                      <a:pPr marL="0" marR="0">
                        <a:lnSpc>
                          <a:spcPct val="107000"/>
                        </a:lnSpc>
                        <a:spcBef>
                          <a:spcPts val="0"/>
                        </a:spcBef>
                        <a:spcAft>
                          <a:spcPts val="0"/>
                        </a:spcAft>
                      </a:pPr>
                      <a:r>
                        <a:rPr lang="en-US" sz="1100" dirty="0">
                          <a:effectLst/>
                        </a:rPr>
                        <a:t>Physical therapy re-evaluation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381" marR="24381" marT="0" marB="0" anchor="b"/>
                </a:tc>
                <a:extLst>
                  <a:ext uri="{0D108BD9-81ED-4DB2-BD59-A6C34878D82A}">
                    <a16:rowId xmlns:a16="http://schemas.microsoft.com/office/drawing/2014/main" val="670232215"/>
                  </a:ext>
                </a:extLst>
              </a:tr>
            </a:tbl>
          </a:graphicData>
        </a:graphic>
      </p:graphicFrame>
      <p:sp>
        <p:nvSpPr>
          <p:cNvPr id="9" name="TextBox 8">
            <a:extLst>
              <a:ext uri="{FF2B5EF4-FFF2-40B4-BE49-F238E27FC236}">
                <a16:creationId xmlns:a16="http://schemas.microsoft.com/office/drawing/2014/main" id="{B1C02178-5FC4-4731-81F3-8B593A88229D}"/>
              </a:ext>
            </a:extLst>
          </p:cNvPr>
          <p:cNvSpPr txBox="1"/>
          <p:nvPr/>
        </p:nvSpPr>
        <p:spPr>
          <a:xfrm>
            <a:off x="1025425" y="3451529"/>
            <a:ext cx="7093159" cy="3231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alibri" panose="020F0502020204030204"/>
                <a:ea typeface="+mn-ea"/>
                <a:cs typeface="+mn-cs"/>
              </a:rPr>
              <a:t>Table 1. Top 10 Medical Claims Procedures Provided by Athletic Trainers in MA APCD</a:t>
            </a:r>
          </a:p>
        </p:txBody>
      </p:sp>
    </p:spTree>
    <p:extLst>
      <p:ext uri="{BB962C8B-B14F-4D97-AF65-F5344CB8AC3E}">
        <p14:creationId xmlns:p14="http://schemas.microsoft.com/office/powerpoint/2010/main" val="415716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mography Expert Witness | ForensisGroup">
            <a:extLst>
              <a:ext uri="{FF2B5EF4-FFF2-40B4-BE49-F238E27FC236}">
                <a16:creationId xmlns:a16="http://schemas.microsoft.com/office/drawing/2014/main" id="{1C6BEBF7-371C-44C3-8A80-CF4171FB25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7"/>
          <a:stretch/>
        </p:blipFill>
        <p:spPr bwMode="auto">
          <a:xfrm>
            <a:off x="7502487" y="121186"/>
            <a:ext cx="1517334" cy="92294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D940319A-1099-4077-9E6E-98B75432F84A}"/>
              </a:ext>
            </a:extLst>
          </p:cNvPr>
          <p:cNvSpPr txBox="1"/>
          <p:nvPr/>
        </p:nvSpPr>
        <p:spPr>
          <a:xfrm>
            <a:off x="99150" y="85041"/>
            <a:ext cx="7513505"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Question</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CHIA had previously described the reduction of self-insured beneficiaries in the MA APCD as a result of </a:t>
            </a:r>
            <a:r>
              <a:rPr kumimoji="0" lang="en-US" sz="14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Gobeille v. Liberty Mutual</a:t>
            </a: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Has there been an increase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the volume of self-insured beneficiaries in MA APCD Release 10.0?</a:t>
            </a:r>
          </a:p>
        </p:txBody>
      </p:sp>
      <p:graphicFrame>
        <p:nvGraphicFramePr>
          <p:cNvPr id="10" name="Chart 9">
            <a:extLst>
              <a:ext uri="{FF2B5EF4-FFF2-40B4-BE49-F238E27FC236}">
                <a16:creationId xmlns:a16="http://schemas.microsoft.com/office/drawing/2014/main" id="{ED201ECE-619D-4D5F-B9A4-8AC789DD3AE1}"/>
              </a:ext>
            </a:extLst>
          </p:cNvPr>
          <p:cNvGraphicFramePr/>
          <p:nvPr/>
        </p:nvGraphicFramePr>
        <p:xfrm>
          <a:off x="264404" y="1566868"/>
          <a:ext cx="8262652" cy="2412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ED0C386-11F3-4712-973D-B49F0212F4CF}"/>
              </a:ext>
            </a:extLst>
          </p:cNvPr>
          <p:cNvGraphicFramePr/>
          <p:nvPr/>
        </p:nvGraphicFramePr>
        <p:xfrm>
          <a:off x="264404" y="4199988"/>
          <a:ext cx="8262652" cy="241269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3">
            <a:extLst>
              <a:ext uri="{FF2B5EF4-FFF2-40B4-BE49-F238E27FC236}">
                <a16:creationId xmlns:a16="http://schemas.microsoft.com/office/drawing/2014/main" id="{6A9C1827-C61B-45CB-A728-7E955B52A9E4}"/>
              </a:ext>
            </a:extLst>
          </p:cNvPr>
          <p:cNvSpPr txBox="1"/>
          <p:nvPr/>
        </p:nvSpPr>
        <p:spPr>
          <a:xfrm>
            <a:off x="167765" y="843834"/>
            <a:ext cx="777539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the self-insured beneficiaries have continued to decrease. Figure 1 below shows the volume of Massachusetts residents with medical coverage by enrollment type in MA APCD Release 8.0  compared to Figure for MA APCD Release 10.0.</a:t>
            </a:r>
          </a:p>
        </p:txBody>
      </p:sp>
    </p:spTree>
    <p:extLst>
      <p:ext uri="{BB962C8B-B14F-4D97-AF65-F5344CB8AC3E}">
        <p14:creationId xmlns:p14="http://schemas.microsoft.com/office/powerpoint/2010/main" val="168838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mography Expert Witness | ForensisGroup">
            <a:extLst>
              <a:ext uri="{FF2B5EF4-FFF2-40B4-BE49-F238E27FC236}">
                <a16:creationId xmlns:a16="http://schemas.microsoft.com/office/drawing/2014/main" id="{1C6BEBF7-371C-44C3-8A80-CF4171FB25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7"/>
          <a:stretch/>
        </p:blipFill>
        <p:spPr bwMode="auto">
          <a:xfrm>
            <a:off x="7502487" y="121186"/>
            <a:ext cx="1517334" cy="92294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6A9C1827-C61B-45CB-A728-7E955B52A9E4}"/>
              </a:ext>
            </a:extLst>
          </p:cNvPr>
          <p:cNvSpPr txBox="1"/>
          <p:nvPr/>
        </p:nvSpPr>
        <p:spPr>
          <a:xfrm>
            <a:off x="222849" y="213326"/>
            <a:ext cx="7180486"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 (</a:t>
            </a:r>
            <a:r>
              <a:rPr kumimoji="0" lang="en-US" sz="14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continued</a:t>
            </a: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Figure 1 below shows the calendar year 2014 pre-Gobeille Massachusetts self-insured population with medical coverage in the member eligibility table was over 2 million. Figure 2 shows the calendar 2021 post-Gobeille population decreased to 383,010. </a:t>
            </a:r>
          </a:p>
        </p:txBody>
      </p:sp>
      <p:graphicFrame>
        <p:nvGraphicFramePr>
          <p:cNvPr id="5" name="Chart 4">
            <a:extLst>
              <a:ext uri="{FF2B5EF4-FFF2-40B4-BE49-F238E27FC236}">
                <a16:creationId xmlns:a16="http://schemas.microsoft.com/office/drawing/2014/main" id="{119D8BE8-5521-4C6C-9CB1-A84F409D40E5}"/>
              </a:ext>
            </a:extLst>
          </p:cNvPr>
          <p:cNvGraphicFramePr/>
          <p:nvPr/>
        </p:nvGraphicFramePr>
        <p:xfrm>
          <a:off x="352540" y="1397000"/>
          <a:ext cx="8328752" cy="2161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D1F327A-8229-4E16-9BC3-CB8E3131BD24}"/>
              </a:ext>
            </a:extLst>
          </p:cNvPr>
          <p:cNvGraphicFramePr/>
          <p:nvPr/>
        </p:nvGraphicFramePr>
        <p:xfrm>
          <a:off x="352540" y="4074782"/>
          <a:ext cx="8328752" cy="216144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5F7EB829-44B0-43FC-875E-6BC6B1FF9C0F}"/>
              </a:ext>
            </a:extLst>
          </p:cNvPr>
          <p:cNvSpPr txBox="1"/>
          <p:nvPr/>
        </p:nvSpPr>
        <p:spPr>
          <a:xfrm>
            <a:off x="1222872" y="2886419"/>
            <a:ext cx="910827" cy="261610"/>
          </a:xfrm>
          <a:prstGeom prst="rect">
            <a:avLst/>
          </a:prstGeom>
          <a:solidFill>
            <a:srgbClr val="FFFF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Pre-Gobeille</a:t>
            </a:r>
          </a:p>
        </p:txBody>
      </p:sp>
      <p:cxnSp>
        <p:nvCxnSpPr>
          <p:cNvPr id="9" name="Straight Arrow Connector 8">
            <a:extLst>
              <a:ext uri="{FF2B5EF4-FFF2-40B4-BE49-F238E27FC236}">
                <a16:creationId xmlns:a16="http://schemas.microsoft.com/office/drawing/2014/main" id="{BA7CFCD7-4899-475C-BB06-609C6E215D0A}"/>
              </a:ext>
            </a:extLst>
          </p:cNvPr>
          <p:cNvCxnSpPr/>
          <p:nvPr/>
        </p:nvCxnSpPr>
        <p:spPr>
          <a:xfrm flipV="1">
            <a:off x="1553378" y="2390660"/>
            <a:ext cx="0" cy="4627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4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mography Expert Witness | ForensisGroup">
            <a:extLst>
              <a:ext uri="{FF2B5EF4-FFF2-40B4-BE49-F238E27FC236}">
                <a16:creationId xmlns:a16="http://schemas.microsoft.com/office/drawing/2014/main" id="{1C6BEBF7-371C-44C3-8A80-CF4171FB25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7"/>
          <a:stretch/>
        </p:blipFill>
        <p:spPr bwMode="auto">
          <a:xfrm>
            <a:off x="7502487" y="121186"/>
            <a:ext cx="1517334" cy="92294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6A9C1827-C61B-45CB-A728-7E955B52A9E4}"/>
              </a:ext>
            </a:extLst>
          </p:cNvPr>
          <p:cNvSpPr txBox="1"/>
          <p:nvPr/>
        </p:nvSpPr>
        <p:spPr>
          <a:xfrm>
            <a:off x="325709" y="295119"/>
            <a:ext cx="7279638"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 (</a:t>
            </a:r>
            <a:r>
              <a:rPr kumimoji="0" lang="en-US" sz="16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continued</a:t>
            </a:r>
            <a:r>
              <a:rPr kumimoji="0" lang="en-US" sz="1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increase in Massachusetts the census population was paralleled by an increase in MA APCD in the number of fully-insured commercial group beneficiaries. Figure 1 below shows the consistent annual increase in fully-insured. Figure 2 shows this fully-insured population increase continue to 2020. In 2020, the drop in fully-insured was paralleled by an increase in new ICO, SCO, and ACO products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aphicFrame>
        <p:nvGraphicFramePr>
          <p:cNvPr id="5" name="Chart 4">
            <a:extLst>
              <a:ext uri="{FF2B5EF4-FFF2-40B4-BE49-F238E27FC236}">
                <a16:creationId xmlns:a16="http://schemas.microsoft.com/office/drawing/2014/main" id="{119D8BE8-5521-4C6C-9CB1-A84F409D40E5}"/>
              </a:ext>
            </a:extLst>
          </p:cNvPr>
          <p:cNvGraphicFramePr/>
          <p:nvPr/>
        </p:nvGraphicFramePr>
        <p:xfrm>
          <a:off x="330506" y="2073575"/>
          <a:ext cx="8328752" cy="2161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D1F327A-8229-4E16-9BC3-CB8E3131BD24}"/>
              </a:ext>
            </a:extLst>
          </p:cNvPr>
          <p:cNvGraphicFramePr/>
          <p:nvPr/>
        </p:nvGraphicFramePr>
        <p:xfrm>
          <a:off x="330506" y="4283282"/>
          <a:ext cx="8328752" cy="2161448"/>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09BEF408-F0FB-4DBE-9995-3C7BDB73491C}"/>
              </a:ext>
            </a:extLst>
          </p:cNvPr>
          <p:cNvGrpSpPr/>
          <p:nvPr/>
        </p:nvGrpSpPr>
        <p:grpSpPr>
          <a:xfrm>
            <a:off x="7316665" y="2846370"/>
            <a:ext cx="944489" cy="941855"/>
            <a:chOff x="7403335" y="2214390"/>
            <a:chExt cx="944489" cy="941855"/>
          </a:xfrm>
        </p:grpSpPr>
        <p:sp>
          <p:nvSpPr>
            <p:cNvPr id="6" name="TextBox 5">
              <a:extLst>
                <a:ext uri="{FF2B5EF4-FFF2-40B4-BE49-F238E27FC236}">
                  <a16:creationId xmlns:a16="http://schemas.microsoft.com/office/drawing/2014/main" id="{5F7EB829-44B0-43FC-875E-6BC6B1FF9C0F}"/>
                </a:ext>
              </a:extLst>
            </p:cNvPr>
            <p:cNvSpPr txBox="1"/>
            <p:nvPr/>
          </p:nvSpPr>
          <p:spPr>
            <a:xfrm>
              <a:off x="7403335" y="2725358"/>
              <a:ext cx="944489" cy="430887"/>
            </a:xfrm>
            <a:prstGeom prst="rect">
              <a:avLst/>
            </a:prstGeom>
            <a:solidFill>
              <a:srgbClr val="FFFF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Fully-Insured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 Increase</a:t>
              </a:r>
            </a:p>
          </p:txBody>
        </p:sp>
        <p:cxnSp>
          <p:nvCxnSpPr>
            <p:cNvPr id="9" name="Straight Arrow Connector 8">
              <a:extLst>
                <a:ext uri="{FF2B5EF4-FFF2-40B4-BE49-F238E27FC236}">
                  <a16:creationId xmlns:a16="http://schemas.microsoft.com/office/drawing/2014/main" id="{BA7CFCD7-4899-475C-BB06-609C6E215D0A}"/>
                </a:ext>
              </a:extLst>
            </p:cNvPr>
            <p:cNvCxnSpPr/>
            <p:nvPr/>
          </p:nvCxnSpPr>
          <p:spPr>
            <a:xfrm flipV="1">
              <a:off x="7932144" y="2214390"/>
              <a:ext cx="0" cy="4627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DF983D6-9728-433A-9FC8-6030A30994BC}"/>
              </a:ext>
            </a:extLst>
          </p:cNvPr>
          <p:cNvGrpSpPr/>
          <p:nvPr/>
        </p:nvGrpSpPr>
        <p:grpSpPr>
          <a:xfrm>
            <a:off x="4834569" y="5177359"/>
            <a:ext cx="944489" cy="941855"/>
            <a:chOff x="7403335" y="2214390"/>
            <a:chExt cx="944489" cy="941855"/>
          </a:xfrm>
        </p:grpSpPr>
        <p:sp>
          <p:nvSpPr>
            <p:cNvPr id="16" name="TextBox 15">
              <a:extLst>
                <a:ext uri="{FF2B5EF4-FFF2-40B4-BE49-F238E27FC236}">
                  <a16:creationId xmlns:a16="http://schemas.microsoft.com/office/drawing/2014/main" id="{B8D2671F-08D3-47A3-B0AF-87C503414415}"/>
                </a:ext>
              </a:extLst>
            </p:cNvPr>
            <p:cNvSpPr txBox="1"/>
            <p:nvPr/>
          </p:nvSpPr>
          <p:spPr>
            <a:xfrm>
              <a:off x="7403335" y="2725358"/>
              <a:ext cx="944489" cy="430887"/>
            </a:xfrm>
            <a:prstGeom prst="rect">
              <a:avLst/>
            </a:prstGeom>
            <a:solidFill>
              <a:srgbClr val="FFFF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Fully-Insured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rPr>
                <a:t> Increase</a:t>
              </a:r>
            </a:p>
          </p:txBody>
        </p:sp>
        <p:cxnSp>
          <p:nvCxnSpPr>
            <p:cNvPr id="17" name="Straight Arrow Connector 16">
              <a:extLst>
                <a:ext uri="{FF2B5EF4-FFF2-40B4-BE49-F238E27FC236}">
                  <a16:creationId xmlns:a16="http://schemas.microsoft.com/office/drawing/2014/main" id="{F9CA7EEC-6816-4365-B6E5-D35330E0187E}"/>
                </a:ext>
              </a:extLst>
            </p:cNvPr>
            <p:cNvCxnSpPr/>
            <p:nvPr/>
          </p:nvCxnSpPr>
          <p:spPr>
            <a:xfrm flipV="1">
              <a:off x="7932144" y="2214390"/>
              <a:ext cx="0" cy="4627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383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550354-CA53-4AAC-A3D6-88D47C1101C7}"/>
              </a:ext>
            </a:extLst>
          </p:cNvPr>
          <p:cNvGrpSpPr/>
          <p:nvPr/>
        </p:nvGrpSpPr>
        <p:grpSpPr>
          <a:xfrm>
            <a:off x="6973677" y="381456"/>
            <a:ext cx="1990185" cy="1048812"/>
            <a:chOff x="8499620" y="286444"/>
            <a:chExt cx="3306558" cy="1588653"/>
          </a:xfrm>
        </p:grpSpPr>
        <p:pic>
          <p:nvPicPr>
            <p:cNvPr id="1026" name="Picture 2" descr="Air ambulance medical helicopter icon Royalty Free Vector">
              <a:extLst>
                <a:ext uri="{FF2B5EF4-FFF2-40B4-BE49-F238E27FC236}">
                  <a16:creationId xmlns:a16="http://schemas.microsoft.com/office/drawing/2014/main" id="{251838E0-FFD1-464C-9B7A-E21516446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87" t="32912" r="23144" b="37721"/>
            <a:stretch/>
          </p:blipFill>
          <p:spPr bwMode="auto">
            <a:xfrm>
              <a:off x="9880921" y="286444"/>
              <a:ext cx="1705337" cy="8575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CD51D0-D3A4-4627-B8FC-BD73E45B44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9620" y="412985"/>
              <a:ext cx="3306558" cy="146211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3">
            <a:extLst>
              <a:ext uri="{FF2B5EF4-FFF2-40B4-BE49-F238E27FC236}">
                <a16:creationId xmlns:a16="http://schemas.microsoft.com/office/drawing/2014/main" id="{1FB4C4CC-D982-4AC4-A22A-57E140171DBB}"/>
              </a:ext>
            </a:extLst>
          </p:cNvPr>
          <p:cNvSpPr txBox="1"/>
          <p:nvPr/>
        </p:nvSpPr>
        <p:spPr>
          <a:xfrm>
            <a:off x="180137" y="180277"/>
            <a:ext cx="696694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Question</a:t>
            </a:r>
            <a:r>
              <a:rPr kumimoji="0" lang="en-US" sz="1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In a previous webinar on air medical data, you discussed codes to identify in the MA APCD rotary wing versus fixed wing air medical providers located in all 50 states, including DC. Is it feasible to distinguish air medical charge and median payments amounts for only the in-network air medical rotary wing versus fixed wing claim by mileage, commercial payer and providers?</a:t>
            </a:r>
          </a:p>
        </p:txBody>
      </p:sp>
      <p:graphicFrame>
        <p:nvGraphicFramePr>
          <p:cNvPr id="2" name="Table 1">
            <a:extLst>
              <a:ext uri="{FF2B5EF4-FFF2-40B4-BE49-F238E27FC236}">
                <a16:creationId xmlns:a16="http://schemas.microsoft.com/office/drawing/2014/main" id="{7A5E5482-DF54-4320-8F10-E8CFE8D31922}"/>
              </a:ext>
            </a:extLst>
          </p:cNvPr>
          <p:cNvGraphicFramePr>
            <a:graphicFrameLocks noGrp="1"/>
          </p:cNvGraphicFramePr>
          <p:nvPr/>
        </p:nvGraphicFramePr>
        <p:xfrm>
          <a:off x="428143" y="4220246"/>
          <a:ext cx="3868758" cy="1007392"/>
        </p:xfrm>
        <a:graphic>
          <a:graphicData uri="http://schemas.openxmlformats.org/drawingml/2006/table">
            <a:tbl>
              <a:tblPr firstRow="1" firstCol="1" bandRow="1">
                <a:tableStyleId>{5C22544A-7EE6-4342-B048-85BDC9FD1C3A}</a:tableStyleId>
              </a:tblPr>
              <a:tblGrid>
                <a:gridCol w="560025">
                  <a:extLst>
                    <a:ext uri="{9D8B030D-6E8A-4147-A177-3AD203B41FA5}">
                      <a16:colId xmlns:a16="http://schemas.microsoft.com/office/drawing/2014/main" val="1628686104"/>
                    </a:ext>
                  </a:extLst>
                </a:gridCol>
                <a:gridCol w="867579">
                  <a:extLst>
                    <a:ext uri="{9D8B030D-6E8A-4147-A177-3AD203B41FA5}">
                      <a16:colId xmlns:a16="http://schemas.microsoft.com/office/drawing/2014/main" val="1282740434"/>
                    </a:ext>
                  </a:extLst>
                </a:gridCol>
                <a:gridCol w="818002">
                  <a:extLst>
                    <a:ext uri="{9D8B030D-6E8A-4147-A177-3AD203B41FA5}">
                      <a16:colId xmlns:a16="http://schemas.microsoft.com/office/drawing/2014/main" val="1712081937"/>
                    </a:ext>
                  </a:extLst>
                </a:gridCol>
                <a:gridCol w="875841">
                  <a:extLst>
                    <a:ext uri="{9D8B030D-6E8A-4147-A177-3AD203B41FA5}">
                      <a16:colId xmlns:a16="http://schemas.microsoft.com/office/drawing/2014/main" val="390822224"/>
                    </a:ext>
                  </a:extLst>
                </a:gridCol>
                <a:gridCol w="747311">
                  <a:extLst>
                    <a:ext uri="{9D8B030D-6E8A-4147-A177-3AD203B41FA5}">
                      <a16:colId xmlns:a16="http://schemas.microsoft.com/office/drawing/2014/main" val="1749446096"/>
                    </a:ext>
                  </a:extLst>
                </a:gridCol>
              </a:tblGrid>
              <a:tr h="287084">
                <a:tc>
                  <a:txBody>
                    <a:bodyPr/>
                    <a:lstStyle/>
                    <a:p>
                      <a:pPr marL="0" marR="0" algn="ctr">
                        <a:lnSpc>
                          <a:spcPct val="107000"/>
                        </a:lnSpc>
                        <a:spcBef>
                          <a:spcPts val="0"/>
                        </a:spcBef>
                        <a:spcAft>
                          <a:spcPts val="0"/>
                        </a:spcAft>
                      </a:pPr>
                      <a:r>
                        <a:rPr lang="en-US" sz="900" dirty="0">
                          <a:effectLst/>
                        </a:rPr>
                        <a:t>Provider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dirty="0">
                          <a:effectLst/>
                        </a:rPr>
                        <a:t>Median Charges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Median Paid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Median Allowed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Number of Transports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154203802"/>
                  </a:ext>
                </a:extLst>
              </a:tr>
              <a:tr h="148808">
                <a:tc>
                  <a:txBody>
                    <a:bodyPr/>
                    <a:lstStyle/>
                    <a:p>
                      <a:pPr marL="0" marR="0" algn="ctr">
                        <a:lnSpc>
                          <a:spcPct val="107000"/>
                        </a:lnSpc>
                        <a:spcBef>
                          <a:spcPts val="0"/>
                        </a:spcBef>
                        <a:spcAft>
                          <a:spcPts val="0"/>
                        </a:spcAft>
                      </a:pPr>
                      <a:r>
                        <a:rPr lang="en-US" sz="900" dirty="0">
                          <a:effectLst/>
                        </a:rPr>
                        <a:t>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10,368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6,441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7,245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493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867792673"/>
                  </a:ext>
                </a:extLst>
              </a:tr>
              <a:tr h="142875">
                <a:tc>
                  <a:txBody>
                    <a:bodyPr/>
                    <a:lstStyle/>
                    <a:p>
                      <a:pPr marL="0" marR="0" algn="ctr">
                        <a:lnSpc>
                          <a:spcPct val="107000"/>
                        </a:lnSpc>
                        <a:spcBef>
                          <a:spcPts val="0"/>
                        </a:spcBef>
                        <a:spcAft>
                          <a:spcPts val="0"/>
                        </a:spcAft>
                      </a:pPr>
                      <a:r>
                        <a:rPr lang="en-US" sz="900" dirty="0">
                          <a:effectLst/>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3,360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2,444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2,964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1,336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702878636"/>
                  </a:ext>
                </a:extLst>
              </a:tr>
              <a:tr h="142875">
                <a:tc>
                  <a:txBody>
                    <a:bodyPr/>
                    <a:lstStyle/>
                    <a:p>
                      <a:pPr marL="0" marR="0" algn="ctr">
                        <a:lnSpc>
                          <a:spcPct val="107000"/>
                        </a:lnSpc>
                        <a:spcBef>
                          <a:spcPts val="0"/>
                        </a:spcBef>
                        <a:spcAft>
                          <a:spcPts val="0"/>
                        </a:spcAft>
                      </a:pPr>
                      <a:r>
                        <a:rPr lang="en-US" sz="900" dirty="0">
                          <a:effectLst/>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3,844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2,886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3,136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79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734106548"/>
                  </a:ext>
                </a:extLst>
              </a:tr>
              <a:tr h="142875">
                <a:tc>
                  <a:txBody>
                    <a:bodyPr/>
                    <a:lstStyle/>
                    <a:p>
                      <a:pPr marL="0" marR="0" algn="ctr">
                        <a:lnSpc>
                          <a:spcPct val="107000"/>
                        </a:lnSpc>
                        <a:spcBef>
                          <a:spcPts val="0"/>
                        </a:spcBef>
                        <a:spcAft>
                          <a:spcPts val="0"/>
                        </a:spcAft>
                      </a:pPr>
                      <a:r>
                        <a:rPr lang="en-US" sz="900" dirty="0">
                          <a:effectLst/>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5,396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3,828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3,978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241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229129177"/>
                  </a:ext>
                </a:extLst>
              </a:tr>
              <a:tr h="142875">
                <a:tc>
                  <a:txBody>
                    <a:bodyPr/>
                    <a:lstStyle/>
                    <a:p>
                      <a:pPr marL="0" marR="0" algn="ctr">
                        <a:lnSpc>
                          <a:spcPct val="107000"/>
                        </a:lnSpc>
                        <a:spcBef>
                          <a:spcPts val="0"/>
                        </a:spcBef>
                        <a:spcAft>
                          <a:spcPts val="0"/>
                        </a:spcAft>
                      </a:pPr>
                      <a:r>
                        <a:rPr lang="en-US" sz="9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6,106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4,529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4,587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69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795814187"/>
                  </a:ext>
                </a:extLst>
              </a:tr>
            </a:tbl>
          </a:graphicData>
        </a:graphic>
      </p:graphicFrame>
      <p:graphicFrame>
        <p:nvGraphicFramePr>
          <p:cNvPr id="3" name="Table 2">
            <a:extLst>
              <a:ext uri="{FF2B5EF4-FFF2-40B4-BE49-F238E27FC236}">
                <a16:creationId xmlns:a16="http://schemas.microsoft.com/office/drawing/2014/main" id="{3B80C16B-62CC-4A2F-8426-E905F45BAD1E}"/>
              </a:ext>
            </a:extLst>
          </p:cNvPr>
          <p:cNvGraphicFramePr>
            <a:graphicFrameLocks noGrp="1"/>
          </p:cNvGraphicFramePr>
          <p:nvPr/>
        </p:nvGraphicFramePr>
        <p:xfrm>
          <a:off x="428143" y="5351361"/>
          <a:ext cx="3810000" cy="1001459"/>
        </p:xfrm>
        <a:graphic>
          <a:graphicData uri="http://schemas.openxmlformats.org/drawingml/2006/table">
            <a:tbl>
              <a:tblPr firstRow="1" firstCol="1" bandRow="1">
                <a:tableStyleId>{5C22544A-7EE6-4342-B048-85BDC9FD1C3A}</a:tableStyleId>
              </a:tblPr>
              <a:tblGrid>
                <a:gridCol w="547172">
                  <a:extLst>
                    <a:ext uri="{9D8B030D-6E8A-4147-A177-3AD203B41FA5}">
                      <a16:colId xmlns:a16="http://schemas.microsoft.com/office/drawing/2014/main" val="3236293236"/>
                    </a:ext>
                  </a:extLst>
                </a:gridCol>
                <a:gridCol w="884104">
                  <a:extLst>
                    <a:ext uri="{9D8B030D-6E8A-4147-A177-3AD203B41FA5}">
                      <a16:colId xmlns:a16="http://schemas.microsoft.com/office/drawing/2014/main" val="4217461644"/>
                    </a:ext>
                  </a:extLst>
                </a:gridCol>
                <a:gridCol w="867578">
                  <a:extLst>
                    <a:ext uri="{9D8B030D-6E8A-4147-A177-3AD203B41FA5}">
                      <a16:colId xmlns:a16="http://schemas.microsoft.com/office/drawing/2014/main" val="1592993472"/>
                    </a:ext>
                  </a:extLst>
                </a:gridCol>
                <a:gridCol w="793214">
                  <a:extLst>
                    <a:ext uri="{9D8B030D-6E8A-4147-A177-3AD203B41FA5}">
                      <a16:colId xmlns:a16="http://schemas.microsoft.com/office/drawing/2014/main" val="2207056831"/>
                    </a:ext>
                  </a:extLst>
                </a:gridCol>
                <a:gridCol w="717932">
                  <a:extLst>
                    <a:ext uri="{9D8B030D-6E8A-4147-A177-3AD203B41FA5}">
                      <a16:colId xmlns:a16="http://schemas.microsoft.com/office/drawing/2014/main" val="3083315922"/>
                    </a:ext>
                  </a:extLst>
                </a:gridCol>
              </a:tblGrid>
              <a:tr h="287084">
                <a:tc>
                  <a:txBody>
                    <a:bodyPr/>
                    <a:lstStyle/>
                    <a:p>
                      <a:pPr marL="0" marR="0" algn="ctr">
                        <a:lnSpc>
                          <a:spcPct val="107000"/>
                        </a:lnSpc>
                        <a:spcBef>
                          <a:spcPts val="0"/>
                        </a:spcBef>
                        <a:spcAft>
                          <a:spcPts val="0"/>
                        </a:spcAft>
                      </a:pPr>
                      <a:r>
                        <a:rPr lang="en-US" sz="900">
                          <a:effectLst/>
                        </a:rPr>
                        <a:t>Provider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Charges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dirty="0">
                          <a:effectLst/>
                        </a:rPr>
                        <a:t>Average Paid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Allowed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Miles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075590278"/>
                  </a:ext>
                </a:extLst>
              </a:tr>
              <a:tr h="142875">
                <a:tc>
                  <a:txBody>
                    <a:bodyPr/>
                    <a:lstStyle/>
                    <a:p>
                      <a:pPr marL="0" marR="0" algn="ctr">
                        <a:lnSpc>
                          <a:spcPct val="107000"/>
                        </a:lnSpc>
                        <a:spcBef>
                          <a:spcPts val="0"/>
                        </a:spcBef>
                        <a:spcAft>
                          <a:spcPts val="0"/>
                        </a:spcAft>
                      </a:pPr>
                      <a:r>
                        <a:rPr lang="en-US" sz="9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12,009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7,817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8,641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37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044853750"/>
                  </a:ext>
                </a:extLst>
              </a:tr>
              <a:tr h="142875">
                <a:tc>
                  <a:txBody>
                    <a:bodyPr/>
                    <a:lstStyle/>
                    <a:p>
                      <a:pPr marL="0" marR="0" algn="ctr">
                        <a:lnSpc>
                          <a:spcPct val="107000"/>
                        </a:lnSpc>
                        <a:spcBef>
                          <a:spcPts val="0"/>
                        </a:spcBef>
                        <a:spcAft>
                          <a:spcPts val="0"/>
                        </a:spcAft>
                      </a:pPr>
                      <a:r>
                        <a:rPr lang="en-US" sz="9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4,308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3,229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3,750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39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964545480"/>
                  </a:ext>
                </a:extLst>
              </a:tr>
              <a:tr h="142875">
                <a:tc>
                  <a:txBody>
                    <a:bodyPr/>
                    <a:lstStyle/>
                    <a:p>
                      <a:pPr marL="0" marR="0" algn="ctr">
                        <a:lnSpc>
                          <a:spcPct val="107000"/>
                        </a:lnSpc>
                        <a:spcBef>
                          <a:spcPts val="0"/>
                        </a:spcBef>
                        <a:spcAft>
                          <a:spcPts val="0"/>
                        </a:spcAft>
                      </a:pPr>
                      <a:r>
                        <a:rPr lang="en-US" sz="900">
                          <a:effectLst/>
                        </a:rPr>
                        <a:t>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4,217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2,960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3,408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58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143589358"/>
                  </a:ext>
                </a:extLst>
              </a:tr>
              <a:tr h="142875">
                <a:tc>
                  <a:txBody>
                    <a:bodyPr/>
                    <a:lstStyle/>
                    <a:p>
                      <a:pPr marL="0" marR="0" algn="ctr">
                        <a:lnSpc>
                          <a:spcPct val="107000"/>
                        </a:lnSpc>
                        <a:spcBef>
                          <a:spcPts val="0"/>
                        </a:spcBef>
                        <a:spcAft>
                          <a:spcPts val="0"/>
                        </a:spcAft>
                      </a:pPr>
                      <a:r>
                        <a:rPr lang="en-US" sz="900">
                          <a:effectLst/>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6,018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4,056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4,253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42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197081943"/>
                  </a:ext>
                </a:extLst>
              </a:tr>
              <a:tr h="142875">
                <a:tc>
                  <a:txBody>
                    <a:bodyPr/>
                    <a:lstStyle/>
                    <a:p>
                      <a:pPr marL="0" marR="0" algn="ctr">
                        <a:lnSpc>
                          <a:spcPct val="107000"/>
                        </a:lnSpc>
                        <a:spcBef>
                          <a:spcPts val="0"/>
                        </a:spcBef>
                        <a:spcAft>
                          <a:spcPts val="0"/>
                        </a:spcAft>
                      </a:pPr>
                      <a:r>
                        <a:rPr lang="en-US" sz="900">
                          <a:effectLst/>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8,227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5,127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5,178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39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628752354"/>
                  </a:ext>
                </a:extLst>
              </a:tr>
            </a:tbl>
          </a:graphicData>
        </a:graphic>
      </p:graphicFrame>
      <p:graphicFrame>
        <p:nvGraphicFramePr>
          <p:cNvPr id="7" name="Table 6">
            <a:extLst>
              <a:ext uri="{FF2B5EF4-FFF2-40B4-BE49-F238E27FC236}">
                <a16:creationId xmlns:a16="http://schemas.microsoft.com/office/drawing/2014/main" id="{C9ACA3F3-43AD-4F9E-A475-0DF57F375A03}"/>
              </a:ext>
            </a:extLst>
          </p:cNvPr>
          <p:cNvGraphicFramePr>
            <a:graphicFrameLocks noGrp="1"/>
          </p:cNvGraphicFramePr>
          <p:nvPr/>
        </p:nvGraphicFramePr>
        <p:xfrm>
          <a:off x="4571762" y="4226179"/>
          <a:ext cx="4198144" cy="715709"/>
        </p:xfrm>
        <a:graphic>
          <a:graphicData uri="http://schemas.openxmlformats.org/drawingml/2006/table">
            <a:tbl>
              <a:tblPr firstRow="1" firstCol="1" bandRow="1">
                <a:tableStyleId>{5C22544A-7EE6-4342-B048-85BDC9FD1C3A}</a:tableStyleId>
              </a:tblPr>
              <a:tblGrid>
                <a:gridCol w="641732">
                  <a:extLst>
                    <a:ext uri="{9D8B030D-6E8A-4147-A177-3AD203B41FA5}">
                      <a16:colId xmlns:a16="http://schemas.microsoft.com/office/drawing/2014/main" val="981937398"/>
                    </a:ext>
                  </a:extLst>
                </a:gridCol>
                <a:gridCol w="884104">
                  <a:extLst>
                    <a:ext uri="{9D8B030D-6E8A-4147-A177-3AD203B41FA5}">
                      <a16:colId xmlns:a16="http://schemas.microsoft.com/office/drawing/2014/main" val="154523496"/>
                    </a:ext>
                  </a:extLst>
                </a:gridCol>
                <a:gridCol w="875841">
                  <a:extLst>
                    <a:ext uri="{9D8B030D-6E8A-4147-A177-3AD203B41FA5}">
                      <a16:colId xmlns:a16="http://schemas.microsoft.com/office/drawing/2014/main" val="2382755390"/>
                    </a:ext>
                  </a:extLst>
                </a:gridCol>
                <a:gridCol w="900629">
                  <a:extLst>
                    <a:ext uri="{9D8B030D-6E8A-4147-A177-3AD203B41FA5}">
                      <a16:colId xmlns:a16="http://schemas.microsoft.com/office/drawing/2014/main" val="207373469"/>
                    </a:ext>
                  </a:extLst>
                </a:gridCol>
                <a:gridCol w="895838">
                  <a:extLst>
                    <a:ext uri="{9D8B030D-6E8A-4147-A177-3AD203B41FA5}">
                      <a16:colId xmlns:a16="http://schemas.microsoft.com/office/drawing/2014/main" val="1605049883"/>
                    </a:ext>
                  </a:extLst>
                </a:gridCol>
              </a:tblGrid>
              <a:tr h="287084">
                <a:tc>
                  <a:txBody>
                    <a:bodyPr/>
                    <a:lstStyle/>
                    <a:p>
                      <a:pPr marL="0" marR="0" algn="ctr">
                        <a:lnSpc>
                          <a:spcPct val="107000"/>
                        </a:lnSpc>
                        <a:spcBef>
                          <a:spcPts val="0"/>
                        </a:spcBef>
                        <a:spcAft>
                          <a:spcPts val="0"/>
                        </a:spcAft>
                      </a:pPr>
                      <a:r>
                        <a:rPr lang="en-US" sz="900" dirty="0">
                          <a:effectLst/>
                        </a:rPr>
                        <a:t>Provider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dirty="0">
                          <a:effectLst/>
                        </a:rPr>
                        <a:t>Median Charges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dirty="0">
                          <a:effectLst/>
                        </a:rPr>
                        <a:t>Median Paid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Median Allowed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Number of Transports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351213818"/>
                  </a:ext>
                </a:extLst>
              </a:tr>
              <a:tr h="142875">
                <a:tc>
                  <a:txBody>
                    <a:bodyPr/>
                    <a:lstStyle/>
                    <a:p>
                      <a:pPr marL="0" marR="0" algn="ctr">
                        <a:lnSpc>
                          <a:spcPct val="107000"/>
                        </a:lnSpc>
                        <a:spcBef>
                          <a:spcPts val="0"/>
                        </a:spcBef>
                        <a:spcAft>
                          <a:spcPts val="0"/>
                        </a:spcAft>
                      </a:pPr>
                      <a:r>
                        <a:rPr lang="en-US" sz="900">
                          <a:effectLst/>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7,992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7,992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7,992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47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365732139"/>
                  </a:ext>
                </a:extLst>
              </a:tr>
              <a:tr h="142875">
                <a:tc>
                  <a:txBody>
                    <a:bodyPr/>
                    <a:lstStyle/>
                    <a:p>
                      <a:pPr marL="0" marR="0" algn="ctr">
                        <a:lnSpc>
                          <a:spcPct val="107000"/>
                        </a:lnSpc>
                        <a:spcBef>
                          <a:spcPts val="0"/>
                        </a:spcBef>
                        <a:spcAft>
                          <a:spcPts val="0"/>
                        </a:spcAft>
                      </a:pPr>
                      <a:r>
                        <a:rPr lang="en-US" sz="9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1,365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1,310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1,310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47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059269074"/>
                  </a:ext>
                </a:extLst>
              </a:tr>
              <a:tr h="142875">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C</a:t>
                      </a:r>
                    </a:p>
                  </a:txBody>
                  <a:tcPr marL="51435" marR="51435" marT="0" marB="0"/>
                </a:tc>
                <a:tc>
                  <a:txBody>
                    <a:bodyPr/>
                    <a:lstStyle/>
                    <a:p>
                      <a:pPr marL="0" marR="0" algn="ctr">
                        <a:lnSpc>
                          <a:spcPct val="107000"/>
                        </a:lnSpc>
                        <a:spcBef>
                          <a:spcPts val="0"/>
                        </a:spcBef>
                        <a:spcAft>
                          <a:spcPts val="0"/>
                        </a:spcAft>
                      </a:pPr>
                      <a:r>
                        <a:rPr lang="en-US" sz="900">
                          <a:effectLst/>
                        </a:rPr>
                        <a:t> $             29,338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22,280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23,736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9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539722832"/>
                  </a:ext>
                </a:extLst>
              </a:tr>
            </a:tbl>
          </a:graphicData>
        </a:graphic>
      </p:graphicFrame>
      <p:graphicFrame>
        <p:nvGraphicFramePr>
          <p:cNvPr id="8" name="Table 7">
            <a:extLst>
              <a:ext uri="{FF2B5EF4-FFF2-40B4-BE49-F238E27FC236}">
                <a16:creationId xmlns:a16="http://schemas.microsoft.com/office/drawing/2014/main" id="{64CB6585-AECA-46D3-B528-448CF2A71CA4}"/>
              </a:ext>
            </a:extLst>
          </p:cNvPr>
          <p:cNvGraphicFramePr>
            <a:graphicFrameLocks noGrp="1"/>
          </p:cNvGraphicFramePr>
          <p:nvPr/>
        </p:nvGraphicFramePr>
        <p:xfrm>
          <a:off x="4571763" y="5351361"/>
          <a:ext cx="4198143" cy="715709"/>
        </p:xfrm>
        <a:graphic>
          <a:graphicData uri="http://schemas.openxmlformats.org/drawingml/2006/table">
            <a:tbl>
              <a:tblPr firstRow="1" firstCol="1" bandRow="1">
                <a:tableStyleId>{5C22544A-7EE6-4342-B048-85BDC9FD1C3A}</a:tableStyleId>
              </a:tblPr>
              <a:tblGrid>
                <a:gridCol w="633470">
                  <a:extLst>
                    <a:ext uri="{9D8B030D-6E8A-4147-A177-3AD203B41FA5}">
                      <a16:colId xmlns:a16="http://schemas.microsoft.com/office/drawing/2014/main" val="3269144970"/>
                    </a:ext>
                  </a:extLst>
                </a:gridCol>
                <a:gridCol w="842790">
                  <a:extLst>
                    <a:ext uri="{9D8B030D-6E8A-4147-A177-3AD203B41FA5}">
                      <a16:colId xmlns:a16="http://schemas.microsoft.com/office/drawing/2014/main" val="1169744459"/>
                    </a:ext>
                  </a:extLst>
                </a:gridCol>
                <a:gridCol w="1016306">
                  <a:extLst>
                    <a:ext uri="{9D8B030D-6E8A-4147-A177-3AD203B41FA5}">
                      <a16:colId xmlns:a16="http://schemas.microsoft.com/office/drawing/2014/main" val="4179024210"/>
                    </a:ext>
                  </a:extLst>
                </a:gridCol>
                <a:gridCol w="1049357">
                  <a:extLst>
                    <a:ext uri="{9D8B030D-6E8A-4147-A177-3AD203B41FA5}">
                      <a16:colId xmlns:a16="http://schemas.microsoft.com/office/drawing/2014/main" val="181034320"/>
                    </a:ext>
                  </a:extLst>
                </a:gridCol>
                <a:gridCol w="656220">
                  <a:extLst>
                    <a:ext uri="{9D8B030D-6E8A-4147-A177-3AD203B41FA5}">
                      <a16:colId xmlns:a16="http://schemas.microsoft.com/office/drawing/2014/main" val="1899111934"/>
                    </a:ext>
                  </a:extLst>
                </a:gridCol>
              </a:tblGrid>
              <a:tr h="287084">
                <a:tc>
                  <a:txBody>
                    <a:bodyPr/>
                    <a:lstStyle/>
                    <a:p>
                      <a:pPr marL="0" marR="0" algn="ctr">
                        <a:lnSpc>
                          <a:spcPct val="107000"/>
                        </a:lnSpc>
                        <a:spcBef>
                          <a:spcPts val="0"/>
                        </a:spcBef>
                        <a:spcAft>
                          <a:spcPts val="0"/>
                        </a:spcAft>
                      </a:pPr>
                      <a:r>
                        <a:rPr lang="en-US" sz="900" dirty="0">
                          <a:effectLst/>
                        </a:rPr>
                        <a:t>Provider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Charges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Paid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Allowed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lnSpc>
                          <a:spcPct val="107000"/>
                        </a:lnSpc>
                        <a:spcBef>
                          <a:spcPts val="0"/>
                        </a:spcBef>
                        <a:spcAft>
                          <a:spcPts val="0"/>
                        </a:spcAft>
                      </a:pPr>
                      <a:r>
                        <a:rPr lang="en-US" sz="900">
                          <a:effectLst/>
                        </a:rPr>
                        <a:t>Average Miles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367609968"/>
                  </a:ext>
                </a:extLst>
              </a:tr>
              <a:tr h="142875">
                <a:tc>
                  <a:txBody>
                    <a:bodyPr/>
                    <a:lstStyle/>
                    <a:p>
                      <a:pPr marL="0" marR="0" algn="ctr">
                        <a:lnSpc>
                          <a:spcPct val="107000"/>
                        </a:lnSpc>
                        <a:spcBef>
                          <a:spcPts val="0"/>
                        </a:spcBef>
                        <a:spcAft>
                          <a:spcPts val="0"/>
                        </a:spcAft>
                      </a:pPr>
                      <a:r>
                        <a:rPr lang="en-US" sz="900" dirty="0">
                          <a:effectLst/>
                        </a:rPr>
                        <a:t>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11,618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10,528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10,614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969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754717081"/>
                  </a:ext>
                </a:extLst>
              </a:tr>
              <a:tr h="142875">
                <a:tc>
                  <a:txBody>
                    <a:bodyPr/>
                    <a:lstStyle/>
                    <a:p>
                      <a:pPr marL="0" marR="0" algn="ctr">
                        <a:lnSpc>
                          <a:spcPct val="107000"/>
                        </a:lnSpc>
                        <a:spcBef>
                          <a:spcPts val="0"/>
                        </a:spcBef>
                        <a:spcAft>
                          <a:spcPts val="0"/>
                        </a:spcAft>
                      </a:pPr>
                      <a:r>
                        <a:rPr lang="en-US" sz="900" dirty="0">
                          <a:effectLst/>
                        </a:rPr>
                        <a:t>B</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3,387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2,322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 $            2,468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a:effectLst/>
                        </a:rPr>
                        <a:t>119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106653727"/>
                  </a:ext>
                </a:extLst>
              </a:tr>
              <a:tr h="142875">
                <a:tc>
                  <a:txBody>
                    <a:bodyPr/>
                    <a:lstStyle/>
                    <a:p>
                      <a:pPr marL="0" marR="0" algn="ctr">
                        <a:lnSpc>
                          <a:spcPct val="107000"/>
                        </a:lnSpc>
                        <a:spcBef>
                          <a:spcPts val="0"/>
                        </a:spcBef>
                        <a:spcAft>
                          <a:spcPts val="0"/>
                        </a:spcAft>
                      </a:pPr>
                      <a:r>
                        <a:rPr lang="en-US" sz="900" dirty="0">
                          <a:effectLst/>
                        </a:rPr>
                        <a:t>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26,752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15,540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 $          15,800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900" dirty="0">
                          <a:effectLst/>
                        </a:rPr>
                        <a:t>247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463159969"/>
                  </a:ext>
                </a:extLst>
              </a:tr>
            </a:tbl>
          </a:graphicData>
        </a:graphic>
      </p:graphicFrame>
      <p:sp>
        <p:nvSpPr>
          <p:cNvPr id="10" name="Rectangle 9">
            <a:extLst>
              <a:ext uri="{FF2B5EF4-FFF2-40B4-BE49-F238E27FC236}">
                <a16:creationId xmlns:a16="http://schemas.microsoft.com/office/drawing/2014/main" id="{FD0E9C5D-2F57-43F3-B00B-7B764C4FB0FB}"/>
              </a:ext>
            </a:extLst>
          </p:cNvPr>
          <p:cNvSpPr/>
          <p:nvPr/>
        </p:nvSpPr>
        <p:spPr>
          <a:xfrm>
            <a:off x="263451" y="3708556"/>
            <a:ext cx="4198144" cy="2767988"/>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40399E8-5A1C-4B92-B392-2CB13AE2AD98}"/>
              </a:ext>
            </a:extLst>
          </p:cNvPr>
          <p:cNvSpPr/>
          <p:nvPr/>
        </p:nvSpPr>
        <p:spPr>
          <a:xfrm>
            <a:off x="4510174" y="3708556"/>
            <a:ext cx="4321321" cy="2767988"/>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A542833-A825-41B4-88DE-541BA2AFA4B1}"/>
              </a:ext>
            </a:extLst>
          </p:cNvPr>
          <p:cNvSpPr txBox="1"/>
          <p:nvPr/>
        </p:nvSpPr>
        <p:spPr>
          <a:xfrm>
            <a:off x="813380" y="3787598"/>
            <a:ext cx="309828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Table 1. Examples of Rotary Wing In Network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Charges, Payments, Transports, and Mileage </a:t>
            </a:r>
          </a:p>
        </p:txBody>
      </p:sp>
      <p:sp>
        <p:nvSpPr>
          <p:cNvPr id="14" name="TextBox 13">
            <a:extLst>
              <a:ext uri="{FF2B5EF4-FFF2-40B4-BE49-F238E27FC236}">
                <a16:creationId xmlns:a16="http://schemas.microsoft.com/office/drawing/2014/main" id="{E83A288C-1A21-49DA-B257-EFB1EBC00CB2}"/>
              </a:ext>
            </a:extLst>
          </p:cNvPr>
          <p:cNvSpPr txBox="1"/>
          <p:nvPr/>
        </p:nvSpPr>
        <p:spPr>
          <a:xfrm>
            <a:off x="5010120" y="3798324"/>
            <a:ext cx="3013133"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Table 2. Examples of Fixed Wing In Network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rPr>
              <a:t>Charges, Payment, Transports, and Mileage </a:t>
            </a:r>
          </a:p>
        </p:txBody>
      </p:sp>
      <p:sp>
        <p:nvSpPr>
          <p:cNvPr id="15" name="TextBox 3">
            <a:extLst>
              <a:ext uri="{FF2B5EF4-FFF2-40B4-BE49-F238E27FC236}">
                <a16:creationId xmlns:a16="http://schemas.microsoft.com/office/drawing/2014/main" id="{33AC0015-6835-41A1-98CA-40B57BA6D457}"/>
              </a:ext>
            </a:extLst>
          </p:cNvPr>
          <p:cNvSpPr txBox="1"/>
          <p:nvPr/>
        </p:nvSpPr>
        <p:spPr>
          <a:xfrm>
            <a:off x="180137" y="1823404"/>
            <a:ext cx="8783725" cy="16004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it is feasible. The MA APCD medical claims file has an in-network indicator field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MC131</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where the ‘yes’ option indicates that the claim line was paid at an in-network rate agreed upon between a </a:t>
            </a:r>
            <a:r>
              <a:rPr kumimoji="0" lang="en-US" sz="14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health care provider joining an insurance carrier’s network. From MA APCD Release 8.0, Table 1 and Table 2 below have examples of median and average charges, payments, transports and mileage for rotary wing and fixed wing air medical providers who are part of commercial insurance carrier network. The tables below only include the highest version claim lines for commercial carrier claim lines that have a ‘yes’ in the in-network field (</a:t>
            </a:r>
            <a:r>
              <a:rPr kumimoji="0" lang="en-US" sz="1400" b="1"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MC131</a:t>
            </a:r>
            <a:r>
              <a:rPr kumimoji="0" lang="en-US" sz="14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151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March 22.</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57020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Application Reminders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Bariatric Surgery</a:t>
            </a:r>
          </a:p>
          <a:p>
            <a:pPr marL="800100" lvl="1" indent="-342900">
              <a:buFont typeface="Wingdings" panose="05000000000000000000" pitchFamily="2" charset="2"/>
              <a:buChar char="Ø"/>
            </a:pPr>
            <a:r>
              <a:rPr lang="en-US" dirty="0">
                <a:solidFill>
                  <a:srgbClr val="63666A"/>
                </a:solidFill>
              </a:rPr>
              <a:t>Athletic Trainers </a:t>
            </a:r>
          </a:p>
          <a:p>
            <a:pPr marL="800100" lvl="1" indent="-342900">
              <a:buFont typeface="Wingdings" panose="05000000000000000000" pitchFamily="2" charset="2"/>
              <a:buChar char="Ø"/>
            </a:pPr>
            <a:r>
              <a:rPr lang="en-US">
                <a:solidFill>
                  <a:srgbClr val="63666A"/>
                </a:solidFill>
              </a:rPr>
              <a:t>Gobeille</a:t>
            </a:r>
            <a:r>
              <a:rPr lang="en-US" dirty="0">
                <a:solidFill>
                  <a:srgbClr val="63666A"/>
                </a:solidFill>
              </a:rPr>
              <a:t> Impact in MA APCD Release CY 2020</a:t>
            </a:r>
          </a:p>
          <a:p>
            <a:pPr marL="800100" lvl="1" indent="-342900">
              <a:buFont typeface="Wingdings" panose="05000000000000000000" pitchFamily="2" charset="2"/>
              <a:buChar char="Ø"/>
            </a:pPr>
            <a:r>
              <a:rPr lang="en-US" dirty="0">
                <a:solidFill>
                  <a:srgbClr val="63666A"/>
                </a:solidFill>
              </a:rPr>
              <a:t>Ambulance Mileage</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851760"/>
          </a:xfrm>
          <a:prstGeom prst="rect">
            <a:avLst/>
          </a:prstGeom>
          <a:noFill/>
        </p:spPr>
        <p:txBody>
          <a:bodyPr wrap="square" rtlCol="0">
            <a:spAutoFit/>
          </a:bodyPr>
          <a:lstStyle/>
          <a:p>
            <a:pPr>
              <a:lnSpc>
                <a:spcPct val="130000"/>
              </a:lnSpc>
              <a:buClr>
                <a:schemeClr val="accent1"/>
              </a:buClr>
            </a:pPr>
            <a:endParaRPr lang="en-US" sz="1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2022, contact Amy Wyeth [amy.wyeth@chiamass.gov]</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 MA APCD or Case Mix workgroup in 2022, contact Amy Wyeth [amy.wyeth@chiamass.gov]</a:t>
            </a:r>
          </a:p>
          <a:p>
            <a:pPr>
              <a:lnSpc>
                <a:spcPct val="130000"/>
              </a:lnSpc>
              <a:buClr>
                <a:schemeClr val="accent1"/>
              </a:buClr>
            </a:pPr>
            <a:r>
              <a:rPr lang="en-US" sz="2000" dirty="0">
                <a:latin typeface="Arial" panose="020B0604020202020204" pitchFamily="34" charset="0"/>
                <a:cs typeface="Arial" panose="020B0604020202020204" pitchFamily="34" charset="0"/>
              </a:rPr>
              <a:t>     You can present remotely.</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Call for Topics and Presenters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2020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2020 Data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2020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FY20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Application reminders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a:cs typeface="Arial"/>
              </a:rPr>
              <a:t>Remember to submit supporting documentation (if required).</a:t>
            </a:r>
          </a:p>
          <a:p>
            <a:pPr marL="914400" lvl="1" indent="-457200">
              <a:buClr>
                <a:schemeClr val="accent1"/>
              </a:buClr>
              <a:buFont typeface="+mj-lt"/>
              <a:buAutoNum type="arabicPeriod"/>
            </a:pPr>
            <a:r>
              <a:rPr lang="en-US" sz="2000" dirty="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2F4877CC-A56C-44EA-B42F-55015BB85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081" y="206226"/>
            <a:ext cx="1712780" cy="1034091"/>
          </a:xfrm>
          <a:prstGeom prst="rect">
            <a:avLst/>
          </a:prstGeom>
        </p:spPr>
      </p:pic>
      <p:sp>
        <p:nvSpPr>
          <p:cNvPr id="6" name="TextBox 3">
            <a:extLst>
              <a:ext uri="{FF2B5EF4-FFF2-40B4-BE49-F238E27FC236}">
                <a16:creationId xmlns:a16="http://schemas.microsoft.com/office/drawing/2014/main" id="{6A6C47F5-2932-4729-8ED6-3E885BE052E1}"/>
              </a:ext>
            </a:extLst>
          </p:cNvPr>
          <p:cNvSpPr txBox="1"/>
          <p:nvPr/>
        </p:nvSpPr>
        <p:spPr>
          <a:xfrm>
            <a:off x="99150" y="85041"/>
            <a:ext cx="8864711" cy="12464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Question</a:t>
            </a:r>
            <a:r>
              <a:rPr kumimoji="0" lang="en-US" sz="15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I want to study how insurance coverage impacts access to bariatric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surgery.  The medical claims specifications indicate wholly denied claims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not reported and if a single procedure is within a paid claim that denied line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reported since all lines of a claim aid with cost analysis. Given the lack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wholly denied claims, does APCD contain any elective bariatric procedures?</a:t>
            </a:r>
          </a:p>
        </p:txBody>
      </p:sp>
      <p:sp>
        <p:nvSpPr>
          <p:cNvPr id="7" name="TextBox 3">
            <a:extLst>
              <a:ext uri="{FF2B5EF4-FFF2-40B4-BE49-F238E27FC236}">
                <a16:creationId xmlns:a16="http://schemas.microsoft.com/office/drawing/2014/main" id="{72344935-B901-4984-91D8-9A7355152412}"/>
              </a:ext>
            </a:extLst>
          </p:cNvPr>
          <p:cNvSpPr txBox="1"/>
          <p:nvPr/>
        </p:nvSpPr>
        <p:spPr>
          <a:xfrm>
            <a:off x="99150" y="1285721"/>
            <a:ext cx="8864711" cy="36317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When studying surgical procedures which might be deemed “elective”, keep there is a higher volume of data for elective surgical procedures in MA APCD Release 8.0 prior to the COVID-19 pandemic than in MA APCD Release 10.0 which includes the pandemic. A comparison of a distinct count of Massachusetts residents by gender who have a history of bariatric surgery (ICD-10-CM Z98.84) during a 3-year period (incurred 2016 through 2018) in Release 8.0 (</a:t>
            </a:r>
            <a:r>
              <a:rPr kumimoji="0" lang="en-US" sz="1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Figure 1 below</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a 3-year period (incurred 2018 through 2020) in Release 10.0 (</a:t>
            </a:r>
            <a:r>
              <a:rPr kumimoji="0" lang="en-US" sz="13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Figure 2 below</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an annual upward trend in Release 8.0 versus a downward trend in Release 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count of MA residents with a claim line for any bariatric procedure incurred from January 2016 through December 2108 averages 524 patients receiving bariatric procedures each month for the 36-month period. See Figure 3 below.</a:t>
            </a:r>
          </a:p>
        </p:txBody>
      </p:sp>
      <p:grpSp>
        <p:nvGrpSpPr>
          <p:cNvPr id="15" name="Group 14">
            <a:extLst>
              <a:ext uri="{FF2B5EF4-FFF2-40B4-BE49-F238E27FC236}">
                <a16:creationId xmlns:a16="http://schemas.microsoft.com/office/drawing/2014/main" id="{D2101A10-3080-43EA-8E03-6423B9933307}"/>
              </a:ext>
            </a:extLst>
          </p:cNvPr>
          <p:cNvGrpSpPr/>
          <p:nvPr/>
        </p:nvGrpSpPr>
        <p:grpSpPr>
          <a:xfrm>
            <a:off x="419442" y="2916174"/>
            <a:ext cx="7844010" cy="1394676"/>
            <a:chOff x="418642" y="3170603"/>
            <a:chExt cx="7093026" cy="1919669"/>
          </a:xfrm>
        </p:grpSpPr>
        <p:graphicFrame>
          <p:nvGraphicFramePr>
            <p:cNvPr id="13" name="Chart 12">
              <a:extLst>
                <a:ext uri="{FF2B5EF4-FFF2-40B4-BE49-F238E27FC236}">
                  <a16:creationId xmlns:a16="http://schemas.microsoft.com/office/drawing/2014/main" id="{6E617DF4-AB15-4618-AC32-A522CD554CA6}"/>
                </a:ext>
              </a:extLst>
            </p:cNvPr>
            <p:cNvGraphicFramePr/>
            <p:nvPr/>
          </p:nvGraphicFramePr>
          <p:xfrm>
            <a:off x="418642" y="3170603"/>
            <a:ext cx="3382178" cy="1919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BB64934-AF03-46F1-A12F-5A03137B4AC5}"/>
                </a:ext>
              </a:extLst>
            </p:cNvPr>
            <p:cNvGraphicFramePr/>
            <p:nvPr/>
          </p:nvGraphicFramePr>
          <p:xfrm>
            <a:off x="4129490" y="3170603"/>
            <a:ext cx="3382178" cy="1919669"/>
          </p:xfrm>
          <a:graphic>
            <a:graphicData uri="http://schemas.openxmlformats.org/drawingml/2006/chart">
              <c:chart xmlns:c="http://schemas.openxmlformats.org/drawingml/2006/chart" xmlns:r="http://schemas.openxmlformats.org/officeDocument/2006/relationships" r:id="rId4"/>
            </a:graphicData>
          </a:graphic>
        </p:graphicFrame>
      </p:grpSp>
      <p:sp>
        <p:nvSpPr>
          <p:cNvPr id="16" name="TextBox 15">
            <a:extLst>
              <a:ext uri="{FF2B5EF4-FFF2-40B4-BE49-F238E27FC236}">
                <a16:creationId xmlns:a16="http://schemas.microsoft.com/office/drawing/2014/main" id="{E1C55851-7B12-4C20-B37C-F0A5BA1A5A8C}"/>
              </a:ext>
            </a:extLst>
          </p:cNvPr>
          <p:cNvSpPr txBox="1"/>
          <p:nvPr/>
        </p:nvSpPr>
        <p:spPr>
          <a:xfrm>
            <a:off x="87585" y="2532216"/>
            <a:ext cx="8876276"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MA APCD Release 8.0 compared to Release 10.0  Count Individuals with a History of Bariatric Surgery</a:t>
            </a:r>
          </a:p>
        </p:txBody>
      </p:sp>
      <p:graphicFrame>
        <p:nvGraphicFramePr>
          <p:cNvPr id="17" name="Chart 16">
            <a:extLst>
              <a:ext uri="{FF2B5EF4-FFF2-40B4-BE49-F238E27FC236}">
                <a16:creationId xmlns:a16="http://schemas.microsoft.com/office/drawing/2014/main" id="{550B410A-F05A-4735-84EF-1E4D3992B5A0}"/>
              </a:ext>
            </a:extLst>
          </p:cNvPr>
          <p:cNvGraphicFramePr/>
          <p:nvPr/>
        </p:nvGraphicFramePr>
        <p:xfrm>
          <a:off x="267976" y="5290285"/>
          <a:ext cx="8527055" cy="144731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B6D5932B-FF41-42EE-85EE-473A359C756B}"/>
              </a:ext>
            </a:extLst>
          </p:cNvPr>
          <p:cNvSpPr txBox="1"/>
          <p:nvPr/>
        </p:nvSpPr>
        <p:spPr>
          <a:xfrm>
            <a:off x="261854" y="4967120"/>
            <a:ext cx="8522654" cy="3231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0000"/>
                </a:solidFill>
                <a:effectLst/>
                <a:uLnTx/>
                <a:uFillTx/>
                <a:latin typeface="Calibri" panose="020F0502020204030204"/>
                <a:ea typeface="+mn-ea"/>
                <a:cs typeface="+mn-cs"/>
              </a:rPr>
              <a:t>Figure 3. CY 2016 through 2018 Monthly Count of Massachusetts Residents receiving Bariatric Procedures</a:t>
            </a:r>
          </a:p>
        </p:txBody>
      </p:sp>
    </p:spTree>
    <p:extLst>
      <p:ext uri="{BB962C8B-B14F-4D97-AF65-F5344CB8AC3E}">
        <p14:creationId xmlns:p14="http://schemas.microsoft.com/office/powerpoint/2010/main" val="2741259379"/>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5899</TotalTime>
  <Words>2654</Words>
  <Application>Microsoft Macintosh PowerPoint</Application>
  <PresentationFormat>On-screen Show (4:3)</PresentationFormat>
  <Paragraphs>350</Paragraphs>
  <Slides>20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 Narrow</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205</cp:revision>
  <cp:lastPrinted>2019-07-23T18:41:08Z</cp:lastPrinted>
  <dcterms:created xsi:type="dcterms:W3CDTF">2018-01-09T20:21:29Z</dcterms:created>
  <dcterms:modified xsi:type="dcterms:W3CDTF">2022-02-16T15:48:03Z</dcterms:modified>
</cp:coreProperties>
</file>