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 id="2147483696" r:id="rId2"/>
  </p:sldMasterIdLst>
  <p:notesMasterIdLst>
    <p:notesMasterId r:id="rId22"/>
  </p:notesMasterIdLst>
  <p:handoutMasterIdLst>
    <p:handoutMasterId r:id="rId23"/>
  </p:handoutMasterIdLst>
  <p:sldIdLst>
    <p:sldId id="259" r:id="rId3"/>
    <p:sldId id="274" r:id="rId4"/>
    <p:sldId id="343" r:id="rId5"/>
    <p:sldId id="351" r:id="rId6"/>
    <p:sldId id="365" r:id="rId7"/>
    <p:sldId id="352" r:id="rId8"/>
    <p:sldId id="318" r:id="rId9"/>
    <p:sldId id="337" r:id="rId10"/>
    <p:sldId id="336" r:id="rId11"/>
    <p:sldId id="381" r:id="rId12"/>
    <p:sldId id="382" r:id="rId13"/>
    <p:sldId id="383" r:id="rId14"/>
    <p:sldId id="386" r:id="rId15"/>
    <p:sldId id="385" r:id="rId16"/>
    <p:sldId id="306" r:id="rId17"/>
    <p:sldId id="358" r:id="rId18"/>
    <p:sldId id="366" r:id="rId19"/>
    <p:sldId id="328" r:id="rId20"/>
    <p:sldId id="319" r:id="rId21"/>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yeth, Amy" initials="WA" lastIdx="10" clrIdx="0">
    <p:extLst>
      <p:ext uri="{19B8F6BF-5375-455C-9EA6-DF929625EA0E}">
        <p15:presenceInfo xmlns:p15="http://schemas.microsoft.com/office/powerpoint/2012/main" userId="S-1-5-21-320818509-2549926932-657949529-2110" providerId="AD"/>
      </p:ext>
    </p:extLst>
  </p:cmAuthor>
  <p:cmAuthor id="2" name="Curley, Scott" initials="CS" lastIdx="2" clrIdx="1">
    <p:extLst>
      <p:ext uri="{19B8F6BF-5375-455C-9EA6-DF929625EA0E}">
        <p15:presenceInfo xmlns:p15="http://schemas.microsoft.com/office/powerpoint/2012/main" userId="S-1-5-21-320818509-2549926932-657949529-170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3666A"/>
    <a:srgbClr val="00548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25" autoAdjust="0"/>
    <p:restoredTop sz="81829" autoAdjust="0"/>
  </p:normalViewPr>
  <p:slideViewPr>
    <p:cSldViewPr snapToGrid="0" snapToObjects="1" showGuides="1">
      <p:cViewPr varScale="1">
        <p:scale>
          <a:sx n="54" d="100"/>
          <a:sy n="54" d="100"/>
        </p:scale>
        <p:origin x="1680" y="5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F</c:v>
                </c:pt>
              </c:strCache>
            </c:strRef>
          </c:tx>
          <c:spPr>
            <a:solidFill>
              <a:schemeClr val="accent1">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Sheet1!$A$2:$A$4</c:f>
              <c:numCache>
                <c:formatCode>General</c:formatCode>
                <c:ptCount val="3"/>
                <c:pt idx="0">
                  <c:v>2016</c:v>
                </c:pt>
                <c:pt idx="1">
                  <c:v>2017</c:v>
                </c:pt>
                <c:pt idx="2">
                  <c:v>2018</c:v>
                </c:pt>
              </c:numCache>
            </c:numRef>
          </c:cat>
          <c:val>
            <c:numRef>
              <c:f>Sheet1!$B$2:$B$4</c:f>
              <c:numCache>
                <c:formatCode>_(* #,##0_);_(* \(#,##0\);_(* "-"??_);_(@_)</c:formatCode>
                <c:ptCount val="3"/>
                <c:pt idx="0">
                  <c:v>49478</c:v>
                </c:pt>
                <c:pt idx="1">
                  <c:v>49070</c:v>
                </c:pt>
                <c:pt idx="2">
                  <c:v>48612</c:v>
                </c:pt>
              </c:numCache>
            </c:numRef>
          </c:val>
          <c:extLst>
            <c:ext xmlns:c16="http://schemas.microsoft.com/office/drawing/2014/chart" uri="{C3380CC4-5D6E-409C-BE32-E72D297353CC}">
              <c16:uniqueId val="{00000000-7273-4231-BE99-EDD6A752DCD6}"/>
            </c:ext>
          </c:extLst>
        </c:ser>
        <c:ser>
          <c:idx val="1"/>
          <c:order val="1"/>
          <c:tx>
            <c:strRef>
              <c:f>Sheet1!$C$1</c:f>
              <c:strCache>
                <c:ptCount val="1"/>
                <c:pt idx="0">
                  <c:v>M</c:v>
                </c:pt>
              </c:strCache>
            </c:strRef>
          </c:tx>
          <c:spPr>
            <a:solidFill>
              <a:schemeClr val="accent2">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Sheet1!$A$2:$A$4</c:f>
              <c:numCache>
                <c:formatCode>General</c:formatCode>
                <c:ptCount val="3"/>
                <c:pt idx="0">
                  <c:v>2016</c:v>
                </c:pt>
                <c:pt idx="1">
                  <c:v>2017</c:v>
                </c:pt>
                <c:pt idx="2">
                  <c:v>2018</c:v>
                </c:pt>
              </c:numCache>
            </c:numRef>
          </c:cat>
          <c:val>
            <c:numRef>
              <c:f>Sheet1!$C$2:$C$4</c:f>
              <c:numCache>
                <c:formatCode>_(* #,##0_);_(* \(#,##0\);_(* "-"??_);_(@_)</c:formatCode>
                <c:ptCount val="3"/>
                <c:pt idx="0">
                  <c:v>64970</c:v>
                </c:pt>
                <c:pt idx="1">
                  <c:v>64743</c:v>
                </c:pt>
                <c:pt idx="2">
                  <c:v>63938</c:v>
                </c:pt>
              </c:numCache>
            </c:numRef>
          </c:val>
          <c:extLst>
            <c:ext xmlns:c16="http://schemas.microsoft.com/office/drawing/2014/chart" uri="{C3380CC4-5D6E-409C-BE32-E72D297353CC}">
              <c16:uniqueId val="{00000001-7273-4231-BE99-EDD6A752DCD6}"/>
            </c:ext>
          </c:extLst>
        </c:ser>
        <c:dLbls>
          <c:dLblPos val="inEnd"/>
          <c:showLegendKey val="0"/>
          <c:showVal val="1"/>
          <c:showCatName val="0"/>
          <c:showSerName val="0"/>
          <c:showPercent val="0"/>
          <c:showBubbleSize val="0"/>
        </c:dLbls>
        <c:gapWidth val="80"/>
        <c:overlap val="25"/>
        <c:axId val="1783432303"/>
        <c:axId val="1783432719"/>
      </c:barChart>
      <c:catAx>
        <c:axId val="1783432303"/>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en-US"/>
          </a:p>
        </c:txPr>
        <c:crossAx val="1783432719"/>
        <c:crosses val="autoZero"/>
        <c:auto val="1"/>
        <c:lblAlgn val="ctr"/>
        <c:lblOffset val="100"/>
        <c:noMultiLvlLbl val="0"/>
      </c:catAx>
      <c:valAx>
        <c:axId val="1783432719"/>
        <c:scaling>
          <c:orientation val="minMax"/>
          <c:min val="30000"/>
        </c:scaling>
        <c:delete val="0"/>
        <c:axPos val="l"/>
        <c:majorGridlines>
          <c:spPr>
            <a:ln w="9525" cap="flat" cmpd="sng" algn="ctr">
              <a:solidFill>
                <a:schemeClr val="tx1">
                  <a:lumMod val="5000"/>
                  <a:lumOff val="9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en-US"/>
          </a:p>
        </c:txPr>
        <c:crossAx val="1783432303"/>
        <c:crosses val="autoZero"/>
        <c:crossBetween val="between"/>
        <c:majorUnit val="5000"/>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accent1"/>
      </a:solid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F</c:v>
                </c:pt>
              </c:strCache>
            </c:strRef>
          </c:tx>
          <c:spPr>
            <a:solidFill>
              <a:schemeClr val="accent1">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Sheet1!$A$2:$A$4</c:f>
              <c:numCache>
                <c:formatCode>General</c:formatCode>
                <c:ptCount val="3"/>
                <c:pt idx="0">
                  <c:v>2016</c:v>
                </c:pt>
                <c:pt idx="1">
                  <c:v>2017</c:v>
                </c:pt>
                <c:pt idx="2">
                  <c:v>2018</c:v>
                </c:pt>
              </c:numCache>
            </c:numRef>
          </c:cat>
          <c:val>
            <c:numRef>
              <c:f>Sheet1!$B$2:$B$4</c:f>
              <c:numCache>
                <c:formatCode>_(* #,##0_);_(* \(#,##0\);_(* "-"??_);_(@_)</c:formatCode>
                <c:ptCount val="3"/>
                <c:pt idx="0">
                  <c:v>34733</c:v>
                </c:pt>
                <c:pt idx="1">
                  <c:v>34503</c:v>
                </c:pt>
                <c:pt idx="2">
                  <c:v>29150</c:v>
                </c:pt>
              </c:numCache>
            </c:numRef>
          </c:val>
          <c:extLst>
            <c:ext xmlns:c16="http://schemas.microsoft.com/office/drawing/2014/chart" uri="{C3380CC4-5D6E-409C-BE32-E72D297353CC}">
              <c16:uniqueId val="{00000000-7C13-4278-B9CE-5429B2BCDCF4}"/>
            </c:ext>
          </c:extLst>
        </c:ser>
        <c:ser>
          <c:idx val="1"/>
          <c:order val="1"/>
          <c:tx>
            <c:strRef>
              <c:f>Sheet1!$C$1</c:f>
              <c:strCache>
                <c:ptCount val="1"/>
                <c:pt idx="0">
                  <c:v>M</c:v>
                </c:pt>
              </c:strCache>
            </c:strRef>
          </c:tx>
          <c:spPr>
            <a:solidFill>
              <a:schemeClr val="accent2">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Sheet1!$A$2:$A$4</c:f>
              <c:numCache>
                <c:formatCode>General</c:formatCode>
                <c:ptCount val="3"/>
                <c:pt idx="0">
                  <c:v>2016</c:v>
                </c:pt>
                <c:pt idx="1">
                  <c:v>2017</c:v>
                </c:pt>
                <c:pt idx="2">
                  <c:v>2018</c:v>
                </c:pt>
              </c:numCache>
            </c:numRef>
          </c:cat>
          <c:val>
            <c:numRef>
              <c:f>Sheet1!$C$2:$C$4</c:f>
              <c:numCache>
                <c:formatCode>_(* #,##0_);_(* \(#,##0\);_(* "-"??_);_(@_)</c:formatCode>
                <c:ptCount val="3"/>
                <c:pt idx="0">
                  <c:v>44911</c:v>
                </c:pt>
                <c:pt idx="1">
                  <c:v>44486</c:v>
                </c:pt>
                <c:pt idx="2">
                  <c:v>37222</c:v>
                </c:pt>
              </c:numCache>
            </c:numRef>
          </c:val>
          <c:extLst>
            <c:ext xmlns:c16="http://schemas.microsoft.com/office/drawing/2014/chart" uri="{C3380CC4-5D6E-409C-BE32-E72D297353CC}">
              <c16:uniqueId val="{00000001-7C13-4278-B9CE-5429B2BCDCF4}"/>
            </c:ext>
          </c:extLst>
        </c:ser>
        <c:dLbls>
          <c:dLblPos val="inEnd"/>
          <c:showLegendKey val="0"/>
          <c:showVal val="1"/>
          <c:showCatName val="0"/>
          <c:showSerName val="0"/>
          <c:showPercent val="0"/>
          <c:showBubbleSize val="0"/>
        </c:dLbls>
        <c:gapWidth val="80"/>
        <c:overlap val="25"/>
        <c:axId val="1783432303"/>
        <c:axId val="1783432719"/>
      </c:barChart>
      <c:catAx>
        <c:axId val="1783432303"/>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en-US"/>
          </a:p>
        </c:txPr>
        <c:crossAx val="1783432719"/>
        <c:crosses val="autoZero"/>
        <c:auto val="1"/>
        <c:lblAlgn val="ctr"/>
        <c:lblOffset val="100"/>
        <c:noMultiLvlLbl val="0"/>
      </c:catAx>
      <c:valAx>
        <c:axId val="1783432719"/>
        <c:scaling>
          <c:orientation val="minMax"/>
          <c:min val="10000"/>
        </c:scaling>
        <c:delete val="0"/>
        <c:axPos val="l"/>
        <c:majorGridlines>
          <c:spPr>
            <a:ln w="9525" cap="flat" cmpd="sng" algn="ctr">
              <a:solidFill>
                <a:schemeClr val="tx1">
                  <a:lumMod val="5000"/>
                  <a:lumOff val="9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en-US"/>
          </a:p>
        </c:txPr>
        <c:crossAx val="1783432303"/>
        <c:crosses val="autoZero"/>
        <c:crossBetween val="between"/>
        <c:majorUnit val="5000"/>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accent1"/>
      </a:solid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464B5B5A-35CA-47A7-A939-85D0392BE8B0}" type="datetimeFigureOut">
              <a:rPr lang="en-US" smtClean="0"/>
              <a:t>8/6/2021</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47A031CC-D268-4AB4-ADE9-6A894518A811}" type="slidenum">
              <a:rPr lang="en-US" smtClean="0"/>
              <a:t>‹#›</a:t>
            </a:fld>
            <a:endParaRPr lang="en-US" dirty="0"/>
          </a:p>
        </p:txBody>
      </p:sp>
    </p:spTree>
    <p:extLst>
      <p:ext uri="{BB962C8B-B14F-4D97-AF65-F5344CB8AC3E}">
        <p14:creationId xmlns:p14="http://schemas.microsoft.com/office/powerpoint/2010/main" val="30308195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B38486FE-A5DD-4311-AFBA-6655621CCDF4}" type="datetimeFigureOut">
              <a:rPr lang="en-US" smtClean="0"/>
              <a:t>8/6/2021</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7EC809B1-F9BB-4DFF-A65F-C33C0E523AA7}" type="slidenum">
              <a:rPr lang="en-US" smtClean="0"/>
              <a:t>‹#›</a:t>
            </a:fld>
            <a:endParaRPr lang="en-US" dirty="0"/>
          </a:p>
        </p:txBody>
      </p:sp>
    </p:spTree>
    <p:extLst>
      <p:ext uri="{BB962C8B-B14F-4D97-AF65-F5344CB8AC3E}">
        <p14:creationId xmlns:p14="http://schemas.microsoft.com/office/powerpoint/2010/main" val="5205386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C809B1-F9BB-4DFF-A65F-C33C0E523AA7}" type="slidenum">
              <a:rPr lang="en-US" smtClean="0"/>
              <a:t>2</a:t>
            </a:fld>
            <a:endParaRPr lang="en-US" dirty="0"/>
          </a:p>
        </p:txBody>
      </p:sp>
    </p:spTree>
    <p:extLst>
      <p:ext uri="{BB962C8B-B14F-4D97-AF65-F5344CB8AC3E}">
        <p14:creationId xmlns:p14="http://schemas.microsoft.com/office/powerpoint/2010/main" val="26902893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C809B1-F9BB-4DFF-A65F-C33C0E523AA7}" type="slidenum">
              <a:rPr lang="en-US" smtClean="0"/>
              <a:t>6</a:t>
            </a:fld>
            <a:endParaRPr lang="en-US" dirty="0"/>
          </a:p>
        </p:txBody>
      </p:sp>
    </p:spTree>
    <p:extLst>
      <p:ext uri="{BB962C8B-B14F-4D97-AF65-F5344CB8AC3E}">
        <p14:creationId xmlns:p14="http://schemas.microsoft.com/office/powerpoint/2010/main" val="40506081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C809B1-F9BB-4DFF-A65F-C33C0E523AA7}" type="slidenum">
              <a:rPr lang="en-US" smtClean="0"/>
              <a:t>12</a:t>
            </a:fld>
            <a:endParaRPr lang="en-US" dirty="0"/>
          </a:p>
        </p:txBody>
      </p:sp>
    </p:spTree>
    <p:extLst>
      <p:ext uri="{BB962C8B-B14F-4D97-AF65-F5344CB8AC3E}">
        <p14:creationId xmlns:p14="http://schemas.microsoft.com/office/powerpoint/2010/main" val="21246023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0219084-C52A-F94C-A0C4-07451512D6CE}" type="datetimeFigureOut">
              <a:rPr lang="en-US" smtClean="0"/>
              <a:t>8/6/2021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EA6123-CB18-7F45-A55A-50B480F99457}" type="slidenum">
              <a:rPr lang="en-US" smtClean="0"/>
              <a:t>‹#›</a:t>
            </a:fld>
            <a:endParaRPr lang="en-US" dirty="0"/>
          </a:p>
        </p:txBody>
      </p:sp>
    </p:spTree>
    <p:extLst>
      <p:ext uri="{BB962C8B-B14F-4D97-AF65-F5344CB8AC3E}">
        <p14:creationId xmlns:p14="http://schemas.microsoft.com/office/powerpoint/2010/main" val="7979776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219084-C52A-F94C-A0C4-07451512D6CE}" type="datetimeFigureOut">
              <a:rPr lang="en-US" smtClean="0"/>
              <a:t>8/6/2021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EA6123-CB18-7F45-A55A-50B480F99457}" type="slidenum">
              <a:rPr lang="en-US" smtClean="0"/>
              <a:t>‹#›</a:t>
            </a:fld>
            <a:endParaRPr lang="en-US" dirty="0"/>
          </a:p>
        </p:txBody>
      </p:sp>
    </p:spTree>
    <p:extLst>
      <p:ext uri="{BB962C8B-B14F-4D97-AF65-F5344CB8AC3E}">
        <p14:creationId xmlns:p14="http://schemas.microsoft.com/office/powerpoint/2010/main" val="39271222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219084-C52A-F94C-A0C4-07451512D6CE}" type="datetimeFigureOut">
              <a:rPr lang="en-US" smtClean="0"/>
              <a:t>8/6/2021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EA6123-CB18-7F45-A55A-50B480F99457}" type="slidenum">
              <a:rPr lang="en-US" smtClean="0"/>
              <a:t>‹#›</a:t>
            </a:fld>
            <a:endParaRPr lang="en-US" dirty="0"/>
          </a:p>
        </p:txBody>
      </p:sp>
    </p:spTree>
    <p:extLst>
      <p:ext uri="{BB962C8B-B14F-4D97-AF65-F5344CB8AC3E}">
        <p14:creationId xmlns:p14="http://schemas.microsoft.com/office/powerpoint/2010/main" val="974914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1201A65-34FF-4624-A5E9-3E638541810D}" type="datetimeFigureOut">
              <a:rPr lang="en-US" smtClean="0">
                <a:solidFill>
                  <a:prstClr val="black">
                    <a:tint val="75000"/>
                  </a:prstClr>
                </a:solidFill>
              </a:rPr>
              <a:pPr/>
              <a:t>8/6/2021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130F4A9-C1E7-4F0E-ABE5-F714C882C8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48951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201A65-34FF-4624-A5E9-3E638541810D}" type="datetimeFigureOut">
              <a:rPr lang="en-US" smtClean="0">
                <a:solidFill>
                  <a:prstClr val="black">
                    <a:tint val="75000"/>
                  </a:prstClr>
                </a:solidFill>
              </a:rPr>
              <a:pPr/>
              <a:t>8/6/2021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130F4A9-C1E7-4F0E-ABE5-F714C882C8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91797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201A65-34FF-4624-A5E9-3E638541810D}" type="datetimeFigureOut">
              <a:rPr lang="en-US" smtClean="0">
                <a:solidFill>
                  <a:prstClr val="black">
                    <a:tint val="75000"/>
                  </a:prstClr>
                </a:solidFill>
              </a:rPr>
              <a:pPr/>
              <a:t>8/6/2021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130F4A9-C1E7-4F0E-ABE5-F714C882C8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36346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1201A65-34FF-4624-A5E9-3E638541810D}" type="datetimeFigureOut">
              <a:rPr lang="en-US" smtClean="0">
                <a:solidFill>
                  <a:prstClr val="black">
                    <a:tint val="75000"/>
                  </a:prstClr>
                </a:solidFill>
              </a:rPr>
              <a:pPr/>
              <a:t>8/6/2021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130F4A9-C1E7-4F0E-ABE5-F714C882C8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70266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1201A65-34FF-4624-A5E9-3E638541810D}" type="datetimeFigureOut">
              <a:rPr lang="en-US" smtClean="0">
                <a:solidFill>
                  <a:prstClr val="black">
                    <a:tint val="75000"/>
                  </a:prstClr>
                </a:solidFill>
              </a:rPr>
              <a:pPr/>
              <a:t>8/6/2021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130F4A9-C1E7-4F0E-ABE5-F714C882C8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81610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1201A65-34FF-4624-A5E9-3E638541810D}" type="datetimeFigureOut">
              <a:rPr lang="en-US" smtClean="0">
                <a:solidFill>
                  <a:prstClr val="black">
                    <a:tint val="75000"/>
                  </a:prstClr>
                </a:solidFill>
              </a:rPr>
              <a:pPr/>
              <a:t>8/6/2021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130F4A9-C1E7-4F0E-ABE5-F714C882C8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29304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201A65-34FF-4624-A5E9-3E638541810D}" type="datetimeFigureOut">
              <a:rPr lang="en-US" smtClean="0">
                <a:solidFill>
                  <a:prstClr val="black">
                    <a:tint val="75000"/>
                  </a:prstClr>
                </a:solidFill>
              </a:rPr>
              <a:pPr/>
              <a:t>8/6/2021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130F4A9-C1E7-4F0E-ABE5-F714C882C8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6148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201A65-34FF-4624-A5E9-3E638541810D}" type="datetimeFigureOut">
              <a:rPr lang="en-US" smtClean="0">
                <a:solidFill>
                  <a:prstClr val="black">
                    <a:tint val="75000"/>
                  </a:prstClr>
                </a:solidFill>
              </a:rPr>
              <a:pPr/>
              <a:t>8/6/2021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130F4A9-C1E7-4F0E-ABE5-F714C882C8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15042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219084-C52A-F94C-A0C4-07451512D6CE}" type="datetimeFigureOut">
              <a:rPr lang="en-US" smtClean="0"/>
              <a:t>8/6/2021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EA6123-CB18-7F45-A55A-50B480F99457}" type="slidenum">
              <a:rPr lang="en-US" smtClean="0"/>
              <a:t>‹#›</a:t>
            </a:fld>
            <a:endParaRPr lang="en-US" dirty="0"/>
          </a:p>
        </p:txBody>
      </p:sp>
    </p:spTree>
    <p:extLst>
      <p:ext uri="{BB962C8B-B14F-4D97-AF65-F5344CB8AC3E}">
        <p14:creationId xmlns:p14="http://schemas.microsoft.com/office/powerpoint/2010/main" val="20645296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201A65-34FF-4624-A5E9-3E638541810D}" type="datetimeFigureOut">
              <a:rPr lang="en-US" smtClean="0">
                <a:solidFill>
                  <a:prstClr val="black">
                    <a:tint val="75000"/>
                  </a:prstClr>
                </a:solidFill>
              </a:rPr>
              <a:pPr/>
              <a:t>8/6/2021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130F4A9-C1E7-4F0E-ABE5-F714C882C8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39338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201A65-34FF-4624-A5E9-3E638541810D}" type="datetimeFigureOut">
              <a:rPr lang="en-US" smtClean="0">
                <a:solidFill>
                  <a:prstClr val="black">
                    <a:tint val="75000"/>
                  </a:prstClr>
                </a:solidFill>
              </a:rPr>
              <a:pPr/>
              <a:t>8/6/2021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130F4A9-C1E7-4F0E-ABE5-F714C882C8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8589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201A65-34FF-4624-A5E9-3E638541810D}" type="datetimeFigureOut">
              <a:rPr lang="en-US" smtClean="0">
                <a:solidFill>
                  <a:prstClr val="black">
                    <a:tint val="75000"/>
                  </a:prstClr>
                </a:solidFill>
              </a:rPr>
              <a:pPr/>
              <a:t>8/6/2021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130F4A9-C1E7-4F0E-ABE5-F714C882C8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86128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0219084-C52A-F94C-A0C4-07451512D6CE}" type="datetimeFigureOut">
              <a:rPr lang="en-US" smtClean="0"/>
              <a:t>8/6/2021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EA6123-CB18-7F45-A55A-50B480F99457}" type="slidenum">
              <a:rPr lang="en-US" smtClean="0"/>
              <a:t>‹#›</a:t>
            </a:fld>
            <a:endParaRPr lang="en-US" dirty="0"/>
          </a:p>
        </p:txBody>
      </p:sp>
    </p:spTree>
    <p:extLst>
      <p:ext uri="{BB962C8B-B14F-4D97-AF65-F5344CB8AC3E}">
        <p14:creationId xmlns:p14="http://schemas.microsoft.com/office/powerpoint/2010/main" val="11442590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0219084-C52A-F94C-A0C4-07451512D6CE}" type="datetimeFigureOut">
              <a:rPr lang="en-US" smtClean="0"/>
              <a:t>8/6/2021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CEA6123-CB18-7F45-A55A-50B480F99457}" type="slidenum">
              <a:rPr lang="en-US" smtClean="0"/>
              <a:t>‹#›</a:t>
            </a:fld>
            <a:endParaRPr lang="en-US" dirty="0"/>
          </a:p>
        </p:txBody>
      </p:sp>
    </p:spTree>
    <p:extLst>
      <p:ext uri="{BB962C8B-B14F-4D97-AF65-F5344CB8AC3E}">
        <p14:creationId xmlns:p14="http://schemas.microsoft.com/office/powerpoint/2010/main" val="15604429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0219084-C52A-F94C-A0C4-07451512D6CE}" type="datetimeFigureOut">
              <a:rPr lang="en-US" smtClean="0"/>
              <a:t>8/6/2021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CEA6123-CB18-7F45-A55A-50B480F99457}" type="slidenum">
              <a:rPr lang="en-US" smtClean="0"/>
              <a:t>‹#›</a:t>
            </a:fld>
            <a:endParaRPr lang="en-US" dirty="0"/>
          </a:p>
        </p:txBody>
      </p:sp>
    </p:spTree>
    <p:extLst>
      <p:ext uri="{BB962C8B-B14F-4D97-AF65-F5344CB8AC3E}">
        <p14:creationId xmlns:p14="http://schemas.microsoft.com/office/powerpoint/2010/main" val="33007243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0219084-C52A-F94C-A0C4-07451512D6CE}" type="datetimeFigureOut">
              <a:rPr lang="en-US" smtClean="0"/>
              <a:t>8/6/2021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CEA6123-CB18-7F45-A55A-50B480F99457}" type="slidenum">
              <a:rPr lang="en-US" smtClean="0"/>
              <a:t>‹#›</a:t>
            </a:fld>
            <a:endParaRPr lang="en-US" dirty="0"/>
          </a:p>
        </p:txBody>
      </p:sp>
    </p:spTree>
    <p:extLst>
      <p:ext uri="{BB962C8B-B14F-4D97-AF65-F5344CB8AC3E}">
        <p14:creationId xmlns:p14="http://schemas.microsoft.com/office/powerpoint/2010/main" val="23799761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219084-C52A-F94C-A0C4-07451512D6CE}" type="datetimeFigureOut">
              <a:rPr lang="en-US" smtClean="0"/>
              <a:t>8/6/2021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CEA6123-CB18-7F45-A55A-50B480F99457}" type="slidenum">
              <a:rPr lang="en-US" smtClean="0"/>
              <a:t>‹#›</a:t>
            </a:fld>
            <a:endParaRPr lang="en-US" dirty="0"/>
          </a:p>
        </p:txBody>
      </p:sp>
    </p:spTree>
    <p:extLst>
      <p:ext uri="{BB962C8B-B14F-4D97-AF65-F5344CB8AC3E}">
        <p14:creationId xmlns:p14="http://schemas.microsoft.com/office/powerpoint/2010/main" val="40450976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0219084-C52A-F94C-A0C4-07451512D6CE}" type="datetimeFigureOut">
              <a:rPr lang="en-US" smtClean="0"/>
              <a:t>8/6/2021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CEA6123-CB18-7F45-A55A-50B480F99457}" type="slidenum">
              <a:rPr lang="en-US" smtClean="0"/>
              <a:t>‹#›</a:t>
            </a:fld>
            <a:endParaRPr lang="en-US" dirty="0"/>
          </a:p>
        </p:txBody>
      </p:sp>
    </p:spTree>
    <p:extLst>
      <p:ext uri="{BB962C8B-B14F-4D97-AF65-F5344CB8AC3E}">
        <p14:creationId xmlns:p14="http://schemas.microsoft.com/office/powerpoint/2010/main" val="4053290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0219084-C52A-F94C-A0C4-07451512D6CE}" type="datetimeFigureOut">
              <a:rPr lang="en-US" smtClean="0"/>
              <a:t>8/6/2021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CEA6123-CB18-7F45-A55A-50B480F99457}" type="slidenum">
              <a:rPr lang="en-US" smtClean="0"/>
              <a:t>‹#›</a:t>
            </a:fld>
            <a:endParaRPr lang="en-US" dirty="0"/>
          </a:p>
        </p:txBody>
      </p:sp>
    </p:spTree>
    <p:extLst>
      <p:ext uri="{BB962C8B-B14F-4D97-AF65-F5344CB8AC3E}">
        <p14:creationId xmlns:p14="http://schemas.microsoft.com/office/powerpoint/2010/main" val="36668707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219084-C52A-F94C-A0C4-07451512D6CE}" type="datetimeFigureOut">
              <a:rPr lang="en-US" smtClean="0"/>
              <a:t>8/6/2021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EA6123-CB18-7F45-A55A-50B480F99457}" type="slidenum">
              <a:rPr lang="en-US" smtClean="0"/>
              <a:t>‹#›</a:t>
            </a:fld>
            <a:endParaRPr lang="en-US" dirty="0"/>
          </a:p>
        </p:txBody>
      </p:sp>
    </p:spTree>
    <p:extLst>
      <p:ext uri="{BB962C8B-B14F-4D97-AF65-F5344CB8AC3E}">
        <p14:creationId xmlns:p14="http://schemas.microsoft.com/office/powerpoint/2010/main" val="43990800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11201A65-34FF-4624-A5E9-3E638541810D}" type="datetimeFigureOut">
              <a:rPr lang="en-US" smtClean="0">
                <a:solidFill>
                  <a:prstClr val="black">
                    <a:tint val="75000"/>
                  </a:prstClr>
                </a:solidFill>
              </a:rPr>
              <a:pPr defTabSz="914400"/>
              <a:t>8/6/2021</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8130F4A9-C1E7-4F0E-ABE5-F714C882C8AB}"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109092463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jpeg"/><Relationship Id="rId1" Type="http://schemas.openxmlformats.org/officeDocument/2006/relationships/slideLayout" Target="../slideLayouts/slideLayout13.xml"/><Relationship Id="rId4" Type="http://schemas.openxmlformats.org/officeDocument/2006/relationships/chart" Target="../charts/char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hyperlink" Target="https://www.chiamass.gov/ma-apcd/" TargetMode="External"/><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hyperlink" Target="http://www.chiamass.gov/ma-apcd-and-case-mix-user-workgroup-information/" TargetMode="Externa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www.chiamass.gov/ma-apcd-and-case-mix-user-workgroup-information/"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chiamass.gov/resultant-research-using-chia-data"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mailto:casemix.data@state.ma.us" TargetMode="External"/><Relationship Id="rId2" Type="http://schemas.openxmlformats.org/officeDocument/2006/relationships/hyperlink" Target="mailto:apcd.data@state.ma.us" TargetMode="Externa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1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chiamass.gov/status-of-data-requests/"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85800" y="1561229"/>
            <a:ext cx="7772400" cy="1425575"/>
          </a:xfrm>
          <a:prstGeom prst="rect">
            <a:avLst/>
          </a:prstGeom>
        </p:spPr>
        <p:txBody>
          <a:bodyPr vert="horz" lIns="91440" tIns="45720" rIns="91440" bIns="45720" rtlCol="0" anchor="b">
            <a:normAutofit/>
          </a:bodyPr>
          <a:lstStyle>
            <a:lvl1pPr algn="l" defTabSz="914400" rtl="0" eaLnBrk="1" latinLnBrk="0" hangingPunct="1">
              <a:spcBef>
                <a:spcPct val="0"/>
              </a:spcBef>
              <a:buNone/>
              <a:defRPr sz="4000" b="1" kern="1200" cap="all">
                <a:solidFill>
                  <a:schemeClr val="tx2"/>
                </a:solidFill>
                <a:latin typeface="Arial Narrow"/>
                <a:ea typeface="+mj-ea"/>
                <a:cs typeface="Arial Narrow"/>
              </a:defRPr>
            </a:lvl1pPr>
          </a:lstStyle>
          <a:p>
            <a:r>
              <a:rPr lang="en-US" sz="3200" dirty="0">
                <a:latin typeface="Arial" charset="0"/>
                <a:ea typeface="Arial" charset="0"/>
                <a:cs typeface="Arial" charset="0"/>
              </a:rPr>
              <a:t>CHIA user workgroup</a:t>
            </a:r>
          </a:p>
        </p:txBody>
      </p:sp>
      <p:sp>
        <p:nvSpPr>
          <p:cNvPr id="5" name="Text Placeholder 2"/>
          <p:cNvSpPr txBox="1">
            <a:spLocks/>
          </p:cNvSpPr>
          <p:nvPr/>
        </p:nvSpPr>
        <p:spPr>
          <a:xfrm>
            <a:off x="685799" y="5698557"/>
            <a:ext cx="7626781" cy="522287"/>
          </a:xfrm>
          <a:prstGeom prst="rect">
            <a:avLst/>
          </a:prstGeom>
        </p:spPr>
        <p:txBody>
          <a:bodyPr vert="horz" lIns="91440" tIns="45720" rIns="91440" bIns="45720" rtlCol="0" anchor="b">
            <a:normAutofit/>
          </a:bodyPr>
          <a:lstStyle>
            <a:lvl1pPr marL="0" indent="0" algn="ctr" defTabSz="914400" rtl="0" eaLnBrk="1" latinLnBrk="0" hangingPunct="1">
              <a:spcBef>
                <a:spcPct val="20000"/>
              </a:spcBef>
              <a:buFontTx/>
              <a:buNone/>
              <a:defRPr sz="2000" kern="1200" baseline="0">
                <a:solidFill>
                  <a:schemeClr val="tx1">
                    <a:tint val="75000"/>
                  </a:schemeClr>
                </a:solidFill>
                <a:latin typeface="Arial" panose="020B0604020202020204" pitchFamily="34" charset="0"/>
                <a:ea typeface="+mn-ea"/>
                <a:cs typeface="Arial" panose="020B0604020202020204" pitchFamily="34" charset="0"/>
              </a:defRPr>
            </a:lvl1pPr>
            <a:lvl2pPr marL="457200" indent="0" algn="ctr" defTabSz="914400" rtl="0" eaLnBrk="1" latinLnBrk="0" hangingPunct="1">
              <a:spcBef>
                <a:spcPct val="20000"/>
              </a:spcBef>
              <a:buClr>
                <a:schemeClr val="accent1"/>
              </a:buClr>
              <a:buFont typeface="Wingdings" panose="05000000000000000000" pitchFamily="2" charset="2"/>
              <a:buNone/>
              <a:defRPr sz="1800" kern="1200">
                <a:solidFill>
                  <a:schemeClr val="tx1">
                    <a:tint val="75000"/>
                  </a:schemeClr>
                </a:solidFill>
                <a:latin typeface="Arial" panose="020B0604020202020204" pitchFamily="34" charset="0"/>
                <a:ea typeface="+mn-ea"/>
                <a:cs typeface="Arial" panose="020B0604020202020204" pitchFamily="34" charset="0"/>
              </a:defRPr>
            </a:lvl2pPr>
            <a:lvl3pPr marL="914400" indent="0" algn="ctr" defTabSz="914400" rtl="0" eaLnBrk="1" latinLnBrk="0" hangingPunct="1">
              <a:spcBef>
                <a:spcPct val="20000"/>
              </a:spcBef>
              <a:buFont typeface="Arial" panose="020B0604020202020204" pitchFamily="34" charset="0"/>
              <a:buNone/>
              <a:defRPr sz="1600" i="0" kern="1200">
                <a:solidFill>
                  <a:schemeClr val="tx1">
                    <a:tint val="75000"/>
                  </a:schemeClr>
                </a:solidFill>
                <a:latin typeface="Arial" panose="020B0604020202020204" pitchFamily="34" charset="0"/>
                <a:ea typeface="+mn-ea"/>
                <a:cs typeface="Arial" panose="020B0604020202020204" pitchFamily="34" charset="0"/>
              </a:defRPr>
            </a:lvl3pPr>
            <a:lvl4pPr marL="1371600" indent="0" algn="ctr" defTabSz="914400" rtl="0" eaLnBrk="1" latinLnBrk="0" hangingPunct="1">
              <a:spcBef>
                <a:spcPct val="20000"/>
              </a:spcBef>
              <a:buFont typeface="Arial" panose="020B0604020202020204" pitchFamily="34" charset="0"/>
              <a:buNone/>
              <a:defRPr sz="1400" kern="1200">
                <a:solidFill>
                  <a:schemeClr val="tx1">
                    <a:tint val="75000"/>
                  </a:schemeClr>
                </a:solidFill>
                <a:latin typeface="Arial" panose="020B0604020202020204" pitchFamily="34" charset="0"/>
                <a:ea typeface="+mn-ea"/>
                <a:cs typeface="Arial" panose="020B0604020202020204" pitchFamily="34" charset="0"/>
              </a:defRPr>
            </a:lvl4pPr>
            <a:lvl5pPr marL="1828800" indent="0" algn="ctr" defTabSz="914400" rtl="0" eaLnBrk="1" latinLnBrk="0" hangingPunct="1">
              <a:spcBef>
                <a:spcPct val="20000"/>
              </a:spcBef>
              <a:buFont typeface="Arial" panose="020B0604020202020204" pitchFamily="34" charset="0"/>
              <a:buNone/>
              <a:defRPr sz="1400" kern="1200">
                <a:solidFill>
                  <a:schemeClr val="tx1">
                    <a:tint val="75000"/>
                  </a:schemeClr>
                </a:solidFill>
                <a:latin typeface="Arial" panose="020B0604020202020204" pitchFamily="34" charset="0"/>
                <a:ea typeface="+mn-ea"/>
                <a:cs typeface="Arial" panose="020B0604020202020204" pitchFamily="34" charset="0"/>
              </a:defRPr>
            </a:lvl5pPr>
            <a:lvl6pPr marL="2286000" indent="0" algn="ctr"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9pPr>
          </a:lstStyle>
          <a:p>
            <a:pPr algn="l"/>
            <a:r>
              <a:rPr lang="en-US" sz="1400" kern="0" spc="200" dirty="0">
                <a:solidFill>
                  <a:schemeClr val="accent4"/>
                </a:solidFill>
                <a:latin typeface="Arial Narrow" charset="0"/>
                <a:ea typeface="Arial Narrow" charset="0"/>
                <a:cs typeface="Arial Narrow" charset="0"/>
              </a:rPr>
              <a:t>CENTER FOR HEALTH INFORMATION AND ANALYSIS</a:t>
            </a:r>
          </a:p>
        </p:txBody>
      </p:sp>
      <p:sp>
        <p:nvSpPr>
          <p:cNvPr id="6" name="Title 1"/>
          <p:cNvSpPr txBox="1">
            <a:spLocks/>
          </p:cNvSpPr>
          <p:nvPr/>
        </p:nvSpPr>
        <p:spPr>
          <a:xfrm>
            <a:off x="685800" y="3375025"/>
            <a:ext cx="7772400" cy="1425575"/>
          </a:xfrm>
          <a:prstGeom prst="rect">
            <a:avLst/>
          </a:prstGeom>
        </p:spPr>
        <p:txBody>
          <a:bodyPr vert="horz" lIns="91440" tIns="45720" rIns="91440" bIns="45720" rtlCol="0" anchor="t">
            <a:normAutofit lnSpcReduction="10000"/>
          </a:bodyPr>
          <a:lstStyle>
            <a:lvl1pPr algn="l" defTabSz="914400" rtl="0" eaLnBrk="1" latinLnBrk="0" hangingPunct="1">
              <a:spcBef>
                <a:spcPct val="0"/>
              </a:spcBef>
              <a:buNone/>
              <a:defRPr sz="4000" b="1" kern="1200" cap="all">
                <a:solidFill>
                  <a:schemeClr val="tx2"/>
                </a:solidFill>
                <a:latin typeface="Arial Narrow"/>
                <a:ea typeface="+mj-ea"/>
                <a:cs typeface="Arial Narrow"/>
              </a:defRPr>
            </a:lvl1pPr>
          </a:lstStyle>
          <a:p>
            <a:pPr>
              <a:lnSpc>
                <a:spcPct val="130000"/>
              </a:lnSpc>
            </a:pPr>
            <a:r>
              <a:rPr lang="en-US" sz="1800" b="0" cap="none" spc="20" dirty="0">
                <a:solidFill>
                  <a:schemeClr val="accent4"/>
                </a:solidFill>
                <a:latin typeface="Arial" charset="0"/>
                <a:ea typeface="Arial" charset="0"/>
                <a:cs typeface="Arial" charset="0"/>
              </a:rPr>
              <a:t>Don Kirkwood (Manager of Data Release and Procurement)</a:t>
            </a:r>
          </a:p>
          <a:p>
            <a:pPr>
              <a:lnSpc>
                <a:spcPct val="130000"/>
              </a:lnSpc>
            </a:pPr>
            <a:r>
              <a:rPr lang="en-US" sz="1800" b="0" cap="none" spc="20" dirty="0">
                <a:solidFill>
                  <a:schemeClr val="accent4"/>
                </a:solidFill>
                <a:latin typeface="Arial" charset="0"/>
                <a:ea typeface="Arial" charset="0"/>
                <a:cs typeface="Arial" charset="0"/>
              </a:rPr>
              <a:t>Sylvia Hobbs (Manager of User Support)</a:t>
            </a:r>
          </a:p>
          <a:p>
            <a:pPr>
              <a:lnSpc>
                <a:spcPct val="130000"/>
              </a:lnSpc>
            </a:pPr>
            <a:r>
              <a:rPr lang="en-US" sz="1800" b="0" cap="none" spc="20" dirty="0">
                <a:solidFill>
                  <a:schemeClr val="accent4"/>
                </a:solidFill>
                <a:latin typeface="Arial" charset="0"/>
                <a:ea typeface="Arial" charset="0"/>
                <a:cs typeface="Arial" charset="0"/>
              </a:rPr>
              <a:t>Scott Curley (Manager Privacy &amp; Compliance)</a:t>
            </a:r>
          </a:p>
          <a:p>
            <a:pPr>
              <a:lnSpc>
                <a:spcPct val="130000"/>
              </a:lnSpc>
            </a:pPr>
            <a:r>
              <a:rPr lang="en-US" sz="1800" b="0" cap="none" spc="20" dirty="0">
                <a:solidFill>
                  <a:schemeClr val="bg2">
                    <a:lumMod val="50000"/>
                  </a:schemeClr>
                </a:solidFill>
                <a:latin typeface="Arial" charset="0"/>
                <a:ea typeface="Arial" charset="0"/>
                <a:cs typeface="Arial" charset="0"/>
              </a:rPr>
              <a:t>July 27, 2021</a:t>
            </a:r>
          </a:p>
        </p:txBody>
      </p:sp>
      <p:pic>
        <p:nvPicPr>
          <p:cNvPr id="7" name="Picture 6" descr="CHIAlogoSQ.ai"/>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33905" y="5464598"/>
            <a:ext cx="756246" cy="756246"/>
          </a:xfrm>
          <a:prstGeom prst="rect">
            <a:avLst/>
          </a:prstGeom>
        </p:spPr>
      </p:pic>
      <p:cxnSp>
        <p:nvCxnSpPr>
          <p:cNvPr id="8" name="Straight Connector 7"/>
          <p:cNvCxnSpPr/>
          <p:nvPr/>
        </p:nvCxnSpPr>
        <p:spPr>
          <a:xfrm>
            <a:off x="809705" y="3009398"/>
            <a:ext cx="7648495" cy="0"/>
          </a:xfrm>
          <a:prstGeom prst="line">
            <a:avLst/>
          </a:prstGeom>
          <a:ln w="19050" cmpd="sng">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83888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6319C8D8-4928-4954-AEE6-4F477A0BE4F0}"/>
              </a:ext>
            </a:extLst>
          </p:cNvPr>
          <p:cNvGrpSpPr/>
          <p:nvPr/>
        </p:nvGrpSpPr>
        <p:grpSpPr>
          <a:xfrm>
            <a:off x="60376" y="0"/>
            <a:ext cx="8956033" cy="6687825"/>
            <a:chOff x="60376" y="0"/>
            <a:chExt cx="8956033" cy="6687825"/>
          </a:xfrm>
        </p:grpSpPr>
        <p:pic>
          <p:nvPicPr>
            <p:cNvPr id="1032" name="Picture 8" descr="Important information every parent of a child with asthma needs to know -  Orlando Health Arnold Palmer Hospital for Children">
              <a:extLst>
                <a:ext uri="{FF2B5EF4-FFF2-40B4-BE49-F238E27FC236}">
                  <a16:creationId xmlns:a16="http://schemas.microsoft.com/office/drawing/2014/main" id="{EEF138DC-81B1-4B3B-ADE1-4C03A455F68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92" t="21390" r="1920"/>
            <a:stretch/>
          </p:blipFill>
          <p:spPr bwMode="auto">
            <a:xfrm>
              <a:off x="6825016" y="516271"/>
              <a:ext cx="2114011" cy="904724"/>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162564CF-068A-4A1B-86DC-5FACE09B6DA8}"/>
                </a:ext>
              </a:extLst>
            </p:cNvPr>
            <p:cNvSpPr/>
            <p:nvPr/>
          </p:nvSpPr>
          <p:spPr>
            <a:xfrm>
              <a:off x="127591" y="177214"/>
              <a:ext cx="6515580" cy="1246495"/>
            </a:xfrm>
            <a:prstGeom prst="rect">
              <a:avLst/>
            </a:prstGeom>
          </p:spPr>
          <p:txBody>
            <a:bodyPr wrap="square">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500" b="1" i="0" u="sng" strike="noStrike" kern="1200" cap="none" spc="0" normalizeH="0" baseline="0" noProof="0" dirty="0">
                  <a:ln>
                    <a:noFill/>
                  </a:ln>
                  <a:solidFill>
                    <a:srgbClr val="4472C4"/>
                  </a:solidFill>
                  <a:effectLst/>
                  <a:uLnTx/>
                  <a:uFillTx/>
                  <a:latin typeface="Calibri Light" panose="020F0302020204030204"/>
                  <a:ea typeface="+mn-ea"/>
                  <a:cs typeface="+mn-cs"/>
                </a:rPr>
                <a:t>Question</a:t>
              </a:r>
              <a:r>
                <a:rPr kumimoji="0" lang="en-US" sz="1500" b="1" i="0" u="none" strike="noStrike" kern="1200" cap="none" spc="0" normalizeH="0" baseline="0" noProof="0" dirty="0">
                  <a:ln>
                    <a:noFill/>
                  </a:ln>
                  <a:solidFill>
                    <a:srgbClr val="4472C4"/>
                  </a:solidFill>
                  <a:effectLst/>
                  <a:uLnTx/>
                  <a:uFillTx/>
                  <a:latin typeface="Calibri Light" panose="020F0302020204030204"/>
                  <a:ea typeface="+mn-ea"/>
                  <a:cs typeface="+mn-cs"/>
                </a:rPr>
                <a:t>: The MA APCD pharmacy claims has a diagnosis code field. If I wanted to determine pediatric asthma rates and the types of medications asthmatics take, would the pharmacy claims diagnosis code field suffice to determine asthma diagnosis,  or would I have to apply for the both the medical claims data and pharmacy claims data to obtain asthma diagnosis from medical claims? </a:t>
              </a:r>
            </a:p>
          </p:txBody>
        </p:sp>
        <p:sp>
          <p:nvSpPr>
            <p:cNvPr id="9" name="Rectangle 8">
              <a:extLst>
                <a:ext uri="{FF2B5EF4-FFF2-40B4-BE49-F238E27FC236}">
                  <a16:creationId xmlns:a16="http://schemas.microsoft.com/office/drawing/2014/main" id="{14913561-6CAA-4CCF-9898-1936246ADE21}"/>
                </a:ext>
              </a:extLst>
            </p:cNvPr>
            <p:cNvSpPr/>
            <p:nvPr/>
          </p:nvSpPr>
          <p:spPr>
            <a:xfrm>
              <a:off x="127591" y="1536063"/>
              <a:ext cx="8811436" cy="224676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1" u="sng" strike="noStrike" kern="1200" cap="none" spc="0" normalizeH="0" baseline="0" noProof="0" dirty="0">
                  <a:ln>
                    <a:noFill/>
                  </a:ln>
                  <a:solidFill>
                    <a:prstClr val="black"/>
                  </a:solidFill>
                  <a:effectLst/>
                  <a:uLnTx/>
                  <a:uFillTx/>
                  <a:latin typeface="Calibri" panose="020F0502020204030204"/>
                  <a:ea typeface="+mn-ea"/>
                  <a:cs typeface="+mn-cs"/>
                </a:rPr>
                <a:t>Answer</a:t>
              </a:r>
              <a:r>
                <a:rPr kumimoji="0" lang="en-US" sz="1400" b="1" i="1"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400" b="0" i="1" u="none" strike="noStrike" kern="1200" cap="none" spc="0" normalizeH="0" baseline="0" noProof="0" dirty="0">
                  <a:ln>
                    <a:noFill/>
                  </a:ln>
                  <a:solidFill>
                    <a:prstClr val="black"/>
                  </a:solidFill>
                  <a:effectLst/>
                  <a:uLnTx/>
                  <a:uFillTx/>
                  <a:latin typeface="Calibri" panose="020F0502020204030204"/>
                  <a:ea typeface="+mn-ea"/>
                  <a:cs typeface="+mn-cs"/>
                </a:rPr>
                <a:t>The diagnosis code field in the pharmacy claims data has a 1% filing threshold. Of the 869,524,971 pharmacy claim lines in MA APCD Release 8.0, only 0.7% (n=5,804,916) have data in the pharmacy claim’s diagnosis code field.  If you query the pharmacy claims pediatric population (age &lt; 18 years) by ICD-10-CM diagnosis code for asthma (‘J45%’), the results would have less than 2,000 patients per year. However, if you query the medical claims for Massachusetts pediatric patients with an asthma diagnosis, there are consistently over 110,000 distinct patients per year (see Figure 1 below).  If you link those asthma patients in the medical claims table to the pharmacy claims to determine use of albuterol sulfate inhaler (national drug code 59310057922), 66% of pediatric asthma patients have a prescription for albuterol (see Figure 2 below). Your best option would be to link the medical claims to the pharmacy claims. Always keep in mind that rates will be lower using the MA APCD due to reduction in the submission of self-insured data.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6" name="Chart 5">
              <a:extLst>
                <a:ext uri="{FF2B5EF4-FFF2-40B4-BE49-F238E27FC236}">
                  <a16:creationId xmlns:a16="http://schemas.microsoft.com/office/drawing/2014/main" id="{1C90F6B0-BA5B-44A6-81C7-288F447263D7}"/>
                </a:ext>
              </a:extLst>
            </p:cNvPr>
            <p:cNvGraphicFramePr/>
            <p:nvPr/>
          </p:nvGraphicFramePr>
          <p:xfrm>
            <a:off x="170809" y="4026868"/>
            <a:ext cx="4362500" cy="266095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hart 12">
              <a:extLst>
                <a:ext uri="{FF2B5EF4-FFF2-40B4-BE49-F238E27FC236}">
                  <a16:creationId xmlns:a16="http://schemas.microsoft.com/office/drawing/2014/main" id="{BA18FBAF-6C7D-4CA4-8C7E-EA47DD437CBF}"/>
                </a:ext>
              </a:extLst>
            </p:cNvPr>
            <p:cNvGraphicFramePr/>
            <p:nvPr/>
          </p:nvGraphicFramePr>
          <p:xfrm>
            <a:off x="4643766" y="4026867"/>
            <a:ext cx="4362500" cy="2660957"/>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a:extLst>
                <a:ext uri="{FF2B5EF4-FFF2-40B4-BE49-F238E27FC236}">
                  <a16:creationId xmlns:a16="http://schemas.microsoft.com/office/drawing/2014/main" id="{EC88B439-6046-441F-B866-301BE89E2B5D}"/>
                </a:ext>
              </a:extLst>
            </p:cNvPr>
            <p:cNvSpPr txBox="1"/>
            <p:nvPr/>
          </p:nvSpPr>
          <p:spPr>
            <a:xfrm>
              <a:off x="60376" y="3579054"/>
              <a:ext cx="4362668" cy="461665"/>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4472C4"/>
                  </a:solidFill>
                  <a:effectLst/>
                  <a:uLnTx/>
                  <a:uFillTx/>
                  <a:latin typeface="Calibri" panose="020F0502020204030204"/>
                  <a:ea typeface="+mn-ea"/>
                  <a:cs typeface="+mn-cs"/>
                </a:rPr>
                <a:t>Fig. 1 Massachusetts Pediatric (Age &lt; 18) distinct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4472C4"/>
                  </a:solidFill>
                  <a:effectLst/>
                  <a:uLnTx/>
                  <a:uFillTx/>
                  <a:latin typeface="Calibri" panose="020F0502020204030204"/>
                  <a:ea typeface="+mn-ea"/>
                  <a:cs typeface="+mn-cs"/>
                </a:rPr>
                <a:t>Asthma Patients by Gender and Year of Service in Medical Claims </a:t>
              </a:r>
            </a:p>
          </p:txBody>
        </p:sp>
        <p:sp>
          <p:nvSpPr>
            <p:cNvPr id="15" name="TextBox 14">
              <a:extLst>
                <a:ext uri="{FF2B5EF4-FFF2-40B4-BE49-F238E27FC236}">
                  <a16:creationId xmlns:a16="http://schemas.microsoft.com/office/drawing/2014/main" id="{57C43F5C-9A96-426E-B6E2-04337678ABEA}"/>
                </a:ext>
              </a:extLst>
            </p:cNvPr>
            <p:cNvSpPr txBox="1"/>
            <p:nvPr/>
          </p:nvSpPr>
          <p:spPr>
            <a:xfrm>
              <a:off x="4902119" y="3593533"/>
              <a:ext cx="3557833" cy="461665"/>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4472C4"/>
                  </a:solidFill>
                  <a:effectLst/>
                  <a:uLnTx/>
                  <a:uFillTx/>
                  <a:latin typeface="Calibri" panose="020F0502020204030204"/>
                  <a:ea typeface="+mn-ea"/>
                  <a:cs typeface="+mn-cs"/>
                </a:rPr>
                <a:t>Fig. 2 Medical Claims Pediatric Asthma Patients with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4472C4"/>
                  </a:solidFill>
                  <a:effectLst/>
                  <a:uLnTx/>
                  <a:uFillTx/>
                  <a:latin typeface="Calibri" panose="020F0502020204030204"/>
                  <a:ea typeface="+mn-ea"/>
                  <a:cs typeface="+mn-cs"/>
                </a:rPr>
                <a:t>Pharmacy Claims for Albuterol Sulfate</a:t>
              </a:r>
            </a:p>
          </p:txBody>
        </p:sp>
        <p:sp>
          <p:nvSpPr>
            <p:cNvPr id="10" name="TextBox 9">
              <a:extLst>
                <a:ext uri="{FF2B5EF4-FFF2-40B4-BE49-F238E27FC236}">
                  <a16:creationId xmlns:a16="http://schemas.microsoft.com/office/drawing/2014/main" id="{B2AD1C41-95F5-4D3A-9E8E-59E8641E2F40}"/>
                </a:ext>
              </a:extLst>
            </p:cNvPr>
            <p:cNvSpPr txBox="1"/>
            <p:nvPr/>
          </p:nvSpPr>
          <p:spPr>
            <a:xfrm>
              <a:off x="6825016" y="0"/>
              <a:ext cx="2059988" cy="707886"/>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w="0"/>
                  <a:solidFill>
                    <a:srgbClr val="5B9BD5"/>
                  </a:solidFill>
                  <a:effectLst>
                    <a:outerShdw blurRad="38100" dist="25400" dir="5400000" algn="ctr" rotWithShape="0">
                      <a:srgbClr val="6E747A">
                        <a:alpha val="43000"/>
                      </a:srgbClr>
                    </a:outerShdw>
                  </a:effectLst>
                  <a:uLnTx/>
                  <a:uFillTx/>
                  <a:latin typeface="Calibri" panose="020F0502020204030204"/>
                  <a:ea typeface="+mn-ea"/>
                  <a:cs typeface="+mn-cs"/>
                </a:rPr>
                <a:t>Pediatric</a:t>
              </a:r>
            </a:p>
          </p:txBody>
        </p:sp>
        <p:sp>
          <p:nvSpPr>
            <p:cNvPr id="11" name="Rectangle 10">
              <a:extLst>
                <a:ext uri="{FF2B5EF4-FFF2-40B4-BE49-F238E27FC236}">
                  <a16:creationId xmlns:a16="http://schemas.microsoft.com/office/drawing/2014/main" id="{F9B79227-2EA9-40AD-9EAE-04089442B8A9}"/>
                </a:ext>
              </a:extLst>
            </p:cNvPr>
            <p:cNvSpPr/>
            <p:nvPr/>
          </p:nvSpPr>
          <p:spPr>
            <a:xfrm>
              <a:off x="6731306" y="88135"/>
              <a:ext cx="2285103" cy="141251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28650693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E0D3FB1-B966-441A-A43E-1DE48DA2564E}"/>
              </a:ext>
            </a:extLst>
          </p:cNvPr>
          <p:cNvGrpSpPr/>
          <p:nvPr/>
        </p:nvGrpSpPr>
        <p:grpSpPr>
          <a:xfrm>
            <a:off x="5699051" y="22709"/>
            <a:ext cx="3157869" cy="1848622"/>
            <a:chOff x="5497031" y="22708"/>
            <a:chExt cx="3359889" cy="2114435"/>
          </a:xfrm>
        </p:grpSpPr>
        <p:grpSp>
          <p:nvGrpSpPr>
            <p:cNvPr id="5" name="Group 4">
              <a:extLst>
                <a:ext uri="{FF2B5EF4-FFF2-40B4-BE49-F238E27FC236}">
                  <a16:creationId xmlns:a16="http://schemas.microsoft.com/office/drawing/2014/main" id="{E609F797-7E3F-4532-93ED-1DC4745E331D}"/>
                </a:ext>
              </a:extLst>
            </p:cNvPr>
            <p:cNvGrpSpPr/>
            <p:nvPr/>
          </p:nvGrpSpPr>
          <p:grpSpPr>
            <a:xfrm>
              <a:off x="5497031" y="312736"/>
              <a:ext cx="3274829" cy="1824407"/>
              <a:chOff x="0" y="768350"/>
              <a:chExt cx="9144000" cy="5319713"/>
            </a:xfrm>
          </p:grpSpPr>
          <p:pic>
            <p:nvPicPr>
              <p:cNvPr id="2050" name="Picture 2" descr="Bundled Payments :: Altarum - Healthcare Value Hub">
                <a:extLst>
                  <a:ext uri="{FF2B5EF4-FFF2-40B4-BE49-F238E27FC236}">
                    <a16:creationId xmlns:a16="http://schemas.microsoft.com/office/drawing/2014/main" id="{BE789BDA-7A55-4072-8934-FD396EA13EA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0" y="768350"/>
                <a:ext cx="9144000" cy="531971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4565C71E-2A4E-4F17-818D-9064D2C64725}"/>
                  </a:ext>
                </a:extLst>
              </p:cNvPr>
              <p:cNvSpPr/>
              <p:nvPr/>
            </p:nvSpPr>
            <p:spPr>
              <a:xfrm>
                <a:off x="0" y="768350"/>
                <a:ext cx="3955312" cy="13581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Bun</a:t>
                </a:r>
              </a:p>
            </p:txBody>
          </p:sp>
        </p:grpSp>
        <p:sp>
          <p:nvSpPr>
            <p:cNvPr id="6" name="TextBox 5">
              <a:extLst>
                <a:ext uri="{FF2B5EF4-FFF2-40B4-BE49-F238E27FC236}">
                  <a16:creationId xmlns:a16="http://schemas.microsoft.com/office/drawing/2014/main" id="{8AA7E3AC-9B65-4B6C-B26C-99BCDE48117C}"/>
                </a:ext>
              </a:extLst>
            </p:cNvPr>
            <p:cNvSpPr txBox="1"/>
            <p:nvPr/>
          </p:nvSpPr>
          <p:spPr>
            <a:xfrm>
              <a:off x="5582091" y="22708"/>
              <a:ext cx="3274829" cy="5984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rPr>
                <a:t>Bundled Payment</a:t>
              </a:r>
            </a:p>
          </p:txBody>
        </p:sp>
      </p:grpSp>
      <p:sp>
        <p:nvSpPr>
          <p:cNvPr id="9" name="Rectangle 8">
            <a:extLst>
              <a:ext uri="{FF2B5EF4-FFF2-40B4-BE49-F238E27FC236}">
                <a16:creationId xmlns:a16="http://schemas.microsoft.com/office/drawing/2014/main" id="{6FB3DB7C-8398-415B-855F-A64E88118F92}"/>
              </a:ext>
            </a:extLst>
          </p:cNvPr>
          <p:cNvSpPr/>
          <p:nvPr/>
        </p:nvSpPr>
        <p:spPr>
          <a:xfrm>
            <a:off x="249665" y="135665"/>
            <a:ext cx="5369440" cy="1708160"/>
          </a:xfrm>
          <a:prstGeom prst="rect">
            <a:avLst/>
          </a:prstGeom>
        </p:spPr>
        <p:txBody>
          <a:bodyPr wrap="square">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500" b="1" i="0" u="sng" strike="noStrike" kern="1200" cap="none" spc="0" normalizeH="0" baseline="0" noProof="0" dirty="0">
                <a:ln>
                  <a:noFill/>
                </a:ln>
                <a:solidFill>
                  <a:srgbClr val="4472C4"/>
                </a:solidFill>
                <a:effectLst/>
                <a:uLnTx/>
                <a:uFillTx/>
                <a:latin typeface="Calibri Light" panose="020F0302020204030204"/>
                <a:ea typeface="+mn-ea"/>
                <a:cs typeface="+mn-cs"/>
              </a:rPr>
              <a:t>Question</a:t>
            </a:r>
            <a:r>
              <a:rPr kumimoji="0" lang="en-US" sz="1500" b="1" i="0" u="none" strike="noStrike" kern="1200" cap="none" spc="0" normalizeH="0" baseline="0" noProof="0" dirty="0">
                <a:ln>
                  <a:noFill/>
                </a:ln>
                <a:solidFill>
                  <a:srgbClr val="4472C4"/>
                </a:solidFill>
                <a:effectLst/>
                <a:uLnTx/>
                <a:uFillTx/>
                <a:latin typeface="Calibri Light" panose="020F0302020204030204"/>
                <a:ea typeface="+mn-ea"/>
                <a:cs typeface="+mn-cs"/>
              </a:rPr>
              <a:t>: I am interested in applying for the MA APCD to study alternative payments models. Both the medical claims and the pharmacy claims have a field for payment arrangement type where the carrier reports the value that defines the contracted payment methodology for this claim line. One of the coding options is  bundled payment. Has the bundled payment coding option been used by the carriers on any of the claim lines?</a:t>
            </a:r>
          </a:p>
        </p:txBody>
      </p:sp>
      <p:sp>
        <p:nvSpPr>
          <p:cNvPr id="10" name="Rectangle 9">
            <a:extLst>
              <a:ext uri="{FF2B5EF4-FFF2-40B4-BE49-F238E27FC236}">
                <a16:creationId xmlns:a16="http://schemas.microsoft.com/office/drawing/2014/main" id="{A1014A11-F0EF-4D80-AEB8-50078C5554C6}"/>
              </a:ext>
            </a:extLst>
          </p:cNvPr>
          <p:cNvSpPr/>
          <p:nvPr/>
        </p:nvSpPr>
        <p:spPr>
          <a:xfrm>
            <a:off x="184568" y="2009259"/>
            <a:ext cx="4248964" cy="224676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1" u="sng" strike="noStrike" kern="1200" cap="none" spc="0" normalizeH="0" baseline="0" noProof="0" dirty="0">
                <a:ln>
                  <a:noFill/>
                </a:ln>
                <a:solidFill>
                  <a:prstClr val="black"/>
                </a:solidFill>
                <a:effectLst/>
                <a:uLnTx/>
                <a:uFillTx/>
                <a:latin typeface="Calibri" panose="020F0502020204030204"/>
                <a:ea typeface="+mn-ea"/>
                <a:cs typeface="+mn-cs"/>
              </a:rPr>
              <a:t>Answer</a:t>
            </a:r>
            <a:r>
              <a:rPr kumimoji="0" lang="en-US" sz="1400" b="1" i="1"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400" b="0" i="1" u="none" strike="noStrike" kern="1200" cap="none" spc="0" normalizeH="0" baseline="0" noProof="0" dirty="0">
                <a:ln>
                  <a:noFill/>
                </a:ln>
                <a:solidFill>
                  <a:prstClr val="black"/>
                </a:solidFill>
                <a:effectLst/>
                <a:uLnTx/>
                <a:uFillTx/>
                <a:latin typeface="Calibri" panose="020F0502020204030204"/>
                <a:ea typeface="+mn-ea"/>
                <a:cs typeface="+mn-cs"/>
              </a:rPr>
              <a:t>The payment arrangement type field in the medical claims data and pharmacy claims data contains 10 coding options (see Table 1 below). </a:t>
            </a:r>
            <a:r>
              <a:rPr kumimoji="0" lang="en-US" sz="1400" b="1" i="1" u="none" strike="noStrike" kern="1200" cap="none" spc="0" normalizeH="0" baseline="0" noProof="0" dirty="0">
                <a:ln>
                  <a:noFill/>
                </a:ln>
                <a:solidFill>
                  <a:prstClr val="black"/>
                </a:solidFill>
                <a:effectLst/>
                <a:uLnTx/>
                <a:uFillTx/>
                <a:latin typeface="Calibri" panose="020F0502020204030204"/>
                <a:ea typeface="+mn-ea"/>
                <a:cs typeface="+mn-cs"/>
              </a:rPr>
              <a:t>To date, the bundled payment coding option has not been used on any claim lines in the MA APCD</a:t>
            </a:r>
            <a:r>
              <a:rPr kumimoji="0" lang="en-US" sz="1400" b="0" i="1" u="none" strike="noStrike" kern="1200" cap="none" spc="0" normalizeH="0" baseline="0" noProof="0" dirty="0">
                <a:ln>
                  <a:noFill/>
                </a:ln>
                <a:solidFill>
                  <a:prstClr val="black"/>
                </a:solidFill>
                <a:effectLst/>
                <a:uLnTx/>
                <a:uFillTx/>
                <a:latin typeface="Calibri" panose="020F0502020204030204"/>
                <a:ea typeface="+mn-ea"/>
                <a:cs typeface="+mn-cs"/>
              </a:rPr>
              <a:t>. In the pharmacy claims for MA APCD Release 8.0,  3 of the 10 available payment arrangement coding options are used (see Table 2). In the medical, 9 of the 10 available coding options are used (see Table 3).</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8" name="Table 7">
            <a:extLst>
              <a:ext uri="{FF2B5EF4-FFF2-40B4-BE49-F238E27FC236}">
                <a16:creationId xmlns:a16="http://schemas.microsoft.com/office/drawing/2014/main" id="{58B201C1-D1D2-456E-8FE5-4E3A3658A2EA}"/>
              </a:ext>
            </a:extLst>
          </p:cNvPr>
          <p:cNvGraphicFramePr>
            <a:graphicFrameLocks noGrp="1"/>
          </p:cNvGraphicFramePr>
          <p:nvPr/>
        </p:nvGraphicFramePr>
        <p:xfrm>
          <a:off x="110168" y="4469284"/>
          <a:ext cx="4114800" cy="2095500"/>
        </p:xfrm>
        <a:graphic>
          <a:graphicData uri="http://schemas.openxmlformats.org/drawingml/2006/table">
            <a:tbl>
              <a:tblPr firstRow="1" firstCol="1" bandRow="1">
                <a:tableStyleId>{5C22544A-7EE6-4342-B048-85BDC9FD1C3A}</a:tableStyleId>
              </a:tblPr>
              <a:tblGrid>
                <a:gridCol w="444500">
                  <a:extLst>
                    <a:ext uri="{9D8B030D-6E8A-4147-A177-3AD203B41FA5}">
                      <a16:colId xmlns:a16="http://schemas.microsoft.com/office/drawing/2014/main" val="3641128262"/>
                    </a:ext>
                  </a:extLst>
                </a:gridCol>
                <a:gridCol w="3670300">
                  <a:extLst>
                    <a:ext uri="{9D8B030D-6E8A-4147-A177-3AD203B41FA5}">
                      <a16:colId xmlns:a16="http://schemas.microsoft.com/office/drawing/2014/main" val="2132247482"/>
                    </a:ext>
                  </a:extLst>
                </a:gridCol>
              </a:tblGrid>
              <a:tr h="190500">
                <a:tc>
                  <a:txBody>
                    <a:bodyPr/>
                    <a:lstStyle/>
                    <a:p>
                      <a:pPr marL="0" marR="0" algn="ctr">
                        <a:lnSpc>
                          <a:spcPct val="107000"/>
                        </a:lnSpc>
                        <a:spcBef>
                          <a:spcPts val="0"/>
                        </a:spcBef>
                        <a:spcAft>
                          <a:spcPts val="0"/>
                        </a:spcAft>
                      </a:pPr>
                      <a:r>
                        <a:rPr lang="en-US" sz="900" dirty="0">
                          <a:effectLst/>
                        </a:rPr>
                        <a:t>Value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900" dirty="0">
                          <a:effectLst/>
                        </a:rPr>
                        <a:t>Description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257897282"/>
                  </a:ext>
                </a:extLst>
              </a:tr>
              <a:tr h="190500">
                <a:tc>
                  <a:txBody>
                    <a:bodyPr/>
                    <a:lstStyle/>
                    <a:p>
                      <a:pPr marL="0" marR="0" algn="ctr">
                        <a:lnSpc>
                          <a:spcPct val="107000"/>
                        </a:lnSpc>
                        <a:spcBef>
                          <a:spcPts val="0"/>
                        </a:spcBef>
                        <a:spcAft>
                          <a:spcPts val="0"/>
                        </a:spcAft>
                      </a:pPr>
                      <a:r>
                        <a:rPr lang="en-US" sz="1100">
                          <a:effectLst/>
                        </a:rPr>
                        <a:t>01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100" dirty="0">
                          <a:effectLst/>
                        </a:rPr>
                        <a:t>Capitation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47841806"/>
                  </a:ext>
                </a:extLst>
              </a:tr>
              <a:tr h="190500">
                <a:tc>
                  <a:txBody>
                    <a:bodyPr/>
                    <a:lstStyle/>
                    <a:p>
                      <a:pPr marL="0" marR="0" algn="ctr">
                        <a:lnSpc>
                          <a:spcPct val="107000"/>
                        </a:lnSpc>
                        <a:spcBef>
                          <a:spcPts val="0"/>
                        </a:spcBef>
                        <a:spcAft>
                          <a:spcPts val="0"/>
                        </a:spcAft>
                      </a:pPr>
                      <a:r>
                        <a:rPr lang="en-US" sz="1100">
                          <a:effectLst/>
                        </a:rPr>
                        <a:t>02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100">
                          <a:effectLst/>
                        </a:rPr>
                        <a:t>Fee for Service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4225303936"/>
                  </a:ext>
                </a:extLst>
              </a:tr>
              <a:tr h="190500">
                <a:tc>
                  <a:txBody>
                    <a:bodyPr/>
                    <a:lstStyle/>
                    <a:p>
                      <a:pPr marL="0" marR="0" algn="ctr">
                        <a:lnSpc>
                          <a:spcPct val="107000"/>
                        </a:lnSpc>
                        <a:spcBef>
                          <a:spcPts val="0"/>
                        </a:spcBef>
                        <a:spcAft>
                          <a:spcPts val="0"/>
                        </a:spcAft>
                      </a:pPr>
                      <a:r>
                        <a:rPr lang="en-US" sz="1100">
                          <a:effectLst/>
                        </a:rPr>
                        <a:t>03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100">
                          <a:effectLst/>
                        </a:rPr>
                        <a:t>Percent of Charges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949632291"/>
                  </a:ext>
                </a:extLst>
              </a:tr>
              <a:tr h="190500">
                <a:tc>
                  <a:txBody>
                    <a:bodyPr/>
                    <a:lstStyle/>
                    <a:p>
                      <a:pPr marL="0" marR="0" algn="ctr">
                        <a:lnSpc>
                          <a:spcPct val="107000"/>
                        </a:lnSpc>
                        <a:spcBef>
                          <a:spcPts val="0"/>
                        </a:spcBef>
                        <a:spcAft>
                          <a:spcPts val="0"/>
                        </a:spcAft>
                      </a:pPr>
                      <a:r>
                        <a:rPr lang="en-US" sz="1100">
                          <a:effectLst/>
                        </a:rPr>
                        <a:t>04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100">
                          <a:effectLst/>
                        </a:rPr>
                        <a:t>DRG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482447119"/>
                  </a:ext>
                </a:extLst>
              </a:tr>
              <a:tr h="190500">
                <a:tc>
                  <a:txBody>
                    <a:bodyPr/>
                    <a:lstStyle/>
                    <a:p>
                      <a:pPr marL="0" marR="0" algn="ctr">
                        <a:lnSpc>
                          <a:spcPct val="107000"/>
                        </a:lnSpc>
                        <a:spcBef>
                          <a:spcPts val="0"/>
                        </a:spcBef>
                        <a:spcAft>
                          <a:spcPts val="0"/>
                        </a:spcAft>
                      </a:pPr>
                      <a:r>
                        <a:rPr lang="en-US" sz="1100">
                          <a:effectLst/>
                        </a:rPr>
                        <a:t>05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100">
                          <a:effectLst/>
                        </a:rPr>
                        <a:t>Pay for Performance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609919481"/>
                  </a:ext>
                </a:extLst>
              </a:tr>
              <a:tr h="190500">
                <a:tc>
                  <a:txBody>
                    <a:bodyPr/>
                    <a:lstStyle/>
                    <a:p>
                      <a:pPr marL="0" marR="0" algn="ctr">
                        <a:lnSpc>
                          <a:spcPct val="107000"/>
                        </a:lnSpc>
                        <a:spcBef>
                          <a:spcPts val="0"/>
                        </a:spcBef>
                        <a:spcAft>
                          <a:spcPts val="0"/>
                        </a:spcAft>
                      </a:pPr>
                      <a:r>
                        <a:rPr lang="en-US" sz="1100">
                          <a:effectLst/>
                        </a:rPr>
                        <a:t>06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100">
                          <a:effectLst/>
                        </a:rPr>
                        <a:t>Global Payment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938573430"/>
                  </a:ext>
                </a:extLst>
              </a:tr>
              <a:tr h="190500">
                <a:tc>
                  <a:txBody>
                    <a:bodyPr/>
                    <a:lstStyle/>
                    <a:p>
                      <a:pPr marL="0" marR="0" algn="ctr">
                        <a:lnSpc>
                          <a:spcPct val="107000"/>
                        </a:lnSpc>
                        <a:spcBef>
                          <a:spcPts val="0"/>
                        </a:spcBef>
                        <a:spcAft>
                          <a:spcPts val="0"/>
                        </a:spcAft>
                      </a:pPr>
                      <a:r>
                        <a:rPr lang="en-US" sz="1100">
                          <a:effectLst/>
                        </a:rPr>
                        <a:t>07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100">
                          <a:effectLst/>
                        </a:rPr>
                        <a:t>Other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943447854"/>
                  </a:ext>
                </a:extLst>
              </a:tr>
              <a:tr h="190500">
                <a:tc>
                  <a:txBody>
                    <a:bodyPr/>
                    <a:lstStyle/>
                    <a:p>
                      <a:pPr marL="0" marR="0" algn="ctr">
                        <a:lnSpc>
                          <a:spcPct val="107000"/>
                        </a:lnSpc>
                        <a:spcBef>
                          <a:spcPts val="0"/>
                        </a:spcBef>
                        <a:spcAft>
                          <a:spcPts val="0"/>
                        </a:spcAft>
                      </a:pPr>
                      <a:r>
                        <a:rPr lang="en-US" sz="1100">
                          <a:effectLst/>
                        </a:rPr>
                        <a:t>08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100">
                          <a:effectLst/>
                        </a:rPr>
                        <a:t>Bundled Payment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473298470"/>
                  </a:ext>
                </a:extLst>
              </a:tr>
              <a:tr h="190500">
                <a:tc>
                  <a:txBody>
                    <a:bodyPr/>
                    <a:lstStyle/>
                    <a:p>
                      <a:pPr marL="0" marR="0" algn="ctr">
                        <a:lnSpc>
                          <a:spcPct val="107000"/>
                        </a:lnSpc>
                        <a:spcBef>
                          <a:spcPts val="0"/>
                        </a:spcBef>
                        <a:spcAft>
                          <a:spcPts val="0"/>
                        </a:spcAft>
                      </a:pPr>
                      <a:r>
                        <a:rPr lang="en-US" sz="1100">
                          <a:effectLst/>
                        </a:rPr>
                        <a:t>09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100">
                          <a:effectLst/>
                        </a:rPr>
                        <a:t>Payment Amount Per Episode (PAPE) (MassHealth)</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493008407"/>
                  </a:ext>
                </a:extLst>
              </a:tr>
              <a:tr h="190500">
                <a:tc>
                  <a:txBody>
                    <a:bodyPr/>
                    <a:lstStyle/>
                    <a:p>
                      <a:pPr marL="0" marR="0" algn="ctr">
                        <a:lnSpc>
                          <a:spcPct val="107000"/>
                        </a:lnSpc>
                        <a:spcBef>
                          <a:spcPts val="0"/>
                        </a:spcBef>
                        <a:spcAft>
                          <a:spcPts val="0"/>
                        </a:spcAft>
                      </a:pPr>
                      <a:r>
                        <a:rPr lang="en-US" sz="1100">
                          <a:effectLst/>
                        </a:rPr>
                        <a:t>10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100" dirty="0">
                          <a:effectLst/>
                        </a:rPr>
                        <a:t>Enhanced Ambulatory Patient Grouping (EAPG) (MassHealth)</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780559145"/>
                  </a:ext>
                </a:extLst>
              </a:tr>
            </a:tbl>
          </a:graphicData>
        </a:graphic>
      </p:graphicFrame>
      <p:sp>
        <p:nvSpPr>
          <p:cNvPr id="11" name="TextBox 10">
            <a:extLst>
              <a:ext uri="{FF2B5EF4-FFF2-40B4-BE49-F238E27FC236}">
                <a16:creationId xmlns:a16="http://schemas.microsoft.com/office/drawing/2014/main" id="{47F3C295-A7D5-42BF-ADA5-BD819F93A473}"/>
              </a:ext>
            </a:extLst>
          </p:cNvPr>
          <p:cNvSpPr txBox="1"/>
          <p:nvPr/>
        </p:nvSpPr>
        <p:spPr>
          <a:xfrm>
            <a:off x="12555" y="4207525"/>
            <a:ext cx="4310025" cy="29238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prstClr val="black"/>
                </a:solidFill>
                <a:effectLst/>
                <a:uLnTx/>
                <a:uFillTx/>
                <a:latin typeface="Calibri" panose="020F0502020204030204"/>
                <a:ea typeface="+mn-ea"/>
                <a:cs typeface="+mn-cs"/>
              </a:rPr>
              <a:t>Table 1. Coding Options for Payment Arrangement Type</a:t>
            </a:r>
          </a:p>
        </p:txBody>
      </p:sp>
      <p:graphicFrame>
        <p:nvGraphicFramePr>
          <p:cNvPr id="13" name="Table 12">
            <a:extLst>
              <a:ext uri="{FF2B5EF4-FFF2-40B4-BE49-F238E27FC236}">
                <a16:creationId xmlns:a16="http://schemas.microsoft.com/office/drawing/2014/main" id="{81471486-446B-4E3B-90E6-B931AA26C238}"/>
              </a:ext>
            </a:extLst>
          </p:cNvPr>
          <p:cNvGraphicFramePr>
            <a:graphicFrameLocks noGrp="1"/>
          </p:cNvGraphicFramePr>
          <p:nvPr/>
        </p:nvGraphicFramePr>
        <p:xfrm>
          <a:off x="4629089" y="2305190"/>
          <a:ext cx="4252936" cy="922338"/>
        </p:xfrm>
        <a:graphic>
          <a:graphicData uri="http://schemas.openxmlformats.org/drawingml/2006/table">
            <a:tbl>
              <a:tblPr firstRow="1" firstCol="1" bandRow="1">
                <a:tableStyleId>{5C22544A-7EE6-4342-B048-85BDC9FD1C3A}</a:tableStyleId>
              </a:tblPr>
              <a:tblGrid>
                <a:gridCol w="609600">
                  <a:extLst>
                    <a:ext uri="{9D8B030D-6E8A-4147-A177-3AD203B41FA5}">
                      <a16:colId xmlns:a16="http://schemas.microsoft.com/office/drawing/2014/main" val="1850731541"/>
                    </a:ext>
                  </a:extLst>
                </a:gridCol>
                <a:gridCol w="1104900">
                  <a:extLst>
                    <a:ext uri="{9D8B030D-6E8A-4147-A177-3AD203B41FA5}">
                      <a16:colId xmlns:a16="http://schemas.microsoft.com/office/drawing/2014/main" val="1507922524"/>
                    </a:ext>
                  </a:extLst>
                </a:gridCol>
                <a:gridCol w="1397765">
                  <a:extLst>
                    <a:ext uri="{9D8B030D-6E8A-4147-A177-3AD203B41FA5}">
                      <a16:colId xmlns:a16="http://schemas.microsoft.com/office/drawing/2014/main" val="1773636578"/>
                    </a:ext>
                  </a:extLst>
                </a:gridCol>
                <a:gridCol w="1140671">
                  <a:extLst>
                    <a:ext uri="{9D8B030D-6E8A-4147-A177-3AD203B41FA5}">
                      <a16:colId xmlns:a16="http://schemas.microsoft.com/office/drawing/2014/main" val="716691117"/>
                    </a:ext>
                  </a:extLst>
                </a:gridCol>
              </a:tblGrid>
              <a:tr h="190500">
                <a:tc>
                  <a:txBody>
                    <a:bodyPr/>
                    <a:lstStyle/>
                    <a:p>
                      <a:pPr marL="0" marR="0" algn="ctr">
                        <a:lnSpc>
                          <a:spcPct val="107000"/>
                        </a:lnSpc>
                        <a:spcBef>
                          <a:spcPts val="0"/>
                        </a:spcBef>
                        <a:spcAft>
                          <a:spcPts val="0"/>
                        </a:spcAft>
                      </a:pPr>
                      <a:r>
                        <a:rPr lang="en-US" sz="1100">
                          <a:effectLst/>
                        </a:rPr>
                        <a:t>Value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Description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Percent of Claim Lines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dirty="0">
                          <a:effectLst/>
                        </a:rPr>
                        <a:t>Percent of Charges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202951161"/>
                  </a:ext>
                </a:extLst>
              </a:tr>
              <a:tr h="190500">
                <a:tc>
                  <a:txBody>
                    <a:bodyPr/>
                    <a:lstStyle/>
                    <a:p>
                      <a:pPr marL="0" marR="0" algn="ctr">
                        <a:lnSpc>
                          <a:spcPct val="107000"/>
                        </a:lnSpc>
                        <a:spcBef>
                          <a:spcPts val="0"/>
                        </a:spcBef>
                        <a:spcAft>
                          <a:spcPts val="0"/>
                        </a:spcAft>
                      </a:pPr>
                      <a:r>
                        <a:rPr lang="en-US" sz="1100">
                          <a:effectLst/>
                        </a:rPr>
                        <a:t>01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100">
                          <a:effectLst/>
                        </a:rPr>
                        <a:t>Capitation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0.08%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dirty="0">
                          <a:effectLst/>
                        </a:rPr>
                        <a:t>0.03%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451757509"/>
                  </a:ext>
                </a:extLst>
              </a:tr>
              <a:tr h="190500">
                <a:tc>
                  <a:txBody>
                    <a:bodyPr/>
                    <a:lstStyle/>
                    <a:p>
                      <a:pPr marL="0" marR="0" algn="ctr">
                        <a:lnSpc>
                          <a:spcPct val="107000"/>
                        </a:lnSpc>
                        <a:spcBef>
                          <a:spcPts val="0"/>
                        </a:spcBef>
                        <a:spcAft>
                          <a:spcPts val="0"/>
                        </a:spcAft>
                      </a:pPr>
                      <a:r>
                        <a:rPr lang="en-US" sz="1100">
                          <a:effectLst/>
                        </a:rPr>
                        <a:t>02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100">
                          <a:effectLst/>
                        </a:rPr>
                        <a:t>Fee for Service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50.98%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a:effectLst/>
                        </a:rPr>
                        <a:t>43.24%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79901882"/>
                  </a:ext>
                </a:extLst>
              </a:tr>
              <a:tr h="190500">
                <a:tc>
                  <a:txBody>
                    <a:bodyPr/>
                    <a:lstStyle/>
                    <a:p>
                      <a:pPr marL="0" marR="0" algn="ctr">
                        <a:lnSpc>
                          <a:spcPct val="107000"/>
                        </a:lnSpc>
                        <a:spcBef>
                          <a:spcPts val="0"/>
                        </a:spcBef>
                        <a:spcAft>
                          <a:spcPts val="0"/>
                        </a:spcAft>
                      </a:pPr>
                      <a:r>
                        <a:rPr lang="en-US" sz="1100">
                          <a:effectLst/>
                        </a:rPr>
                        <a:t>07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100">
                          <a:effectLst/>
                        </a:rPr>
                        <a:t>Other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dirty="0">
                          <a:effectLst/>
                        </a:rPr>
                        <a:t>48.94%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dirty="0">
                          <a:effectLst/>
                        </a:rPr>
                        <a:t>56.72%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80320605"/>
                  </a:ext>
                </a:extLst>
              </a:tr>
            </a:tbl>
          </a:graphicData>
        </a:graphic>
      </p:graphicFrame>
      <p:sp>
        <p:nvSpPr>
          <p:cNvPr id="15" name="TextBox 14">
            <a:extLst>
              <a:ext uri="{FF2B5EF4-FFF2-40B4-BE49-F238E27FC236}">
                <a16:creationId xmlns:a16="http://schemas.microsoft.com/office/drawing/2014/main" id="{093335A9-968A-461F-A97A-024335B619AE}"/>
              </a:ext>
            </a:extLst>
          </p:cNvPr>
          <p:cNvSpPr txBox="1"/>
          <p:nvPr/>
        </p:nvSpPr>
        <p:spPr>
          <a:xfrm>
            <a:off x="4490621" y="2040308"/>
            <a:ext cx="4529872" cy="29238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prstClr val="black"/>
                </a:solidFill>
                <a:effectLst/>
                <a:uLnTx/>
                <a:uFillTx/>
                <a:latin typeface="Calibri" panose="020F0502020204030204"/>
                <a:ea typeface="+mn-ea"/>
                <a:cs typeface="+mn-cs"/>
              </a:rPr>
              <a:t>Table 2. Payment Arrangement Type Codes in Pharmacy Claims</a:t>
            </a:r>
          </a:p>
        </p:txBody>
      </p:sp>
      <p:graphicFrame>
        <p:nvGraphicFramePr>
          <p:cNvPr id="14" name="Table 13">
            <a:extLst>
              <a:ext uri="{FF2B5EF4-FFF2-40B4-BE49-F238E27FC236}">
                <a16:creationId xmlns:a16="http://schemas.microsoft.com/office/drawing/2014/main" id="{C4711846-3B98-4F99-9A64-BF9FC1DEE38F}"/>
              </a:ext>
            </a:extLst>
          </p:cNvPr>
          <p:cNvGraphicFramePr>
            <a:graphicFrameLocks noGrp="1"/>
          </p:cNvGraphicFramePr>
          <p:nvPr/>
        </p:nvGraphicFramePr>
        <p:xfrm>
          <a:off x="4572000" y="3586222"/>
          <a:ext cx="4330343" cy="2935288"/>
        </p:xfrm>
        <a:graphic>
          <a:graphicData uri="http://schemas.openxmlformats.org/drawingml/2006/table">
            <a:tbl>
              <a:tblPr firstRow="1" firstCol="1" bandRow="1">
                <a:tableStyleId>{5C22544A-7EE6-4342-B048-85BDC9FD1C3A}</a:tableStyleId>
              </a:tblPr>
              <a:tblGrid>
                <a:gridCol w="495759">
                  <a:extLst>
                    <a:ext uri="{9D8B030D-6E8A-4147-A177-3AD203B41FA5}">
                      <a16:colId xmlns:a16="http://schemas.microsoft.com/office/drawing/2014/main" val="2120079149"/>
                    </a:ext>
                  </a:extLst>
                </a:gridCol>
                <a:gridCol w="1511535">
                  <a:extLst>
                    <a:ext uri="{9D8B030D-6E8A-4147-A177-3AD203B41FA5}">
                      <a16:colId xmlns:a16="http://schemas.microsoft.com/office/drawing/2014/main" val="2207643533"/>
                    </a:ext>
                  </a:extLst>
                </a:gridCol>
                <a:gridCol w="1195355">
                  <a:extLst>
                    <a:ext uri="{9D8B030D-6E8A-4147-A177-3AD203B41FA5}">
                      <a16:colId xmlns:a16="http://schemas.microsoft.com/office/drawing/2014/main" val="1262945830"/>
                    </a:ext>
                  </a:extLst>
                </a:gridCol>
                <a:gridCol w="1127694">
                  <a:extLst>
                    <a:ext uri="{9D8B030D-6E8A-4147-A177-3AD203B41FA5}">
                      <a16:colId xmlns:a16="http://schemas.microsoft.com/office/drawing/2014/main" val="3714557479"/>
                    </a:ext>
                  </a:extLst>
                </a:gridCol>
              </a:tblGrid>
              <a:tr h="190500">
                <a:tc>
                  <a:txBody>
                    <a:bodyPr/>
                    <a:lstStyle/>
                    <a:p>
                      <a:pPr marL="0" marR="0" algn="ctr">
                        <a:lnSpc>
                          <a:spcPct val="107000"/>
                        </a:lnSpc>
                        <a:spcBef>
                          <a:spcPts val="0"/>
                        </a:spcBef>
                        <a:spcAft>
                          <a:spcPts val="0"/>
                        </a:spcAft>
                      </a:pPr>
                      <a:r>
                        <a:rPr lang="en-US" sz="1100" dirty="0">
                          <a:effectLst/>
                        </a:rPr>
                        <a:t>Value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Descritpion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dirty="0">
                          <a:effectLst/>
                        </a:rPr>
                        <a:t>Percent of Claim Lines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Percent of Charges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519577580"/>
                  </a:ext>
                </a:extLst>
              </a:tr>
              <a:tr h="190500">
                <a:tc>
                  <a:txBody>
                    <a:bodyPr/>
                    <a:lstStyle/>
                    <a:p>
                      <a:pPr marL="0" marR="0" algn="ctr">
                        <a:lnSpc>
                          <a:spcPct val="107000"/>
                        </a:lnSpc>
                        <a:spcBef>
                          <a:spcPts val="0"/>
                        </a:spcBef>
                        <a:spcAft>
                          <a:spcPts val="0"/>
                        </a:spcAft>
                      </a:pPr>
                      <a:r>
                        <a:rPr lang="en-US" sz="1100" dirty="0">
                          <a:effectLst/>
                        </a:rPr>
                        <a:t>01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100">
                          <a:effectLst/>
                        </a:rPr>
                        <a:t>Capitation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dirty="0">
                          <a:effectLst/>
                        </a:rPr>
                        <a:t>4.26%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dirty="0">
                          <a:effectLst/>
                        </a:rPr>
                        <a:t>1.55%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655554617"/>
                  </a:ext>
                </a:extLst>
              </a:tr>
              <a:tr h="190500">
                <a:tc>
                  <a:txBody>
                    <a:bodyPr/>
                    <a:lstStyle/>
                    <a:p>
                      <a:pPr marL="0" marR="0" algn="ctr">
                        <a:lnSpc>
                          <a:spcPct val="107000"/>
                        </a:lnSpc>
                        <a:spcBef>
                          <a:spcPts val="0"/>
                        </a:spcBef>
                        <a:spcAft>
                          <a:spcPts val="0"/>
                        </a:spcAft>
                      </a:pPr>
                      <a:r>
                        <a:rPr lang="en-US" sz="1100" dirty="0">
                          <a:effectLst/>
                        </a:rPr>
                        <a:t>02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100">
                          <a:effectLst/>
                        </a:rPr>
                        <a:t>Fee for Service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dirty="0">
                          <a:effectLst/>
                        </a:rPr>
                        <a:t>58.66%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63.54%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063538201"/>
                  </a:ext>
                </a:extLst>
              </a:tr>
              <a:tr h="190500">
                <a:tc>
                  <a:txBody>
                    <a:bodyPr/>
                    <a:lstStyle/>
                    <a:p>
                      <a:pPr marL="0" marR="0" algn="ctr">
                        <a:lnSpc>
                          <a:spcPct val="107000"/>
                        </a:lnSpc>
                        <a:spcBef>
                          <a:spcPts val="0"/>
                        </a:spcBef>
                        <a:spcAft>
                          <a:spcPts val="0"/>
                        </a:spcAft>
                      </a:pPr>
                      <a:r>
                        <a:rPr lang="en-US" sz="1100" dirty="0">
                          <a:effectLst/>
                        </a:rPr>
                        <a:t>03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100">
                          <a:effectLst/>
                        </a:rPr>
                        <a:t>Percent of Charges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dirty="0">
                          <a:effectLst/>
                        </a:rPr>
                        <a:t>1.64%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3.18%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733058405"/>
                  </a:ext>
                </a:extLst>
              </a:tr>
              <a:tr h="190500">
                <a:tc>
                  <a:txBody>
                    <a:bodyPr/>
                    <a:lstStyle/>
                    <a:p>
                      <a:pPr marL="0" marR="0" algn="ctr">
                        <a:lnSpc>
                          <a:spcPct val="107000"/>
                        </a:lnSpc>
                        <a:spcBef>
                          <a:spcPts val="0"/>
                        </a:spcBef>
                        <a:spcAft>
                          <a:spcPts val="0"/>
                        </a:spcAft>
                      </a:pPr>
                      <a:r>
                        <a:rPr lang="en-US" sz="1100" dirty="0">
                          <a:effectLst/>
                        </a:rPr>
                        <a:t>04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100">
                          <a:effectLst/>
                        </a:rPr>
                        <a:t>DRG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dirty="0">
                          <a:effectLst/>
                        </a:rPr>
                        <a:t>18.63%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20.21%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041961205"/>
                  </a:ext>
                </a:extLst>
              </a:tr>
              <a:tr h="190500">
                <a:tc>
                  <a:txBody>
                    <a:bodyPr/>
                    <a:lstStyle/>
                    <a:p>
                      <a:pPr marL="0" marR="0" algn="ctr">
                        <a:lnSpc>
                          <a:spcPct val="107000"/>
                        </a:lnSpc>
                        <a:spcBef>
                          <a:spcPts val="0"/>
                        </a:spcBef>
                        <a:spcAft>
                          <a:spcPts val="0"/>
                        </a:spcAft>
                      </a:pPr>
                      <a:r>
                        <a:rPr lang="en-US" sz="1100" dirty="0">
                          <a:effectLst/>
                        </a:rPr>
                        <a:t>05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100">
                          <a:effectLst/>
                        </a:rPr>
                        <a:t>Pay for Performance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0.07%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0.07%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825832648"/>
                  </a:ext>
                </a:extLst>
              </a:tr>
              <a:tr h="190500">
                <a:tc>
                  <a:txBody>
                    <a:bodyPr/>
                    <a:lstStyle/>
                    <a:p>
                      <a:pPr marL="0" marR="0" algn="ctr">
                        <a:lnSpc>
                          <a:spcPct val="107000"/>
                        </a:lnSpc>
                        <a:spcBef>
                          <a:spcPts val="0"/>
                        </a:spcBef>
                        <a:spcAft>
                          <a:spcPts val="0"/>
                        </a:spcAft>
                      </a:pPr>
                      <a:r>
                        <a:rPr lang="en-US" sz="1100">
                          <a:effectLst/>
                        </a:rPr>
                        <a:t>06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100">
                          <a:effectLst/>
                        </a:rPr>
                        <a:t>Global Payment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dirty="0">
                          <a:effectLst/>
                        </a:rPr>
                        <a:t>0.75%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0.70%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213037956"/>
                  </a:ext>
                </a:extLst>
              </a:tr>
              <a:tr h="190500">
                <a:tc>
                  <a:txBody>
                    <a:bodyPr/>
                    <a:lstStyle/>
                    <a:p>
                      <a:pPr marL="0" marR="0" algn="ctr">
                        <a:lnSpc>
                          <a:spcPct val="107000"/>
                        </a:lnSpc>
                        <a:spcBef>
                          <a:spcPts val="0"/>
                        </a:spcBef>
                        <a:spcAft>
                          <a:spcPts val="0"/>
                        </a:spcAft>
                      </a:pPr>
                      <a:r>
                        <a:rPr lang="en-US" sz="1100" dirty="0">
                          <a:effectLst/>
                        </a:rPr>
                        <a:t>07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100">
                          <a:effectLst/>
                        </a:rPr>
                        <a:t>Other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5.88%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3.58%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919113838"/>
                  </a:ext>
                </a:extLst>
              </a:tr>
              <a:tr h="190500">
                <a:tc>
                  <a:txBody>
                    <a:bodyPr/>
                    <a:lstStyle/>
                    <a:p>
                      <a:pPr marL="0" marR="0" algn="ctr">
                        <a:lnSpc>
                          <a:spcPct val="107000"/>
                        </a:lnSpc>
                        <a:spcBef>
                          <a:spcPts val="0"/>
                        </a:spcBef>
                        <a:spcAft>
                          <a:spcPts val="0"/>
                        </a:spcAft>
                      </a:pPr>
                      <a:r>
                        <a:rPr lang="en-US" sz="1100" dirty="0">
                          <a:effectLst/>
                        </a:rPr>
                        <a:t>09</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100">
                          <a:effectLst/>
                        </a:rPr>
                        <a:t>Payment Amount Per Episode (PAPE) (MassHealth)</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1.82%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dirty="0">
                          <a:effectLst/>
                        </a:rPr>
                        <a:t>0.01%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057588829"/>
                  </a:ext>
                </a:extLst>
              </a:tr>
              <a:tr h="190500">
                <a:tc>
                  <a:txBody>
                    <a:bodyPr/>
                    <a:lstStyle/>
                    <a:p>
                      <a:pPr marL="0" marR="0" algn="ctr">
                        <a:lnSpc>
                          <a:spcPct val="107000"/>
                        </a:lnSpc>
                        <a:spcBef>
                          <a:spcPts val="0"/>
                        </a:spcBef>
                        <a:spcAft>
                          <a:spcPts val="0"/>
                        </a:spcAft>
                      </a:pPr>
                      <a:r>
                        <a:rPr lang="en-US" sz="1100" dirty="0">
                          <a:effectLst/>
                        </a:rPr>
                        <a:t>10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100">
                          <a:effectLst/>
                        </a:rPr>
                        <a:t>Enhanced Ambulatory Patient Grouping (EAPG) (MassHealth)</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1.17%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dirty="0">
                          <a:effectLst/>
                        </a:rPr>
                        <a:t>0.91%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964467422"/>
                  </a:ext>
                </a:extLst>
              </a:tr>
              <a:tr h="190500">
                <a:tc>
                  <a:txBody>
                    <a:bodyPr/>
                    <a:lstStyle/>
                    <a:p>
                      <a:pPr marL="0" marR="0" algn="ctr">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100">
                          <a:effectLst/>
                        </a:rPr>
                        <a:t>Blank</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7.13%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dirty="0">
                          <a:effectLst/>
                        </a:rPr>
                        <a:t>6.24%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877343108"/>
                  </a:ext>
                </a:extLst>
              </a:tr>
            </a:tbl>
          </a:graphicData>
        </a:graphic>
      </p:graphicFrame>
      <p:sp>
        <p:nvSpPr>
          <p:cNvPr id="17" name="TextBox 16">
            <a:extLst>
              <a:ext uri="{FF2B5EF4-FFF2-40B4-BE49-F238E27FC236}">
                <a16:creationId xmlns:a16="http://schemas.microsoft.com/office/drawing/2014/main" id="{C543188A-A163-41B4-8A8F-E2882B2A130B}"/>
              </a:ext>
            </a:extLst>
          </p:cNvPr>
          <p:cNvSpPr txBox="1"/>
          <p:nvPr/>
        </p:nvSpPr>
        <p:spPr>
          <a:xfrm>
            <a:off x="4490621" y="3314072"/>
            <a:ext cx="4529872" cy="29238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prstClr val="black"/>
                </a:solidFill>
                <a:effectLst/>
                <a:uLnTx/>
                <a:uFillTx/>
                <a:latin typeface="Calibri" panose="020F0502020204030204"/>
                <a:ea typeface="+mn-ea"/>
                <a:cs typeface="+mn-cs"/>
              </a:rPr>
              <a:t>Table 3. Payment Arrangement Type Codes in Medical Claims</a:t>
            </a:r>
          </a:p>
        </p:txBody>
      </p:sp>
    </p:spTree>
    <p:extLst>
      <p:ext uri="{BB962C8B-B14F-4D97-AF65-F5344CB8AC3E}">
        <p14:creationId xmlns:p14="http://schemas.microsoft.com/office/powerpoint/2010/main" val="22712724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A19BE1-1B46-4611-A0A6-2224ACF23848}"/>
              </a:ext>
            </a:extLst>
          </p:cNvPr>
          <p:cNvSpPr/>
          <p:nvPr/>
        </p:nvSpPr>
        <p:spPr>
          <a:xfrm>
            <a:off x="249664" y="210037"/>
            <a:ext cx="8819907" cy="1015663"/>
          </a:xfrm>
          <a:prstGeom prst="rect">
            <a:avLst/>
          </a:prstGeom>
        </p:spPr>
        <p:txBody>
          <a:bodyPr wrap="square">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500" b="1" i="0" u="sng" strike="noStrike" kern="1200" cap="none" spc="0" normalizeH="0" baseline="0" noProof="0" dirty="0">
                <a:ln>
                  <a:noFill/>
                </a:ln>
                <a:solidFill>
                  <a:srgbClr val="4472C4"/>
                </a:solidFill>
                <a:effectLst/>
                <a:uLnTx/>
                <a:uFillTx/>
                <a:latin typeface="Calibri Light" panose="020F0302020204030204"/>
                <a:ea typeface="+mn-ea"/>
                <a:cs typeface="+mn-cs"/>
              </a:rPr>
              <a:t>Question</a:t>
            </a:r>
            <a:r>
              <a:rPr kumimoji="0" lang="en-US" sz="1500" b="1" i="0" u="none" strike="noStrike" kern="1200" cap="none" spc="0" normalizeH="0" baseline="0" noProof="0" dirty="0">
                <a:ln>
                  <a:noFill/>
                </a:ln>
                <a:solidFill>
                  <a:srgbClr val="4472C4"/>
                </a:solidFill>
                <a:effectLst/>
                <a:uLnTx/>
                <a:uFillTx/>
                <a:latin typeface="Calibri Light" panose="020F0302020204030204"/>
                <a:ea typeface="+mn-ea"/>
                <a:cs typeface="+mn-cs"/>
              </a:rPr>
              <a:t>: What is the difference between the MA APCD and case mix’s geographic </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500" b="1" i="0" u="none" strike="noStrike" kern="1200" cap="none" spc="0" normalizeH="0" baseline="0" noProof="0" dirty="0">
                <a:ln>
                  <a:noFill/>
                </a:ln>
                <a:solidFill>
                  <a:srgbClr val="4472C4"/>
                </a:solidFill>
                <a:effectLst/>
                <a:uLnTx/>
                <a:uFillTx/>
                <a:latin typeface="Calibri Light" panose="020F0302020204030204"/>
                <a:ea typeface="+mn-ea"/>
                <a:cs typeface="+mn-cs"/>
              </a:rPr>
              <a:t>data for analyzing care seeking trends in out migration of Massachusetts pediatric </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500" b="1" i="0" u="none" strike="noStrike" kern="1200" cap="none" spc="0" normalizeH="0" baseline="0" noProof="0" dirty="0">
                <a:ln>
                  <a:noFill/>
                </a:ln>
                <a:solidFill>
                  <a:srgbClr val="4472C4"/>
                </a:solidFill>
                <a:effectLst/>
                <a:uLnTx/>
                <a:uFillTx/>
                <a:latin typeface="Calibri Light" panose="020F0302020204030204"/>
                <a:ea typeface="+mn-ea"/>
                <a:cs typeface="+mn-cs"/>
              </a:rPr>
              <a:t>patients to surrounding states and in migration of pediatric patients from surrounding </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500" b="1" i="0" u="none" strike="noStrike" kern="1200" cap="none" spc="0" normalizeH="0" baseline="0" noProof="0" dirty="0">
                <a:ln>
                  <a:noFill/>
                </a:ln>
                <a:solidFill>
                  <a:srgbClr val="4472C4"/>
                </a:solidFill>
                <a:effectLst/>
                <a:uLnTx/>
                <a:uFillTx/>
                <a:latin typeface="Calibri Light" panose="020F0302020204030204"/>
                <a:ea typeface="+mn-ea"/>
                <a:cs typeface="+mn-cs"/>
              </a:rPr>
              <a:t>states to Massachusetts?</a:t>
            </a:r>
          </a:p>
        </p:txBody>
      </p:sp>
      <p:sp>
        <p:nvSpPr>
          <p:cNvPr id="5" name="Rectangle 4">
            <a:extLst>
              <a:ext uri="{FF2B5EF4-FFF2-40B4-BE49-F238E27FC236}">
                <a16:creationId xmlns:a16="http://schemas.microsoft.com/office/drawing/2014/main" id="{E41BE5CB-CBE9-4908-9870-D497850DBF99}"/>
              </a:ext>
            </a:extLst>
          </p:cNvPr>
          <p:cNvSpPr/>
          <p:nvPr/>
        </p:nvSpPr>
        <p:spPr>
          <a:xfrm>
            <a:off x="6937542" y="232609"/>
            <a:ext cx="1956793" cy="646331"/>
          </a:xfrm>
          <a:prstGeom prst="rect">
            <a:avLst/>
          </a:prstGeom>
        </p:spPr>
        <p:style>
          <a:lnRef idx="3">
            <a:schemeClr val="lt1"/>
          </a:lnRef>
          <a:fillRef idx="1">
            <a:schemeClr val="dk1"/>
          </a:fillRef>
          <a:effectRef idx="1">
            <a:schemeClr val="dk1"/>
          </a:effectRef>
          <a:fontRef idx="minor">
            <a:schemeClr val="lt1"/>
          </a:fontRef>
        </p:style>
        <p:txBody>
          <a:bodyPr wrap="squar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w="0"/>
                <a:solidFill>
                  <a:prstClr val="white"/>
                </a:solidFill>
                <a:effectLst>
                  <a:outerShdw blurRad="38100" dist="25400" dir="5400000" algn="ctr" rotWithShape="0">
                    <a:srgbClr val="6E747A">
                      <a:alpha val="43000"/>
                    </a:srgbClr>
                  </a:outerShdw>
                </a:effectLst>
                <a:uLnTx/>
                <a:uFillTx/>
                <a:latin typeface="Calibri" panose="020F0502020204030204"/>
                <a:ea typeface="+mn-ea"/>
                <a:cs typeface="+mn-cs"/>
              </a:rPr>
              <a:t>Pediatric Patient</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w="0"/>
                <a:solidFill>
                  <a:prstClr val="white"/>
                </a:solidFill>
                <a:effectLst>
                  <a:outerShdw blurRad="38100" dist="25400" dir="5400000" algn="ctr" rotWithShape="0">
                    <a:srgbClr val="6E747A">
                      <a:alpha val="43000"/>
                    </a:srgbClr>
                  </a:outerShdw>
                </a:effectLst>
                <a:uLnTx/>
                <a:uFillTx/>
                <a:latin typeface="Calibri" panose="020F0502020204030204"/>
                <a:ea typeface="+mn-ea"/>
                <a:cs typeface="+mn-cs"/>
              </a:rPr>
              <a:t>Migration Patterns</a:t>
            </a:r>
            <a:endParaRPr kumimoji="0" lang="en-US" sz="2800" b="1" i="0" u="none" strike="noStrike" kern="1200" cap="none" spc="0" normalizeH="0" baseline="0" noProof="0" dirty="0">
              <a:ln w="0"/>
              <a:solidFill>
                <a:prstClr val="white"/>
              </a:solidFill>
              <a:effectLst>
                <a:outerShdw blurRad="38100" dist="25400" dir="5400000" algn="ctr" rotWithShape="0">
                  <a:srgbClr val="6E747A">
                    <a:alpha val="43000"/>
                  </a:srgbClr>
                </a:outerShdw>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B98DF742-8F67-464A-B3D4-9533D97C128E}"/>
              </a:ext>
            </a:extLst>
          </p:cNvPr>
          <p:cNvSpPr/>
          <p:nvPr/>
        </p:nvSpPr>
        <p:spPr>
          <a:xfrm>
            <a:off x="249663" y="1128691"/>
            <a:ext cx="8819907" cy="181588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1" u="sng" strike="noStrike" kern="1200" cap="none" spc="0" normalizeH="0" baseline="0" noProof="0" dirty="0">
                <a:ln>
                  <a:noFill/>
                </a:ln>
                <a:solidFill>
                  <a:prstClr val="black"/>
                </a:solidFill>
                <a:effectLst/>
                <a:uLnTx/>
                <a:uFillTx/>
                <a:latin typeface="Calibri" panose="020F0502020204030204"/>
                <a:ea typeface="+mn-ea"/>
                <a:cs typeface="+mn-cs"/>
              </a:rPr>
              <a:t>Answer</a:t>
            </a:r>
            <a:r>
              <a:rPr kumimoji="0" lang="en-US" sz="1400" b="1" i="1"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400" b="0" i="1" u="none" strike="noStrike" kern="1200" cap="none" spc="0" normalizeH="0" baseline="0" noProof="0" dirty="0">
                <a:ln>
                  <a:noFill/>
                </a:ln>
                <a:solidFill>
                  <a:prstClr val="black"/>
                </a:solidFill>
                <a:effectLst/>
                <a:uLnTx/>
                <a:uFillTx/>
                <a:latin typeface="Calibri" panose="020F0502020204030204"/>
                <a:ea typeface="+mn-ea"/>
                <a:cs typeface="+mn-cs"/>
              </a:rPr>
              <a:t>Since case mix is not impacted by the reduction in self-insured claims, case mix provides more population-based data for analyzing in migration of pediatric patients from surrounding states to Massachusetts hospitals. For example, the case mix hospital inpatient discharge date for FY2016 to FY2020 shows that for the five hospitals with the highest pediatric (Age &lt; 18 years) inpatient volume (see Table 1 below), Boston Children’s Hospital and Massachusetts General Hospital increasingly treat the highest proportion of out of state residents (see Table 2 below). Since the MA APCD is not limited to health care facilities in Massachusetts and case mix is , the MA APCD provides better information for analyzing the out migration of Massachusetts pediatric patients to other states, with hospitals in Rhode Island and New Hampshire providing the highest volume of out of state care to Massachusetts pediatric patients.</a:t>
            </a:r>
          </a:p>
        </p:txBody>
      </p:sp>
      <p:graphicFrame>
        <p:nvGraphicFramePr>
          <p:cNvPr id="7" name="Table 6">
            <a:extLst>
              <a:ext uri="{FF2B5EF4-FFF2-40B4-BE49-F238E27FC236}">
                <a16:creationId xmlns:a16="http://schemas.microsoft.com/office/drawing/2014/main" id="{C5F9C1A6-72E4-49B1-B83B-D8AEED0551C7}"/>
              </a:ext>
            </a:extLst>
          </p:cNvPr>
          <p:cNvGraphicFramePr>
            <a:graphicFrameLocks noGrp="1"/>
          </p:cNvGraphicFramePr>
          <p:nvPr/>
        </p:nvGraphicFramePr>
        <p:xfrm>
          <a:off x="1647945" y="3117994"/>
          <a:ext cx="5768163" cy="1143000"/>
        </p:xfrm>
        <a:graphic>
          <a:graphicData uri="http://schemas.openxmlformats.org/drawingml/2006/table">
            <a:tbl>
              <a:tblPr firstRow="1" firstCol="1" bandRow="1">
                <a:tableStyleId>{5C22544A-7EE6-4342-B048-85BDC9FD1C3A}</a:tableStyleId>
              </a:tblPr>
              <a:tblGrid>
                <a:gridCol w="2381693">
                  <a:extLst>
                    <a:ext uri="{9D8B030D-6E8A-4147-A177-3AD203B41FA5}">
                      <a16:colId xmlns:a16="http://schemas.microsoft.com/office/drawing/2014/main" val="1340562051"/>
                    </a:ext>
                  </a:extLst>
                </a:gridCol>
                <a:gridCol w="574158">
                  <a:extLst>
                    <a:ext uri="{9D8B030D-6E8A-4147-A177-3AD203B41FA5}">
                      <a16:colId xmlns:a16="http://schemas.microsoft.com/office/drawing/2014/main" val="2824694357"/>
                    </a:ext>
                  </a:extLst>
                </a:gridCol>
                <a:gridCol w="680484">
                  <a:extLst>
                    <a:ext uri="{9D8B030D-6E8A-4147-A177-3AD203B41FA5}">
                      <a16:colId xmlns:a16="http://schemas.microsoft.com/office/drawing/2014/main" val="3997205003"/>
                    </a:ext>
                  </a:extLst>
                </a:gridCol>
                <a:gridCol w="648586">
                  <a:extLst>
                    <a:ext uri="{9D8B030D-6E8A-4147-A177-3AD203B41FA5}">
                      <a16:colId xmlns:a16="http://schemas.microsoft.com/office/drawing/2014/main" val="3624949837"/>
                    </a:ext>
                  </a:extLst>
                </a:gridCol>
                <a:gridCol w="723014">
                  <a:extLst>
                    <a:ext uri="{9D8B030D-6E8A-4147-A177-3AD203B41FA5}">
                      <a16:colId xmlns:a16="http://schemas.microsoft.com/office/drawing/2014/main" val="3183510356"/>
                    </a:ext>
                  </a:extLst>
                </a:gridCol>
                <a:gridCol w="760228">
                  <a:extLst>
                    <a:ext uri="{9D8B030D-6E8A-4147-A177-3AD203B41FA5}">
                      <a16:colId xmlns:a16="http://schemas.microsoft.com/office/drawing/2014/main" val="692707463"/>
                    </a:ext>
                  </a:extLst>
                </a:gridCol>
              </a:tblGrid>
              <a:tr h="190500">
                <a:tc>
                  <a:txBody>
                    <a:bodyPr/>
                    <a:lstStyle/>
                    <a:p>
                      <a:pPr marL="0" marR="0" algn="ctr">
                        <a:lnSpc>
                          <a:spcPct val="107000"/>
                        </a:lnSpc>
                        <a:spcBef>
                          <a:spcPts val="0"/>
                        </a:spcBef>
                        <a:spcAft>
                          <a:spcPts val="0"/>
                        </a:spcAft>
                      </a:pPr>
                      <a:r>
                        <a:rPr lang="en-US" sz="1100">
                          <a:effectLst/>
                        </a:rPr>
                        <a:t>Organization Name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dirty="0">
                          <a:effectLst/>
                        </a:rPr>
                        <a:t>2016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2017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2018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2019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2020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254244697"/>
                  </a:ext>
                </a:extLst>
              </a:tr>
              <a:tr h="190500">
                <a:tc>
                  <a:txBody>
                    <a:bodyPr/>
                    <a:lstStyle/>
                    <a:p>
                      <a:pPr marL="0" marR="0">
                        <a:lnSpc>
                          <a:spcPct val="107000"/>
                        </a:lnSpc>
                        <a:spcBef>
                          <a:spcPts val="0"/>
                        </a:spcBef>
                        <a:spcAft>
                          <a:spcPts val="0"/>
                        </a:spcAft>
                      </a:pPr>
                      <a:r>
                        <a:rPr lang="en-US" sz="1100">
                          <a:effectLst/>
                        </a:rPr>
                        <a:t>Boston Children's Hospital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dirty="0">
                          <a:effectLst/>
                        </a:rPr>
                        <a:t>13,674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dirty="0">
                          <a:effectLst/>
                        </a:rPr>
                        <a:t> 12,945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a:effectLst/>
                        </a:rPr>
                        <a:t> 12,343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a:effectLst/>
                        </a:rPr>
                        <a:t> 11,956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a:effectLst/>
                        </a:rPr>
                        <a:t> 10,868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867124172"/>
                  </a:ext>
                </a:extLst>
              </a:tr>
              <a:tr h="190500">
                <a:tc>
                  <a:txBody>
                    <a:bodyPr/>
                    <a:lstStyle/>
                    <a:p>
                      <a:pPr marL="0" marR="0">
                        <a:lnSpc>
                          <a:spcPct val="107000"/>
                        </a:lnSpc>
                        <a:spcBef>
                          <a:spcPts val="0"/>
                        </a:spcBef>
                        <a:spcAft>
                          <a:spcPts val="0"/>
                        </a:spcAft>
                      </a:pPr>
                      <a:r>
                        <a:rPr lang="en-US" sz="1100">
                          <a:effectLst/>
                        </a:rPr>
                        <a:t>Brigham and Women's Hospital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dirty="0">
                          <a:effectLst/>
                        </a:rPr>
                        <a:t> 6,544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a:effectLst/>
                        </a:rPr>
                        <a:t>6,525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a:effectLst/>
                        </a:rPr>
                        <a:t>6,477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a:effectLst/>
                        </a:rPr>
                        <a:t>6,534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a:effectLst/>
                        </a:rPr>
                        <a:t>6,534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281507443"/>
                  </a:ext>
                </a:extLst>
              </a:tr>
              <a:tr h="190500">
                <a:tc>
                  <a:txBody>
                    <a:bodyPr/>
                    <a:lstStyle/>
                    <a:p>
                      <a:pPr marL="0" marR="0">
                        <a:lnSpc>
                          <a:spcPct val="107000"/>
                        </a:lnSpc>
                        <a:spcBef>
                          <a:spcPts val="0"/>
                        </a:spcBef>
                        <a:spcAft>
                          <a:spcPts val="0"/>
                        </a:spcAft>
                      </a:pPr>
                      <a:r>
                        <a:rPr lang="en-US" sz="1100">
                          <a:effectLst/>
                        </a:rPr>
                        <a:t>Baystate Medical Center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dirty="0">
                          <a:effectLst/>
                        </a:rPr>
                        <a:t> 6,439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a:effectLst/>
                        </a:rPr>
                        <a:t>6,134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a:effectLst/>
                        </a:rPr>
                        <a:t>6,166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a:effectLst/>
                        </a:rPr>
                        <a:t>6,326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a:effectLst/>
                        </a:rPr>
                        <a:t>6,092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507544073"/>
                  </a:ext>
                </a:extLst>
              </a:tr>
              <a:tr h="190500">
                <a:tc>
                  <a:txBody>
                    <a:bodyPr/>
                    <a:lstStyle/>
                    <a:p>
                      <a:pPr marL="0" marR="0">
                        <a:lnSpc>
                          <a:spcPct val="107000"/>
                        </a:lnSpc>
                        <a:spcBef>
                          <a:spcPts val="0"/>
                        </a:spcBef>
                        <a:spcAft>
                          <a:spcPts val="0"/>
                        </a:spcAft>
                      </a:pPr>
                      <a:r>
                        <a:rPr lang="en-US" sz="1100">
                          <a:effectLst/>
                        </a:rPr>
                        <a:t>Massachusetts General Hospital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dirty="0">
                          <a:effectLst/>
                        </a:rPr>
                        <a:t> 6,669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a:effectLst/>
                        </a:rPr>
                        <a:t>6,398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a:effectLst/>
                        </a:rPr>
                        <a:t>6,499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a:effectLst/>
                        </a:rPr>
                        <a:t>6,577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a:effectLst/>
                        </a:rPr>
                        <a:t>5,853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773898392"/>
                  </a:ext>
                </a:extLst>
              </a:tr>
              <a:tr h="190500">
                <a:tc>
                  <a:txBody>
                    <a:bodyPr/>
                    <a:lstStyle/>
                    <a:p>
                      <a:pPr marL="0" marR="0">
                        <a:lnSpc>
                          <a:spcPct val="107000"/>
                        </a:lnSpc>
                        <a:spcBef>
                          <a:spcPts val="0"/>
                        </a:spcBef>
                        <a:spcAft>
                          <a:spcPts val="0"/>
                        </a:spcAft>
                      </a:pPr>
                      <a:r>
                        <a:rPr lang="en-US" sz="1100">
                          <a:effectLst/>
                        </a:rPr>
                        <a:t>Beth Israel Deaconess Medical Center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dirty="0">
                          <a:effectLst/>
                        </a:rPr>
                        <a:t> 5,482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a:effectLst/>
                        </a:rPr>
                        <a:t>5,344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a:effectLst/>
                        </a:rPr>
                        <a:t>5,413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a:effectLst/>
                        </a:rPr>
                        <a:t>5,591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dirty="0">
                          <a:effectLst/>
                        </a:rPr>
                        <a:t>5,454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04905123"/>
                  </a:ext>
                </a:extLst>
              </a:tr>
            </a:tbl>
          </a:graphicData>
        </a:graphic>
      </p:graphicFrame>
      <p:graphicFrame>
        <p:nvGraphicFramePr>
          <p:cNvPr id="10" name="Table 9">
            <a:extLst>
              <a:ext uri="{FF2B5EF4-FFF2-40B4-BE49-F238E27FC236}">
                <a16:creationId xmlns:a16="http://schemas.microsoft.com/office/drawing/2014/main" id="{B43CBA22-74A7-4A46-91AB-C2407FE2435F}"/>
              </a:ext>
            </a:extLst>
          </p:cNvPr>
          <p:cNvGraphicFramePr>
            <a:graphicFrameLocks noGrp="1"/>
          </p:cNvGraphicFramePr>
          <p:nvPr/>
        </p:nvGraphicFramePr>
        <p:xfrm>
          <a:off x="1704883" y="4525303"/>
          <a:ext cx="5734233" cy="2152650"/>
        </p:xfrm>
        <a:graphic>
          <a:graphicData uri="http://schemas.openxmlformats.org/drawingml/2006/table">
            <a:tbl>
              <a:tblPr/>
              <a:tblGrid>
                <a:gridCol w="2323215">
                  <a:extLst>
                    <a:ext uri="{9D8B030D-6E8A-4147-A177-3AD203B41FA5}">
                      <a16:colId xmlns:a16="http://schemas.microsoft.com/office/drawing/2014/main" val="1775496531"/>
                    </a:ext>
                  </a:extLst>
                </a:gridCol>
                <a:gridCol w="779463">
                  <a:extLst>
                    <a:ext uri="{9D8B030D-6E8A-4147-A177-3AD203B41FA5}">
                      <a16:colId xmlns:a16="http://schemas.microsoft.com/office/drawing/2014/main" val="3886538397"/>
                    </a:ext>
                  </a:extLst>
                </a:gridCol>
                <a:gridCol w="574159">
                  <a:extLst>
                    <a:ext uri="{9D8B030D-6E8A-4147-A177-3AD203B41FA5}">
                      <a16:colId xmlns:a16="http://schemas.microsoft.com/office/drawing/2014/main" val="3332153694"/>
                    </a:ext>
                  </a:extLst>
                </a:gridCol>
                <a:gridCol w="457200">
                  <a:extLst>
                    <a:ext uri="{9D8B030D-6E8A-4147-A177-3AD203B41FA5}">
                      <a16:colId xmlns:a16="http://schemas.microsoft.com/office/drawing/2014/main" val="3422214581"/>
                    </a:ext>
                  </a:extLst>
                </a:gridCol>
                <a:gridCol w="499730">
                  <a:extLst>
                    <a:ext uri="{9D8B030D-6E8A-4147-A177-3AD203B41FA5}">
                      <a16:colId xmlns:a16="http://schemas.microsoft.com/office/drawing/2014/main" val="2595896168"/>
                    </a:ext>
                  </a:extLst>
                </a:gridCol>
                <a:gridCol w="563525">
                  <a:extLst>
                    <a:ext uri="{9D8B030D-6E8A-4147-A177-3AD203B41FA5}">
                      <a16:colId xmlns:a16="http://schemas.microsoft.com/office/drawing/2014/main" val="3610981083"/>
                    </a:ext>
                  </a:extLst>
                </a:gridCol>
                <a:gridCol w="536941">
                  <a:extLst>
                    <a:ext uri="{9D8B030D-6E8A-4147-A177-3AD203B41FA5}">
                      <a16:colId xmlns:a16="http://schemas.microsoft.com/office/drawing/2014/main" val="2056814348"/>
                    </a:ext>
                  </a:extLst>
                </a:gridCol>
              </a:tblGrid>
              <a:tr h="200025">
                <a:tc>
                  <a:txBody>
                    <a:bodyPr/>
                    <a:lstStyle/>
                    <a:p>
                      <a:pPr algn="ctr" fontAlgn="b"/>
                      <a:r>
                        <a:rPr lang="en-US" sz="1100" b="0" i="0" u="none" strike="noStrike" dirty="0">
                          <a:solidFill>
                            <a:srgbClr val="000000"/>
                          </a:solidFill>
                          <a:effectLst/>
                          <a:latin typeface="Calibri" panose="020F0502020204030204" pitchFamily="34" charset="0"/>
                        </a:rPr>
                        <a:t>Organization Name</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b"/>
                      <a:r>
                        <a:rPr lang="en-US" sz="1100" b="0" i="0" u="none" strike="noStrike">
                          <a:solidFill>
                            <a:srgbClr val="000000"/>
                          </a:solidFill>
                          <a:effectLst/>
                          <a:latin typeface="Calibri" panose="020F0502020204030204" pitchFamily="34" charset="0"/>
                        </a:rPr>
                        <a:t>Patient State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b"/>
                      <a:r>
                        <a:rPr lang="en-US" sz="1100" b="0" i="0" u="none" strike="noStrike">
                          <a:solidFill>
                            <a:srgbClr val="000000"/>
                          </a:solidFill>
                          <a:effectLst/>
                          <a:latin typeface="Calibri" panose="020F0502020204030204" pitchFamily="34" charset="0"/>
                        </a:rPr>
                        <a:t>2016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b"/>
                      <a:r>
                        <a:rPr lang="en-US" sz="1100" b="0" i="0" u="none" strike="noStrike">
                          <a:solidFill>
                            <a:srgbClr val="000000"/>
                          </a:solidFill>
                          <a:effectLst/>
                          <a:latin typeface="Calibri" panose="020F0502020204030204" pitchFamily="34" charset="0"/>
                        </a:rPr>
                        <a:t>2017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b"/>
                      <a:r>
                        <a:rPr lang="en-US" sz="1100" b="0" i="0" u="none" strike="noStrike">
                          <a:solidFill>
                            <a:srgbClr val="000000"/>
                          </a:solidFill>
                          <a:effectLst/>
                          <a:latin typeface="Calibri" panose="020F0502020204030204" pitchFamily="34" charset="0"/>
                        </a:rPr>
                        <a:t>2018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b"/>
                      <a:r>
                        <a:rPr lang="en-US" sz="1100" b="0" i="0" u="none" strike="noStrike">
                          <a:solidFill>
                            <a:srgbClr val="000000"/>
                          </a:solidFill>
                          <a:effectLst/>
                          <a:latin typeface="Calibri" panose="020F0502020204030204" pitchFamily="34" charset="0"/>
                        </a:rPr>
                        <a:t>2019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b"/>
                      <a:r>
                        <a:rPr lang="en-US" sz="1100" b="0" i="0" u="none" strike="noStrike">
                          <a:solidFill>
                            <a:srgbClr val="000000"/>
                          </a:solidFill>
                          <a:effectLst/>
                          <a:latin typeface="Calibri" panose="020F0502020204030204" pitchFamily="34" charset="0"/>
                        </a:rPr>
                        <a:t>2020</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extLst>
                  <a:ext uri="{0D108BD9-81ED-4DB2-BD59-A6C34878D82A}">
                    <a16:rowId xmlns:a16="http://schemas.microsoft.com/office/drawing/2014/main" val="2778961910"/>
                  </a:ext>
                </a:extLst>
              </a:tr>
              <a:tr h="190500">
                <a:tc>
                  <a:txBody>
                    <a:bodyPr/>
                    <a:lstStyle/>
                    <a:p>
                      <a:pPr algn="l" fontAlgn="b"/>
                      <a:r>
                        <a:rPr lang="en-US" sz="1100" b="0" i="0" u="none" strike="noStrike">
                          <a:solidFill>
                            <a:srgbClr val="000000"/>
                          </a:solidFill>
                          <a:effectLst/>
                          <a:latin typeface="Calibri" panose="020F0502020204030204" pitchFamily="34" charset="0"/>
                        </a:rPr>
                        <a:t>Boston Children's Hospital</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MA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100" b="0" i="0" u="none" strike="noStrike">
                          <a:solidFill>
                            <a:srgbClr val="000000"/>
                          </a:solidFill>
                          <a:effectLst/>
                          <a:latin typeface="Calibri" panose="020F0502020204030204" pitchFamily="34" charset="0"/>
                        </a:rPr>
                        <a:t>71.0%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100" b="0" i="0" u="none" strike="noStrike">
                          <a:solidFill>
                            <a:srgbClr val="000000"/>
                          </a:solidFill>
                          <a:effectLst/>
                          <a:latin typeface="Calibri" panose="020F0502020204030204" pitchFamily="34" charset="0"/>
                        </a:rPr>
                        <a:t>70.0%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100" b="0" i="0" u="none" strike="noStrike">
                          <a:solidFill>
                            <a:srgbClr val="000000"/>
                          </a:solidFill>
                          <a:effectLst/>
                          <a:latin typeface="Calibri" panose="020F0502020204030204" pitchFamily="34" charset="0"/>
                        </a:rPr>
                        <a:t>68.4%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100" b="0" i="0" u="none" strike="noStrike">
                          <a:solidFill>
                            <a:srgbClr val="000000"/>
                          </a:solidFill>
                          <a:effectLst/>
                          <a:latin typeface="Calibri" panose="020F0502020204030204" pitchFamily="34" charset="0"/>
                        </a:rPr>
                        <a:t>68.8%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100" b="0" i="0" u="none" strike="noStrike">
                          <a:solidFill>
                            <a:srgbClr val="000000"/>
                          </a:solidFill>
                          <a:effectLst/>
                          <a:latin typeface="Calibri" panose="020F0502020204030204" pitchFamily="34" charset="0"/>
                        </a:rPr>
                        <a:t>72.0%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37491547"/>
                  </a:ext>
                </a:extLst>
              </a:tr>
              <a:tr h="200025">
                <a:tc>
                  <a:txBody>
                    <a:bodyPr/>
                    <a:lstStyle/>
                    <a:p>
                      <a:pPr algn="l" fontAlgn="b"/>
                      <a:r>
                        <a:rPr lang="en-US" sz="1100" b="0" i="0" u="none" strike="noStrike">
                          <a:solidFill>
                            <a:srgbClr val="000000"/>
                          </a:solidFill>
                          <a:effectLst/>
                          <a:latin typeface="Calibri" panose="020F0502020204030204" pitchFamily="34" charset="0"/>
                        </a:rPr>
                        <a:t>Boston Children's Hospital</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l" fontAlgn="b"/>
                      <a:r>
                        <a:rPr lang="en-US" sz="1100" b="0" i="0" u="none" strike="noStrike">
                          <a:solidFill>
                            <a:srgbClr val="000000"/>
                          </a:solidFill>
                          <a:effectLst/>
                          <a:latin typeface="Calibri" panose="020F0502020204030204" pitchFamily="34" charset="0"/>
                        </a:rPr>
                        <a:t>Non-MA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r" fontAlgn="ctr"/>
                      <a:r>
                        <a:rPr lang="en-US" sz="1100" b="0" i="0" u="none" strike="noStrike">
                          <a:solidFill>
                            <a:srgbClr val="000000"/>
                          </a:solidFill>
                          <a:effectLst/>
                          <a:latin typeface="Calibri" panose="020F0502020204030204" pitchFamily="34" charset="0"/>
                        </a:rPr>
                        <a:t>29.0%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r" fontAlgn="ctr"/>
                      <a:r>
                        <a:rPr lang="en-US" sz="1100" b="0" i="0" u="none" strike="noStrike">
                          <a:solidFill>
                            <a:srgbClr val="000000"/>
                          </a:solidFill>
                          <a:effectLst/>
                          <a:latin typeface="Calibri" panose="020F0502020204030204" pitchFamily="34" charset="0"/>
                        </a:rPr>
                        <a:t>30.0%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r" fontAlgn="ctr"/>
                      <a:r>
                        <a:rPr lang="en-US" sz="1100" b="0" i="0" u="none" strike="noStrike" dirty="0">
                          <a:solidFill>
                            <a:srgbClr val="000000"/>
                          </a:solidFill>
                          <a:effectLst/>
                          <a:latin typeface="Calibri" panose="020F0502020204030204" pitchFamily="34" charset="0"/>
                        </a:rPr>
                        <a:t>31.6%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r" fontAlgn="ctr"/>
                      <a:r>
                        <a:rPr lang="en-US" sz="1100" b="0" i="0" u="none" strike="noStrike">
                          <a:solidFill>
                            <a:srgbClr val="000000"/>
                          </a:solidFill>
                          <a:effectLst/>
                          <a:latin typeface="Calibri" panose="020F0502020204030204" pitchFamily="34" charset="0"/>
                        </a:rPr>
                        <a:t>31.2%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r" fontAlgn="ctr"/>
                      <a:r>
                        <a:rPr lang="en-US" sz="1100" b="0" i="0" u="none" strike="noStrike">
                          <a:solidFill>
                            <a:srgbClr val="000000"/>
                          </a:solidFill>
                          <a:effectLst/>
                          <a:latin typeface="Calibri" panose="020F0502020204030204" pitchFamily="34" charset="0"/>
                        </a:rPr>
                        <a:t>28.0%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1550142901"/>
                  </a:ext>
                </a:extLst>
              </a:tr>
              <a:tr h="190500">
                <a:tc>
                  <a:txBody>
                    <a:bodyPr/>
                    <a:lstStyle/>
                    <a:p>
                      <a:pPr algn="l" fontAlgn="b"/>
                      <a:r>
                        <a:rPr lang="en-US" sz="1100" b="0" i="0" u="none" strike="noStrike">
                          <a:solidFill>
                            <a:srgbClr val="000000"/>
                          </a:solidFill>
                          <a:effectLst/>
                          <a:latin typeface="Calibri" panose="020F0502020204030204" pitchFamily="34" charset="0"/>
                        </a:rPr>
                        <a:t>Brigham and Women's Hospital</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MA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100" b="0" i="0" u="none" strike="noStrike">
                          <a:solidFill>
                            <a:srgbClr val="000000"/>
                          </a:solidFill>
                          <a:effectLst/>
                          <a:latin typeface="Calibri" panose="020F0502020204030204" pitchFamily="34" charset="0"/>
                        </a:rPr>
                        <a:t>95.6%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100" b="0" i="0" u="none" strike="noStrike">
                          <a:solidFill>
                            <a:srgbClr val="000000"/>
                          </a:solidFill>
                          <a:effectLst/>
                          <a:latin typeface="Calibri" panose="020F0502020204030204" pitchFamily="34" charset="0"/>
                        </a:rPr>
                        <a:t>95.9%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100" b="0" i="0" u="none" strike="noStrike">
                          <a:solidFill>
                            <a:srgbClr val="000000"/>
                          </a:solidFill>
                          <a:effectLst/>
                          <a:latin typeface="Calibri" panose="020F0502020204030204" pitchFamily="34" charset="0"/>
                        </a:rPr>
                        <a:t>95.8%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100" b="0" i="0" u="none" strike="noStrike">
                          <a:solidFill>
                            <a:srgbClr val="000000"/>
                          </a:solidFill>
                          <a:effectLst/>
                          <a:latin typeface="Calibri" panose="020F0502020204030204" pitchFamily="34" charset="0"/>
                        </a:rPr>
                        <a:t>95.7%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100" b="0" i="0" u="none" strike="noStrike">
                          <a:solidFill>
                            <a:srgbClr val="000000"/>
                          </a:solidFill>
                          <a:effectLst/>
                          <a:latin typeface="Calibri" panose="020F0502020204030204" pitchFamily="34" charset="0"/>
                        </a:rPr>
                        <a:t>96.2%</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66364146"/>
                  </a:ext>
                </a:extLst>
              </a:tr>
              <a:tr h="200025">
                <a:tc>
                  <a:txBody>
                    <a:bodyPr/>
                    <a:lstStyle/>
                    <a:p>
                      <a:pPr algn="l" fontAlgn="b"/>
                      <a:r>
                        <a:rPr lang="en-US" sz="1100" b="0" i="0" u="none" strike="noStrike">
                          <a:solidFill>
                            <a:srgbClr val="000000"/>
                          </a:solidFill>
                          <a:effectLst/>
                          <a:latin typeface="Calibri" panose="020F0502020204030204" pitchFamily="34" charset="0"/>
                        </a:rPr>
                        <a:t>Brigham and Women's Hospital</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l" fontAlgn="b"/>
                      <a:r>
                        <a:rPr lang="en-US" sz="1100" b="0" i="0" u="none" strike="noStrike">
                          <a:solidFill>
                            <a:srgbClr val="000000"/>
                          </a:solidFill>
                          <a:effectLst/>
                          <a:latin typeface="Calibri" panose="020F0502020204030204" pitchFamily="34" charset="0"/>
                        </a:rPr>
                        <a:t>Non-MA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r" fontAlgn="ctr"/>
                      <a:r>
                        <a:rPr lang="en-US" sz="1100" b="0" i="0" u="none" strike="noStrike">
                          <a:solidFill>
                            <a:srgbClr val="000000"/>
                          </a:solidFill>
                          <a:effectLst/>
                          <a:latin typeface="Calibri" panose="020F0502020204030204" pitchFamily="34" charset="0"/>
                        </a:rPr>
                        <a:t>4.4%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r" fontAlgn="ctr"/>
                      <a:r>
                        <a:rPr lang="en-US" sz="1100" b="0" i="0" u="none" strike="noStrike">
                          <a:solidFill>
                            <a:srgbClr val="000000"/>
                          </a:solidFill>
                          <a:effectLst/>
                          <a:latin typeface="Calibri" panose="020F0502020204030204" pitchFamily="34" charset="0"/>
                        </a:rPr>
                        <a:t>4.1%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r" fontAlgn="ctr"/>
                      <a:r>
                        <a:rPr lang="en-US" sz="1100" b="0" i="0" u="none" strike="noStrike">
                          <a:solidFill>
                            <a:srgbClr val="000000"/>
                          </a:solidFill>
                          <a:effectLst/>
                          <a:latin typeface="Calibri" panose="020F0502020204030204" pitchFamily="34" charset="0"/>
                        </a:rPr>
                        <a:t>4.2%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r" fontAlgn="ctr"/>
                      <a:r>
                        <a:rPr lang="en-US" sz="1100" b="0" i="0" u="none" strike="noStrike">
                          <a:solidFill>
                            <a:srgbClr val="000000"/>
                          </a:solidFill>
                          <a:effectLst/>
                          <a:latin typeface="Calibri" panose="020F0502020204030204" pitchFamily="34" charset="0"/>
                        </a:rPr>
                        <a:t>4.3%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r" fontAlgn="ctr"/>
                      <a:r>
                        <a:rPr lang="en-US" sz="1100" b="0" i="0" u="none" strike="noStrike">
                          <a:solidFill>
                            <a:srgbClr val="000000"/>
                          </a:solidFill>
                          <a:effectLst/>
                          <a:latin typeface="Calibri" panose="020F0502020204030204" pitchFamily="34" charset="0"/>
                        </a:rPr>
                        <a:t>3.8%</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4222111065"/>
                  </a:ext>
                </a:extLst>
              </a:tr>
              <a:tr h="190500">
                <a:tc>
                  <a:txBody>
                    <a:bodyPr/>
                    <a:lstStyle/>
                    <a:p>
                      <a:pPr algn="l" fontAlgn="b"/>
                      <a:r>
                        <a:rPr lang="en-US" sz="1100" b="0" i="0" u="none" strike="noStrike">
                          <a:solidFill>
                            <a:srgbClr val="000000"/>
                          </a:solidFill>
                          <a:effectLst/>
                          <a:latin typeface="Calibri" panose="020F0502020204030204" pitchFamily="34" charset="0"/>
                        </a:rPr>
                        <a:t>Baystate Medical Center</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MA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100" b="0" i="0" u="none" strike="noStrike">
                          <a:solidFill>
                            <a:srgbClr val="000000"/>
                          </a:solidFill>
                          <a:effectLst/>
                          <a:latin typeface="Calibri" panose="020F0502020204030204" pitchFamily="34" charset="0"/>
                        </a:rPr>
                        <a:t>96.1%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100" b="0" i="0" u="none" strike="noStrike" dirty="0">
                          <a:solidFill>
                            <a:srgbClr val="000000"/>
                          </a:solidFill>
                          <a:effectLst/>
                          <a:latin typeface="Calibri" panose="020F0502020204030204" pitchFamily="34" charset="0"/>
                        </a:rPr>
                        <a:t>96.3%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100" b="0" i="0" u="none" strike="noStrike">
                          <a:solidFill>
                            <a:srgbClr val="000000"/>
                          </a:solidFill>
                          <a:effectLst/>
                          <a:latin typeface="Calibri" panose="020F0502020204030204" pitchFamily="34" charset="0"/>
                        </a:rPr>
                        <a:t>96.0%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100" b="0" i="0" u="none" strike="noStrike">
                          <a:solidFill>
                            <a:srgbClr val="000000"/>
                          </a:solidFill>
                          <a:effectLst/>
                          <a:latin typeface="Calibri" panose="020F0502020204030204" pitchFamily="34" charset="0"/>
                        </a:rPr>
                        <a:t>95.8%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100" b="0" i="0" u="none" strike="noStrike">
                          <a:solidFill>
                            <a:srgbClr val="000000"/>
                          </a:solidFill>
                          <a:effectLst/>
                          <a:latin typeface="Calibri" panose="020F0502020204030204" pitchFamily="34" charset="0"/>
                        </a:rPr>
                        <a:t>95.3%</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76694255"/>
                  </a:ext>
                </a:extLst>
              </a:tr>
              <a:tr h="200025">
                <a:tc>
                  <a:txBody>
                    <a:bodyPr/>
                    <a:lstStyle/>
                    <a:p>
                      <a:pPr algn="l" fontAlgn="b"/>
                      <a:r>
                        <a:rPr lang="en-US" sz="1100" b="0" i="0" u="none" strike="noStrike">
                          <a:solidFill>
                            <a:srgbClr val="000000"/>
                          </a:solidFill>
                          <a:effectLst/>
                          <a:latin typeface="Calibri" panose="020F0502020204030204" pitchFamily="34" charset="0"/>
                        </a:rPr>
                        <a:t>Baystate Medical Center</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l" fontAlgn="b"/>
                      <a:r>
                        <a:rPr lang="en-US" sz="1100" b="0" i="0" u="none" strike="noStrike">
                          <a:solidFill>
                            <a:srgbClr val="000000"/>
                          </a:solidFill>
                          <a:effectLst/>
                          <a:latin typeface="Calibri" panose="020F0502020204030204" pitchFamily="34" charset="0"/>
                        </a:rPr>
                        <a:t>Non-MA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r" fontAlgn="ctr"/>
                      <a:r>
                        <a:rPr lang="en-US" sz="1100" b="0" i="0" u="none" strike="noStrike">
                          <a:solidFill>
                            <a:srgbClr val="000000"/>
                          </a:solidFill>
                          <a:effectLst/>
                          <a:latin typeface="Calibri" panose="020F0502020204030204" pitchFamily="34" charset="0"/>
                        </a:rPr>
                        <a:t>3.9%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r" fontAlgn="ctr"/>
                      <a:r>
                        <a:rPr lang="en-US" sz="1100" b="0" i="0" u="none" strike="noStrike">
                          <a:solidFill>
                            <a:srgbClr val="000000"/>
                          </a:solidFill>
                          <a:effectLst/>
                          <a:latin typeface="Calibri" panose="020F0502020204030204" pitchFamily="34" charset="0"/>
                        </a:rPr>
                        <a:t>3.7%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r" fontAlgn="ctr"/>
                      <a:r>
                        <a:rPr lang="en-US" sz="1100" b="0" i="0" u="none" strike="noStrike">
                          <a:solidFill>
                            <a:srgbClr val="000000"/>
                          </a:solidFill>
                          <a:effectLst/>
                          <a:latin typeface="Calibri" panose="020F0502020204030204" pitchFamily="34" charset="0"/>
                        </a:rPr>
                        <a:t>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r" fontAlgn="ctr"/>
                      <a:r>
                        <a:rPr lang="en-US" sz="1100" b="0" i="0" u="none" strike="noStrike">
                          <a:solidFill>
                            <a:srgbClr val="000000"/>
                          </a:solidFill>
                          <a:effectLst/>
                          <a:latin typeface="Calibri" panose="020F0502020204030204" pitchFamily="34" charset="0"/>
                        </a:rPr>
                        <a:t>4.2%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r" fontAlgn="ctr"/>
                      <a:r>
                        <a:rPr lang="en-US" sz="1100" b="0" i="0" u="none" strike="noStrike">
                          <a:solidFill>
                            <a:srgbClr val="000000"/>
                          </a:solidFill>
                          <a:effectLst/>
                          <a:latin typeface="Calibri" panose="020F0502020204030204" pitchFamily="34" charset="0"/>
                        </a:rPr>
                        <a:t>4.7%</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3020941917"/>
                  </a:ext>
                </a:extLst>
              </a:tr>
              <a:tr h="190500">
                <a:tc>
                  <a:txBody>
                    <a:bodyPr/>
                    <a:lstStyle/>
                    <a:p>
                      <a:pPr algn="l" fontAlgn="b"/>
                      <a:r>
                        <a:rPr lang="en-US" sz="1100" b="0" i="0" u="none" strike="noStrike">
                          <a:solidFill>
                            <a:srgbClr val="000000"/>
                          </a:solidFill>
                          <a:effectLst/>
                          <a:latin typeface="Calibri" panose="020F0502020204030204" pitchFamily="34" charset="0"/>
                        </a:rPr>
                        <a:t>Massachusetts General Hospital</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MA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100" b="0" i="0" u="none" strike="noStrike">
                          <a:solidFill>
                            <a:srgbClr val="000000"/>
                          </a:solidFill>
                          <a:effectLst/>
                          <a:latin typeface="Calibri" panose="020F0502020204030204" pitchFamily="34" charset="0"/>
                        </a:rPr>
                        <a:t>93.0%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100" b="0" i="0" u="none" strike="noStrike">
                          <a:solidFill>
                            <a:srgbClr val="000000"/>
                          </a:solidFill>
                          <a:effectLst/>
                          <a:latin typeface="Calibri" panose="020F0502020204030204" pitchFamily="34" charset="0"/>
                        </a:rPr>
                        <a:t>93.4%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100" b="0" i="0" u="none" strike="noStrike">
                          <a:solidFill>
                            <a:srgbClr val="000000"/>
                          </a:solidFill>
                          <a:effectLst/>
                          <a:latin typeface="Calibri" panose="020F0502020204030204" pitchFamily="34" charset="0"/>
                        </a:rPr>
                        <a:t>92.6%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100" b="0" i="0" u="none" strike="noStrike">
                          <a:solidFill>
                            <a:srgbClr val="000000"/>
                          </a:solidFill>
                          <a:effectLst/>
                          <a:latin typeface="Calibri" panose="020F0502020204030204" pitchFamily="34" charset="0"/>
                        </a:rPr>
                        <a:t>92.4%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100" b="0" i="0" u="none" strike="noStrike">
                          <a:solidFill>
                            <a:srgbClr val="000000"/>
                          </a:solidFill>
                          <a:effectLst/>
                          <a:latin typeface="Calibri" panose="020F0502020204030204" pitchFamily="34" charset="0"/>
                        </a:rPr>
                        <a:t>93.6%</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48303349"/>
                  </a:ext>
                </a:extLst>
              </a:tr>
              <a:tr h="200025">
                <a:tc>
                  <a:txBody>
                    <a:bodyPr/>
                    <a:lstStyle/>
                    <a:p>
                      <a:pPr algn="l" fontAlgn="b"/>
                      <a:r>
                        <a:rPr lang="en-US" sz="1100" b="0" i="0" u="none" strike="noStrike">
                          <a:solidFill>
                            <a:srgbClr val="000000"/>
                          </a:solidFill>
                          <a:effectLst/>
                          <a:latin typeface="Calibri" panose="020F0502020204030204" pitchFamily="34" charset="0"/>
                        </a:rPr>
                        <a:t>Massachusetts General Hospital</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l" fontAlgn="b"/>
                      <a:r>
                        <a:rPr lang="en-US" sz="1100" b="0" i="0" u="none" strike="noStrike">
                          <a:solidFill>
                            <a:srgbClr val="000000"/>
                          </a:solidFill>
                          <a:effectLst/>
                          <a:latin typeface="Calibri" panose="020F0502020204030204" pitchFamily="34" charset="0"/>
                        </a:rPr>
                        <a:t>Non-MA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r" fontAlgn="ctr"/>
                      <a:r>
                        <a:rPr lang="en-US" sz="1100" b="0" i="0" u="none" strike="noStrike">
                          <a:solidFill>
                            <a:srgbClr val="000000"/>
                          </a:solidFill>
                          <a:effectLst/>
                          <a:latin typeface="Calibri" panose="020F0502020204030204" pitchFamily="34" charset="0"/>
                        </a:rPr>
                        <a:t>7.0%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r" fontAlgn="ctr"/>
                      <a:r>
                        <a:rPr lang="en-US" sz="1100" b="0" i="0" u="none" strike="noStrike">
                          <a:solidFill>
                            <a:srgbClr val="000000"/>
                          </a:solidFill>
                          <a:effectLst/>
                          <a:latin typeface="Calibri" panose="020F0502020204030204" pitchFamily="34" charset="0"/>
                        </a:rPr>
                        <a:t>6.6%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r" fontAlgn="ctr"/>
                      <a:r>
                        <a:rPr lang="en-US" sz="1100" b="0" i="0" u="none" strike="noStrike">
                          <a:solidFill>
                            <a:srgbClr val="000000"/>
                          </a:solidFill>
                          <a:effectLst/>
                          <a:latin typeface="Calibri" panose="020F0502020204030204" pitchFamily="34" charset="0"/>
                        </a:rPr>
                        <a:t>7.4%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r" fontAlgn="ctr"/>
                      <a:r>
                        <a:rPr lang="en-US" sz="1100" b="0" i="0" u="none" strike="noStrike">
                          <a:solidFill>
                            <a:srgbClr val="000000"/>
                          </a:solidFill>
                          <a:effectLst/>
                          <a:latin typeface="Calibri" panose="020F0502020204030204" pitchFamily="34" charset="0"/>
                        </a:rPr>
                        <a:t>7.6%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r" fontAlgn="ctr"/>
                      <a:r>
                        <a:rPr lang="en-US" sz="1100" b="0" i="0" u="none" strike="noStrike">
                          <a:solidFill>
                            <a:srgbClr val="000000"/>
                          </a:solidFill>
                          <a:effectLst/>
                          <a:latin typeface="Calibri" panose="020F0502020204030204" pitchFamily="34" charset="0"/>
                        </a:rPr>
                        <a:t>6.4%</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3450422559"/>
                  </a:ext>
                </a:extLst>
              </a:tr>
              <a:tr h="190500">
                <a:tc>
                  <a:txBody>
                    <a:bodyPr/>
                    <a:lstStyle/>
                    <a:p>
                      <a:pPr algn="l" fontAlgn="b"/>
                      <a:r>
                        <a:rPr lang="en-US" sz="1100" b="0" i="0" u="none" strike="noStrike">
                          <a:solidFill>
                            <a:srgbClr val="000000"/>
                          </a:solidFill>
                          <a:effectLst/>
                          <a:latin typeface="Calibri" panose="020F0502020204030204" pitchFamily="34" charset="0"/>
                        </a:rPr>
                        <a:t>Beth Israel Deaconess Medical Center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MA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100" b="0" i="0" u="none" strike="noStrike">
                          <a:solidFill>
                            <a:srgbClr val="000000"/>
                          </a:solidFill>
                          <a:effectLst/>
                          <a:latin typeface="Calibri" panose="020F0502020204030204" pitchFamily="34" charset="0"/>
                        </a:rPr>
                        <a:t>97.2%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100" b="0" i="0" u="none" strike="noStrike">
                          <a:solidFill>
                            <a:srgbClr val="000000"/>
                          </a:solidFill>
                          <a:effectLst/>
                          <a:latin typeface="Calibri" panose="020F0502020204030204" pitchFamily="34" charset="0"/>
                        </a:rPr>
                        <a:t>96.3%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100" b="0" i="0" u="none" strike="noStrike">
                          <a:solidFill>
                            <a:srgbClr val="000000"/>
                          </a:solidFill>
                          <a:effectLst/>
                          <a:latin typeface="Calibri" panose="020F0502020204030204" pitchFamily="34" charset="0"/>
                        </a:rPr>
                        <a:t>97.0%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100" b="0" i="0" u="none" strike="noStrike">
                          <a:solidFill>
                            <a:srgbClr val="000000"/>
                          </a:solidFill>
                          <a:effectLst/>
                          <a:latin typeface="Calibri" panose="020F0502020204030204" pitchFamily="34" charset="0"/>
                        </a:rPr>
                        <a:t>96.7%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100" b="0" i="0" u="none" strike="noStrike">
                          <a:solidFill>
                            <a:srgbClr val="000000"/>
                          </a:solidFill>
                          <a:effectLst/>
                          <a:latin typeface="Calibri" panose="020F0502020204030204" pitchFamily="34" charset="0"/>
                        </a:rPr>
                        <a:t>96.8%</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28599494"/>
                  </a:ext>
                </a:extLst>
              </a:tr>
              <a:tr h="200025">
                <a:tc>
                  <a:txBody>
                    <a:bodyPr/>
                    <a:lstStyle/>
                    <a:p>
                      <a:pPr algn="l" fontAlgn="b"/>
                      <a:r>
                        <a:rPr lang="en-US" sz="1100" b="0" i="0" u="none" strike="noStrike">
                          <a:solidFill>
                            <a:srgbClr val="000000"/>
                          </a:solidFill>
                          <a:effectLst/>
                          <a:latin typeface="Calibri" panose="020F0502020204030204" pitchFamily="34" charset="0"/>
                        </a:rPr>
                        <a:t>Beth Israel Deaconess Medical Center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l" fontAlgn="b"/>
                      <a:r>
                        <a:rPr lang="en-US" sz="1100" b="0" i="0" u="none" strike="noStrike">
                          <a:solidFill>
                            <a:srgbClr val="000000"/>
                          </a:solidFill>
                          <a:effectLst/>
                          <a:latin typeface="Calibri" panose="020F0502020204030204" pitchFamily="34" charset="0"/>
                        </a:rPr>
                        <a:t>Non-MA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r" fontAlgn="ctr"/>
                      <a:r>
                        <a:rPr lang="en-US" sz="1100" b="0" i="0" u="none" strike="noStrike">
                          <a:solidFill>
                            <a:srgbClr val="000000"/>
                          </a:solidFill>
                          <a:effectLst/>
                          <a:latin typeface="Calibri" panose="020F0502020204030204" pitchFamily="34" charset="0"/>
                        </a:rPr>
                        <a:t>2.8%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r" fontAlgn="ctr"/>
                      <a:r>
                        <a:rPr lang="en-US" sz="1100" b="0" i="0" u="none" strike="noStrike">
                          <a:solidFill>
                            <a:srgbClr val="000000"/>
                          </a:solidFill>
                          <a:effectLst/>
                          <a:latin typeface="Calibri" panose="020F0502020204030204" pitchFamily="34" charset="0"/>
                        </a:rPr>
                        <a:t>3.7%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r" fontAlgn="ctr"/>
                      <a:r>
                        <a:rPr lang="en-US" sz="1100" b="0" i="0" u="none" strike="noStrike">
                          <a:solidFill>
                            <a:srgbClr val="000000"/>
                          </a:solidFill>
                          <a:effectLst/>
                          <a:latin typeface="Calibri" panose="020F0502020204030204" pitchFamily="34" charset="0"/>
                        </a:rPr>
                        <a:t>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r" fontAlgn="ctr"/>
                      <a:r>
                        <a:rPr lang="en-US" sz="1100" b="0" i="0" u="none" strike="noStrike">
                          <a:solidFill>
                            <a:srgbClr val="000000"/>
                          </a:solidFill>
                          <a:effectLst/>
                          <a:latin typeface="Calibri" panose="020F0502020204030204" pitchFamily="34" charset="0"/>
                        </a:rPr>
                        <a:t>3.3%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r" fontAlgn="ctr"/>
                      <a:r>
                        <a:rPr lang="en-US" sz="1100" b="0" i="0" u="none" strike="noStrike" dirty="0">
                          <a:solidFill>
                            <a:srgbClr val="000000"/>
                          </a:solidFill>
                          <a:effectLst/>
                          <a:latin typeface="Calibri" panose="020F0502020204030204" pitchFamily="34" charset="0"/>
                        </a:rPr>
                        <a:t>3.2%</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2192708247"/>
                  </a:ext>
                </a:extLst>
              </a:tr>
            </a:tbl>
          </a:graphicData>
        </a:graphic>
      </p:graphicFrame>
      <p:sp>
        <p:nvSpPr>
          <p:cNvPr id="11" name="TextBox 10">
            <a:extLst>
              <a:ext uri="{FF2B5EF4-FFF2-40B4-BE49-F238E27FC236}">
                <a16:creationId xmlns:a16="http://schemas.microsoft.com/office/drawing/2014/main" id="{F0BDF758-935C-4658-A5EF-7924E572CBBA}"/>
              </a:ext>
            </a:extLst>
          </p:cNvPr>
          <p:cNvSpPr txBox="1"/>
          <p:nvPr/>
        </p:nvSpPr>
        <p:spPr>
          <a:xfrm>
            <a:off x="613862" y="2854836"/>
            <a:ext cx="7494809" cy="30777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0000"/>
                </a:solidFill>
                <a:effectLst/>
                <a:uLnTx/>
                <a:uFillTx/>
                <a:latin typeface="Calibri" panose="020F0502020204030204"/>
                <a:ea typeface="+mn-ea"/>
                <a:cs typeface="+mn-cs"/>
              </a:rPr>
              <a:t>Table 1. FY2016 to FY2020 MA Hospitals with the Highest Pediatric (Age &lt; 18 years) Inpatient Volume</a:t>
            </a:r>
          </a:p>
        </p:txBody>
      </p:sp>
      <p:sp>
        <p:nvSpPr>
          <p:cNvPr id="12" name="TextBox 11">
            <a:extLst>
              <a:ext uri="{FF2B5EF4-FFF2-40B4-BE49-F238E27FC236}">
                <a16:creationId xmlns:a16="http://schemas.microsoft.com/office/drawing/2014/main" id="{2EEBE32D-B843-48B1-AFF7-EFF5BD2EA9BD}"/>
              </a:ext>
            </a:extLst>
          </p:cNvPr>
          <p:cNvSpPr txBox="1"/>
          <p:nvPr/>
        </p:nvSpPr>
        <p:spPr>
          <a:xfrm>
            <a:off x="169607" y="4238441"/>
            <a:ext cx="8804783" cy="30777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0000"/>
                </a:solidFill>
                <a:effectLst/>
                <a:uLnTx/>
                <a:uFillTx/>
                <a:latin typeface="Calibri" panose="020F0502020204030204"/>
                <a:ea typeface="+mn-ea"/>
                <a:cs typeface="+mn-cs"/>
              </a:rPr>
              <a:t>Table 2. FY2016 to FY2020  Proportion of MA Pediatric (Age &lt; 18 years) Inpatient Volume by Patient State of Residency</a:t>
            </a:r>
          </a:p>
        </p:txBody>
      </p:sp>
      <p:sp>
        <p:nvSpPr>
          <p:cNvPr id="9" name="TextBox 8">
            <a:extLst>
              <a:ext uri="{FF2B5EF4-FFF2-40B4-BE49-F238E27FC236}">
                <a16:creationId xmlns:a16="http://schemas.microsoft.com/office/drawing/2014/main" id="{01457E9D-9C95-49A3-92E7-D269032354B5}"/>
              </a:ext>
            </a:extLst>
          </p:cNvPr>
          <p:cNvSpPr txBox="1"/>
          <p:nvPr/>
        </p:nvSpPr>
        <p:spPr>
          <a:xfrm>
            <a:off x="7439116" y="6286837"/>
            <a:ext cx="1022652" cy="338554"/>
          </a:xfrm>
          <a:prstGeom prst="rect">
            <a:avLst/>
          </a:prstGeom>
          <a:noFill/>
        </p:spPr>
        <p:txBody>
          <a:bodyPr wrap="none" rtlCol="0">
            <a:spAutoFit/>
          </a:bodyPr>
          <a:lstStyle/>
          <a:p>
            <a:r>
              <a:rPr lang="en-US" sz="1600" b="1" dirty="0">
                <a:solidFill>
                  <a:srgbClr val="0070C0"/>
                </a:solidFill>
                <a:latin typeface="Calibri Light" panose="020F0302020204030204"/>
              </a:rPr>
              <a:t>Continued</a:t>
            </a:r>
          </a:p>
        </p:txBody>
      </p:sp>
      <p:cxnSp>
        <p:nvCxnSpPr>
          <p:cNvPr id="13" name="Straight Arrow Connector 12">
            <a:extLst>
              <a:ext uri="{FF2B5EF4-FFF2-40B4-BE49-F238E27FC236}">
                <a16:creationId xmlns:a16="http://schemas.microsoft.com/office/drawing/2014/main" id="{598BF058-47DB-4114-9207-6DF27E665591}"/>
              </a:ext>
            </a:extLst>
          </p:cNvPr>
          <p:cNvCxnSpPr>
            <a:cxnSpLocks/>
          </p:cNvCxnSpPr>
          <p:nvPr/>
        </p:nvCxnSpPr>
        <p:spPr>
          <a:xfrm>
            <a:off x="8429993" y="6460485"/>
            <a:ext cx="639577" cy="0"/>
          </a:xfrm>
          <a:prstGeom prst="straightConnector1">
            <a:avLst/>
          </a:prstGeom>
          <a:ln w="8572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94325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8A763FA-B42E-4737-A1A1-0702A347A5D8}"/>
              </a:ext>
            </a:extLst>
          </p:cNvPr>
          <p:cNvPicPr>
            <a:picLocks noChangeAspect="1"/>
          </p:cNvPicPr>
          <p:nvPr/>
        </p:nvPicPr>
        <p:blipFill>
          <a:blip r:embed="rId2"/>
          <a:stretch>
            <a:fillRect/>
          </a:stretch>
        </p:blipFill>
        <p:spPr>
          <a:xfrm>
            <a:off x="338196" y="1032828"/>
            <a:ext cx="8642843" cy="5588375"/>
          </a:xfrm>
          <a:prstGeom prst="rect">
            <a:avLst/>
          </a:prstGeom>
        </p:spPr>
      </p:pic>
      <p:sp>
        <p:nvSpPr>
          <p:cNvPr id="9" name="Rectangle 8">
            <a:extLst>
              <a:ext uri="{FF2B5EF4-FFF2-40B4-BE49-F238E27FC236}">
                <a16:creationId xmlns:a16="http://schemas.microsoft.com/office/drawing/2014/main" id="{27035552-9922-418F-A637-4CD85853E2F7}"/>
              </a:ext>
            </a:extLst>
          </p:cNvPr>
          <p:cNvSpPr/>
          <p:nvPr/>
        </p:nvSpPr>
        <p:spPr>
          <a:xfrm>
            <a:off x="161132" y="82908"/>
            <a:ext cx="8819907" cy="73866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1" u="sng" strike="noStrike" kern="1200" cap="none" spc="0" normalizeH="0" baseline="0" noProof="0" dirty="0">
                <a:ln>
                  <a:noFill/>
                </a:ln>
                <a:solidFill>
                  <a:prstClr val="black"/>
                </a:solidFill>
                <a:effectLst/>
                <a:uLnTx/>
                <a:uFillTx/>
                <a:latin typeface="Calibri" panose="020F0502020204030204"/>
                <a:ea typeface="+mn-ea"/>
                <a:cs typeface="+mn-cs"/>
              </a:rPr>
              <a:t>Answer continued</a:t>
            </a:r>
            <a:r>
              <a:rPr kumimoji="0" lang="en-US" sz="1400" b="1" i="1"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400" i="1" u="none" strike="noStrike" kern="1200" cap="none" spc="0" normalizeH="0" baseline="0" noProof="0" dirty="0">
                <a:ln>
                  <a:noFill/>
                </a:ln>
                <a:solidFill>
                  <a:prstClr val="black"/>
                </a:solidFill>
                <a:effectLst/>
                <a:uLnTx/>
                <a:uFillTx/>
                <a:latin typeface="Calibri" panose="020F0502020204030204"/>
                <a:ea typeface="+mn-ea"/>
                <a:cs typeface="+mn-cs"/>
              </a:rPr>
              <a:t>When </a:t>
            </a:r>
            <a:r>
              <a:rPr kumimoji="0" lang="en-US" sz="1400" i="1" u="none" strike="noStrike" kern="1200" cap="none" spc="0" normalizeH="0" baseline="0" noProof="0">
                <a:ln>
                  <a:noFill/>
                </a:ln>
                <a:solidFill>
                  <a:prstClr val="black"/>
                </a:solidFill>
                <a:effectLst/>
                <a:uLnTx/>
                <a:uFillTx/>
                <a:latin typeface="Calibri" panose="020F0502020204030204"/>
                <a:ea typeface="+mn-ea"/>
                <a:cs typeface="+mn-cs"/>
              </a:rPr>
              <a:t>comparing the proportion </a:t>
            </a:r>
            <a:r>
              <a:rPr kumimoji="0" lang="en-US" sz="1400" i="1" u="none" strike="noStrike" kern="1200" cap="none" spc="0" normalizeH="0" baseline="0" noProof="0" dirty="0">
                <a:ln>
                  <a:noFill/>
                </a:ln>
                <a:solidFill>
                  <a:prstClr val="black"/>
                </a:solidFill>
                <a:effectLst/>
                <a:uLnTx/>
                <a:uFillTx/>
                <a:latin typeface="Calibri" panose="020F0502020204030204"/>
                <a:ea typeface="+mn-ea"/>
                <a:cs typeface="+mn-cs"/>
              </a:rPr>
              <a:t>of out of state patient volume to Massachusetts hospitals regardless of age, the pediatric hospitals (Shriner’s and Children’s) and specialty hospitals (Dana Farber and Mass Eye and Ear) have the highest proportion of out</a:t>
            </a:r>
            <a:r>
              <a:rPr lang="en-US" sz="1400" i="1" dirty="0">
                <a:solidFill>
                  <a:prstClr val="black"/>
                </a:solidFill>
                <a:latin typeface="Calibri" panose="020F0502020204030204"/>
              </a:rPr>
              <a:t>-of-state patients. See Table 3 below.</a:t>
            </a:r>
            <a:endParaRPr kumimoji="0" lang="en-US" sz="140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603C7704-D18E-4E4B-96E2-9BE47CCD5E5E}"/>
              </a:ext>
            </a:extLst>
          </p:cNvPr>
          <p:cNvSpPr txBox="1"/>
          <p:nvPr/>
        </p:nvSpPr>
        <p:spPr>
          <a:xfrm>
            <a:off x="476036" y="773312"/>
            <a:ext cx="8367162" cy="30777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0000"/>
                </a:solidFill>
                <a:effectLst/>
                <a:uLnTx/>
                <a:uFillTx/>
                <a:latin typeface="Calibri" panose="020F0502020204030204"/>
                <a:ea typeface="+mn-ea"/>
                <a:cs typeface="+mn-cs"/>
              </a:rPr>
              <a:t>Table 3. Top 25 FY2019 and FY2019 Hospitals with the Highest Proportion of Non-MA Patient Volume (All Ages)</a:t>
            </a:r>
          </a:p>
        </p:txBody>
      </p:sp>
    </p:spTree>
    <p:extLst>
      <p:ext uri="{BB962C8B-B14F-4D97-AF65-F5344CB8AC3E}">
        <p14:creationId xmlns:p14="http://schemas.microsoft.com/office/powerpoint/2010/main" val="6510061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Master Linkage File | SA-NT DataLink | Supporting health, social and  economic research, education and policy in South Australia and the Northern  Territory">
            <a:extLst>
              <a:ext uri="{FF2B5EF4-FFF2-40B4-BE49-F238E27FC236}">
                <a16:creationId xmlns:a16="http://schemas.microsoft.com/office/drawing/2014/main" id="{8C9CCF2C-1628-442F-9258-8368A51DB7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68901" y="664427"/>
            <a:ext cx="2211573" cy="165717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34253B0-9B37-49C1-90BC-65A8286D5FC2}"/>
              </a:ext>
            </a:extLst>
          </p:cNvPr>
          <p:cNvSpPr txBox="1"/>
          <p:nvPr/>
        </p:nvSpPr>
        <p:spPr>
          <a:xfrm>
            <a:off x="6145617" y="202762"/>
            <a:ext cx="2523127" cy="430887"/>
          </a:xfrm>
          <a:prstGeom prst="rect">
            <a:avLst/>
          </a:prstGeom>
          <a:noFill/>
        </p:spPr>
        <p:txBody>
          <a:bodyPr wrap="none" rtlCol="0">
            <a:spAutoFit/>
            <a:scene3d>
              <a:camera prst="orthographicFront"/>
              <a:lightRig rig="soft" dir="t">
                <a:rot lat="0" lon="0" rev="15600000"/>
              </a:lightRig>
            </a:scene3d>
            <a:sp3d extrusionH="57150" prstMaterial="softEdge">
              <a:bevelT w="25400" h="38100"/>
            </a:sp3d>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rPr>
              <a:t>Product File Linkage</a:t>
            </a:r>
          </a:p>
        </p:txBody>
      </p:sp>
      <p:sp>
        <p:nvSpPr>
          <p:cNvPr id="6" name="Rectangle 5">
            <a:extLst>
              <a:ext uri="{FF2B5EF4-FFF2-40B4-BE49-F238E27FC236}">
                <a16:creationId xmlns:a16="http://schemas.microsoft.com/office/drawing/2014/main" id="{04699A01-7128-42A0-A360-CDE56F58DC11}"/>
              </a:ext>
            </a:extLst>
          </p:cNvPr>
          <p:cNvSpPr/>
          <p:nvPr/>
        </p:nvSpPr>
        <p:spPr>
          <a:xfrm>
            <a:off x="249665" y="232609"/>
            <a:ext cx="5895952" cy="147732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500" b="1" i="0" u="sng" strike="noStrike" kern="1200" cap="none" spc="0" normalizeH="0" baseline="0" noProof="0" dirty="0">
                <a:ln>
                  <a:noFill/>
                </a:ln>
                <a:solidFill>
                  <a:srgbClr val="4472C4"/>
                </a:solidFill>
                <a:effectLst/>
                <a:uLnTx/>
                <a:uFillTx/>
                <a:latin typeface="Calibri Light" panose="020F0302020204030204"/>
                <a:ea typeface="+mn-ea"/>
                <a:cs typeface="+mn-cs"/>
              </a:rPr>
              <a:t>Question</a:t>
            </a:r>
            <a:r>
              <a:rPr kumimoji="0" lang="en-US" sz="1500" b="1" i="0" u="none" strike="noStrike" kern="1200" cap="none" spc="0" normalizeH="0" baseline="0" noProof="0" dirty="0">
                <a:ln>
                  <a:noFill/>
                </a:ln>
                <a:solidFill>
                  <a:srgbClr val="4472C4"/>
                </a:solidFill>
                <a:effectLst/>
                <a:uLnTx/>
                <a:uFillTx/>
                <a:latin typeface="Calibri Light" panose="020F0302020204030204"/>
                <a:ea typeface="+mn-ea"/>
                <a:cs typeface="+mn-cs"/>
              </a:rPr>
              <a:t>: Do the linkage variables between the medical claims to the product file or between the member eligibility to the product file require the addition of any date fields? When we attempt linkage, the results appear to have lots of duplicate product records associated with the linkage. Should one assume that is the result of duplicate product submissions?</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1500" b="1" i="0" u="none" strike="noStrike" kern="1200" cap="none" spc="0" normalizeH="0" baseline="0" noProof="0" dirty="0">
              <a:ln>
                <a:noFill/>
              </a:ln>
              <a:solidFill>
                <a:srgbClr val="4472C4"/>
              </a:solidFill>
              <a:effectLst/>
              <a:uLnTx/>
              <a:uFillTx/>
              <a:latin typeface="Calibri Light" panose="020F0302020204030204"/>
              <a:ea typeface="+mn-ea"/>
              <a:cs typeface="+mn-cs"/>
            </a:endParaRPr>
          </a:p>
        </p:txBody>
      </p:sp>
      <p:sp>
        <p:nvSpPr>
          <p:cNvPr id="7" name="Rectangle 6">
            <a:extLst>
              <a:ext uri="{FF2B5EF4-FFF2-40B4-BE49-F238E27FC236}">
                <a16:creationId xmlns:a16="http://schemas.microsoft.com/office/drawing/2014/main" id="{38BCA41D-DBE5-48A0-88A2-51BF2D0249BC}"/>
              </a:ext>
            </a:extLst>
          </p:cNvPr>
          <p:cNvSpPr/>
          <p:nvPr/>
        </p:nvSpPr>
        <p:spPr>
          <a:xfrm>
            <a:off x="249665" y="1588099"/>
            <a:ext cx="8819907" cy="550920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1" u="sng" strike="noStrike" kern="1200" cap="none" spc="0" normalizeH="0" baseline="0" noProof="0" dirty="0">
                <a:ln>
                  <a:noFill/>
                </a:ln>
                <a:solidFill>
                  <a:prstClr val="black"/>
                </a:solidFill>
                <a:effectLst/>
                <a:uLnTx/>
                <a:uFillTx/>
                <a:latin typeface="Calibri" panose="020F0502020204030204"/>
                <a:ea typeface="+mn-ea"/>
                <a:cs typeface="+mn-cs"/>
              </a:rPr>
              <a:t>Answer</a:t>
            </a:r>
            <a:r>
              <a:rPr kumimoji="0" lang="en-US" sz="1400" b="1" i="1"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400" b="0" i="1" u="none" strike="noStrike" kern="1200" cap="none" spc="0" normalizeH="0" baseline="0" noProof="0" dirty="0">
                <a:ln>
                  <a:noFill/>
                </a:ln>
                <a:solidFill>
                  <a:prstClr val="black"/>
                </a:solidFill>
                <a:effectLst/>
                <a:uLnTx/>
                <a:uFillTx/>
                <a:latin typeface="Calibri" panose="020F0502020204030204"/>
                <a:ea typeface="+mn-ea"/>
                <a:cs typeface="+mn-cs"/>
              </a:rPr>
              <a:t>Each row in the product file represents a unique instance of a Product.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Calibri" panose="020F0502020204030204"/>
                <a:ea typeface="+mn-ea"/>
                <a:cs typeface="+mn-cs"/>
              </a:rPr>
              <a:t>Some payers have reported products on separate rows that differ only  in aspects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Calibri" panose="020F0502020204030204"/>
                <a:ea typeface="+mn-ea"/>
                <a:cs typeface="+mn-cs"/>
              </a:rPr>
              <a:t>that are not specified in the Product File. Therefore, for some payers there may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Calibri" panose="020F0502020204030204"/>
                <a:ea typeface="+mn-ea"/>
                <a:cs typeface="+mn-cs"/>
              </a:rPr>
              <a:t>appear to be duplicate rows when, in fact, they are distinct products. Remember in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Calibri" panose="020F0502020204030204"/>
                <a:ea typeface="+mn-ea"/>
                <a:cs typeface="+mn-cs"/>
              </a:rPr>
              <a:t>the release the following is how Eligibility (ME) and Product (PR) tables are designed to be linked: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914400" marR="0" lvl="2" indent="0" algn="l" defTabSz="914400" rtl="0" eaLnBrk="1" fontAlgn="auto" latinLnBrk="0" hangingPunct="1">
              <a:lnSpc>
                <a:spcPts val="1350"/>
              </a:lnSpc>
              <a:spcBef>
                <a:spcPts val="0"/>
              </a:spcBef>
              <a:spcAft>
                <a:spcPts val="0"/>
              </a:spcAft>
              <a:buClrTx/>
              <a:buSzTx/>
              <a:buFontTx/>
              <a:buNone/>
              <a:tabLst/>
              <a:defRPr/>
            </a:pPr>
            <a:r>
              <a:rPr kumimoji="0" lang="en-US" sz="1400" b="1" i="1" u="none" strike="noStrike" kern="1200" cap="none" spc="0" normalizeH="0" baseline="0" noProof="0" dirty="0">
                <a:ln>
                  <a:noFill/>
                </a:ln>
                <a:solidFill>
                  <a:prstClr val="black"/>
                </a:solidFill>
                <a:effectLst/>
                <a:uLnTx/>
                <a:uFillTx/>
                <a:latin typeface="Calibri" panose="020F0502020204030204"/>
                <a:ea typeface="+mn-ea"/>
                <a:cs typeface="+mn-cs"/>
              </a:rPr>
              <a:t>ME Key:         LINKORGIDPR + PRODUCTIDNUMBER (or LINKINGPRODUCTID)</a:t>
            </a:r>
          </a:p>
          <a:p>
            <a:pPr marL="914400" marR="0" lvl="2" indent="0" algn="l" defTabSz="914400" rtl="0" eaLnBrk="1" fontAlgn="auto" latinLnBrk="0" hangingPunct="1">
              <a:lnSpc>
                <a:spcPts val="1350"/>
              </a:lnSpc>
              <a:spcBef>
                <a:spcPts val="0"/>
              </a:spcBef>
              <a:spcAft>
                <a:spcPts val="800"/>
              </a:spcAft>
              <a:buClrTx/>
              <a:buSzTx/>
              <a:buFontTx/>
              <a:buNone/>
              <a:tabLst/>
              <a:defRPr/>
            </a:pPr>
            <a:r>
              <a:rPr kumimoji="0" lang="en-US" sz="1400" b="1" i="1" u="none" strike="noStrike" kern="1200" cap="none" spc="0" normalizeH="0" baseline="0" noProof="0" dirty="0">
                <a:ln>
                  <a:noFill/>
                </a:ln>
                <a:solidFill>
                  <a:prstClr val="black"/>
                </a:solidFill>
                <a:effectLst/>
                <a:uLnTx/>
                <a:uFillTx/>
                <a:latin typeface="Calibri" panose="020F0502020204030204"/>
                <a:ea typeface="+mn-ea"/>
                <a:cs typeface="+mn-cs"/>
              </a:rPr>
              <a:t>PR Key :         ORGID + PRODUCTIDNUMBER (or LINKINGPRODUCTID)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Calibri" panose="020F0502020204030204"/>
                <a:ea typeface="+mn-ea"/>
                <a:cs typeface="+mn-cs"/>
              </a:rPr>
              <a:t>The Product file also contains the Start and End Dates (PR009 and PR010) for each Product which describe the dates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Calibri" panose="020F0502020204030204"/>
                <a:ea typeface="+mn-ea"/>
                <a:cs typeface="+mn-cs"/>
              </a:rPr>
              <a:t>the Product was active with the payer and usable by eligible members. For Products that were still active, the End Date should be Null. For Products that were not active, but may still have claims being adjudicated against them, the End Date should be the End Date reported to the Division of Insurance or the date the license was terminated.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Calibri" panose="020F0502020204030204"/>
                <a:ea typeface="+mn-ea"/>
                <a:cs typeface="+mn-cs"/>
              </a:rPr>
              <a:t>Some researchers use as a minimum key the combined Product file fields (</a:t>
            </a:r>
            <a:r>
              <a:rPr kumimoji="0" lang="en-US" sz="1400" b="0" i="1" u="none" strike="noStrike" kern="1200" cap="none" spc="0" normalizeH="0" baseline="0" noProof="0" dirty="0" err="1">
                <a:ln>
                  <a:noFill/>
                </a:ln>
                <a:solidFill>
                  <a:prstClr val="black"/>
                </a:solidFill>
                <a:effectLst/>
                <a:uLnTx/>
                <a:uFillTx/>
                <a:latin typeface="Calibri" panose="020F0502020204030204"/>
                <a:ea typeface="+mn-ea"/>
                <a:cs typeface="+mn-cs"/>
              </a:rPr>
              <a:t>OrgID</a:t>
            </a:r>
            <a:r>
              <a:rPr kumimoji="0" lang="en-US" sz="1400" b="0" i="1" u="none" strike="noStrike" kern="1200" cap="none" spc="0" normalizeH="0" baseline="0" noProof="0" dirty="0">
                <a:ln>
                  <a:noFill/>
                </a:ln>
                <a:solidFill>
                  <a:prstClr val="black"/>
                </a:solidFill>
                <a:effectLst/>
                <a:uLnTx/>
                <a:uFillTx/>
                <a:latin typeface="Calibri" panose="020F0502020204030204"/>
                <a:ea typeface="+mn-ea"/>
                <a:cs typeface="+mn-cs"/>
              </a:rPr>
              <a:t> + </a:t>
            </a:r>
            <a:r>
              <a:rPr kumimoji="0" lang="en-US" sz="1400" b="0" i="1" u="none" strike="noStrike" kern="1200" cap="none" spc="0" normalizeH="0" baseline="0" noProof="0" dirty="0" err="1">
                <a:ln>
                  <a:noFill/>
                </a:ln>
                <a:solidFill>
                  <a:prstClr val="black"/>
                </a:solidFill>
                <a:effectLst/>
                <a:uLnTx/>
                <a:uFillTx/>
                <a:latin typeface="Calibri" panose="020F0502020204030204"/>
                <a:ea typeface="+mn-ea"/>
                <a:cs typeface="+mn-cs"/>
              </a:rPr>
              <a:t>ProductIdNumber</a:t>
            </a:r>
            <a:r>
              <a:rPr kumimoji="0" lang="en-US" sz="1400" b="0" i="1" u="none" strike="noStrike" kern="1200" cap="none" spc="0" normalizeH="0" baseline="0" noProof="0" dirty="0">
                <a:ln>
                  <a:noFill/>
                </a:ln>
                <a:solidFill>
                  <a:prstClr val="black"/>
                </a:solidFill>
                <a:effectLst/>
                <a:uLnTx/>
                <a:uFillTx/>
                <a:latin typeface="Calibri" panose="020F0502020204030204"/>
                <a:ea typeface="+mn-ea"/>
                <a:cs typeface="+mn-cs"/>
              </a:rPr>
              <a:t> + StartDate) and relate back to the most recent associated submission year month in the medical claims or member eligibility file.  Before querying the MA APCD, data users are advised to read the </a:t>
            </a:r>
            <a:r>
              <a:rPr kumimoji="0" lang="en-US" sz="1400" b="1" i="1" u="none" strike="noStrike" kern="1200" cap="none" spc="0" normalizeH="0" baseline="0" noProof="0" dirty="0">
                <a:ln>
                  <a:noFill/>
                </a:ln>
                <a:solidFill>
                  <a:prstClr val="black"/>
                </a:solidFill>
                <a:effectLst/>
                <a:uLnTx/>
                <a:uFillTx/>
                <a:latin typeface="Calibri" panose="020F0502020204030204"/>
                <a:ea typeface="+mn-ea"/>
                <a:cs typeface="+mn-cs"/>
              </a:rPr>
              <a:t>MA APCD Documentation </a:t>
            </a:r>
            <a:r>
              <a:rPr kumimoji="0" lang="en-US" sz="1400" b="0" i="1" u="none" strike="noStrike" kern="1200" cap="none" spc="0" normalizeH="0" baseline="0" noProof="0" dirty="0">
                <a:ln>
                  <a:noFill/>
                </a:ln>
                <a:solidFill>
                  <a:prstClr val="black"/>
                </a:solidFill>
                <a:effectLst/>
                <a:uLnTx/>
                <a:uFillTx/>
                <a:latin typeface="Calibri" panose="020F0502020204030204"/>
                <a:ea typeface="+mn-ea"/>
                <a:cs typeface="+mn-cs"/>
              </a:rPr>
              <a:t>and </a:t>
            </a:r>
            <a:r>
              <a:rPr kumimoji="0" lang="en-US" sz="1400" b="1" i="1" u="none" strike="noStrike" kern="1200" cap="none" spc="0" normalizeH="0" baseline="0" noProof="0" dirty="0">
                <a:ln>
                  <a:noFill/>
                </a:ln>
                <a:solidFill>
                  <a:prstClr val="black"/>
                </a:solidFill>
                <a:effectLst/>
                <a:uLnTx/>
                <a:uFillTx/>
                <a:latin typeface="Calibri" panose="020F0502020204030204"/>
                <a:ea typeface="+mn-ea"/>
                <a:cs typeface="+mn-cs"/>
              </a:rPr>
              <a:t>MA APCD Release Notes </a:t>
            </a:r>
            <a:r>
              <a:rPr kumimoji="0" lang="en-US" sz="1400" b="0" i="1" u="none" strike="noStrike" kern="1200" cap="none" spc="0" normalizeH="0" baseline="0" noProof="0" dirty="0">
                <a:ln>
                  <a:noFill/>
                </a:ln>
                <a:solidFill>
                  <a:prstClr val="black"/>
                </a:solidFill>
                <a:effectLst/>
                <a:uLnTx/>
                <a:uFillTx/>
                <a:latin typeface="Calibri" panose="020F0502020204030204"/>
                <a:ea typeface="+mn-ea"/>
                <a:cs typeface="+mn-cs"/>
              </a:rPr>
              <a:t>available online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1371600" marR="0" lvl="3"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Calibri" panose="020F0502020204030204"/>
                <a:ea typeface="+mn-ea"/>
                <a:cs typeface="+mn-cs"/>
                <a:hlinkClick r:id="rId3"/>
              </a:rPr>
              <a:t>https://www.chiamass.gov/ma-apcd/</a:t>
            </a:r>
            <a:endParaRPr kumimoji="0" lang="en-US" sz="14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Calibri" panose="020F0502020204030204"/>
                <a:ea typeface="+mn-ea"/>
                <a:cs typeface="+mn-cs"/>
              </a:rPr>
              <a:t>These documents provide detailed information on the use of each file and information provided by the carriers on caveats associated with specific fields.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124885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258971" y="1608954"/>
            <a:ext cx="8162910" cy="1292662"/>
          </a:xfrm>
          <a:prstGeom prst="rect">
            <a:avLst/>
          </a:prstGeom>
          <a:noFill/>
        </p:spPr>
        <p:txBody>
          <a:bodyPr wrap="square" rtlCol="0">
            <a:spAutoFit/>
          </a:bodyPr>
          <a:lstStyle/>
          <a:p>
            <a:pPr marL="342900" indent="-342900">
              <a:lnSpc>
                <a:spcPct val="130000"/>
              </a:lnSpc>
              <a:buClr>
                <a:schemeClr val="accent1"/>
              </a:buClr>
              <a:buFont typeface="Wingdings" charset="2"/>
              <a:buChar char="§"/>
            </a:pPr>
            <a:r>
              <a:rPr lang="en-US" sz="2000" dirty="0">
                <a:latin typeface="Arial" panose="020B0604020202020204" pitchFamily="34" charset="0"/>
                <a:cs typeface="Arial" panose="020B0604020202020204" pitchFamily="34" charset="0"/>
                <a:hlinkClick r:id="rId2"/>
              </a:rPr>
              <a:t>http://www.chiamass.gov/ma-apcd-and-case-mix-user-workgroup-information/</a:t>
            </a:r>
            <a:r>
              <a:rPr lang="en-US" sz="2000" dirty="0">
                <a:latin typeface="Arial" panose="020B0604020202020204" pitchFamily="34" charset="0"/>
                <a:cs typeface="Arial" panose="020B0604020202020204" pitchFamily="34" charset="0"/>
              </a:rPr>
              <a:t> </a:t>
            </a:r>
          </a:p>
          <a:p>
            <a:pPr>
              <a:lnSpc>
                <a:spcPct val="130000"/>
              </a:lnSpc>
            </a:pPr>
            <a:endParaRPr lang="en-US" sz="2000" dirty="0">
              <a:latin typeface="Arial" panose="020B0604020202020204" pitchFamily="34" charset="0"/>
              <a:cs typeface="Arial" panose="020B0604020202020204" pitchFamily="34" charset="0"/>
            </a:endParaRPr>
          </a:p>
        </p:txBody>
      </p:sp>
      <p:sp>
        <p:nvSpPr>
          <p:cNvPr id="28" name="TextBox 27"/>
          <p:cNvSpPr txBox="1"/>
          <p:nvPr/>
        </p:nvSpPr>
        <p:spPr>
          <a:xfrm>
            <a:off x="258971" y="296188"/>
            <a:ext cx="8030931" cy="954107"/>
          </a:xfrm>
          <a:prstGeom prst="rect">
            <a:avLst/>
          </a:prstGeom>
          <a:noFill/>
        </p:spPr>
        <p:txBody>
          <a:bodyPr wrap="square" rtlCol="0" anchor="b">
            <a:spAutoFit/>
          </a:bodyPr>
          <a:lstStyle/>
          <a:p>
            <a:r>
              <a:rPr lang="en-US" sz="2800" b="1" dirty="0">
                <a:solidFill>
                  <a:srgbClr val="005480"/>
                </a:solidFill>
                <a:latin typeface="Arial"/>
                <a:cs typeface="Arial"/>
              </a:rPr>
              <a:t>Where can I find past User Workgroup Presentations?</a:t>
            </a:r>
          </a:p>
        </p:txBody>
      </p:sp>
      <p:sp>
        <p:nvSpPr>
          <p:cNvPr id="8" name="Date Placeholder 3"/>
          <p:cNvSpPr>
            <a:spLocks noGrp="1"/>
          </p:cNvSpPr>
          <p:nvPr>
            <p:ph type="dt" sz="half" idx="10"/>
          </p:nvPr>
        </p:nvSpPr>
        <p:spPr>
          <a:xfrm>
            <a:off x="263090" y="6405853"/>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pPr/>
              <a:t>15</a:t>
            </a:fld>
            <a:endParaRPr lang="en-US" dirty="0"/>
          </a:p>
        </p:txBody>
      </p:sp>
      <p:sp>
        <p:nvSpPr>
          <p:cNvPr id="9" name="Footer Placeholder 4"/>
          <p:cNvSpPr>
            <a:spLocks noGrp="1"/>
          </p:cNvSpPr>
          <p:nvPr>
            <p:ph type="ftr" sz="quarter" idx="11"/>
          </p:nvPr>
        </p:nvSpPr>
        <p:spPr>
          <a:xfrm>
            <a:off x="1556699" y="6405853"/>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a:solidFill>
                  <a:schemeClr val="accent4"/>
                </a:solidFill>
              </a:rPr>
              <a:t>User Workgroup |  CHIA User Support</a:t>
            </a:r>
          </a:p>
        </p:txBody>
      </p:sp>
      <p:pic>
        <p:nvPicPr>
          <p:cNvPr id="10" name="Picture 9" descr="CHIAlogoSQ.ai"/>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21881" y="6331113"/>
            <a:ext cx="457200" cy="457200"/>
          </a:xfrm>
          <a:prstGeom prst="rect">
            <a:avLst/>
          </a:prstGeom>
        </p:spPr>
      </p:pic>
      <p:cxnSp>
        <p:nvCxnSpPr>
          <p:cNvPr id="25" name="Straight Connector 24"/>
          <p:cNvCxnSpPr/>
          <p:nvPr/>
        </p:nvCxnSpPr>
        <p:spPr>
          <a:xfrm>
            <a:off x="335171" y="6257470"/>
            <a:ext cx="852170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47867" y="1342570"/>
            <a:ext cx="8521704" cy="0"/>
          </a:xfrm>
          <a:prstGeom prst="line">
            <a:avLst/>
          </a:prstGeom>
          <a:ln w="28575" cmpd="sng">
            <a:solidFill>
              <a:srgbClr val="F7921E"/>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4"/>
          <a:stretch>
            <a:fillRect/>
          </a:stretch>
        </p:blipFill>
        <p:spPr>
          <a:xfrm>
            <a:off x="263090" y="2696042"/>
            <a:ext cx="8590342" cy="3196393"/>
          </a:xfrm>
          <a:prstGeom prst="rect">
            <a:avLst/>
          </a:prstGeom>
        </p:spPr>
      </p:pic>
    </p:spTree>
    <p:extLst>
      <p:ext uri="{BB962C8B-B14F-4D97-AF65-F5344CB8AC3E}">
        <p14:creationId xmlns:p14="http://schemas.microsoft.com/office/powerpoint/2010/main" val="4019530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br>
              <a:rPr lang="en-US" sz="3100" b="1" dirty="0">
                <a:solidFill>
                  <a:srgbClr val="005480"/>
                </a:solidFill>
                <a:cs typeface="Arial"/>
              </a:rPr>
            </a:br>
            <a:r>
              <a:rPr lang="en-US" sz="3100" b="1" dirty="0">
                <a:solidFill>
                  <a:srgbClr val="005480"/>
                </a:solidFill>
                <a:cs typeface="Arial"/>
              </a:rPr>
              <a:t>When is the next User Group meeting?</a:t>
            </a:r>
            <a:br>
              <a:rPr lang="en-US" b="1" dirty="0">
                <a:solidFill>
                  <a:srgbClr val="005480"/>
                </a:solidFill>
                <a:cs typeface="Arial"/>
              </a:rPr>
            </a:br>
            <a:endParaRPr lang="en-US" dirty="0"/>
          </a:p>
        </p:txBody>
      </p:sp>
      <p:sp>
        <p:nvSpPr>
          <p:cNvPr id="3" name="Content Placeholder 2"/>
          <p:cNvSpPr>
            <a:spLocks noGrp="1"/>
          </p:cNvSpPr>
          <p:nvPr>
            <p:ph idx="1"/>
          </p:nvPr>
        </p:nvSpPr>
        <p:spPr>
          <a:xfrm>
            <a:off x="457200" y="1600200"/>
            <a:ext cx="8229599" cy="4525963"/>
          </a:xfrm>
        </p:spPr>
        <p:txBody>
          <a:bodyPr>
            <a:normAutofit/>
          </a:bodyPr>
          <a:lstStyle/>
          <a:p>
            <a:r>
              <a:rPr lang="en-US" sz="2800" dirty="0"/>
              <a:t>The next User Group will meet Tuesday, August 24.</a:t>
            </a:r>
            <a:endParaRPr lang="en-US" sz="2000" dirty="0">
              <a:hlinkClick r:id="rId2"/>
            </a:endParaRPr>
          </a:p>
          <a:p>
            <a:endParaRPr lang="en-US" sz="2000" dirty="0">
              <a:hlinkClick r:id="rId2"/>
            </a:endParaRPr>
          </a:p>
          <a:p>
            <a:endParaRPr lang="en-US" sz="2000" dirty="0">
              <a:hlinkClick r:id="rId2"/>
            </a:endParaRPr>
          </a:p>
          <a:p>
            <a:endParaRPr lang="en-US" sz="2000" dirty="0">
              <a:hlinkClick r:id="rId2"/>
            </a:endParaRPr>
          </a:p>
          <a:p>
            <a:endParaRPr lang="en-US" sz="2000" dirty="0">
              <a:hlinkClick r:id="rId2"/>
            </a:endParaRPr>
          </a:p>
          <a:p>
            <a:endParaRPr lang="en-US" sz="2000" dirty="0">
              <a:hlinkClick r:id="rId2"/>
            </a:endParaRPr>
          </a:p>
          <a:p>
            <a:r>
              <a:rPr lang="en-US" sz="2000" dirty="0">
                <a:hlinkClick r:id="rId2"/>
              </a:rPr>
              <a:t>http://www.chiamass.gov/ma-apcd-and-case-mix-user-workgroup-information/</a:t>
            </a:r>
            <a:endParaRPr lang="en-US" sz="2000" dirty="0"/>
          </a:p>
          <a:p>
            <a:endParaRPr lang="en-US" sz="2800" dirty="0"/>
          </a:p>
        </p:txBody>
      </p:sp>
      <p:pic>
        <p:nvPicPr>
          <p:cNvPr id="5" name="Picture 4"/>
          <p:cNvPicPr>
            <a:picLocks noChangeAspect="1"/>
          </p:cNvPicPr>
          <p:nvPr/>
        </p:nvPicPr>
        <p:blipFill>
          <a:blip r:embed="rId3"/>
          <a:stretch>
            <a:fillRect/>
          </a:stretch>
        </p:blipFill>
        <p:spPr>
          <a:xfrm>
            <a:off x="0" y="2661708"/>
            <a:ext cx="9144000" cy="1534583"/>
          </a:xfrm>
          <a:prstGeom prst="rect">
            <a:avLst/>
          </a:prstGeom>
        </p:spPr>
      </p:pic>
    </p:spTree>
    <p:extLst>
      <p:ext uri="{BB962C8B-B14F-4D97-AF65-F5344CB8AC3E}">
        <p14:creationId xmlns:p14="http://schemas.microsoft.com/office/powerpoint/2010/main" val="14661372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3453" y="274638"/>
            <a:ext cx="8229600" cy="1143000"/>
          </a:xfrm>
        </p:spPr>
        <p:txBody>
          <a:bodyPr>
            <a:normAutofit fontScale="90000"/>
          </a:bodyPr>
          <a:lstStyle/>
          <a:p>
            <a:r>
              <a:rPr lang="en-US" sz="3800" b="1" dirty="0">
                <a:solidFill>
                  <a:srgbClr val="005480"/>
                </a:solidFill>
                <a:cs typeface="Arial"/>
              </a:rPr>
              <a:t>Resultant Research Using CHIA Data</a:t>
            </a:r>
            <a:endParaRPr lang="en-US" dirty="0"/>
          </a:p>
        </p:txBody>
      </p:sp>
      <p:sp>
        <p:nvSpPr>
          <p:cNvPr id="3" name="Content Placeholder 2"/>
          <p:cNvSpPr>
            <a:spLocks noGrp="1"/>
          </p:cNvSpPr>
          <p:nvPr>
            <p:ph idx="1"/>
          </p:nvPr>
        </p:nvSpPr>
        <p:spPr>
          <a:xfrm>
            <a:off x="457200" y="1244065"/>
            <a:ext cx="8229600" cy="4525963"/>
          </a:xfrm>
        </p:spPr>
        <p:txBody>
          <a:bodyPr/>
          <a:lstStyle/>
          <a:p>
            <a:r>
              <a:rPr lang="en-US" sz="2000" dirty="0">
                <a:hlinkClick r:id="rId2"/>
              </a:rPr>
              <a:t>https://www.chiamass.gov/resultant-research-using-chia-data</a:t>
            </a:r>
            <a:endParaRPr lang="en-US" sz="2000" dirty="0"/>
          </a:p>
          <a:p>
            <a:endParaRPr lang="en-US" dirty="0"/>
          </a:p>
        </p:txBody>
      </p:sp>
      <p:pic>
        <p:nvPicPr>
          <p:cNvPr id="5" name="Picture 4"/>
          <p:cNvPicPr>
            <a:picLocks noChangeAspect="1"/>
          </p:cNvPicPr>
          <p:nvPr/>
        </p:nvPicPr>
        <p:blipFill rotWithShape="1">
          <a:blip r:embed="rId3"/>
          <a:srcRect b="13149"/>
          <a:stretch/>
        </p:blipFill>
        <p:spPr>
          <a:xfrm>
            <a:off x="0" y="1792075"/>
            <a:ext cx="9144000" cy="4054955"/>
          </a:xfrm>
          <a:prstGeom prst="rect">
            <a:avLst/>
          </a:prstGeom>
        </p:spPr>
      </p:pic>
    </p:spTree>
    <p:extLst>
      <p:ext uri="{BB962C8B-B14F-4D97-AF65-F5344CB8AC3E}">
        <p14:creationId xmlns:p14="http://schemas.microsoft.com/office/powerpoint/2010/main" val="26255580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258971" y="1608954"/>
            <a:ext cx="8162910" cy="3693319"/>
          </a:xfrm>
          <a:prstGeom prst="rect">
            <a:avLst/>
          </a:prstGeom>
          <a:noFill/>
        </p:spPr>
        <p:txBody>
          <a:bodyPr wrap="square" rtlCol="0">
            <a:spAutoFit/>
          </a:bodyPr>
          <a:lstStyle/>
          <a:p>
            <a:pPr marL="342900" indent="-342900">
              <a:lnSpc>
                <a:spcPct val="130000"/>
              </a:lnSpc>
              <a:buClr>
                <a:schemeClr val="accent1"/>
              </a:buClr>
              <a:buFont typeface="Wingdings" charset="2"/>
              <a:buChar char="§"/>
            </a:pPr>
            <a:r>
              <a:rPr lang="en-US" sz="2000" dirty="0">
                <a:latin typeface="Arial" panose="020B0604020202020204" pitchFamily="34" charset="0"/>
                <a:cs typeface="Arial" panose="020B0604020202020204" pitchFamily="34" charset="0"/>
              </a:rPr>
              <a:t>Questions related to MA APCD: </a:t>
            </a:r>
          </a:p>
          <a:p>
            <a:pPr>
              <a:lnSpc>
                <a:spcPct val="130000"/>
              </a:lnSpc>
              <a:buClr>
                <a:schemeClr val="accent1"/>
              </a:buClr>
            </a:pPr>
            <a:r>
              <a:rPr lang="en-US" sz="2000"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hlinkClick r:id="rId2"/>
              </a:rPr>
              <a:t>apcd.data@state.ma.us</a:t>
            </a:r>
            <a:endParaRPr lang="en-US" sz="2000" dirty="0">
              <a:latin typeface="Arial" panose="020B0604020202020204" pitchFamily="34" charset="0"/>
              <a:cs typeface="Arial" panose="020B0604020202020204" pitchFamily="34" charset="0"/>
            </a:endParaRPr>
          </a:p>
          <a:p>
            <a:pPr marL="342900" indent="-342900">
              <a:lnSpc>
                <a:spcPct val="130000"/>
              </a:lnSpc>
              <a:buClr>
                <a:schemeClr val="accent1"/>
              </a:buClr>
              <a:buFont typeface="Wingdings" charset="2"/>
              <a:buChar char="§"/>
            </a:pPr>
            <a:r>
              <a:rPr lang="en-US" sz="2000" dirty="0">
                <a:latin typeface="Arial" panose="020B0604020202020204" pitchFamily="34" charset="0"/>
                <a:cs typeface="Arial" panose="020B0604020202020204" pitchFamily="34" charset="0"/>
              </a:rPr>
              <a:t>Questions related to Case Mix: </a:t>
            </a:r>
          </a:p>
          <a:p>
            <a:pPr>
              <a:lnSpc>
                <a:spcPct val="130000"/>
              </a:lnSpc>
              <a:buClr>
                <a:schemeClr val="accent1"/>
              </a:buClr>
            </a:pPr>
            <a:r>
              <a:rPr lang="en-US" sz="2000"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hlinkClick r:id="rId3"/>
              </a:rPr>
              <a:t>casemix.data@state.ma.us</a:t>
            </a:r>
            <a:r>
              <a:rPr lang="en-US" sz="2000" dirty="0">
                <a:latin typeface="Arial" panose="020B0604020202020204" pitchFamily="34" charset="0"/>
                <a:cs typeface="Arial" panose="020B0604020202020204" pitchFamily="34" charset="0"/>
              </a:rPr>
              <a:t> </a:t>
            </a:r>
          </a:p>
          <a:p>
            <a:pPr>
              <a:lnSpc>
                <a:spcPct val="130000"/>
              </a:lnSpc>
              <a:buClr>
                <a:schemeClr val="accent1"/>
              </a:buClr>
            </a:pPr>
            <a:endParaRPr lang="en-US" sz="2000" dirty="0">
              <a:latin typeface="Arial" panose="020B0604020202020204" pitchFamily="34" charset="0"/>
              <a:cs typeface="Arial" panose="020B0604020202020204" pitchFamily="34" charset="0"/>
            </a:endParaRPr>
          </a:p>
          <a:p>
            <a:pPr>
              <a:lnSpc>
                <a:spcPct val="130000"/>
              </a:lnSpc>
              <a:buClr>
                <a:schemeClr val="accent1"/>
              </a:buClr>
            </a:pPr>
            <a:r>
              <a:rPr lang="en-US" sz="2000" u="sng" dirty="0">
                <a:latin typeface="Arial" panose="020B0604020202020204" pitchFamily="34" charset="0"/>
                <a:cs typeface="Arial" panose="020B0604020202020204" pitchFamily="34" charset="0"/>
              </a:rPr>
              <a:t>REMINDER</a:t>
            </a:r>
            <a:r>
              <a:rPr lang="en-US" sz="2000" dirty="0">
                <a:latin typeface="Arial" panose="020B0604020202020204" pitchFamily="34" charset="0"/>
                <a:cs typeface="Arial" panose="020B0604020202020204" pitchFamily="34" charset="0"/>
              </a:rPr>
              <a:t>: Please include your </a:t>
            </a:r>
            <a:r>
              <a:rPr lang="en-US" sz="2000" b="1" dirty="0">
                <a:latin typeface="Arial" panose="020B0604020202020204" pitchFamily="34" charset="0"/>
                <a:cs typeface="Arial" panose="020B0604020202020204" pitchFamily="34" charset="0"/>
              </a:rPr>
              <a:t>IRBNet ID#</a:t>
            </a:r>
            <a:r>
              <a:rPr lang="en-US" sz="2000" dirty="0">
                <a:latin typeface="Arial" panose="020B0604020202020204" pitchFamily="34" charset="0"/>
                <a:cs typeface="Arial" panose="020B0604020202020204" pitchFamily="34" charset="0"/>
              </a:rPr>
              <a:t>, if you currently have a project using CHIA data.</a:t>
            </a:r>
          </a:p>
          <a:p>
            <a:pPr>
              <a:lnSpc>
                <a:spcPct val="130000"/>
              </a:lnSpc>
              <a:buClr>
                <a:schemeClr val="accent1"/>
              </a:buClr>
            </a:pPr>
            <a:endParaRPr lang="en-US" sz="2000" dirty="0">
              <a:latin typeface="Arial" panose="020B0604020202020204" pitchFamily="34" charset="0"/>
              <a:cs typeface="Arial" panose="020B0604020202020204" pitchFamily="34" charset="0"/>
            </a:endParaRPr>
          </a:p>
          <a:p>
            <a:pPr>
              <a:lnSpc>
                <a:spcPct val="130000"/>
              </a:lnSpc>
            </a:pPr>
            <a:endParaRPr lang="en-US" sz="2000" dirty="0">
              <a:latin typeface="Arial" panose="020B0604020202020204" pitchFamily="34" charset="0"/>
              <a:cs typeface="Arial" panose="020B0604020202020204" pitchFamily="34" charset="0"/>
            </a:endParaRPr>
          </a:p>
        </p:txBody>
      </p:sp>
      <p:sp>
        <p:nvSpPr>
          <p:cNvPr id="28" name="TextBox 27"/>
          <p:cNvSpPr txBox="1"/>
          <p:nvPr/>
        </p:nvSpPr>
        <p:spPr>
          <a:xfrm>
            <a:off x="258971" y="727075"/>
            <a:ext cx="8030931" cy="523220"/>
          </a:xfrm>
          <a:prstGeom prst="rect">
            <a:avLst/>
          </a:prstGeom>
          <a:noFill/>
        </p:spPr>
        <p:txBody>
          <a:bodyPr wrap="square" rtlCol="0" anchor="b">
            <a:spAutoFit/>
          </a:bodyPr>
          <a:lstStyle/>
          <a:p>
            <a:r>
              <a:rPr lang="en-US" sz="2800" b="1" dirty="0">
                <a:solidFill>
                  <a:srgbClr val="005480"/>
                </a:solidFill>
                <a:latin typeface="Arial"/>
                <a:cs typeface="Arial"/>
              </a:rPr>
              <a:t>Questions?</a:t>
            </a:r>
          </a:p>
        </p:txBody>
      </p:sp>
      <p:sp>
        <p:nvSpPr>
          <p:cNvPr id="8" name="Date Placeholder 3"/>
          <p:cNvSpPr>
            <a:spLocks noGrp="1"/>
          </p:cNvSpPr>
          <p:nvPr>
            <p:ph type="dt" sz="half" idx="10"/>
          </p:nvPr>
        </p:nvSpPr>
        <p:spPr>
          <a:xfrm>
            <a:off x="263090" y="6405853"/>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pPr/>
              <a:t>18</a:t>
            </a:fld>
            <a:endParaRPr lang="en-US" dirty="0"/>
          </a:p>
        </p:txBody>
      </p:sp>
      <p:sp>
        <p:nvSpPr>
          <p:cNvPr id="9" name="Footer Placeholder 4"/>
          <p:cNvSpPr>
            <a:spLocks noGrp="1"/>
          </p:cNvSpPr>
          <p:nvPr>
            <p:ph type="ftr" sz="quarter" idx="11"/>
          </p:nvPr>
        </p:nvSpPr>
        <p:spPr>
          <a:xfrm>
            <a:off x="1556699" y="6405853"/>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a:solidFill>
                  <a:schemeClr val="accent4"/>
                </a:solidFill>
              </a:rPr>
              <a:t>User Workgroup |  CHIA User Support</a:t>
            </a:r>
          </a:p>
        </p:txBody>
      </p:sp>
      <p:pic>
        <p:nvPicPr>
          <p:cNvPr id="10" name="Picture 9" descr="CHIAlogoSQ.ai"/>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21881" y="6331113"/>
            <a:ext cx="457200" cy="457200"/>
          </a:xfrm>
          <a:prstGeom prst="rect">
            <a:avLst/>
          </a:prstGeom>
        </p:spPr>
      </p:pic>
      <p:cxnSp>
        <p:nvCxnSpPr>
          <p:cNvPr id="25" name="Straight Connector 24"/>
          <p:cNvCxnSpPr/>
          <p:nvPr/>
        </p:nvCxnSpPr>
        <p:spPr>
          <a:xfrm>
            <a:off x="335171" y="6257470"/>
            <a:ext cx="852170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47867" y="1342570"/>
            <a:ext cx="8521704" cy="0"/>
          </a:xfrm>
          <a:prstGeom prst="line">
            <a:avLst/>
          </a:prstGeom>
          <a:ln w="28575" cmpd="sng">
            <a:solidFill>
              <a:srgbClr val="F7921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2880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258971" y="1608954"/>
            <a:ext cx="8162910" cy="4693593"/>
          </a:xfrm>
          <a:prstGeom prst="rect">
            <a:avLst/>
          </a:prstGeom>
          <a:noFill/>
        </p:spPr>
        <p:txBody>
          <a:bodyPr wrap="square" rtlCol="0">
            <a:spAutoFit/>
          </a:bodyPr>
          <a:lstStyle/>
          <a:p>
            <a:pPr>
              <a:lnSpc>
                <a:spcPct val="130000"/>
              </a:lnSpc>
              <a:buClr>
                <a:schemeClr val="accent1"/>
              </a:buClr>
            </a:pPr>
            <a:endParaRPr lang="en-US" sz="1000" dirty="0">
              <a:latin typeface="Arial" panose="020B0604020202020204" pitchFamily="34" charset="0"/>
              <a:cs typeface="Arial" panose="020B0604020202020204" pitchFamily="34" charset="0"/>
            </a:endParaRPr>
          </a:p>
          <a:p>
            <a:pPr marL="342900" indent="-342900">
              <a:lnSpc>
                <a:spcPct val="130000"/>
              </a:lnSpc>
              <a:buClr>
                <a:schemeClr val="accent1"/>
              </a:buClr>
              <a:buFont typeface="Wingdings" charset="2"/>
              <a:buChar char="§"/>
            </a:pPr>
            <a:r>
              <a:rPr lang="en-US" sz="2000" dirty="0">
                <a:latin typeface="Arial" panose="020B0604020202020204" pitchFamily="34" charset="0"/>
                <a:cs typeface="Arial" panose="020B0604020202020204" pitchFamily="34" charset="0"/>
              </a:rPr>
              <a:t>If there is a </a:t>
            </a:r>
            <a:r>
              <a:rPr lang="en-US" sz="2000" b="1" dirty="0">
                <a:latin typeface="Arial" panose="020B0604020202020204" pitchFamily="34" charset="0"/>
                <a:cs typeface="Arial" panose="020B0604020202020204" pitchFamily="34" charset="0"/>
              </a:rPr>
              <a:t>TOPIC</a:t>
            </a:r>
            <a:r>
              <a:rPr lang="en-US" sz="2000" dirty="0">
                <a:latin typeface="Arial" panose="020B0604020202020204" pitchFamily="34" charset="0"/>
                <a:cs typeface="Arial" panose="020B0604020202020204" pitchFamily="34" charset="0"/>
              </a:rPr>
              <a:t> that you would like to see discussed at an MA APCD or Case Mix workgroup in 2020, contact Amy Wyeth [amy.wyeth@state.ma.us]</a:t>
            </a:r>
          </a:p>
          <a:p>
            <a:pPr marL="342900" indent="-342900">
              <a:lnSpc>
                <a:spcPct val="130000"/>
              </a:lnSpc>
              <a:buClr>
                <a:schemeClr val="accent1"/>
              </a:buClr>
              <a:buFont typeface="Wingdings" charset="2"/>
              <a:buChar char="§"/>
            </a:pPr>
            <a:r>
              <a:rPr lang="en-US" sz="2000" dirty="0">
                <a:latin typeface="Arial" panose="020B0604020202020204" pitchFamily="34" charset="0"/>
                <a:cs typeface="Arial" panose="020B0604020202020204" pitchFamily="34" charset="0"/>
              </a:rPr>
              <a:t>If you are interested in </a:t>
            </a:r>
            <a:r>
              <a:rPr lang="en-US" sz="2000" b="1" dirty="0">
                <a:latin typeface="Arial" panose="020B0604020202020204" pitchFamily="34" charset="0"/>
                <a:cs typeface="Arial" panose="020B0604020202020204" pitchFamily="34" charset="0"/>
              </a:rPr>
              <a:t>PRESENTING</a:t>
            </a:r>
            <a:r>
              <a:rPr lang="en-US" sz="2000" dirty="0">
                <a:latin typeface="Arial" panose="020B0604020202020204" pitchFamily="34" charset="0"/>
                <a:cs typeface="Arial" panose="020B0604020202020204" pitchFamily="34" charset="0"/>
              </a:rPr>
              <a:t> at a MA APCD or Case Mix workgroup in 2020, contact Amy Wyeth [amy.wyeth@state.ma.us]</a:t>
            </a:r>
          </a:p>
          <a:p>
            <a:pPr>
              <a:lnSpc>
                <a:spcPct val="130000"/>
              </a:lnSpc>
              <a:buClr>
                <a:schemeClr val="accent1"/>
              </a:buClr>
            </a:pPr>
            <a:r>
              <a:rPr lang="en-US" sz="2000" dirty="0">
                <a:latin typeface="Arial" panose="020B0604020202020204" pitchFamily="34" charset="0"/>
                <a:cs typeface="Arial" panose="020B0604020202020204" pitchFamily="34" charset="0"/>
              </a:rPr>
              <a:t>     You can present remotely, or in-person at CHIA</a:t>
            </a:r>
          </a:p>
          <a:p>
            <a:pPr marL="342900" indent="-342900">
              <a:lnSpc>
                <a:spcPct val="130000"/>
              </a:lnSpc>
              <a:buClr>
                <a:schemeClr val="accent1"/>
              </a:buClr>
              <a:buFont typeface="Wingdings" panose="05000000000000000000" pitchFamily="2" charset="2"/>
              <a:buChar char="§"/>
            </a:pPr>
            <a:r>
              <a:rPr lang="en-US" sz="2000" dirty="0">
                <a:latin typeface="Arial" panose="020B0604020202020204" pitchFamily="34" charset="0"/>
                <a:cs typeface="Arial" panose="020B0604020202020204" pitchFamily="34" charset="0"/>
              </a:rPr>
              <a:t>We may be reaching out to some data users with invitations to present, and hope you will consider this!</a:t>
            </a:r>
          </a:p>
          <a:p>
            <a:pPr>
              <a:lnSpc>
                <a:spcPct val="130000"/>
              </a:lnSpc>
              <a:buClr>
                <a:schemeClr val="accent1"/>
              </a:buClr>
            </a:pPr>
            <a:endParaRPr lang="en-US" sz="2000" dirty="0">
              <a:latin typeface="Arial" panose="020B0604020202020204" pitchFamily="34" charset="0"/>
              <a:cs typeface="Arial" panose="020B0604020202020204" pitchFamily="34" charset="0"/>
            </a:endParaRPr>
          </a:p>
          <a:p>
            <a:pPr marL="342900" indent="-342900">
              <a:lnSpc>
                <a:spcPct val="130000"/>
              </a:lnSpc>
              <a:buClr>
                <a:schemeClr val="accent1"/>
              </a:buClr>
              <a:buFont typeface="Wingdings" charset="2"/>
              <a:buChar char="§"/>
            </a:pPr>
            <a:endParaRPr lang="en-US" sz="2000" dirty="0">
              <a:latin typeface="Arial" panose="020B0604020202020204" pitchFamily="34" charset="0"/>
              <a:cs typeface="Arial" panose="020B0604020202020204" pitchFamily="34" charset="0"/>
            </a:endParaRPr>
          </a:p>
          <a:p>
            <a:pPr>
              <a:lnSpc>
                <a:spcPct val="130000"/>
              </a:lnSpc>
            </a:pPr>
            <a:endParaRPr lang="en-US" sz="2000" dirty="0">
              <a:latin typeface="Arial" panose="020B0604020202020204" pitchFamily="34" charset="0"/>
              <a:cs typeface="Arial" panose="020B0604020202020204" pitchFamily="34" charset="0"/>
            </a:endParaRPr>
          </a:p>
        </p:txBody>
      </p:sp>
      <p:sp>
        <p:nvSpPr>
          <p:cNvPr id="28" name="TextBox 27"/>
          <p:cNvSpPr txBox="1"/>
          <p:nvPr/>
        </p:nvSpPr>
        <p:spPr>
          <a:xfrm>
            <a:off x="258971" y="727075"/>
            <a:ext cx="8030931" cy="523220"/>
          </a:xfrm>
          <a:prstGeom prst="rect">
            <a:avLst/>
          </a:prstGeom>
          <a:noFill/>
        </p:spPr>
        <p:txBody>
          <a:bodyPr wrap="square" rtlCol="0" anchor="b">
            <a:spAutoFit/>
          </a:bodyPr>
          <a:lstStyle/>
          <a:p>
            <a:r>
              <a:rPr lang="en-US" sz="2800" b="1" dirty="0">
                <a:solidFill>
                  <a:srgbClr val="005480"/>
                </a:solidFill>
                <a:latin typeface="Arial"/>
                <a:cs typeface="Arial"/>
              </a:rPr>
              <a:t>Call for Topics and Presenters</a:t>
            </a:r>
          </a:p>
        </p:txBody>
      </p:sp>
      <p:sp>
        <p:nvSpPr>
          <p:cNvPr id="8" name="Date Placeholder 3"/>
          <p:cNvSpPr>
            <a:spLocks noGrp="1"/>
          </p:cNvSpPr>
          <p:nvPr>
            <p:ph type="dt" sz="half" idx="10"/>
          </p:nvPr>
        </p:nvSpPr>
        <p:spPr>
          <a:xfrm>
            <a:off x="263090" y="6405853"/>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pPr/>
              <a:t>19</a:t>
            </a:fld>
            <a:endParaRPr lang="en-US" dirty="0"/>
          </a:p>
        </p:txBody>
      </p:sp>
      <p:sp>
        <p:nvSpPr>
          <p:cNvPr id="9" name="Footer Placeholder 4"/>
          <p:cNvSpPr>
            <a:spLocks noGrp="1"/>
          </p:cNvSpPr>
          <p:nvPr>
            <p:ph type="ftr" sz="quarter" idx="11"/>
          </p:nvPr>
        </p:nvSpPr>
        <p:spPr>
          <a:xfrm>
            <a:off x="1556699" y="6405853"/>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a:solidFill>
                  <a:schemeClr val="accent4"/>
                </a:solidFill>
              </a:rPr>
              <a:t>User Workgroup |  CHIA User Support </a:t>
            </a:r>
          </a:p>
        </p:txBody>
      </p:sp>
      <p:pic>
        <p:nvPicPr>
          <p:cNvPr id="10" name="Picture 9" descr="CHIAlogoSQ.ai"/>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21881" y="6331113"/>
            <a:ext cx="457200" cy="457200"/>
          </a:xfrm>
          <a:prstGeom prst="rect">
            <a:avLst/>
          </a:prstGeom>
        </p:spPr>
      </p:pic>
      <p:cxnSp>
        <p:nvCxnSpPr>
          <p:cNvPr id="25" name="Straight Connector 24"/>
          <p:cNvCxnSpPr/>
          <p:nvPr/>
        </p:nvCxnSpPr>
        <p:spPr>
          <a:xfrm>
            <a:off x="335171" y="6257470"/>
            <a:ext cx="852170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47867" y="1342570"/>
            <a:ext cx="8521704" cy="0"/>
          </a:xfrm>
          <a:prstGeom prst="line">
            <a:avLst/>
          </a:prstGeom>
          <a:ln w="28575" cmpd="sng">
            <a:solidFill>
              <a:srgbClr val="F7921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96124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192981" y="1354110"/>
            <a:ext cx="8162910" cy="3877985"/>
          </a:xfrm>
          <a:prstGeom prst="rect">
            <a:avLst/>
          </a:prstGeom>
          <a:noFill/>
        </p:spPr>
        <p:txBody>
          <a:bodyPr wrap="square" rtlCol="0">
            <a:spAutoFit/>
          </a:bodyPr>
          <a:lstStyle/>
          <a:p>
            <a:pPr marL="342900" indent="-342900">
              <a:buFont typeface="Wingdings" panose="05000000000000000000" pitchFamily="2" charset="2"/>
              <a:buChar char="Ø"/>
            </a:pPr>
            <a:r>
              <a:rPr lang="en-US" sz="2000" dirty="0">
                <a:solidFill>
                  <a:srgbClr val="63666A"/>
                </a:solidFill>
                <a:latin typeface="Arial" panose="020B0604020202020204" pitchFamily="34" charset="0"/>
                <a:cs typeface="Arial" panose="020B0604020202020204" pitchFamily="34" charset="0"/>
              </a:rPr>
              <a:t>Announcements</a:t>
            </a:r>
            <a:r>
              <a:rPr lang="en-US" sz="2400" dirty="0">
                <a:solidFill>
                  <a:srgbClr val="63666A"/>
                </a:solidFill>
                <a:latin typeface="Arial" panose="020B0604020202020204" pitchFamily="34" charset="0"/>
                <a:cs typeface="Arial" panose="020B0604020202020204" pitchFamily="34" charset="0"/>
              </a:rPr>
              <a:t>:</a:t>
            </a:r>
          </a:p>
          <a:p>
            <a:pPr marL="742950" lvl="1" indent="-285750">
              <a:buClr>
                <a:schemeClr val="accent1"/>
              </a:buClr>
              <a:buFont typeface="Wingdings" charset="2"/>
              <a:buChar char="§"/>
            </a:pPr>
            <a:r>
              <a:rPr lang="en-US" sz="2000" dirty="0">
                <a:solidFill>
                  <a:srgbClr val="63666A"/>
                </a:solidFill>
                <a:latin typeface="Arial"/>
                <a:cs typeface="Arial"/>
              </a:rPr>
              <a:t>APCD Release 9.0/10.0 Updates</a:t>
            </a:r>
          </a:p>
          <a:p>
            <a:pPr marL="742950" lvl="1" indent="-285750">
              <a:buClr>
                <a:schemeClr val="accent1"/>
              </a:buClr>
              <a:buFont typeface="Wingdings" charset="2"/>
              <a:buChar char="§"/>
            </a:pPr>
            <a:r>
              <a:rPr lang="en-US" sz="2000" dirty="0">
                <a:solidFill>
                  <a:srgbClr val="63666A"/>
                </a:solidFill>
                <a:latin typeface="Arial"/>
                <a:cs typeface="Arial"/>
              </a:rPr>
              <a:t>FY20 Case Mix Release Projections</a:t>
            </a:r>
          </a:p>
          <a:p>
            <a:pPr marL="742950" lvl="1" indent="-285750">
              <a:buClr>
                <a:schemeClr val="accent1"/>
              </a:buClr>
              <a:buFont typeface="Wingdings" charset="2"/>
              <a:buChar char="§"/>
            </a:pPr>
            <a:r>
              <a:rPr lang="en-US" sz="2000" dirty="0">
                <a:solidFill>
                  <a:srgbClr val="63666A"/>
                </a:solidFill>
                <a:latin typeface="Arial"/>
                <a:cs typeface="Arial"/>
              </a:rPr>
              <a:t>Data Release and Application Update</a:t>
            </a:r>
          </a:p>
          <a:p>
            <a:pPr marL="342900" indent="-342900">
              <a:buFont typeface="Wingdings" panose="05000000000000000000" pitchFamily="2" charset="2"/>
              <a:buChar char="Ø"/>
            </a:pPr>
            <a:r>
              <a:rPr lang="en-US" sz="2000" dirty="0">
                <a:solidFill>
                  <a:srgbClr val="63666A"/>
                </a:solidFill>
                <a:latin typeface="Arial"/>
                <a:cs typeface="Arial"/>
              </a:rPr>
              <a:t>Website Updates</a:t>
            </a:r>
          </a:p>
          <a:p>
            <a:pPr marL="342900" indent="-342900">
              <a:buFont typeface="Wingdings" panose="05000000000000000000" pitchFamily="2" charset="2"/>
              <a:buChar char="Ø"/>
            </a:pPr>
            <a:r>
              <a:rPr lang="en-US" sz="2000" dirty="0">
                <a:solidFill>
                  <a:srgbClr val="63666A"/>
                </a:solidFill>
                <a:latin typeface="Arial"/>
                <a:cs typeface="Arial"/>
              </a:rPr>
              <a:t>Application Reminders</a:t>
            </a:r>
          </a:p>
          <a:p>
            <a:pPr marL="342900" indent="-342900">
              <a:buFont typeface="Wingdings" panose="05000000000000000000" pitchFamily="2" charset="2"/>
              <a:buChar char="Ø"/>
            </a:pPr>
            <a:r>
              <a:rPr lang="en-US" sz="2000" dirty="0">
                <a:solidFill>
                  <a:srgbClr val="63666A"/>
                </a:solidFill>
                <a:latin typeface="Arial"/>
                <a:cs typeface="Arial"/>
              </a:rPr>
              <a:t>User Support Questions</a:t>
            </a:r>
          </a:p>
          <a:p>
            <a:pPr marL="800100" lvl="1" indent="-342900">
              <a:buFont typeface="Wingdings" panose="05000000000000000000" pitchFamily="2" charset="2"/>
              <a:buChar char="Ø"/>
            </a:pPr>
            <a:r>
              <a:rPr lang="en-US" dirty="0">
                <a:solidFill>
                  <a:srgbClr val="63666A"/>
                </a:solidFill>
              </a:rPr>
              <a:t>Longitudinal availability of race/ethnicity data</a:t>
            </a:r>
          </a:p>
          <a:p>
            <a:pPr marL="800100" lvl="1" indent="-342900">
              <a:buFont typeface="Wingdings" panose="05000000000000000000" pitchFamily="2" charset="2"/>
              <a:buChar char="Ø"/>
            </a:pPr>
            <a:r>
              <a:rPr lang="en-US" dirty="0">
                <a:solidFill>
                  <a:srgbClr val="63666A"/>
                </a:solidFill>
              </a:rPr>
              <a:t>Unknowns in race/ethnicity data</a:t>
            </a:r>
          </a:p>
          <a:p>
            <a:pPr marL="800100" lvl="1" indent="-342900">
              <a:buFont typeface="Wingdings" panose="05000000000000000000" pitchFamily="2" charset="2"/>
              <a:buChar char="Ø"/>
            </a:pPr>
            <a:r>
              <a:rPr lang="en-US" dirty="0">
                <a:solidFill>
                  <a:srgbClr val="63666A"/>
                </a:solidFill>
              </a:rPr>
              <a:t>Source of admission codes compared to ED flags</a:t>
            </a:r>
          </a:p>
          <a:p>
            <a:pPr marL="800100" lvl="1" indent="-342900">
              <a:buFont typeface="Wingdings" panose="05000000000000000000" pitchFamily="2" charset="2"/>
              <a:buChar char="Ø"/>
            </a:pPr>
            <a:r>
              <a:rPr lang="en-US" dirty="0">
                <a:solidFill>
                  <a:srgbClr val="63666A"/>
                </a:solidFill>
              </a:rPr>
              <a:t>ED flags compared to revenue codes</a:t>
            </a:r>
          </a:p>
          <a:p>
            <a:pPr marL="342900" indent="-342900">
              <a:buFont typeface="Wingdings" panose="05000000000000000000" pitchFamily="2" charset="2"/>
              <a:buChar char="Ø"/>
            </a:pPr>
            <a:r>
              <a:rPr lang="en-US" sz="2000" dirty="0">
                <a:solidFill>
                  <a:srgbClr val="63666A"/>
                </a:solidFill>
                <a:latin typeface="Arial"/>
                <a:cs typeface="Arial"/>
              </a:rPr>
              <a:t>Q&amp;A</a:t>
            </a:r>
            <a:endParaRPr lang="en-US" sz="2400" dirty="0">
              <a:solidFill>
                <a:srgbClr val="63666A"/>
              </a:solidFill>
              <a:latin typeface="Arial"/>
              <a:cs typeface="Arial"/>
            </a:endParaRPr>
          </a:p>
          <a:p>
            <a:pPr marL="742950" lvl="1" indent="-285750">
              <a:buClr>
                <a:schemeClr val="accent1"/>
              </a:buClr>
              <a:buFont typeface="Wingdings" charset="2"/>
              <a:buChar char="§"/>
            </a:pPr>
            <a:endParaRPr lang="en-US" sz="1000" dirty="0">
              <a:latin typeface="Arial"/>
              <a:cs typeface="Arial"/>
            </a:endParaRPr>
          </a:p>
        </p:txBody>
      </p:sp>
      <p:sp>
        <p:nvSpPr>
          <p:cNvPr id="28" name="TextBox 27"/>
          <p:cNvSpPr txBox="1"/>
          <p:nvPr/>
        </p:nvSpPr>
        <p:spPr>
          <a:xfrm>
            <a:off x="258971" y="724813"/>
            <a:ext cx="8030931" cy="523220"/>
          </a:xfrm>
          <a:prstGeom prst="rect">
            <a:avLst/>
          </a:prstGeom>
          <a:noFill/>
        </p:spPr>
        <p:txBody>
          <a:bodyPr wrap="square" rtlCol="0" anchor="b">
            <a:spAutoFit/>
          </a:bodyPr>
          <a:lstStyle/>
          <a:p>
            <a:r>
              <a:rPr lang="en-US" sz="2800" b="1" dirty="0">
                <a:solidFill>
                  <a:srgbClr val="005480"/>
                </a:solidFill>
                <a:latin typeface="Arial"/>
                <a:cs typeface="Arial"/>
              </a:rPr>
              <a:t>Agenda</a:t>
            </a:r>
          </a:p>
        </p:txBody>
      </p:sp>
      <p:sp>
        <p:nvSpPr>
          <p:cNvPr id="8" name="Date Placeholder 3"/>
          <p:cNvSpPr>
            <a:spLocks noGrp="1"/>
          </p:cNvSpPr>
          <p:nvPr>
            <p:ph type="dt" sz="half" idx="10"/>
          </p:nvPr>
        </p:nvSpPr>
        <p:spPr>
          <a:xfrm>
            <a:off x="263090" y="6405853"/>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pPr/>
              <a:t>2</a:t>
            </a:fld>
            <a:endParaRPr lang="en-US" dirty="0"/>
          </a:p>
        </p:txBody>
      </p:sp>
      <p:sp>
        <p:nvSpPr>
          <p:cNvPr id="9" name="Footer Placeholder 4"/>
          <p:cNvSpPr>
            <a:spLocks noGrp="1"/>
          </p:cNvSpPr>
          <p:nvPr>
            <p:ph type="ftr" sz="quarter" idx="11"/>
          </p:nvPr>
        </p:nvSpPr>
        <p:spPr>
          <a:xfrm>
            <a:off x="1556699" y="6405853"/>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a:solidFill>
                  <a:schemeClr val="accent4"/>
                </a:solidFill>
              </a:rPr>
              <a:t>User Workgroup |  CHIA User Support</a:t>
            </a:r>
          </a:p>
        </p:txBody>
      </p:sp>
      <p:pic>
        <p:nvPicPr>
          <p:cNvPr id="10" name="Picture 9" descr="CHIAlogoSQ.ai"/>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21881" y="6331113"/>
            <a:ext cx="457200" cy="457200"/>
          </a:xfrm>
          <a:prstGeom prst="rect">
            <a:avLst/>
          </a:prstGeom>
        </p:spPr>
      </p:pic>
      <p:cxnSp>
        <p:nvCxnSpPr>
          <p:cNvPr id="25" name="Straight Connector 24"/>
          <p:cNvCxnSpPr/>
          <p:nvPr/>
        </p:nvCxnSpPr>
        <p:spPr>
          <a:xfrm>
            <a:off x="335171" y="6257470"/>
            <a:ext cx="852170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47867" y="1340308"/>
            <a:ext cx="8521704" cy="0"/>
          </a:xfrm>
          <a:prstGeom prst="line">
            <a:avLst/>
          </a:prstGeom>
          <a:ln w="28575" cmpd="sng">
            <a:solidFill>
              <a:srgbClr val="F7921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7507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301716" y="1488691"/>
            <a:ext cx="8162910" cy="3785652"/>
          </a:xfrm>
          <a:prstGeom prst="rect">
            <a:avLst/>
          </a:prstGeom>
          <a:noFill/>
        </p:spPr>
        <p:txBody>
          <a:bodyPr wrap="square" rtlCol="0">
            <a:spAutoFit/>
          </a:bodyPr>
          <a:lstStyle/>
          <a:p>
            <a:pPr marL="742950" lvl="1" indent="-285750">
              <a:buClr>
                <a:schemeClr val="accent1"/>
              </a:buClr>
              <a:buFont typeface="Wingdings" charset="2"/>
              <a:buChar char="§"/>
            </a:pPr>
            <a:r>
              <a:rPr lang="en-US" sz="2000" dirty="0">
                <a:cs typeface="Arial"/>
              </a:rPr>
              <a:t>Available </a:t>
            </a:r>
            <a:r>
              <a:rPr lang="en-US" sz="2000" b="1" dirty="0">
                <a:cs typeface="Arial"/>
              </a:rPr>
              <a:t>Late Fall / Early Winter</a:t>
            </a:r>
          </a:p>
          <a:p>
            <a:pPr marL="742950" lvl="1" indent="-285750">
              <a:buClr>
                <a:schemeClr val="accent1"/>
              </a:buClr>
              <a:buFont typeface="Wingdings" charset="2"/>
              <a:buChar char="§"/>
            </a:pPr>
            <a:r>
              <a:rPr lang="en-US" sz="2000" dirty="0">
                <a:cs typeface="Arial"/>
              </a:rPr>
              <a:t>Applicants with </a:t>
            </a:r>
            <a:r>
              <a:rPr lang="en-US" sz="2000" i="1" dirty="0">
                <a:cs typeface="Arial"/>
              </a:rPr>
              <a:t>approved projects</a:t>
            </a:r>
            <a:r>
              <a:rPr lang="en-US" sz="2000" dirty="0">
                <a:cs typeface="Arial"/>
              </a:rPr>
              <a:t> that require updated APCD data (Release 9.0/10.0) should submit to CHIA a completed Exhibit B (</a:t>
            </a:r>
            <a:r>
              <a:rPr lang="en-US" sz="2000" i="1" dirty="0">
                <a:cs typeface="Arial"/>
              </a:rPr>
              <a:t>Certificate of Continued Need and Compliance</a:t>
            </a:r>
            <a:r>
              <a:rPr lang="en-US" sz="2000" dirty="0">
                <a:cs typeface="Arial"/>
              </a:rPr>
              <a:t>) of the Data Use Agreement. After submitting a completed Exhibit B you will receive an invoice (if applicable) for the requested data.  Upon payment of the invoice the order for the data will be placed.</a:t>
            </a:r>
          </a:p>
          <a:p>
            <a:pPr marL="742950" lvl="1" indent="-285750">
              <a:buClr>
                <a:schemeClr val="accent1"/>
              </a:buClr>
              <a:buFont typeface="Wingdings" charset="2"/>
              <a:buChar char="§"/>
            </a:pPr>
            <a:r>
              <a:rPr lang="en-US" sz="2000" b="1" dirty="0">
                <a:solidFill>
                  <a:srgbClr val="00B050"/>
                </a:solidFill>
                <a:cs typeface="Arial"/>
              </a:rPr>
              <a:t>Release 9.0/10.0 </a:t>
            </a:r>
            <a:r>
              <a:rPr lang="en-US" sz="2000" dirty="0">
                <a:cs typeface="Arial"/>
              </a:rPr>
              <a:t>includes data on services from January 2015 – December 2020 with six months of claim runout.</a:t>
            </a:r>
          </a:p>
          <a:p>
            <a:pPr marL="742950" lvl="1" indent="-285750">
              <a:buClr>
                <a:schemeClr val="accent1"/>
              </a:buClr>
              <a:buFont typeface="Wingdings" charset="2"/>
              <a:buChar char="§"/>
            </a:pPr>
            <a:endParaRPr lang="en-US" sz="2000" dirty="0">
              <a:cs typeface="Arial"/>
            </a:endParaRPr>
          </a:p>
          <a:p>
            <a:pPr lvl="1">
              <a:buClr>
                <a:schemeClr val="accent1"/>
              </a:buClr>
            </a:pPr>
            <a:endParaRPr lang="en-US" sz="2000" dirty="0">
              <a:cs typeface="Arial"/>
            </a:endParaRPr>
          </a:p>
        </p:txBody>
      </p:sp>
      <p:sp>
        <p:nvSpPr>
          <p:cNvPr id="28" name="TextBox 27"/>
          <p:cNvSpPr txBox="1"/>
          <p:nvPr/>
        </p:nvSpPr>
        <p:spPr>
          <a:xfrm>
            <a:off x="258971" y="724813"/>
            <a:ext cx="8030931" cy="523220"/>
          </a:xfrm>
          <a:prstGeom prst="rect">
            <a:avLst/>
          </a:prstGeom>
          <a:noFill/>
        </p:spPr>
        <p:txBody>
          <a:bodyPr wrap="square" rtlCol="0" anchor="b">
            <a:spAutoFit/>
          </a:bodyPr>
          <a:lstStyle/>
          <a:p>
            <a:r>
              <a:rPr lang="en-US" sz="2800" b="1" dirty="0">
                <a:solidFill>
                  <a:srgbClr val="005480"/>
                </a:solidFill>
                <a:latin typeface="Arial"/>
                <a:cs typeface="Arial"/>
              </a:rPr>
              <a:t>MA APCD Release 9.0/10.0</a:t>
            </a:r>
          </a:p>
        </p:txBody>
      </p:sp>
      <p:sp>
        <p:nvSpPr>
          <p:cNvPr id="8" name="Date Placeholder 3"/>
          <p:cNvSpPr>
            <a:spLocks noGrp="1"/>
          </p:cNvSpPr>
          <p:nvPr>
            <p:ph type="dt" sz="half" idx="10"/>
          </p:nvPr>
        </p:nvSpPr>
        <p:spPr>
          <a:xfrm>
            <a:off x="263090" y="6405853"/>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pPr/>
              <a:t>3</a:t>
            </a:fld>
            <a:endParaRPr lang="en-US" dirty="0"/>
          </a:p>
        </p:txBody>
      </p:sp>
      <p:sp>
        <p:nvSpPr>
          <p:cNvPr id="9" name="Footer Placeholder 4"/>
          <p:cNvSpPr>
            <a:spLocks noGrp="1"/>
          </p:cNvSpPr>
          <p:nvPr>
            <p:ph type="ftr" sz="quarter" idx="11"/>
          </p:nvPr>
        </p:nvSpPr>
        <p:spPr>
          <a:xfrm>
            <a:off x="1556699" y="6405853"/>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a:solidFill>
                  <a:schemeClr val="accent4"/>
                </a:solidFill>
              </a:rPr>
              <a:t>User Workgroup |  CHIA User Support</a:t>
            </a:r>
          </a:p>
        </p:txBody>
      </p:sp>
      <p:pic>
        <p:nvPicPr>
          <p:cNvPr id="10" name="Picture 9" descr="CHIAlogoSQ.ai"/>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21881" y="6331113"/>
            <a:ext cx="457200" cy="457200"/>
          </a:xfrm>
          <a:prstGeom prst="rect">
            <a:avLst/>
          </a:prstGeom>
        </p:spPr>
      </p:pic>
      <p:cxnSp>
        <p:nvCxnSpPr>
          <p:cNvPr id="25" name="Straight Connector 24"/>
          <p:cNvCxnSpPr/>
          <p:nvPr/>
        </p:nvCxnSpPr>
        <p:spPr>
          <a:xfrm>
            <a:off x="335171" y="6257470"/>
            <a:ext cx="852170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47867" y="1340308"/>
            <a:ext cx="8521704" cy="0"/>
          </a:xfrm>
          <a:prstGeom prst="line">
            <a:avLst/>
          </a:prstGeom>
          <a:ln w="28575" cmpd="sng">
            <a:solidFill>
              <a:srgbClr val="F7921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72499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258971" y="1666104"/>
            <a:ext cx="8597904" cy="5062924"/>
          </a:xfrm>
          <a:prstGeom prst="rect">
            <a:avLst/>
          </a:prstGeom>
          <a:noFill/>
        </p:spPr>
        <p:txBody>
          <a:bodyPr wrap="square" rtlCol="0">
            <a:spAutoFit/>
          </a:bodyPr>
          <a:lstStyle/>
          <a:p>
            <a:r>
              <a:rPr lang="en-US" sz="2200" dirty="0">
                <a:solidFill>
                  <a:srgbClr val="000000"/>
                </a:solidFill>
                <a:cs typeface="Arial" panose="020B0604020202020204" pitchFamily="34" charset="0"/>
              </a:rPr>
              <a:t>*CURRENT* RELEASE TIMEFRAMES FOR EACH FILE:</a:t>
            </a:r>
          </a:p>
          <a:p>
            <a:endParaRPr lang="en-US" sz="2200" dirty="0">
              <a:solidFill>
                <a:srgbClr val="000000"/>
              </a:solidFill>
              <a:cs typeface="Arial" panose="020B0604020202020204" pitchFamily="34" charset="0"/>
            </a:endParaRPr>
          </a:p>
          <a:p>
            <a:pPr marL="742950" lvl="1" indent="-285750">
              <a:lnSpc>
                <a:spcPct val="150000"/>
              </a:lnSpc>
              <a:buClr>
                <a:srgbClr val="F8921E"/>
              </a:buClr>
              <a:buFont typeface="Wingdings" charset="2"/>
              <a:buChar char="§"/>
            </a:pPr>
            <a:r>
              <a:rPr lang="en-US" dirty="0">
                <a:solidFill>
                  <a:srgbClr val="000000"/>
                </a:solidFill>
                <a:cs typeface="Arial"/>
              </a:rPr>
              <a:t>Inpatient (HIDD)</a:t>
            </a:r>
          </a:p>
          <a:p>
            <a:pPr lvl="1">
              <a:lnSpc>
                <a:spcPct val="150000"/>
              </a:lnSpc>
              <a:buClr>
                <a:srgbClr val="F8921E"/>
              </a:buClr>
            </a:pPr>
            <a:r>
              <a:rPr lang="en-US" dirty="0">
                <a:solidFill>
                  <a:schemeClr val="accent6"/>
                </a:solidFill>
                <a:cs typeface="Arial"/>
              </a:rPr>
              <a:t>	</a:t>
            </a:r>
            <a:r>
              <a:rPr lang="en-US" b="1" dirty="0">
                <a:solidFill>
                  <a:schemeClr val="accent6"/>
                </a:solidFill>
                <a:cs typeface="Arial"/>
              </a:rPr>
              <a:t>Available for request</a:t>
            </a:r>
          </a:p>
          <a:p>
            <a:pPr marL="742950" lvl="1" indent="-285750">
              <a:lnSpc>
                <a:spcPct val="150000"/>
              </a:lnSpc>
              <a:buClr>
                <a:srgbClr val="F8921E"/>
              </a:buClr>
              <a:buFont typeface="Wingdings" charset="2"/>
              <a:buChar char="§"/>
            </a:pPr>
            <a:r>
              <a:rPr lang="en-US" dirty="0">
                <a:solidFill>
                  <a:srgbClr val="000000"/>
                </a:solidFill>
                <a:cs typeface="Arial"/>
              </a:rPr>
              <a:t>Emergency Department (ED)</a:t>
            </a:r>
          </a:p>
          <a:p>
            <a:pPr lvl="1">
              <a:lnSpc>
                <a:spcPct val="150000"/>
              </a:lnSpc>
              <a:buClr>
                <a:srgbClr val="F8921E"/>
              </a:buClr>
            </a:pPr>
            <a:r>
              <a:rPr lang="en-US" dirty="0">
                <a:solidFill>
                  <a:schemeClr val="accent6"/>
                </a:solidFill>
                <a:cs typeface="Arial"/>
              </a:rPr>
              <a:t>	</a:t>
            </a:r>
            <a:r>
              <a:rPr lang="en-US" b="1" dirty="0">
                <a:solidFill>
                  <a:schemeClr val="accent6"/>
                </a:solidFill>
                <a:cs typeface="Arial"/>
              </a:rPr>
              <a:t>Available for request</a:t>
            </a:r>
          </a:p>
          <a:p>
            <a:pPr marL="742950" lvl="1" indent="-285750">
              <a:lnSpc>
                <a:spcPct val="150000"/>
              </a:lnSpc>
              <a:buClr>
                <a:srgbClr val="F8921E"/>
              </a:buClr>
              <a:buFont typeface="Wingdings" charset="2"/>
              <a:buChar char="§"/>
            </a:pPr>
            <a:r>
              <a:rPr lang="en-US" dirty="0">
                <a:solidFill>
                  <a:srgbClr val="000000"/>
                </a:solidFill>
                <a:cs typeface="Arial"/>
              </a:rPr>
              <a:t>Outpatient Observation (OOD)</a:t>
            </a:r>
          </a:p>
          <a:p>
            <a:pPr lvl="1">
              <a:lnSpc>
                <a:spcPct val="150000"/>
              </a:lnSpc>
              <a:buClr>
                <a:srgbClr val="F8921E"/>
              </a:buClr>
            </a:pPr>
            <a:r>
              <a:rPr lang="en-US" dirty="0">
                <a:solidFill>
                  <a:srgbClr val="000000"/>
                </a:solidFill>
                <a:cs typeface="Arial"/>
              </a:rPr>
              <a:t>	</a:t>
            </a:r>
            <a:r>
              <a:rPr lang="en-US" b="1" dirty="0">
                <a:solidFill>
                  <a:schemeClr val="accent6"/>
                </a:solidFill>
                <a:cs typeface="Arial"/>
              </a:rPr>
              <a:t>Mid-Fall 2021</a:t>
            </a:r>
          </a:p>
          <a:p>
            <a:pPr marL="742950" lvl="1" indent="-285750" algn="just">
              <a:buClr>
                <a:srgbClr val="F8921E"/>
              </a:buClr>
              <a:buFont typeface="Wingdings" panose="05000000000000000000" pitchFamily="2" charset="2"/>
              <a:buChar char="§"/>
            </a:pPr>
            <a:r>
              <a:rPr lang="en-US" dirty="0">
                <a:latin typeface="Calibri" panose="020F0502020204030204" pitchFamily="34" charset="0"/>
                <a:ea typeface="Times New Roman" panose="02020603050405020304" pitchFamily="18" charset="0"/>
              </a:rPr>
              <a:t>Applicants with </a:t>
            </a:r>
            <a:r>
              <a:rPr lang="en-US" i="1" dirty="0">
                <a:latin typeface="Calibri" panose="020F0502020204030204" pitchFamily="34" charset="0"/>
                <a:ea typeface="Times New Roman" panose="02020603050405020304" pitchFamily="18" charset="0"/>
              </a:rPr>
              <a:t>approved projects</a:t>
            </a:r>
            <a:r>
              <a:rPr lang="en-US" dirty="0">
                <a:latin typeface="Calibri" panose="020F0502020204030204" pitchFamily="34" charset="0"/>
                <a:ea typeface="Times New Roman" panose="02020603050405020304" pitchFamily="18" charset="0"/>
              </a:rPr>
              <a:t> that require newly available year(s) of  Case Mix Data (e.g., FY 19) should submit to CHIA a completed Exhibit B (</a:t>
            </a:r>
            <a:r>
              <a:rPr lang="en-US" i="1" dirty="0">
                <a:latin typeface="Calibri" panose="020F0502020204030204" pitchFamily="34" charset="0"/>
                <a:ea typeface="Times New Roman" panose="02020603050405020304" pitchFamily="18" charset="0"/>
              </a:rPr>
              <a:t>Certificate of Continued Need and Compliance</a:t>
            </a:r>
            <a:r>
              <a:rPr lang="en-US" dirty="0">
                <a:latin typeface="Calibri" panose="020F0502020204030204" pitchFamily="34" charset="0"/>
                <a:ea typeface="Times New Roman" panose="02020603050405020304" pitchFamily="18" charset="0"/>
              </a:rPr>
              <a:t>) of the Data Use Agreement. After submitting a completed Exhibit B you will receive an invoice (if applicable) for the requested data.  Upon payment of the invoice the order for the data will be placed.</a:t>
            </a:r>
            <a:endParaRPr lang="en-US" dirty="0">
              <a:latin typeface="Calibri" panose="020F0502020204030204" pitchFamily="34" charset="0"/>
              <a:ea typeface="Calibri" panose="020F0502020204030204" pitchFamily="34" charset="0"/>
            </a:endParaRPr>
          </a:p>
          <a:p>
            <a:pPr lvl="1">
              <a:lnSpc>
                <a:spcPct val="150000"/>
              </a:lnSpc>
              <a:buClr>
                <a:srgbClr val="F8921E"/>
              </a:buClr>
            </a:pPr>
            <a:endParaRPr lang="en-US" b="1" dirty="0">
              <a:solidFill>
                <a:srgbClr val="00B050"/>
              </a:solidFill>
              <a:cs typeface="Arial"/>
            </a:endParaRPr>
          </a:p>
        </p:txBody>
      </p:sp>
      <p:sp>
        <p:nvSpPr>
          <p:cNvPr id="28" name="TextBox 27"/>
          <p:cNvSpPr txBox="1"/>
          <p:nvPr/>
        </p:nvSpPr>
        <p:spPr>
          <a:xfrm>
            <a:off x="258971" y="724813"/>
            <a:ext cx="8030931" cy="523220"/>
          </a:xfrm>
          <a:prstGeom prst="rect">
            <a:avLst/>
          </a:prstGeom>
          <a:noFill/>
        </p:spPr>
        <p:txBody>
          <a:bodyPr wrap="square" rtlCol="0" anchor="b">
            <a:spAutoFit/>
          </a:bodyPr>
          <a:lstStyle/>
          <a:p>
            <a:r>
              <a:rPr lang="en-US" sz="2800" b="1" dirty="0">
                <a:solidFill>
                  <a:srgbClr val="005480"/>
                </a:solidFill>
                <a:cs typeface="Arial"/>
              </a:rPr>
              <a:t>Case Mix FY20 Release</a:t>
            </a:r>
          </a:p>
        </p:txBody>
      </p:sp>
      <p:sp>
        <p:nvSpPr>
          <p:cNvPr id="8" name="Date Placeholder 3"/>
          <p:cNvSpPr>
            <a:spLocks noGrp="1"/>
          </p:cNvSpPr>
          <p:nvPr>
            <p:ph type="dt" sz="half" idx="10"/>
          </p:nvPr>
        </p:nvSpPr>
        <p:spPr>
          <a:xfrm>
            <a:off x="263090" y="6405853"/>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solidFill>
                  <a:srgbClr val="000000"/>
                </a:solidFill>
              </a:rPr>
              <a:pPr/>
              <a:t>4</a:t>
            </a:fld>
            <a:endParaRPr lang="en-US" dirty="0">
              <a:solidFill>
                <a:srgbClr val="000000"/>
              </a:solidFill>
            </a:endParaRPr>
          </a:p>
        </p:txBody>
      </p:sp>
      <p:sp>
        <p:nvSpPr>
          <p:cNvPr id="9" name="Footer Placeholder 4"/>
          <p:cNvSpPr>
            <a:spLocks noGrp="1"/>
          </p:cNvSpPr>
          <p:nvPr>
            <p:ph type="ftr" sz="quarter" idx="11"/>
          </p:nvPr>
        </p:nvSpPr>
        <p:spPr>
          <a:xfrm>
            <a:off x="1556699" y="6405853"/>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a:solidFill>
                  <a:srgbClr val="63666A"/>
                </a:solidFill>
              </a:rPr>
              <a:t>User Workgroup|  CHIA User Support</a:t>
            </a:r>
          </a:p>
        </p:txBody>
      </p:sp>
      <p:pic>
        <p:nvPicPr>
          <p:cNvPr id="10" name="Picture 9" descr="CHIAlogoSQ.ai"/>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21881" y="6331113"/>
            <a:ext cx="457200" cy="457200"/>
          </a:xfrm>
          <a:prstGeom prst="rect">
            <a:avLst/>
          </a:prstGeom>
        </p:spPr>
      </p:pic>
      <p:cxnSp>
        <p:nvCxnSpPr>
          <p:cNvPr id="25" name="Straight Connector 24"/>
          <p:cNvCxnSpPr/>
          <p:nvPr/>
        </p:nvCxnSpPr>
        <p:spPr>
          <a:xfrm>
            <a:off x="335171" y="6257470"/>
            <a:ext cx="852170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47867" y="1340308"/>
            <a:ext cx="8521704" cy="0"/>
          </a:xfrm>
          <a:prstGeom prst="line">
            <a:avLst/>
          </a:prstGeom>
          <a:ln w="28575" cmpd="sng">
            <a:solidFill>
              <a:srgbClr val="F7921E"/>
            </a:solidFill>
          </a:ln>
        </p:spPr>
        <p:style>
          <a:lnRef idx="1">
            <a:schemeClr val="accent1"/>
          </a:lnRef>
          <a:fillRef idx="0">
            <a:schemeClr val="accent1"/>
          </a:fillRef>
          <a:effectRef idx="0">
            <a:schemeClr val="accent1"/>
          </a:effectRef>
          <a:fontRef idx="minor">
            <a:schemeClr val="tx1"/>
          </a:fontRef>
        </p:style>
      </p:cxnSp>
      <p:pic>
        <p:nvPicPr>
          <p:cNvPr id="4098" name="Picture 2" descr="C:\Users\atapply\AppData\Local\Microsoft\Windows\Temporary Internet Files\Content.IE5\5SAZPTB5\calendarClipart[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7306" y="2637524"/>
            <a:ext cx="2149940" cy="18346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26955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258971" y="1666104"/>
            <a:ext cx="8162910" cy="3785652"/>
          </a:xfrm>
          <a:prstGeom prst="rect">
            <a:avLst/>
          </a:prstGeom>
          <a:noFill/>
        </p:spPr>
        <p:txBody>
          <a:bodyPr wrap="square" rtlCol="0">
            <a:spAutoFit/>
          </a:bodyPr>
          <a:lstStyle/>
          <a:p>
            <a:r>
              <a:rPr lang="en-US" sz="1600" dirty="0"/>
              <a:t>Due to Governor Baker’s emergency actions to limit the spread of COVID-19 CHIA’s workforce will be remote, for now. This arrangement will limit CHIA’s ability to produce and deliver data extracts. At this time, CHIA is releasing data and providing extracts to requestors. </a:t>
            </a:r>
          </a:p>
          <a:p>
            <a:endParaRPr lang="en-US" sz="1600" dirty="0"/>
          </a:p>
          <a:p>
            <a:r>
              <a:rPr lang="en-US" sz="1600" dirty="0"/>
              <a:t>During this time, CHIA will continue to accept and review data applications for both Case Mix and All-Payer Claims Database (MA APCD) datasets. Review committees, DRC and DPC, will continue their meetings remotely as necessary.</a:t>
            </a:r>
          </a:p>
          <a:p>
            <a:endParaRPr lang="en-US" sz="1600" dirty="0"/>
          </a:p>
          <a:p>
            <a:r>
              <a:rPr lang="en-US" sz="1600" dirty="0"/>
              <a:t>Due to CHIA’s physical office being closed, applications will be accepted without a fee. After receipt of the application, CHIA will issue an invoice which will allow applicants to remit payment online.</a:t>
            </a:r>
          </a:p>
          <a:p>
            <a:endParaRPr lang="en-US" sz="1600" dirty="0"/>
          </a:p>
          <a:p>
            <a:r>
              <a:rPr lang="en-US" sz="1600" dirty="0"/>
              <a:t>If you are a Data User that has a CHIA hard drive in your possession, please keep the hard drive at this time while CHIA’s physical office is closed.</a:t>
            </a:r>
          </a:p>
        </p:txBody>
      </p:sp>
      <p:sp>
        <p:nvSpPr>
          <p:cNvPr id="28" name="TextBox 27"/>
          <p:cNvSpPr txBox="1"/>
          <p:nvPr/>
        </p:nvSpPr>
        <p:spPr>
          <a:xfrm>
            <a:off x="258971" y="724813"/>
            <a:ext cx="8030931" cy="523220"/>
          </a:xfrm>
          <a:prstGeom prst="rect">
            <a:avLst/>
          </a:prstGeom>
          <a:noFill/>
        </p:spPr>
        <p:txBody>
          <a:bodyPr wrap="square" rtlCol="0" anchor="b">
            <a:spAutoFit/>
          </a:bodyPr>
          <a:lstStyle/>
          <a:p>
            <a:r>
              <a:rPr lang="en-US" sz="2800" b="1" dirty="0">
                <a:solidFill>
                  <a:srgbClr val="005480"/>
                </a:solidFill>
                <a:cs typeface="Arial"/>
              </a:rPr>
              <a:t>Data Release and Application Updates</a:t>
            </a:r>
          </a:p>
        </p:txBody>
      </p:sp>
      <p:sp>
        <p:nvSpPr>
          <p:cNvPr id="8" name="Date Placeholder 3"/>
          <p:cNvSpPr>
            <a:spLocks noGrp="1"/>
          </p:cNvSpPr>
          <p:nvPr>
            <p:ph type="dt" sz="half" idx="10"/>
          </p:nvPr>
        </p:nvSpPr>
        <p:spPr>
          <a:xfrm>
            <a:off x="263090" y="6405853"/>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solidFill>
                  <a:srgbClr val="000000"/>
                </a:solidFill>
              </a:rPr>
              <a:pPr/>
              <a:t>5</a:t>
            </a:fld>
            <a:endParaRPr lang="en-US" dirty="0">
              <a:solidFill>
                <a:srgbClr val="000000"/>
              </a:solidFill>
            </a:endParaRPr>
          </a:p>
        </p:txBody>
      </p:sp>
      <p:sp>
        <p:nvSpPr>
          <p:cNvPr id="9" name="Footer Placeholder 4"/>
          <p:cNvSpPr>
            <a:spLocks noGrp="1"/>
          </p:cNvSpPr>
          <p:nvPr>
            <p:ph type="ftr" sz="quarter" idx="11"/>
          </p:nvPr>
        </p:nvSpPr>
        <p:spPr>
          <a:xfrm>
            <a:off x="1556699" y="6405853"/>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a:solidFill>
                  <a:srgbClr val="63666A"/>
                </a:solidFill>
              </a:rPr>
              <a:t>User Workgroup|  CHIA User Support</a:t>
            </a:r>
          </a:p>
        </p:txBody>
      </p:sp>
      <p:pic>
        <p:nvPicPr>
          <p:cNvPr id="10" name="Picture 9" descr="CHIAlogoSQ.ai"/>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21881" y="6331113"/>
            <a:ext cx="457200" cy="457200"/>
          </a:xfrm>
          <a:prstGeom prst="rect">
            <a:avLst/>
          </a:prstGeom>
        </p:spPr>
      </p:pic>
      <p:cxnSp>
        <p:nvCxnSpPr>
          <p:cNvPr id="25" name="Straight Connector 24"/>
          <p:cNvCxnSpPr/>
          <p:nvPr/>
        </p:nvCxnSpPr>
        <p:spPr>
          <a:xfrm>
            <a:off x="335171" y="6257470"/>
            <a:ext cx="852170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47867" y="1340308"/>
            <a:ext cx="8521704" cy="0"/>
          </a:xfrm>
          <a:prstGeom prst="line">
            <a:avLst/>
          </a:prstGeom>
          <a:ln w="28575" cmpd="sng">
            <a:solidFill>
              <a:srgbClr val="F7921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37445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230198" y="1162357"/>
            <a:ext cx="8722969" cy="3108543"/>
          </a:xfrm>
          <a:prstGeom prst="rect">
            <a:avLst/>
          </a:prstGeom>
          <a:noFill/>
        </p:spPr>
        <p:txBody>
          <a:bodyPr wrap="square" rtlCol="0">
            <a:spAutoFit/>
          </a:bodyPr>
          <a:lstStyle/>
          <a:p>
            <a:pPr marL="800100" lvl="1" indent="-342900">
              <a:buClr>
                <a:srgbClr val="F8921E"/>
              </a:buClr>
              <a:buFont typeface="Wingdings" panose="05000000000000000000" pitchFamily="2" charset="2"/>
              <a:buChar char="§"/>
            </a:pPr>
            <a:r>
              <a:rPr lang="en-US" sz="2000" dirty="0">
                <a:cs typeface="Arial"/>
              </a:rPr>
              <a:t>Updates on the production of APCD and Case Mix databases and status of data requests are now posted to CHIA’s website!</a:t>
            </a:r>
            <a:endParaRPr lang="en-US" sz="2000" b="1" dirty="0">
              <a:cs typeface="Arial"/>
            </a:endParaRPr>
          </a:p>
          <a:p>
            <a:pPr marL="1257300" lvl="2" indent="-342900">
              <a:buClr>
                <a:srgbClr val="F8921E"/>
              </a:buClr>
              <a:buFont typeface="Wingdings" panose="05000000000000000000" pitchFamily="2" charset="2"/>
              <a:buChar char="Ø"/>
            </a:pPr>
            <a:r>
              <a:rPr lang="en-US" sz="1600" b="1" dirty="0">
                <a:solidFill>
                  <a:srgbClr val="000000"/>
                </a:solidFill>
                <a:cs typeface="Arial"/>
              </a:rPr>
              <a:t>Aim #1 </a:t>
            </a:r>
            <a:r>
              <a:rPr lang="en-US" sz="1600" dirty="0">
                <a:solidFill>
                  <a:srgbClr val="000000"/>
                </a:solidFill>
                <a:cs typeface="Arial"/>
              </a:rPr>
              <a:t>is to provide weekly or bi-weekly status update on CHIA data products as they are in development.</a:t>
            </a:r>
          </a:p>
          <a:p>
            <a:pPr marL="1257300" lvl="2" indent="-342900">
              <a:buClr>
                <a:srgbClr val="F8921E"/>
              </a:buClr>
              <a:buFont typeface="Wingdings" panose="05000000000000000000" pitchFamily="2" charset="2"/>
              <a:buChar char="Ø"/>
            </a:pPr>
            <a:r>
              <a:rPr lang="en-US" sz="1600" b="1" dirty="0">
                <a:solidFill>
                  <a:srgbClr val="000000"/>
                </a:solidFill>
                <a:cs typeface="Arial"/>
              </a:rPr>
              <a:t>Aim #2 </a:t>
            </a:r>
            <a:r>
              <a:rPr lang="en-US" sz="1600" dirty="0">
                <a:solidFill>
                  <a:srgbClr val="000000"/>
                </a:solidFill>
                <a:cs typeface="Arial"/>
              </a:rPr>
              <a:t>is to provide applicants with information about expected fulfillment status for individual data requests.</a:t>
            </a:r>
          </a:p>
          <a:p>
            <a:pPr marL="1257300" lvl="2" indent="-342900">
              <a:buClr>
                <a:srgbClr val="F8921E"/>
              </a:buClr>
              <a:buFont typeface="Wingdings" panose="05000000000000000000" pitchFamily="2" charset="2"/>
              <a:buChar char="Ø"/>
            </a:pPr>
            <a:r>
              <a:rPr lang="en-US" sz="1600" dirty="0">
                <a:solidFill>
                  <a:srgbClr val="000000"/>
                </a:solidFill>
                <a:cs typeface="Arial"/>
              </a:rPr>
              <a:t>Request IDs will be communicated to Data Requestors via email.</a:t>
            </a:r>
          </a:p>
          <a:p>
            <a:pPr marL="1257300" lvl="2" indent="-342900">
              <a:buClr>
                <a:srgbClr val="F8921E"/>
              </a:buClr>
              <a:buFont typeface="Wingdings" panose="05000000000000000000" pitchFamily="2" charset="2"/>
              <a:buChar char="Ø"/>
            </a:pPr>
            <a:endParaRPr lang="en-US" sz="1600" dirty="0">
              <a:solidFill>
                <a:srgbClr val="000000"/>
              </a:solidFill>
              <a:cs typeface="Arial"/>
            </a:endParaRPr>
          </a:p>
          <a:p>
            <a:pPr marL="800100" lvl="1" indent="-342900">
              <a:buClr>
                <a:srgbClr val="F8921E"/>
              </a:buClr>
              <a:buFont typeface="Wingdings" panose="05000000000000000000" pitchFamily="2" charset="2"/>
              <a:buChar char="§"/>
            </a:pPr>
            <a:r>
              <a:rPr lang="en-US" sz="2000" dirty="0">
                <a:cs typeface="Arial"/>
              </a:rPr>
              <a:t>Please visit </a:t>
            </a:r>
            <a:r>
              <a:rPr lang="en-US" sz="2000" dirty="0">
                <a:hlinkClick r:id="rId3"/>
              </a:rPr>
              <a:t>http://www.chiamass.gov/status-of-data-requests/</a:t>
            </a:r>
            <a:r>
              <a:rPr lang="en-US" sz="2000" dirty="0"/>
              <a:t> to see the current status of releases.</a:t>
            </a:r>
            <a:endParaRPr lang="en-US" sz="2000" dirty="0">
              <a:solidFill>
                <a:schemeClr val="accent6"/>
              </a:solidFill>
              <a:cs typeface="Arial"/>
            </a:endParaRPr>
          </a:p>
          <a:p>
            <a:pPr lvl="1">
              <a:buClr>
                <a:srgbClr val="F8921E"/>
              </a:buClr>
            </a:pPr>
            <a:endParaRPr lang="en-US" sz="2000" dirty="0">
              <a:solidFill>
                <a:schemeClr val="accent6"/>
              </a:solidFill>
              <a:cs typeface="Arial"/>
            </a:endParaRPr>
          </a:p>
        </p:txBody>
      </p:sp>
      <p:sp>
        <p:nvSpPr>
          <p:cNvPr id="28" name="TextBox 27"/>
          <p:cNvSpPr txBox="1"/>
          <p:nvPr/>
        </p:nvSpPr>
        <p:spPr>
          <a:xfrm>
            <a:off x="529790" y="468199"/>
            <a:ext cx="8030931" cy="461665"/>
          </a:xfrm>
          <a:prstGeom prst="rect">
            <a:avLst/>
          </a:prstGeom>
          <a:noFill/>
        </p:spPr>
        <p:txBody>
          <a:bodyPr wrap="square" rtlCol="0" anchor="b">
            <a:spAutoFit/>
          </a:bodyPr>
          <a:lstStyle/>
          <a:p>
            <a:pPr algn="ctr"/>
            <a:r>
              <a:rPr lang="en-US" sz="2400" b="1" dirty="0">
                <a:solidFill>
                  <a:srgbClr val="005480"/>
                </a:solidFill>
                <a:cs typeface="Arial"/>
              </a:rPr>
              <a:t>Website Release Updates</a:t>
            </a:r>
          </a:p>
        </p:txBody>
      </p:sp>
      <p:sp>
        <p:nvSpPr>
          <p:cNvPr id="8" name="Date Placeholder 3"/>
          <p:cNvSpPr>
            <a:spLocks noGrp="1"/>
          </p:cNvSpPr>
          <p:nvPr>
            <p:ph type="dt" sz="half" idx="10"/>
          </p:nvPr>
        </p:nvSpPr>
        <p:spPr>
          <a:xfrm>
            <a:off x="263090" y="6405853"/>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solidFill>
                  <a:srgbClr val="000000"/>
                </a:solidFill>
              </a:rPr>
              <a:pPr/>
              <a:t>6</a:t>
            </a:fld>
            <a:endParaRPr lang="en-US" dirty="0">
              <a:solidFill>
                <a:srgbClr val="000000"/>
              </a:solidFill>
            </a:endParaRPr>
          </a:p>
        </p:txBody>
      </p:sp>
      <p:sp>
        <p:nvSpPr>
          <p:cNvPr id="9" name="Footer Placeholder 4"/>
          <p:cNvSpPr>
            <a:spLocks noGrp="1"/>
          </p:cNvSpPr>
          <p:nvPr>
            <p:ph type="ftr" sz="quarter" idx="11"/>
          </p:nvPr>
        </p:nvSpPr>
        <p:spPr>
          <a:xfrm>
            <a:off x="1556699" y="6405853"/>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a:solidFill>
                  <a:srgbClr val="63666A"/>
                </a:solidFill>
              </a:rPr>
              <a:t>User Workgroup|  CHIA User Support</a:t>
            </a:r>
          </a:p>
          <a:p>
            <a:endParaRPr lang="en-US" dirty="0">
              <a:solidFill>
                <a:srgbClr val="63666A"/>
              </a:solidFill>
            </a:endParaRPr>
          </a:p>
        </p:txBody>
      </p:sp>
      <p:pic>
        <p:nvPicPr>
          <p:cNvPr id="10" name="Picture 9" descr="CHIAlogoSQ.ai"/>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21881" y="6331113"/>
            <a:ext cx="457200" cy="457200"/>
          </a:xfrm>
          <a:prstGeom prst="rect">
            <a:avLst/>
          </a:prstGeom>
        </p:spPr>
      </p:pic>
      <p:cxnSp>
        <p:nvCxnSpPr>
          <p:cNvPr id="25" name="Straight Connector 24"/>
          <p:cNvCxnSpPr/>
          <p:nvPr/>
        </p:nvCxnSpPr>
        <p:spPr>
          <a:xfrm>
            <a:off x="335171" y="6257470"/>
            <a:ext cx="852170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35171" y="1046110"/>
            <a:ext cx="8521704" cy="0"/>
          </a:xfrm>
          <a:prstGeom prst="line">
            <a:avLst/>
          </a:prstGeom>
          <a:ln w="28575" cmpd="sng">
            <a:solidFill>
              <a:srgbClr val="F7921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54932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685800" y="1519954"/>
            <a:ext cx="7772400" cy="1425575"/>
          </a:xfrm>
          <a:prstGeom prst="rect">
            <a:avLst/>
          </a:prstGeom>
        </p:spPr>
        <p:txBody>
          <a:bodyPr vert="horz" lIns="91440" tIns="45720" rIns="91440" bIns="45720" rtlCol="0" anchor="b">
            <a:normAutofit/>
          </a:bodyPr>
          <a:lstStyle>
            <a:lvl1pPr algn="l" defTabSz="914400" rtl="0" eaLnBrk="1" latinLnBrk="0" hangingPunct="1">
              <a:spcBef>
                <a:spcPct val="0"/>
              </a:spcBef>
              <a:buNone/>
              <a:defRPr sz="4000" b="1" kern="1200" cap="all">
                <a:solidFill>
                  <a:schemeClr val="tx2"/>
                </a:solidFill>
                <a:latin typeface="Arial Narrow"/>
                <a:ea typeface="+mj-ea"/>
                <a:cs typeface="Arial Narrow"/>
              </a:defRPr>
            </a:lvl1pPr>
          </a:lstStyle>
          <a:p>
            <a:r>
              <a:rPr lang="en-US" sz="3600" dirty="0">
                <a:latin typeface="Arial" charset="0"/>
                <a:ea typeface="Arial" charset="0"/>
                <a:cs typeface="Arial" charset="0"/>
              </a:rPr>
              <a:t>Application reminders</a:t>
            </a:r>
          </a:p>
        </p:txBody>
      </p:sp>
      <p:cxnSp>
        <p:nvCxnSpPr>
          <p:cNvPr id="13" name="Straight Connector 12"/>
          <p:cNvCxnSpPr/>
          <p:nvPr/>
        </p:nvCxnSpPr>
        <p:spPr>
          <a:xfrm>
            <a:off x="809705" y="3009398"/>
            <a:ext cx="7648495" cy="0"/>
          </a:xfrm>
          <a:prstGeom prst="line">
            <a:avLst/>
          </a:prstGeom>
          <a:ln w="19050" cmpd="sng"/>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73194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258971" y="1525427"/>
            <a:ext cx="8162910" cy="5632311"/>
          </a:xfrm>
          <a:prstGeom prst="rect">
            <a:avLst/>
          </a:prstGeom>
          <a:noFill/>
        </p:spPr>
        <p:txBody>
          <a:bodyPr wrap="square" rtlCol="0">
            <a:spAutoFit/>
          </a:bodyPr>
          <a:lstStyle/>
          <a:p>
            <a:pPr marL="914400" lvl="1" indent="-457200">
              <a:buClr>
                <a:schemeClr val="accent1"/>
              </a:buClr>
              <a:buFont typeface="+mj-lt"/>
              <a:buAutoNum type="arabicPeriod"/>
            </a:pPr>
            <a:r>
              <a:rPr lang="en-US" sz="2000" dirty="0">
                <a:cs typeface="Arial"/>
              </a:rPr>
              <a:t>If you’re submitting a request for a fee waiver, remember to include the fee remittance form in your application package on IRBNet.</a:t>
            </a:r>
          </a:p>
          <a:p>
            <a:pPr marL="914400" lvl="1" indent="-457200">
              <a:buClr>
                <a:schemeClr val="accent1"/>
              </a:buClr>
              <a:buFont typeface="+mj-lt"/>
              <a:buAutoNum type="arabicPeriod"/>
            </a:pPr>
            <a:r>
              <a:rPr lang="en-US" sz="2000" dirty="0">
                <a:cs typeface="Arial"/>
              </a:rPr>
              <a:t>Remember to submit supporting documentation (if required).</a:t>
            </a:r>
          </a:p>
          <a:p>
            <a:pPr marL="914400" lvl="1" indent="-457200">
              <a:buClr>
                <a:schemeClr val="accent1"/>
              </a:buClr>
              <a:buFont typeface="+mj-lt"/>
              <a:buAutoNum type="arabicPeriod"/>
            </a:pPr>
            <a:r>
              <a:rPr lang="en-US" sz="2000" dirty="0">
                <a:cs typeface="Arial"/>
              </a:rPr>
              <a:t>If you’re requesting a financial hardship waiver, remember to submit information detailing your project’s financial situation (examples: project budget, grant funding, organizational / departmental funding).  Also request to pay a specific price that you reasonably believe you’re able to afford to contribute.</a:t>
            </a:r>
          </a:p>
          <a:p>
            <a:pPr marL="914400" lvl="1" indent="-457200">
              <a:buClr>
                <a:schemeClr val="accent1"/>
              </a:buClr>
              <a:buFont typeface="+mj-lt"/>
              <a:buAutoNum type="arabicPeriod"/>
            </a:pPr>
            <a:r>
              <a:rPr lang="en-US" sz="2000" dirty="0">
                <a:cs typeface="Arial"/>
              </a:rPr>
              <a:t>CHIA generally does not offer full financial hardship fee waivers.  We expect all applicants to have made an attempt to find funding to cover the full cost of the data fees.</a:t>
            </a:r>
          </a:p>
          <a:p>
            <a:pPr marL="914400" lvl="1" indent="-457200">
              <a:buClr>
                <a:schemeClr val="accent1"/>
              </a:buClr>
              <a:buFont typeface="+mj-lt"/>
              <a:buAutoNum type="arabicPeriod"/>
            </a:pPr>
            <a:r>
              <a:rPr lang="en-US" sz="2000" dirty="0">
                <a:cs typeface="Arial"/>
              </a:rPr>
              <a:t>Fee waiver requests can take some time to process – especially financial hardship requests.</a:t>
            </a:r>
          </a:p>
          <a:p>
            <a:pPr marL="914400" lvl="1" indent="-457200">
              <a:buClr>
                <a:schemeClr val="accent1"/>
              </a:buClr>
              <a:buFont typeface="+mj-lt"/>
              <a:buAutoNum type="arabicPeriod"/>
            </a:pPr>
            <a:endParaRPr lang="en-US" sz="2000" dirty="0">
              <a:cs typeface="Arial"/>
            </a:endParaRPr>
          </a:p>
          <a:p>
            <a:pPr marL="914400" lvl="1" indent="-457200">
              <a:buClr>
                <a:schemeClr val="accent1"/>
              </a:buClr>
              <a:buFont typeface="+mj-lt"/>
              <a:buAutoNum type="arabicPeriod"/>
            </a:pPr>
            <a:endParaRPr lang="en-US" sz="2000" dirty="0">
              <a:cs typeface="Arial"/>
            </a:endParaRPr>
          </a:p>
          <a:p>
            <a:pPr marL="742950" lvl="1" indent="-285750">
              <a:buClr>
                <a:schemeClr val="accent1"/>
              </a:buClr>
              <a:buFont typeface="Wingdings" charset="2"/>
              <a:buChar char="§"/>
            </a:pPr>
            <a:endParaRPr lang="en-US" sz="2000" dirty="0">
              <a:cs typeface="Arial"/>
            </a:endParaRPr>
          </a:p>
          <a:p>
            <a:pPr marL="742950" lvl="1" indent="-285750">
              <a:buClr>
                <a:schemeClr val="accent1"/>
              </a:buClr>
              <a:buFont typeface="Wingdings" charset="2"/>
              <a:buChar char="§"/>
            </a:pPr>
            <a:endParaRPr lang="en-US" sz="2000" dirty="0">
              <a:cs typeface="Arial"/>
            </a:endParaRPr>
          </a:p>
        </p:txBody>
      </p:sp>
      <p:sp>
        <p:nvSpPr>
          <p:cNvPr id="28" name="TextBox 27"/>
          <p:cNvSpPr txBox="1"/>
          <p:nvPr/>
        </p:nvSpPr>
        <p:spPr>
          <a:xfrm>
            <a:off x="258971" y="724813"/>
            <a:ext cx="8030931" cy="523220"/>
          </a:xfrm>
          <a:prstGeom prst="rect">
            <a:avLst/>
          </a:prstGeom>
          <a:noFill/>
        </p:spPr>
        <p:txBody>
          <a:bodyPr wrap="square" rtlCol="0" anchor="b">
            <a:spAutoFit/>
          </a:bodyPr>
          <a:lstStyle/>
          <a:p>
            <a:r>
              <a:rPr lang="en-US" sz="2800" b="1" dirty="0">
                <a:solidFill>
                  <a:srgbClr val="005480"/>
                </a:solidFill>
                <a:latin typeface="Arial"/>
                <a:cs typeface="Arial"/>
              </a:rPr>
              <a:t>Fee Waiver Request Reminders</a:t>
            </a:r>
          </a:p>
        </p:txBody>
      </p:sp>
      <p:sp>
        <p:nvSpPr>
          <p:cNvPr id="8" name="Date Placeholder 3"/>
          <p:cNvSpPr>
            <a:spLocks noGrp="1"/>
          </p:cNvSpPr>
          <p:nvPr>
            <p:ph type="dt" sz="half" idx="10"/>
          </p:nvPr>
        </p:nvSpPr>
        <p:spPr>
          <a:xfrm>
            <a:off x="263090" y="6405853"/>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pPr/>
              <a:t>8</a:t>
            </a:fld>
            <a:endParaRPr lang="en-US" dirty="0"/>
          </a:p>
        </p:txBody>
      </p:sp>
      <p:sp>
        <p:nvSpPr>
          <p:cNvPr id="9" name="Footer Placeholder 4"/>
          <p:cNvSpPr>
            <a:spLocks noGrp="1"/>
          </p:cNvSpPr>
          <p:nvPr>
            <p:ph type="ftr" sz="quarter" idx="11"/>
          </p:nvPr>
        </p:nvSpPr>
        <p:spPr>
          <a:xfrm>
            <a:off x="1556699" y="6405853"/>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a:solidFill>
                  <a:schemeClr val="accent4"/>
                </a:solidFill>
              </a:rPr>
              <a:t>User Workgroup |  CHIA User Support</a:t>
            </a:r>
          </a:p>
        </p:txBody>
      </p:sp>
      <p:pic>
        <p:nvPicPr>
          <p:cNvPr id="10" name="Picture 9" descr="CHIAlogoSQ.ai"/>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21881" y="6331113"/>
            <a:ext cx="457200" cy="457200"/>
          </a:xfrm>
          <a:prstGeom prst="rect">
            <a:avLst/>
          </a:prstGeom>
        </p:spPr>
      </p:pic>
      <p:cxnSp>
        <p:nvCxnSpPr>
          <p:cNvPr id="25" name="Straight Connector 24"/>
          <p:cNvCxnSpPr/>
          <p:nvPr/>
        </p:nvCxnSpPr>
        <p:spPr>
          <a:xfrm>
            <a:off x="335171" y="6257470"/>
            <a:ext cx="852170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47867" y="1340308"/>
            <a:ext cx="8521704" cy="0"/>
          </a:xfrm>
          <a:prstGeom prst="line">
            <a:avLst/>
          </a:prstGeom>
          <a:ln w="28575" cmpd="sng">
            <a:solidFill>
              <a:srgbClr val="F7921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76665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685800" y="1519954"/>
            <a:ext cx="7772400" cy="1425575"/>
          </a:xfrm>
          <a:prstGeom prst="rect">
            <a:avLst/>
          </a:prstGeom>
        </p:spPr>
        <p:txBody>
          <a:bodyPr vert="horz" lIns="91440" tIns="45720" rIns="91440" bIns="45720" rtlCol="0" anchor="b">
            <a:normAutofit/>
          </a:bodyPr>
          <a:lstStyle>
            <a:lvl1pPr algn="l" defTabSz="914400" rtl="0" eaLnBrk="1" latinLnBrk="0" hangingPunct="1">
              <a:spcBef>
                <a:spcPct val="0"/>
              </a:spcBef>
              <a:buNone/>
              <a:defRPr sz="4000" b="1" kern="1200" cap="all">
                <a:solidFill>
                  <a:schemeClr val="tx2"/>
                </a:solidFill>
                <a:latin typeface="Arial Narrow"/>
                <a:ea typeface="+mj-ea"/>
                <a:cs typeface="Arial Narrow"/>
              </a:defRPr>
            </a:lvl1pPr>
          </a:lstStyle>
          <a:p>
            <a:r>
              <a:rPr lang="en-US" sz="3600" dirty="0">
                <a:latin typeface="Arial" charset="0"/>
                <a:ea typeface="Arial" charset="0"/>
                <a:cs typeface="Arial" charset="0"/>
              </a:rPr>
              <a:t>USER questions</a:t>
            </a:r>
          </a:p>
        </p:txBody>
      </p:sp>
      <p:cxnSp>
        <p:nvCxnSpPr>
          <p:cNvPr id="13" name="Straight Connector 12"/>
          <p:cNvCxnSpPr/>
          <p:nvPr/>
        </p:nvCxnSpPr>
        <p:spPr>
          <a:xfrm>
            <a:off x="809705" y="3009398"/>
            <a:ext cx="7648495" cy="0"/>
          </a:xfrm>
          <a:prstGeom prst="line">
            <a:avLst/>
          </a:prstGeom>
          <a:ln w="19050" cmpd="sng"/>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2093867"/>
      </p:ext>
    </p:extLst>
  </p:cSld>
  <p:clrMapOvr>
    <a:masterClrMapping/>
  </p:clrMapOvr>
</p:sld>
</file>

<file path=ppt/theme/theme1.xml><?xml version="1.0" encoding="utf-8"?>
<a:theme xmlns:a="http://schemas.openxmlformats.org/drawingml/2006/main" name="Office Theme">
  <a:themeElements>
    <a:clrScheme name="CHIA PPT 2018">
      <a:dk1>
        <a:srgbClr val="000000"/>
      </a:dk1>
      <a:lt1>
        <a:srgbClr val="FFFFFF"/>
      </a:lt1>
      <a:dk2>
        <a:srgbClr val="005480"/>
      </a:dk2>
      <a:lt2>
        <a:srgbClr val="C8C9CE"/>
      </a:lt2>
      <a:accent1>
        <a:srgbClr val="F8921E"/>
      </a:accent1>
      <a:accent2>
        <a:srgbClr val="005480"/>
      </a:accent2>
      <a:accent3>
        <a:srgbClr val="A0A0A4"/>
      </a:accent3>
      <a:accent4>
        <a:srgbClr val="63666A"/>
      </a:accent4>
      <a:accent5>
        <a:srgbClr val="C8C9CE"/>
      </a:accent5>
      <a:accent6>
        <a:srgbClr val="00B5E2"/>
      </a:accent6>
      <a:hlink>
        <a:srgbClr val="00B5E2"/>
      </a:hlink>
      <a:folHlink>
        <a:srgbClr val="00B5E2"/>
      </a:folHlink>
    </a:clrScheme>
    <a:fontScheme name="CHIA PPT 201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5601</TotalTime>
  <Words>2549</Words>
  <Application>Microsoft Office PowerPoint</Application>
  <PresentationFormat>On-screen Show (4:3)</PresentationFormat>
  <Paragraphs>345</Paragraphs>
  <Slides>19</Slides>
  <Notes>3</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19</vt:i4>
      </vt:variant>
    </vt:vector>
  </HeadingPairs>
  <TitlesOfParts>
    <vt:vector size="26" baseType="lpstr">
      <vt:lpstr>Arial</vt:lpstr>
      <vt:lpstr>Arial Narrow</vt:lpstr>
      <vt:lpstr>Calibri</vt:lpstr>
      <vt:lpstr>Calibri Light</vt:lpstr>
      <vt:lpstr>Wingdings</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When is the next User Group meeting? </vt:lpstr>
      <vt:lpstr>Resultant Research Using CHIA Data</vt:lpstr>
      <vt:lpstr>PowerPoint Presentation</vt:lpstr>
      <vt:lpstr>PowerPoint Presentation</vt:lpstr>
    </vt:vector>
  </TitlesOfParts>
  <Company>CHIA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 DiGioia</dc:creator>
  <cp:lastModifiedBy>Donald Kirkwood</cp:lastModifiedBy>
  <cp:revision>190</cp:revision>
  <cp:lastPrinted>2019-07-23T18:41:08Z</cp:lastPrinted>
  <dcterms:created xsi:type="dcterms:W3CDTF">2018-01-09T20:21:29Z</dcterms:created>
  <dcterms:modified xsi:type="dcterms:W3CDTF">2021-08-06T14:18:42Z</dcterms:modified>
</cp:coreProperties>
</file>