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7"/>
  </p:notesMasterIdLst>
  <p:handoutMasterIdLst>
    <p:handoutMasterId r:id="rId18"/>
  </p:handoutMasterIdLst>
  <p:sldIdLst>
    <p:sldId id="259" r:id="rId3"/>
    <p:sldId id="274" r:id="rId4"/>
    <p:sldId id="343" r:id="rId5"/>
    <p:sldId id="351" r:id="rId6"/>
    <p:sldId id="352" r:id="rId7"/>
    <p:sldId id="336" r:id="rId8"/>
    <p:sldId id="402" r:id="rId9"/>
    <p:sldId id="403" r:id="rId10"/>
    <p:sldId id="404" r:id="rId11"/>
    <p:sldId id="405" r:id="rId12"/>
    <p:sldId id="306" r:id="rId13"/>
    <p:sldId id="358" r:id="rId14"/>
    <p:sldId id="366" r:id="rId15"/>
    <p:sldId id="32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829" autoAdjust="0"/>
  </p:normalViewPr>
  <p:slideViewPr>
    <p:cSldViewPr snapToGrid="0" snapToObjects="1" showGuides="1">
      <p:cViewPr varScale="1">
        <p:scale>
          <a:sx n="52" d="100"/>
          <a:sy n="52" d="100"/>
        </p:scale>
        <p:origin x="17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Figure 1. FY2017</a:t>
            </a:r>
            <a:r>
              <a:rPr lang="en-US" sz="1400" b="1" baseline="0" dirty="0"/>
              <a:t> – FY2021 Hospital Inpatient Discharge Data Percent Race Unknown</a:t>
            </a:r>
          </a:p>
          <a:p>
            <a:pPr>
              <a:defRPr/>
            </a:pPr>
            <a:r>
              <a:rPr lang="en-US" sz="1400" b="1" baseline="0" dirty="0"/>
              <a:t>Patients Age 0 compared to Patients Age &gt; 0</a:t>
            </a:r>
            <a:endParaRPr lang="en-US" sz="1400" b="1" dirty="0"/>
          </a:p>
        </c:rich>
      </c:tx>
      <c:layout>
        <c:manualLayout>
          <c:xMode val="edge"/>
          <c:yMode val="edge"/>
          <c:x val="0.15951800025131449"/>
          <c:y val="4.04411773068132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0</c:v>
                </c:pt>
              </c:strCache>
            </c:strRef>
          </c:tx>
          <c:spPr>
            <a:solidFill>
              <a:schemeClr val="accent1"/>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0.0%</c:formatCode>
                <c:ptCount val="5"/>
                <c:pt idx="0">
                  <c:v>0.248</c:v>
                </c:pt>
                <c:pt idx="1">
                  <c:v>0.28899999999999998</c:v>
                </c:pt>
                <c:pt idx="2">
                  <c:v>0.33600000000000002</c:v>
                </c:pt>
                <c:pt idx="3">
                  <c:v>0.34499999999999997</c:v>
                </c:pt>
                <c:pt idx="4">
                  <c:v>0.32</c:v>
                </c:pt>
              </c:numCache>
            </c:numRef>
          </c:val>
          <c:extLst>
            <c:ext xmlns:c16="http://schemas.microsoft.com/office/drawing/2014/chart" uri="{C3380CC4-5D6E-409C-BE32-E72D297353CC}">
              <c16:uniqueId val="{00000000-4EEC-4F5D-8BFA-A34B30D44120}"/>
            </c:ext>
          </c:extLst>
        </c:ser>
        <c:ser>
          <c:idx val="1"/>
          <c:order val="1"/>
          <c:tx>
            <c:strRef>
              <c:f>Sheet1!$C$1</c:f>
              <c:strCache>
                <c:ptCount val="1"/>
                <c:pt idx="0">
                  <c:v>Age &gt; 0</c:v>
                </c:pt>
              </c:strCache>
            </c:strRef>
          </c:tx>
          <c:spPr>
            <a:solidFill>
              <a:schemeClr val="accent2"/>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Sheet1!$C$2:$C$6</c:f>
              <c:numCache>
                <c:formatCode>0.0%</c:formatCode>
                <c:ptCount val="5"/>
                <c:pt idx="0">
                  <c:v>3.3000000000000002E-2</c:v>
                </c:pt>
                <c:pt idx="1">
                  <c:v>3.7999999999999999E-2</c:v>
                </c:pt>
                <c:pt idx="2">
                  <c:v>4.1000000000000002E-2</c:v>
                </c:pt>
                <c:pt idx="3">
                  <c:v>4.2000000000000003E-2</c:v>
                </c:pt>
                <c:pt idx="4">
                  <c:v>4.1000000000000002E-2</c:v>
                </c:pt>
              </c:numCache>
            </c:numRef>
          </c:val>
          <c:extLst>
            <c:ext xmlns:c16="http://schemas.microsoft.com/office/drawing/2014/chart" uri="{C3380CC4-5D6E-409C-BE32-E72D297353CC}">
              <c16:uniqueId val="{00000001-4EEC-4F5D-8BFA-A34B30D44120}"/>
            </c:ext>
          </c:extLst>
        </c:ser>
        <c:dLbls>
          <c:showLegendKey val="0"/>
          <c:showVal val="0"/>
          <c:showCatName val="0"/>
          <c:showSerName val="0"/>
          <c:showPercent val="0"/>
          <c:showBubbleSize val="0"/>
        </c:dLbls>
        <c:gapWidth val="219"/>
        <c:overlap val="-27"/>
        <c:axId val="1117777247"/>
        <c:axId val="1117775999"/>
      </c:barChart>
      <c:catAx>
        <c:axId val="1117777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7775999"/>
        <c:crosses val="autoZero"/>
        <c:auto val="1"/>
        <c:lblAlgn val="ctr"/>
        <c:lblOffset val="100"/>
        <c:noMultiLvlLbl val="0"/>
      </c:catAx>
      <c:valAx>
        <c:axId val="1117775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77772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layout>
        <c:manualLayout>
          <c:xMode val="edge"/>
          <c:yMode val="edge"/>
          <c:x val="0.39288386948083315"/>
          <c:y val="0.17620798683682895"/>
          <c:w val="0.21938158770012109"/>
          <c:h val="7.3183064108364157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8ACC0-CDE4-4FA2-B723-DEB1DDA79E5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3309907E-A830-4F06-B107-50DC50A76EDD}">
      <dgm:prSet phldrT="[Text]" custT="1"/>
      <dgm:spPr/>
      <dgm:t>
        <a:bodyPr/>
        <a:lstStyle/>
        <a:p>
          <a:r>
            <a:rPr lang="en-US" sz="1600" b="1" dirty="0"/>
            <a:t>Prior to FY2021</a:t>
          </a:r>
        </a:p>
      </dgm:t>
    </dgm:pt>
    <dgm:pt modelId="{C1546724-475C-49F0-B41F-307659EC3DD9}" type="parTrans" cxnId="{02029FA5-EB07-446A-87FE-0BBE7757B5FB}">
      <dgm:prSet/>
      <dgm:spPr/>
      <dgm:t>
        <a:bodyPr/>
        <a:lstStyle/>
        <a:p>
          <a:endParaRPr lang="en-US"/>
        </a:p>
      </dgm:t>
    </dgm:pt>
    <dgm:pt modelId="{133F2DE4-D628-4454-BCF6-6E22F98ED658}" type="sibTrans" cxnId="{02029FA5-EB07-446A-87FE-0BBE7757B5FB}">
      <dgm:prSet/>
      <dgm:spPr/>
      <dgm:t>
        <a:bodyPr/>
        <a:lstStyle/>
        <a:p>
          <a:endParaRPr lang="en-US"/>
        </a:p>
      </dgm:t>
    </dgm:pt>
    <dgm:pt modelId="{5E0AB7EC-084A-4C34-BFC0-BCD582394918}">
      <dgm:prSet phldrT="[Text]" custT="1"/>
      <dgm:spPr/>
      <dgm:t>
        <a:bodyPr/>
        <a:lstStyle/>
        <a:p>
          <a:r>
            <a:rPr lang="en-US" sz="1100" dirty="0"/>
            <a:t>Fallon Community Health Plan</a:t>
          </a:r>
        </a:p>
      </dgm:t>
    </dgm:pt>
    <dgm:pt modelId="{52B1E424-B03A-4832-BFB9-999359F32DB5}" type="parTrans" cxnId="{32A5F4C3-AD72-4456-A660-329B6CD73FB4}">
      <dgm:prSet/>
      <dgm:spPr/>
      <dgm:t>
        <a:bodyPr/>
        <a:lstStyle/>
        <a:p>
          <a:endParaRPr lang="en-US"/>
        </a:p>
      </dgm:t>
    </dgm:pt>
    <dgm:pt modelId="{C64395E4-9EDE-4DE0-88FE-6A8867F0D027}" type="sibTrans" cxnId="{32A5F4C3-AD72-4456-A660-329B6CD73FB4}">
      <dgm:prSet/>
      <dgm:spPr/>
      <dgm:t>
        <a:bodyPr/>
        <a:lstStyle/>
        <a:p>
          <a:endParaRPr lang="en-US"/>
        </a:p>
      </dgm:t>
    </dgm:pt>
    <dgm:pt modelId="{B5FB3837-0AF5-4E22-898E-018C7C312D54}">
      <dgm:prSet phldrT="[Text]" custT="1"/>
      <dgm:spPr/>
      <dgm:t>
        <a:bodyPr/>
        <a:lstStyle/>
        <a:p>
          <a:r>
            <a:rPr lang="en-US" sz="1600" b="1" dirty="0"/>
            <a:t>FY2021</a:t>
          </a:r>
        </a:p>
      </dgm:t>
    </dgm:pt>
    <dgm:pt modelId="{17BB9505-7238-4CEA-A300-4100C0AF7F25}" type="parTrans" cxnId="{FDD380F6-245D-4C2A-8C6E-1A5DA2FC064C}">
      <dgm:prSet/>
      <dgm:spPr/>
      <dgm:t>
        <a:bodyPr/>
        <a:lstStyle/>
        <a:p>
          <a:endParaRPr lang="en-US"/>
        </a:p>
      </dgm:t>
    </dgm:pt>
    <dgm:pt modelId="{D414EB8D-17ED-4B02-B78B-E6C209CAE7B8}" type="sibTrans" cxnId="{FDD380F6-245D-4C2A-8C6E-1A5DA2FC064C}">
      <dgm:prSet/>
      <dgm:spPr/>
      <dgm:t>
        <a:bodyPr/>
        <a:lstStyle/>
        <a:p>
          <a:endParaRPr lang="en-US"/>
        </a:p>
      </dgm:t>
    </dgm:pt>
    <dgm:pt modelId="{E2FCFEB5-71F1-4DB4-AA95-4A8D65DFC0F2}">
      <dgm:prSet phldrT="[Text]" custT="1"/>
      <dgm:spPr/>
      <dgm:t>
        <a:bodyPr/>
        <a:lstStyle/>
        <a:p>
          <a:r>
            <a:rPr lang="en-US" sz="1200" dirty="0"/>
            <a:t>Fallon Community Health </a:t>
          </a:r>
        </a:p>
      </dgm:t>
    </dgm:pt>
    <dgm:pt modelId="{A94BA1C8-0997-425C-94F8-45DAE99A0159}" type="parTrans" cxnId="{CFA0006E-3081-4BBC-8327-98E3FFE53D1A}">
      <dgm:prSet/>
      <dgm:spPr/>
      <dgm:t>
        <a:bodyPr/>
        <a:lstStyle/>
        <a:p>
          <a:endParaRPr lang="en-US"/>
        </a:p>
      </dgm:t>
    </dgm:pt>
    <dgm:pt modelId="{DF64AC8B-37F1-4CB9-AA1A-62F5FAA53338}" type="sibTrans" cxnId="{CFA0006E-3081-4BBC-8327-98E3FFE53D1A}">
      <dgm:prSet/>
      <dgm:spPr/>
      <dgm:t>
        <a:bodyPr/>
        <a:lstStyle/>
        <a:p>
          <a:endParaRPr lang="en-US"/>
        </a:p>
      </dgm:t>
    </dgm:pt>
    <dgm:pt modelId="{A76BDDFD-245E-48E0-8DED-94893147002F}">
      <dgm:prSet custT="1"/>
      <dgm:spPr/>
      <dgm:t>
        <a:bodyPr/>
        <a:lstStyle/>
        <a:p>
          <a:r>
            <a:rPr lang="en-US" sz="1100" dirty="0"/>
            <a:t>Fallon POS</a:t>
          </a:r>
        </a:p>
      </dgm:t>
    </dgm:pt>
    <dgm:pt modelId="{8D9A1CB1-5610-45BE-A547-3503C0FC94FF}" type="parTrans" cxnId="{3ABDB27B-C7FE-4B2A-AFBA-FD9CB30F957B}">
      <dgm:prSet/>
      <dgm:spPr/>
      <dgm:t>
        <a:bodyPr/>
        <a:lstStyle/>
        <a:p>
          <a:endParaRPr lang="en-US"/>
        </a:p>
      </dgm:t>
    </dgm:pt>
    <dgm:pt modelId="{33190AC0-BC0D-4BA8-A4A8-5FCE90A20480}" type="sibTrans" cxnId="{3ABDB27B-C7FE-4B2A-AFBA-FD9CB30F957B}">
      <dgm:prSet/>
      <dgm:spPr/>
      <dgm:t>
        <a:bodyPr/>
        <a:lstStyle/>
        <a:p>
          <a:endParaRPr lang="en-US"/>
        </a:p>
      </dgm:t>
    </dgm:pt>
    <dgm:pt modelId="{28EAB4E8-2F14-47B1-AFB7-88EADDCEB602}">
      <dgm:prSet custT="1"/>
      <dgm:spPr/>
      <dgm:t>
        <a:bodyPr/>
        <a:lstStyle/>
        <a:p>
          <a:r>
            <a:rPr lang="en-US" sz="1100" dirty="0"/>
            <a:t>Fallon Flex POS</a:t>
          </a:r>
        </a:p>
      </dgm:t>
    </dgm:pt>
    <dgm:pt modelId="{B6C7CDC5-1CF5-443A-9C04-01170D197FAE}" type="parTrans" cxnId="{DFC602AD-3169-4E1A-A539-5D75AE9BAF01}">
      <dgm:prSet/>
      <dgm:spPr/>
      <dgm:t>
        <a:bodyPr/>
        <a:lstStyle/>
        <a:p>
          <a:endParaRPr lang="en-US"/>
        </a:p>
      </dgm:t>
    </dgm:pt>
    <dgm:pt modelId="{858492BF-1AC4-4949-A809-588F797E009C}" type="sibTrans" cxnId="{DFC602AD-3169-4E1A-A539-5D75AE9BAF01}">
      <dgm:prSet/>
      <dgm:spPr/>
      <dgm:t>
        <a:bodyPr/>
        <a:lstStyle/>
        <a:p>
          <a:endParaRPr lang="en-US"/>
        </a:p>
      </dgm:t>
    </dgm:pt>
    <dgm:pt modelId="{182E1173-5203-4972-BF60-2FA6A3BF9DB8}">
      <dgm:prSet custT="1"/>
      <dgm:spPr/>
      <dgm:t>
        <a:bodyPr/>
        <a:lstStyle/>
        <a:p>
          <a:r>
            <a:rPr lang="en-US" sz="1100" dirty="0"/>
            <a:t>Fallon Major Medical - Indemnity</a:t>
          </a:r>
        </a:p>
      </dgm:t>
    </dgm:pt>
    <dgm:pt modelId="{DF411C1F-5313-4055-B94C-5A750740058E}" type="parTrans" cxnId="{E79A5127-C640-4131-BF5C-892DC46050E3}">
      <dgm:prSet/>
      <dgm:spPr/>
      <dgm:t>
        <a:bodyPr/>
        <a:lstStyle/>
        <a:p>
          <a:endParaRPr lang="en-US"/>
        </a:p>
      </dgm:t>
    </dgm:pt>
    <dgm:pt modelId="{1144629B-2546-45AB-9194-C482F54FA97C}" type="sibTrans" cxnId="{E79A5127-C640-4131-BF5C-892DC46050E3}">
      <dgm:prSet/>
      <dgm:spPr/>
      <dgm:t>
        <a:bodyPr/>
        <a:lstStyle/>
        <a:p>
          <a:endParaRPr lang="en-US"/>
        </a:p>
      </dgm:t>
    </dgm:pt>
    <dgm:pt modelId="{C1DFA6C9-C734-4101-95E8-3EB18C18894F}">
      <dgm:prSet custT="1"/>
      <dgm:spPr/>
      <dgm:t>
        <a:bodyPr/>
        <a:lstStyle/>
        <a:p>
          <a:r>
            <a:rPr lang="en-US" sz="1100" dirty="0"/>
            <a:t>Fallon Preferred Care - PPO</a:t>
          </a:r>
        </a:p>
      </dgm:t>
    </dgm:pt>
    <dgm:pt modelId="{52AE288B-E8DE-4F64-B601-DDB9670CCECA}" type="parTrans" cxnId="{D831A335-C847-42DC-A827-FFA84050D8C0}">
      <dgm:prSet/>
      <dgm:spPr/>
      <dgm:t>
        <a:bodyPr/>
        <a:lstStyle/>
        <a:p>
          <a:endParaRPr lang="en-US"/>
        </a:p>
      </dgm:t>
    </dgm:pt>
    <dgm:pt modelId="{E167E909-2DD2-4EE2-AA98-8344236692EA}" type="sibTrans" cxnId="{D831A335-C847-42DC-A827-FFA84050D8C0}">
      <dgm:prSet/>
      <dgm:spPr/>
      <dgm:t>
        <a:bodyPr/>
        <a:lstStyle/>
        <a:p>
          <a:endParaRPr lang="en-US"/>
        </a:p>
      </dgm:t>
    </dgm:pt>
    <dgm:pt modelId="{84FAF8D3-245A-423F-9C33-D6282DEB8AE0}">
      <dgm:prSet custT="1"/>
      <dgm:spPr/>
      <dgm:t>
        <a:bodyPr/>
        <a:lstStyle/>
        <a:p>
          <a:r>
            <a:rPr lang="en-US" sz="1000" dirty="0"/>
            <a:t>Fallon </a:t>
          </a:r>
          <a:r>
            <a:rPr lang="en-US" sz="1100" dirty="0"/>
            <a:t>MassHealth</a:t>
          </a:r>
          <a:r>
            <a:rPr lang="en-US" sz="1000" dirty="0"/>
            <a:t> CarePlus</a:t>
          </a:r>
        </a:p>
      </dgm:t>
    </dgm:pt>
    <dgm:pt modelId="{9ADEBE17-E21C-4325-A02F-73F3B285208E}" type="parTrans" cxnId="{9466F20E-4DB8-47F8-82C8-1EB25FA828C0}">
      <dgm:prSet/>
      <dgm:spPr/>
      <dgm:t>
        <a:bodyPr/>
        <a:lstStyle/>
        <a:p>
          <a:endParaRPr lang="en-US"/>
        </a:p>
      </dgm:t>
    </dgm:pt>
    <dgm:pt modelId="{801B2F96-7A5B-49C8-A516-18406EFC15E4}" type="sibTrans" cxnId="{9466F20E-4DB8-47F8-82C8-1EB25FA828C0}">
      <dgm:prSet/>
      <dgm:spPr/>
      <dgm:t>
        <a:bodyPr/>
        <a:lstStyle/>
        <a:p>
          <a:endParaRPr lang="en-US"/>
        </a:p>
      </dgm:t>
    </dgm:pt>
    <dgm:pt modelId="{E58E0D04-16DB-4E22-880C-4ECB13D8997B}">
      <dgm:prSet custT="1"/>
      <dgm:spPr/>
      <dgm:t>
        <a:bodyPr/>
        <a:lstStyle/>
        <a:p>
          <a:r>
            <a:rPr lang="en-US" sz="1100" dirty="0"/>
            <a:t>Fallon  ConnectorCare</a:t>
          </a:r>
        </a:p>
      </dgm:t>
    </dgm:pt>
    <dgm:pt modelId="{70E78B18-D3AB-4CF1-A67C-6CC153612AAB}" type="parTrans" cxnId="{F226A7F6-EA06-4ED7-8AD0-E22A3EE478E6}">
      <dgm:prSet/>
      <dgm:spPr/>
      <dgm:t>
        <a:bodyPr/>
        <a:lstStyle/>
        <a:p>
          <a:endParaRPr lang="en-US"/>
        </a:p>
      </dgm:t>
    </dgm:pt>
    <dgm:pt modelId="{52C6EA8C-464D-4F83-9CDE-5FD7003208EB}" type="sibTrans" cxnId="{F226A7F6-EA06-4ED7-8AD0-E22A3EE478E6}">
      <dgm:prSet/>
      <dgm:spPr/>
      <dgm:t>
        <a:bodyPr/>
        <a:lstStyle/>
        <a:p>
          <a:endParaRPr lang="en-US"/>
        </a:p>
      </dgm:t>
    </dgm:pt>
    <dgm:pt modelId="{5666A78B-1327-4E2A-BB7B-8FB701DC5417}">
      <dgm:prSet custT="1"/>
      <dgm:spPr/>
      <dgm:t>
        <a:bodyPr/>
        <a:lstStyle/>
        <a:p>
          <a:r>
            <a:rPr lang="en-US" sz="1100" dirty="0"/>
            <a:t>Fallon Health Plan</a:t>
          </a:r>
        </a:p>
      </dgm:t>
    </dgm:pt>
    <dgm:pt modelId="{785AAD65-851C-4495-9A46-7A8C666BE499}" type="parTrans" cxnId="{40664510-DCFE-4B20-A71A-5C1F67B5B62B}">
      <dgm:prSet/>
      <dgm:spPr/>
      <dgm:t>
        <a:bodyPr/>
        <a:lstStyle/>
        <a:p>
          <a:endParaRPr lang="en-US"/>
        </a:p>
      </dgm:t>
    </dgm:pt>
    <dgm:pt modelId="{014DA395-5CBE-4427-8F27-063B2B391AF3}" type="sibTrans" cxnId="{40664510-DCFE-4B20-A71A-5C1F67B5B62B}">
      <dgm:prSet/>
      <dgm:spPr/>
      <dgm:t>
        <a:bodyPr/>
        <a:lstStyle/>
        <a:p>
          <a:endParaRPr lang="en-US"/>
        </a:p>
      </dgm:t>
    </dgm:pt>
    <dgm:pt modelId="{1D656E88-6A0D-4A5A-877A-21D796C6B401}" type="pres">
      <dgm:prSet presAssocID="{AB98ACC0-CDE4-4FA2-B723-DEB1DDA79E5B}" presName="Name0" presStyleCnt="0">
        <dgm:presLayoutVars>
          <dgm:dir/>
          <dgm:resizeHandles val="exact"/>
        </dgm:presLayoutVars>
      </dgm:prSet>
      <dgm:spPr/>
    </dgm:pt>
    <dgm:pt modelId="{0B7B8EB8-2BE1-4B3B-872A-C751833ECB62}" type="pres">
      <dgm:prSet presAssocID="{3309907E-A830-4F06-B107-50DC50A76EDD}" presName="node" presStyleLbl="node1" presStyleIdx="0" presStyleCnt="2">
        <dgm:presLayoutVars>
          <dgm:bulletEnabled val="1"/>
        </dgm:presLayoutVars>
      </dgm:prSet>
      <dgm:spPr/>
    </dgm:pt>
    <dgm:pt modelId="{0B84C662-8D4F-407D-B09A-87F18E2A8580}" type="pres">
      <dgm:prSet presAssocID="{133F2DE4-D628-4454-BCF6-6E22F98ED658}" presName="sibTrans" presStyleLbl="sibTrans1D1" presStyleIdx="0" presStyleCnt="1"/>
      <dgm:spPr/>
    </dgm:pt>
    <dgm:pt modelId="{AF8F1641-3582-4B66-8A90-08B047EA067E}" type="pres">
      <dgm:prSet presAssocID="{133F2DE4-D628-4454-BCF6-6E22F98ED658}" presName="connectorText" presStyleLbl="sibTrans1D1" presStyleIdx="0" presStyleCnt="1"/>
      <dgm:spPr/>
    </dgm:pt>
    <dgm:pt modelId="{1446B2A4-A28F-4599-AA18-AE644A293DC4}" type="pres">
      <dgm:prSet presAssocID="{B5FB3837-0AF5-4E22-898E-018C7C312D54}" presName="node" presStyleLbl="node1" presStyleIdx="1" presStyleCnt="2">
        <dgm:presLayoutVars>
          <dgm:bulletEnabled val="1"/>
        </dgm:presLayoutVars>
      </dgm:prSet>
      <dgm:spPr/>
    </dgm:pt>
  </dgm:ptLst>
  <dgm:cxnLst>
    <dgm:cxn modelId="{5C9AD904-B52D-43D2-A811-7A462802B3AD}" type="presOf" srcId="{5E0AB7EC-084A-4C34-BFC0-BCD582394918}" destId="{0B7B8EB8-2BE1-4B3B-872A-C751833ECB62}" srcOrd="0" destOrd="1" presId="urn:microsoft.com/office/officeart/2005/8/layout/bProcess3"/>
    <dgm:cxn modelId="{9466F20E-4DB8-47F8-82C8-1EB25FA828C0}" srcId="{3309907E-A830-4F06-B107-50DC50A76EDD}" destId="{84FAF8D3-245A-423F-9C33-D6282DEB8AE0}" srcOrd="5" destOrd="0" parTransId="{9ADEBE17-E21C-4325-A02F-73F3B285208E}" sibTransId="{801B2F96-7A5B-49C8-A516-18406EFC15E4}"/>
    <dgm:cxn modelId="{40664510-DCFE-4B20-A71A-5C1F67B5B62B}" srcId="{3309907E-A830-4F06-B107-50DC50A76EDD}" destId="{5666A78B-1327-4E2A-BB7B-8FB701DC5417}" srcOrd="7" destOrd="0" parTransId="{785AAD65-851C-4495-9A46-7A8C666BE499}" sibTransId="{014DA395-5CBE-4427-8F27-063B2B391AF3}"/>
    <dgm:cxn modelId="{E79A5127-C640-4131-BF5C-892DC46050E3}" srcId="{3309907E-A830-4F06-B107-50DC50A76EDD}" destId="{182E1173-5203-4972-BF60-2FA6A3BF9DB8}" srcOrd="3" destOrd="0" parTransId="{DF411C1F-5313-4055-B94C-5A750740058E}" sibTransId="{1144629B-2546-45AB-9194-C482F54FA97C}"/>
    <dgm:cxn modelId="{D831A335-C847-42DC-A827-FFA84050D8C0}" srcId="{3309907E-A830-4F06-B107-50DC50A76EDD}" destId="{C1DFA6C9-C734-4101-95E8-3EB18C18894F}" srcOrd="4" destOrd="0" parTransId="{52AE288B-E8DE-4F64-B601-DDB9670CCECA}" sibTransId="{E167E909-2DD2-4EE2-AA98-8344236692EA}"/>
    <dgm:cxn modelId="{316C245E-2082-4F5F-99F8-F30C46F0E925}" type="presOf" srcId="{C1DFA6C9-C734-4101-95E8-3EB18C18894F}" destId="{0B7B8EB8-2BE1-4B3B-872A-C751833ECB62}" srcOrd="0" destOrd="5" presId="urn:microsoft.com/office/officeart/2005/8/layout/bProcess3"/>
    <dgm:cxn modelId="{1F4DB461-1910-4D77-9BE6-651ECDBCEA27}" type="presOf" srcId="{B5FB3837-0AF5-4E22-898E-018C7C312D54}" destId="{1446B2A4-A28F-4599-AA18-AE644A293DC4}" srcOrd="0" destOrd="0" presId="urn:microsoft.com/office/officeart/2005/8/layout/bProcess3"/>
    <dgm:cxn modelId="{4FFCE742-9016-4475-83BE-2BEA1BB85B49}" type="presOf" srcId="{A76BDDFD-245E-48E0-8DED-94893147002F}" destId="{0B7B8EB8-2BE1-4B3B-872A-C751833ECB62}" srcOrd="0" destOrd="2" presId="urn:microsoft.com/office/officeart/2005/8/layout/bProcess3"/>
    <dgm:cxn modelId="{EFEFBB46-EF02-4AF9-A1F1-E26FBC6C1713}" type="presOf" srcId="{133F2DE4-D628-4454-BCF6-6E22F98ED658}" destId="{0B84C662-8D4F-407D-B09A-87F18E2A8580}" srcOrd="0" destOrd="0" presId="urn:microsoft.com/office/officeart/2005/8/layout/bProcess3"/>
    <dgm:cxn modelId="{CFA0006E-3081-4BBC-8327-98E3FFE53D1A}" srcId="{B5FB3837-0AF5-4E22-898E-018C7C312D54}" destId="{E2FCFEB5-71F1-4DB4-AA95-4A8D65DFC0F2}" srcOrd="0" destOrd="0" parTransId="{A94BA1C8-0997-425C-94F8-45DAE99A0159}" sibTransId="{DF64AC8B-37F1-4CB9-AA1A-62F5FAA53338}"/>
    <dgm:cxn modelId="{8A210E71-69A1-4830-BB34-3C1670CEB01E}" type="presOf" srcId="{E58E0D04-16DB-4E22-880C-4ECB13D8997B}" destId="{0B7B8EB8-2BE1-4B3B-872A-C751833ECB62}" srcOrd="0" destOrd="7" presId="urn:microsoft.com/office/officeart/2005/8/layout/bProcess3"/>
    <dgm:cxn modelId="{9DF3C659-0BF1-444E-A818-5374C7547CD9}" type="presOf" srcId="{E2FCFEB5-71F1-4DB4-AA95-4A8D65DFC0F2}" destId="{1446B2A4-A28F-4599-AA18-AE644A293DC4}" srcOrd="0" destOrd="1" presId="urn:microsoft.com/office/officeart/2005/8/layout/bProcess3"/>
    <dgm:cxn modelId="{3ABDB27B-C7FE-4B2A-AFBA-FD9CB30F957B}" srcId="{3309907E-A830-4F06-B107-50DC50A76EDD}" destId="{A76BDDFD-245E-48E0-8DED-94893147002F}" srcOrd="1" destOrd="0" parTransId="{8D9A1CB1-5610-45BE-A547-3503C0FC94FF}" sibTransId="{33190AC0-BC0D-4BA8-A4A8-5FCE90A20480}"/>
    <dgm:cxn modelId="{1FBAFD8B-24E6-4095-AD5D-1C30359EC193}" type="presOf" srcId="{5666A78B-1327-4E2A-BB7B-8FB701DC5417}" destId="{0B7B8EB8-2BE1-4B3B-872A-C751833ECB62}" srcOrd="0" destOrd="8" presId="urn:microsoft.com/office/officeart/2005/8/layout/bProcess3"/>
    <dgm:cxn modelId="{C3D8DFA2-A8D3-4142-9026-5B457DC3ED1A}" type="presOf" srcId="{133F2DE4-D628-4454-BCF6-6E22F98ED658}" destId="{AF8F1641-3582-4B66-8A90-08B047EA067E}" srcOrd="1" destOrd="0" presId="urn:microsoft.com/office/officeart/2005/8/layout/bProcess3"/>
    <dgm:cxn modelId="{02029FA5-EB07-446A-87FE-0BBE7757B5FB}" srcId="{AB98ACC0-CDE4-4FA2-B723-DEB1DDA79E5B}" destId="{3309907E-A830-4F06-B107-50DC50A76EDD}" srcOrd="0" destOrd="0" parTransId="{C1546724-475C-49F0-B41F-307659EC3DD9}" sibTransId="{133F2DE4-D628-4454-BCF6-6E22F98ED658}"/>
    <dgm:cxn modelId="{DFC602AD-3169-4E1A-A539-5D75AE9BAF01}" srcId="{3309907E-A830-4F06-B107-50DC50A76EDD}" destId="{28EAB4E8-2F14-47B1-AFB7-88EADDCEB602}" srcOrd="2" destOrd="0" parTransId="{B6C7CDC5-1CF5-443A-9C04-01170D197FAE}" sibTransId="{858492BF-1AC4-4949-A809-588F797E009C}"/>
    <dgm:cxn modelId="{7654D9AF-1024-4BEB-8E64-BE5787B198E3}" type="presOf" srcId="{84FAF8D3-245A-423F-9C33-D6282DEB8AE0}" destId="{0B7B8EB8-2BE1-4B3B-872A-C751833ECB62}" srcOrd="0" destOrd="6" presId="urn:microsoft.com/office/officeart/2005/8/layout/bProcess3"/>
    <dgm:cxn modelId="{BECFF5B4-EDD6-4A46-82B6-5D9F006D0ABC}" type="presOf" srcId="{28EAB4E8-2F14-47B1-AFB7-88EADDCEB602}" destId="{0B7B8EB8-2BE1-4B3B-872A-C751833ECB62}" srcOrd="0" destOrd="3" presId="urn:microsoft.com/office/officeart/2005/8/layout/bProcess3"/>
    <dgm:cxn modelId="{32A5F4C3-AD72-4456-A660-329B6CD73FB4}" srcId="{3309907E-A830-4F06-B107-50DC50A76EDD}" destId="{5E0AB7EC-084A-4C34-BFC0-BCD582394918}" srcOrd="0" destOrd="0" parTransId="{52B1E424-B03A-4832-BFB9-999359F32DB5}" sibTransId="{C64395E4-9EDE-4DE0-88FE-6A8867F0D027}"/>
    <dgm:cxn modelId="{6029D1D4-9195-4677-8521-8C3C93D5B4B5}" type="presOf" srcId="{3309907E-A830-4F06-B107-50DC50A76EDD}" destId="{0B7B8EB8-2BE1-4B3B-872A-C751833ECB62}" srcOrd="0" destOrd="0" presId="urn:microsoft.com/office/officeart/2005/8/layout/bProcess3"/>
    <dgm:cxn modelId="{DFEC7FE9-93AF-49C2-B5A8-F8ACAF900B1E}" type="presOf" srcId="{182E1173-5203-4972-BF60-2FA6A3BF9DB8}" destId="{0B7B8EB8-2BE1-4B3B-872A-C751833ECB62}" srcOrd="0" destOrd="4" presId="urn:microsoft.com/office/officeart/2005/8/layout/bProcess3"/>
    <dgm:cxn modelId="{210DB3EA-8EF9-406E-8D3E-A3C9E7201525}" type="presOf" srcId="{AB98ACC0-CDE4-4FA2-B723-DEB1DDA79E5B}" destId="{1D656E88-6A0D-4A5A-877A-21D796C6B401}" srcOrd="0" destOrd="0" presId="urn:microsoft.com/office/officeart/2005/8/layout/bProcess3"/>
    <dgm:cxn modelId="{FDD380F6-245D-4C2A-8C6E-1A5DA2FC064C}" srcId="{AB98ACC0-CDE4-4FA2-B723-DEB1DDA79E5B}" destId="{B5FB3837-0AF5-4E22-898E-018C7C312D54}" srcOrd="1" destOrd="0" parTransId="{17BB9505-7238-4CEA-A300-4100C0AF7F25}" sibTransId="{D414EB8D-17ED-4B02-B78B-E6C209CAE7B8}"/>
    <dgm:cxn modelId="{F226A7F6-EA06-4ED7-8AD0-E22A3EE478E6}" srcId="{3309907E-A830-4F06-B107-50DC50A76EDD}" destId="{E58E0D04-16DB-4E22-880C-4ECB13D8997B}" srcOrd="6" destOrd="0" parTransId="{70E78B18-D3AB-4CF1-A67C-6CC153612AAB}" sibTransId="{52C6EA8C-464D-4F83-9CDE-5FD7003208EB}"/>
    <dgm:cxn modelId="{E8295D72-3637-4033-80A0-E9F04E15BC92}" type="presParOf" srcId="{1D656E88-6A0D-4A5A-877A-21D796C6B401}" destId="{0B7B8EB8-2BE1-4B3B-872A-C751833ECB62}" srcOrd="0" destOrd="0" presId="urn:microsoft.com/office/officeart/2005/8/layout/bProcess3"/>
    <dgm:cxn modelId="{6AAD4869-6C02-483B-A2EF-B01B861306BF}" type="presParOf" srcId="{1D656E88-6A0D-4A5A-877A-21D796C6B401}" destId="{0B84C662-8D4F-407D-B09A-87F18E2A8580}" srcOrd="1" destOrd="0" presId="urn:microsoft.com/office/officeart/2005/8/layout/bProcess3"/>
    <dgm:cxn modelId="{D3288382-C706-47E5-9290-7D9ACD90970B}" type="presParOf" srcId="{0B84C662-8D4F-407D-B09A-87F18E2A8580}" destId="{AF8F1641-3582-4B66-8A90-08B047EA067E}" srcOrd="0" destOrd="0" presId="urn:microsoft.com/office/officeart/2005/8/layout/bProcess3"/>
    <dgm:cxn modelId="{EE4811F9-E88A-42A1-8F5D-8172B8F61178}" type="presParOf" srcId="{1D656E88-6A0D-4A5A-877A-21D796C6B401}" destId="{1446B2A4-A28F-4599-AA18-AE644A293DC4}"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C662-8D4F-407D-B09A-87F18E2A8580}">
      <dsp:nvSpPr>
        <dsp:cNvPr id="0" name=""/>
        <dsp:cNvSpPr/>
      </dsp:nvSpPr>
      <dsp:spPr>
        <a:xfrm>
          <a:off x="3749427" y="960645"/>
          <a:ext cx="740612" cy="91440"/>
        </a:xfrm>
        <a:custGeom>
          <a:avLst/>
          <a:gdLst/>
          <a:ahLst/>
          <a:cxnLst/>
          <a:rect l="0" t="0" r="0" b="0"/>
          <a:pathLst>
            <a:path>
              <a:moveTo>
                <a:pt x="0" y="45720"/>
              </a:moveTo>
              <a:lnTo>
                <a:pt x="74061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0453" y="1002508"/>
        <a:ext cx="38560" cy="7712"/>
      </dsp:txXfrm>
    </dsp:sp>
    <dsp:sp modelId="{0B7B8EB8-2BE1-4B3B-872A-C751833ECB62}">
      <dsp:nvSpPr>
        <dsp:cNvPr id="0" name=""/>
        <dsp:cNvSpPr/>
      </dsp:nvSpPr>
      <dsp:spPr>
        <a:xfrm>
          <a:off x="398129" y="435"/>
          <a:ext cx="3353097" cy="20118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t>Prior to FY2021</a:t>
          </a:r>
        </a:p>
        <a:p>
          <a:pPr marL="57150" lvl="1" indent="-57150" algn="l" defTabSz="488950">
            <a:lnSpc>
              <a:spcPct val="90000"/>
            </a:lnSpc>
            <a:spcBef>
              <a:spcPct val="0"/>
            </a:spcBef>
            <a:spcAft>
              <a:spcPct val="15000"/>
            </a:spcAft>
            <a:buChar char="•"/>
          </a:pPr>
          <a:r>
            <a:rPr lang="en-US" sz="1100" kern="1200" dirty="0"/>
            <a:t>Fallon Community Health Plan</a:t>
          </a:r>
        </a:p>
        <a:p>
          <a:pPr marL="57150" lvl="1" indent="-57150" algn="l" defTabSz="488950">
            <a:lnSpc>
              <a:spcPct val="90000"/>
            </a:lnSpc>
            <a:spcBef>
              <a:spcPct val="0"/>
            </a:spcBef>
            <a:spcAft>
              <a:spcPct val="15000"/>
            </a:spcAft>
            <a:buChar char="•"/>
          </a:pPr>
          <a:r>
            <a:rPr lang="en-US" sz="1100" kern="1200" dirty="0"/>
            <a:t>Fallon POS</a:t>
          </a:r>
        </a:p>
        <a:p>
          <a:pPr marL="57150" lvl="1" indent="-57150" algn="l" defTabSz="488950">
            <a:lnSpc>
              <a:spcPct val="90000"/>
            </a:lnSpc>
            <a:spcBef>
              <a:spcPct val="0"/>
            </a:spcBef>
            <a:spcAft>
              <a:spcPct val="15000"/>
            </a:spcAft>
            <a:buChar char="•"/>
          </a:pPr>
          <a:r>
            <a:rPr lang="en-US" sz="1100" kern="1200" dirty="0"/>
            <a:t>Fallon Flex POS</a:t>
          </a:r>
        </a:p>
        <a:p>
          <a:pPr marL="57150" lvl="1" indent="-57150" algn="l" defTabSz="488950">
            <a:lnSpc>
              <a:spcPct val="90000"/>
            </a:lnSpc>
            <a:spcBef>
              <a:spcPct val="0"/>
            </a:spcBef>
            <a:spcAft>
              <a:spcPct val="15000"/>
            </a:spcAft>
            <a:buChar char="•"/>
          </a:pPr>
          <a:r>
            <a:rPr lang="en-US" sz="1100" kern="1200" dirty="0"/>
            <a:t>Fallon Major Medical - Indemnity</a:t>
          </a:r>
        </a:p>
        <a:p>
          <a:pPr marL="57150" lvl="1" indent="-57150" algn="l" defTabSz="488950">
            <a:lnSpc>
              <a:spcPct val="90000"/>
            </a:lnSpc>
            <a:spcBef>
              <a:spcPct val="0"/>
            </a:spcBef>
            <a:spcAft>
              <a:spcPct val="15000"/>
            </a:spcAft>
            <a:buChar char="•"/>
          </a:pPr>
          <a:r>
            <a:rPr lang="en-US" sz="1100" kern="1200" dirty="0"/>
            <a:t>Fallon Preferred Care - PPO</a:t>
          </a:r>
        </a:p>
        <a:p>
          <a:pPr marL="57150" lvl="1" indent="-57150" algn="l" defTabSz="444500">
            <a:lnSpc>
              <a:spcPct val="90000"/>
            </a:lnSpc>
            <a:spcBef>
              <a:spcPct val="0"/>
            </a:spcBef>
            <a:spcAft>
              <a:spcPct val="15000"/>
            </a:spcAft>
            <a:buChar char="•"/>
          </a:pPr>
          <a:r>
            <a:rPr lang="en-US" sz="1000" kern="1200" dirty="0"/>
            <a:t>Fallon </a:t>
          </a:r>
          <a:r>
            <a:rPr lang="en-US" sz="1100" kern="1200" dirty="0"/>
            <a:t>MassHealth</a:t>
          </a:r>
          <a:r>
            <a:rPr lang="en-US" sz="1000" kern="1200" dirty="0"/>
            <a:t> CarePlus</a:t>
          </a:r>
        </a:p>
        <a:p>
          <a:pPr marL="57150" lvl="1" indent="-57150" algn="l" defTabSz="488950">
            <a:lnSpc>
              <a:spcPct val="90000"/>
            </a:lnSpc>
            <a:spcBef>
              <a:spcPct val="0"/>
            </a:spcBef>
            <a:spcAft>
              <a:spcPct val="15000"/>
            </a:spcAft>
            <a:buChar char="•"/>
          </a:pPr>
          <a:r>
            <a:rPr lang="en-US" sz="1100" kern="1200" dirty="0"/>
            <a:t>Fallon  ConnectorCare</a:t>
          </a:r>
        </a:p>
        <a:p>
          <a:pPr marL="57150" lvl="1" indent="-57150" algn="l" defTabSz="488950">
            <a:lnSpc>
              <a:spcPct val="90000"/>
            </a:lnSpc>
            <a:spcBef>
              <a:spcPct val="0"/>
            </a:spcBef>
            <a:spcAft>
              <a:spcPct val="15000"/>
            </a:spcAft>
            <a:buChar char="•"/>
          </a:pPr>
          <a:r>
            <a:rPr lang="en-US" sz="1100" kern="1200" dirty="0"/>
            <a:t>Fallon Health Plan</a:t>
          </a:r>
        </a:p>
      </dsp:txBody>
      <dsp:txXfrm>
        <a:off x="398129" y="435"/>
        <a:ext cx="3353097" cy="2011858"/>
      </dsp:txXfrm>
    </dsp:sp>
    <dsp:sp modelId="{1446B2A4-A28F-4599-AA18-AE644A293DC4}">
      <dsp:nvSpPr>
        <dsp:cNvPr id="0" name=""/>
        <dsp:cNvSpPr/>
      </dsp:nvSpPr>
      <dsp:spPr>
        <a:xfrm>
          <a:off x="4522439" y="435"/>
          <a:ext cx="3353097" cy="20118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t>FY2021</a:t>
          </a:r>
        </a:p>
        <a:p>
          <a:pPr marL="114300" lvl="1" indent="-114300" algn="l" defTabSz="533400">
            <a:lnSpc>
              <a:spcPct val="90000"/>
            </a:lnSpc>
            <a:spcBef>
              <a:spcPct val="0"/>
            </a:spcBef>
            <a:spcAft>
              <a:spcPct val="15000"/>
            </a:spcAft>
            <a:buChar char="•"/>
          </a:pPr>
          <a:r>
            <a:rPr lang="en-US" sz="1200" kern="1200" dirty="0"/>
            <a:t>Fallon Community Health </a:t>
          </a:r>
        </a:p>
      </dsp:txBody>
      <dsp:txXfrm>
        <a:off x="4522439" y="435"/>
        <a:ext cx="3353097" cy="20118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7/26/2022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7/26/2022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34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194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0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65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9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209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54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43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25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255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51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7/26/2022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7/26/2022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117219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hyperlink" Target="https://www.nahdo.org/sites/default/files/SourceofPaymentTypologyUsersGuideVersion8_December_18_2017.pdf"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s://www.cdc.gov/nchs/data/nvsr/nvsr70/nvsr70-1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July 26, 2022</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n-and when not-to call an ambulance">
            <a:extLst>
              <a:ext uri="{FF2B5EF4-FFF2-40B4-BE49-F238E27FC236}">
                <a16:creationId xmlns:a16="http://schemas.microsoft.com/office/drawing/2014/main" id="{4C75D3DE-D923-3C01-622B-4573ED8DC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18"/>
          <a:stretch/>
        </p:blipFill>
        <p:spPr bwMode="auto">
          <a:xfrm>
            <a:off x="6437575" y="874177"/>
            <a:ext cx="2409970" cy="14290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05E18B-1052-C544-73B4-3CB1A84E144F}"/>
              </a:ext>
            </a:extLst>
          </p:cNvPr>
          <p:cNvSpPr/>
          <p:nvPr/>
        </p:nvSpPr>
        <p:spPr>
          <a:xfrm>
            <a:off x="296455" y="241111"/>
            <a:ext cx="6057037"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The outpatient emergency department has a mode of transport field. However, the only patients I can determine mode of transport for are those patients who are routine discharges from the outpatient emergency department. Neither observation stay nor inpatient discharge data have those fields. I am trying to determine factors that impact timeliness of care for the most severely ill patients who have been admitted or are admitted and die. Can the ambulance revenue codes be used to garner this information?</a:t>
            </a:r>
          </a:p>
        </p:txBody>
      </p:sp>
      <p:sp>
        <p:nvSpPr>
          <p:cNvPr id="4" name="Rectangle 3">
            <a:extLst>
              <a:ext uri="{FF2B5EF4-FFF2-40B4-BE49-F238E27FC236}">
                <a16:creationId xmlns:a16="http://schemas.microsoft.com/office/drawing/2014/main" id="{7E229E53-ED74-5F82-E205-88A62BEE6C1B}"/>
              </a:ext>
            </a:extLst>
          </p:cNvPr>
          <p:cNvSpPr/>
          <p:nvPr/>
        </p:nvSpPr>
        <p:spPr>
          <a:xfrm>
            <a:off x="6216247" y="117494"/>
            <a:ext cx="2631298"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Mode of Transport 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Interfacility Transfers</a:t>
            </a:r>
          </a:p>
        </p:txBody>
      </p:sp>
      <p:sp>
        <p:nvSpPr>
          <p:cNvPr id="7" name="TextBox 6">
            <a:extLst>
              <a:ext uri="{FF2B5EF4-FFF2-40B4-BE49-F238E27FC236}">
                <a16:creationId xmlns:a16="http://schemas.microsoft.com/office/drawing/2014/main" id="{D1E0CF35-D7C4-9C17-2CE2-10FD6B41F723}"/>
              </a:ext>
            </a:extLst>
          </p:cNvPr>
          <p:cNvSpPr txBox="1"/>
          <p:nvPr/>
        </p:nvSpPr>
        <p:spPr>
          <a:xfrm>
            <a:off x="115949" y="2434450"/>
            <a:ext cx="8868841"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No, while the outpatient emergency department mode of transport is an indicator of how the patient arrived, the ambulance services  do not bill through the hospital unless a hospital-based ambulance is used. For example, you would not see a revenue code for a fire department’s municipal ambulance service in a private hospital’s administrative discharge billing data. The ambulance service revenue codes (see Table 1 below) would tend to appear in the patient’s administrative discharge billing data if the hospital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used own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hospital-based ambulance service to send or receive a patient as part of an interfacility transfer.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DBAEE67B-AD66-5F26-74B6-188423ECD412}"/>
              </a:ext>
            </a:extLst>
          </p:cNvPr>
          <p:cNvGraphicFramePr>
            <a:graphicFrameLocks noGrp="1"/>
          </p:cNvGraphicFramePr>
          <p:nvPr/>
        </p:nvGraphicFramePr>
        <p:xfrm>
          <a:off x="1459345" y="4166124"/>
          <a:ext cx="5467927" cy="2400046"/>
        </p:xfrm>
        <a:graphic>
          <a:graphicData uri="http://schemas.openxmlformats.org/drawingml/2006/table">
            <a:tbl>
              <a:tblPr firstRow="1" firstCol="1" bandRow="1">
                <a:tableStyleId>{5C22544A-7EE6-4342-B048-85BDC9FD1C3A}</a:tableStyleId>
              </a:tblPr>
              <a:tblGrid>
                <a:gridCol w="1410517">
                  <a:extLst>
                    <a:ext uri="{9D8B030D-6E8A-4147-A177-3AD203B41FA5}">
                      <a16:colId xmlns:a16="http://schemas.microsoft.com/office/drawing/2014/main" val="1944482893"/>
                    </a:ext>
                  </a:extLst>
                </a:gridCol>
                <a:gridCol w="4057410">
                  <a:extLst>
                    <a:ext uri="{9D8B030D-6E8A-4147-A177-3AD203B41FA5}">
                      <a16:colId xmlns:a16="http://schemas.microsoft.com/office/drawing/2014/main" val="1667699246"/>
                    </a:ext>
                  </a:extLst>
                </a:gridCol>
              </a:tblGrid>
              <a:tr h="182880">
                <a:tc>
                  <a:txBody>
                    <a:bodyPr/>
                    <a:lstStyle/>
                    <a:p>
                      <a:pPr marL="0" marR="0" algn="ctr">
                        <a:lnSpc>
                          <a:spcPct val="107000"/>
                        </a:lnSpc>
                        <a:spcBef>
                          <a:spcPts val="0"/>
                        </a:spcBef>
                        <a:spcAft>
                          <a:spcPts val="0"/>
                        </a:spcAft>
                      </a:pPr>
                      <a:r>
                        <a:rPr lang="en-US" sz="1400" dirty="0">
                          <a:effectLst/>
                        </a:rPr>
                        <a:t>Revenue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582290"/>
                  </a:ext>
                </a:extLst>
              </a:tr>
              <a:tr h="182880">
                <a:tc>
                  <a:txBody>
                    <a:bodyPr/>
                    <a:lstStyle/>
                    <a:p>
                      <a:pPr marL="0" marR="0" algn="ctr">
                        <a:lnSpc>
                          <a:spcPct val="107000"/>
                        </a:lnSpc>
                        <a:spcBef>
                          <a:spcPts val="0"/>
                        </a:spcBef>
                        <a:spcAft>
                          <a:spcPts val="0"/>
                        </a:spcAft>
                      </a:pPr>
                      <a:r>
                        <a:rPr lang="en-US" sz="1400" dirty="0">
                          <a:effectLst/>
                        </a:rPr>
                        <a:t>0549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OTHER AMBULANCE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5537225"/>
                  </a:ext>
                </a:extLst>
              </a:tr>
              <a:tr h="182880">
                <a:tc>
                  <a:txBody>
                    <a:bodyPr/>
                    <a:lstStyle/>
                    <a:p>
                      <a:pPr marL="0" marR="0" algn="ctr">
                        <a:lnSpc>
                          <a:spcPct val="107000"/>
                        </a:lnSpc>
                        <a:spcBef>
                          <a:spcPts val="0"/>
                        </a:spcBef>
                        <a:spcAft>
                          <a:spcPts val="0"/>
                        </a:spcAft>
                      </a:pPr>
                      <a:r>
                        <a:rPr lang="en-US" sz="1400" dirty="0">
                          <a:effectLst/>
                        </a:rPr>
                        <a:t>0548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EKG TRANSMISSION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6759303"/>
                  </a:ext>
                </a:extLst>
              </a:tr>
              <a:tr h="182880">
                <a:tc>
                  <a:txBody>
                    <a:bodyPr/>
                    <a:lstStyle/>
                    <a:p>
                      <a:pPr marL="0" marR="0" algn="ctr">
                        <a:lnSpc>
                          <a:spcPct val="107000"/>
                        </a:lnSpc>
                        <a:spcBef>
                          <a:spcPts val="0"/>
                        </a:spcBef>
                        <a:spcAft>
                          <a:spcPts val="0"/>
                        </a:spcAft>
                      </a:pPr>
                      <a:r>
                        <a:rPr lang="en-US" sz="1400" dirty="0">
                          <a:effectLst/>
                        </a:rPr>
                        <a:t>0547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PHARMACY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8132566"/>
                  </a:ext>
                </a:extLst>
              </a:tr>
              <a:tr h="182880">
                <a:tc>
                  <a:txBody>
                    <a:bodyPr/>
                    <a:lstStyle/>
                    <a:p>
                      <a:pPr marL="0" marR="0" algn="ctr">
                        <a:lnSpc>
                          <a:spcPct val="107000"/>
                        </a:lnSpc>
                        <a:spcBef>
                          <a:spcPts val="0"/>
                        </a:spcBef>
                        <a:spcAft>
                          <a:spcPts val="0"/>
                        </a:spcAft>
                      </a:pPr>
                      <a:r>
                        <a:rPr lang="en-US" sz="1400" dirty="0">
                          <a:effectLst/>
                        </a:rPr>
                        <a:t>0546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NEONATAL AMBULANCE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5463429"/>
                  </a:ext>
                </a:extLst>
              </a:tr>
              <a:tr h="182880">
                <a:tc>
                  <a:txBody>
                    <a:bodyPr/>
                    <a:lstStyle/>
                    <a:p>
                      <a:pPr marL="0" marR="0" algn="ctr">
                        <a:lnSpc>
                          <a:spcPct val="107000"/>
                        </a:lnSpc>
                        <a:spcBef>
                          <a:spcPts val="0"/>
                        </a:spcBef>
                        <a:spcAft>
                          <a:spcPts val="0"/>
                        </a:spcAft>
                      </a:pPr>
                      <a:r>
                        <a:rPr lang="en-US" sz="1400" dirty="0">
                          <a:effectLst/>
                        </a:rPr>
                        <a:t>0545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AIR AMBULANCE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2607167"/>
                  </a:ext>
                </a:extLst>
              </a:tr>
              <a:tr h="182880">
                <a:tc>
                  <a:txBody>
                    <a:bodyPr/>
                    <a:lstStyle/>
                    <a:p>
                      <a:pPr marL="0" marR="0" algn="ctr">
                        <a:lnSpc>
                          <a:spcPct val="107000"/>
                        </a:lnSpc>
                        <a:spcBef>
                          <a:spcPts val="0"/>
                        </a:spcBef>
                        <a:spcAft>
                          <a:spcPts val="0"/>
                        </a:spcAft>
                      </a:pPr>
                      <a:r>
                        <a:rPr lang="en-US" sz="1400" dirty="0">
                          <a:effectLst/>
                        </a:rPr>
                        <a:t>0544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OXYGEN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1929433"/>
                  </a:ext>
                </a:extLst>
              </a:tr>
              <a:tr h="182880">
                <a:tc>
                  <a:txBody>
                    <a:bodyPr/>
                    <a:lstStyle/>
                    <a:p>
                      <a:pPr marL="0" marR="0" algn="ctr">
                        <a:lnSpc>
                          <a:spcPct val="107000"/>
                        </a:lnSpc>
                        <a:spcBef>
                          <a:spcPts val="0"/>
                        </a:spcBef>
                        <a:spcAft>
                          <a:spcPts val="0"/>
                        </a:spcAft>
                      </a:pPr>
                      <a:r>
                        <a:rPr lang="en-US" sz="1400" dirty="0">
                          <a:effectLst/>
                        </a:rPr>
                        <a:t>0543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HEART MOBILE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0868639"/>
                  </a:ext>
                </a:extLst>
              </a:tr>
              <a:tr h="182880">
                <a:tc>
                  <a:txBody>
                    <a:bodyPr/>
                    <a:lstStyle/>
                    <a:p>
                      <a:pPr marL="0" marR="0" algn="ctr">
                        <a:lnSpc>
                          <a:spcPct val="107000"/>
                        </a:lnSpc>
                        <a:spcBef>
                          <a:spcPts val="0"/>
                        </a:spcBef>
                        <a:spcAft>
                          <a:spcPts val="0"/>
                        </a:spcAft>
                      </a:pPr>
                      <a:r>
                        <a:rPr lang="en-US" sz="1400" dirty="0">
                          <a:effectLst/>
                        </a:rPr>
                        <a:t>0542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MEDICAL TRANSPORT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2400270"/>
                  </a:ext>
                </a:extLst>
              </a:tr>
              <a:tr h="182880">
                <a:tc>
                  <a:txBody>
                    <a:bodyPr/>
                    <a:lstStyle/>
                    <a:p>
                      <a:pPr marL="0" marR="0" algn="ctr">
                        <a:lnSpc>
                          <a:spcPct val="107000"/>
                        </a:lnSpc>
                        <a:spcBef>
                          <a:spcPts val="0"/>
                        </a:spcBef>
                        <a:spcAft>
                          <a:spcPts val="0"/>
                        </a:spcAft>
                      </a:pPr>
                      <a:r>
                        <a:rPr lang="en-US" sz="1400" dirty="0">
                          <a:effectLst/>
                        </a:rPr>
                        <a:t>0541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AMBULANCE - SUPPLIES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3311387"/>
                  </a:ext>
                </a:extLst>
              </a:tr>
              <a:tr h="182880">
                <a:tc>
                  <a:txBody>
                    <a:bodyPr/>
                    <a:lstStyle/>
                    <a:p>
                      <a:pPr marL="0" marR="0" algn="ctr">
                        <a:lnSpc>
                          <a:spcPct val="107000"/>
                        </a:lnSpc>
                        <a:spcBef>
                          <a:spcPts val="0"/>
                        </a:spcBef>
                        <a:spcAft>
                          <a:spcPts val="0"/>
                        </a:spcAft>
                      </a:pPr>
                      <a:r>
                        <a:rPr lang="en-US" sz="1400" dirty="0">
                          <a:effectLst/>
                        </a:rPr>
                        <a:t>0540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AMBULANCE - GENERAL CLASSIFICATION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91257104"/>
                  </a:ext>
                </a:extLst>
              </a:tr>
            </a:tbl>
          </a:graphicData>
        </a:graphic>
      </p:graphicFrame>
      <p:sp>
        <p:nvSpPr>
          <p:cNvPr id="8" name="TextBox 7">
            <a:extLst>
              <a:ext uri="{FF2B5EF4-FFF2-40B4-BE49-F238E27FC236}">
                <a16:creationId xmlns:a16="http://schemas.microsoft.com/office/drawing/2014/main" id="{CF284B5E-9BA8-D299-FFAA-3ED39A763D14}"/>
              </a:ext>
            </a:extLst>
          </p:cNvPr>
          <p:cNvSpPr txBox="1"/>
          <p:nvPr/>
        </p:nvSpPr>
        <p:spPr>
          <a:xfrm>
            <a:off x="1745672" y="3850222"/>
            <a:ext cx="42361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1. Ambulance Service Revenue Codes</a:t>
            </a:r>
          </a:p>
        </p:txBody>
      </p:sp>
    </p:spTree>
    <p:extLst>
      <p:ext uri="{BB962C8B-B14F-4D97-AF65-F5344CB8AC3E}">
        <p14:creationId xmlns:p14="http://schemas.microsoft.com/office/powerpoint/2010/main" val="421889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August 23.</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26243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Updates to Case Mix Payer Coding</a:t>
            </a:r>
          </a:p>
          <a:p>
            <a:pPr marL="800100" lvl="1" indent="-342900">
              <a:buFont typeface="Wingdings" panose="05000000000000000000" pitchFamily="2" charset="2"/>
              <a:buChar char="Ø"/>
            </a:pPr>
            <a:r>
              <a:rPr lang="en-US" dirty="0">
                <a:solidFill>
                  <a:srgbClr val="63666A"/>
                </a:solidFill>
              </a:rPr>
              <a:t>Interfacility Transfers</a:t>
            </a:r>
          </a:p>
          <a:p>
            <a:pPr marL="800100" lvl="1" indent="-342900">
              <a:buFont typeface="Wingdings" panose="05000000000000000000" pitchFamily="2" charset="2"/>
              <a:buChar char="Ø"/>
            </a:pPr>
            <a:r>
              <a:rPr lang="en-US" dirty="0">
                <a:solidFill>
                  <a:srgbClr val="63666A"/>
                </a:solidFill>
              </a:rPr>
              <a:t>Mode of Transport</a:t>
            </a:r>
          </a:p>
          <a:p>
            <a:pPr marL="800100" lvl="1" indent="-342900">
              <a:buFont typeface="Wingdings" panose="05000000000000000000" pitchFamily="2" charset="2"/>
              <a:buChar char="Ø"/>
            </a:pPr>
            <a:r>
              <a:rPr lang="en-US" dirty="0">
                <a:solidFill>
                  <a:srgbClr val="63666A"/>
                </a:solidFill>
              </a:rPr>
              <a:t>Infant Race/Ethnicity</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2020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2020 Data </a:t>
            </a:r>
            <a:r>
              <a:rPr lang="en-US" sz="2000" dirty="0">
                <a:cs typeface="Arial"/>
              </a:rPr>
              <a:t>includes data on services from January 2016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2020 (Release 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August 2022</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September 2022</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12268" y="147053"/>
            <a:ext cx="7164959" cy="8771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700" b="1" i="0" u="none" strike="noStrike" kern="1200" cap="none" spc="0" normalizeH="0" baseline="0" noProof="0" dirty="0">
                <a:ln>
                  <a:noFill/>
                </a:ln>
                <a:solidFill>
                  <a:srgbClr val="4472C4"/>
                </a:solidFill>
                <a:effectLst/>
                <a:uLnTx/>
                <a:uFillTx/>
                <a:latin typeface="Calibri Light" panose="020F0302020204030204"/>
                <a:ea typeface="+mn-ea"/>
                <a:cs typeface="+mn-cs"/>
              </a:rPr>
              <a:t>: I understand in case mix the payer code is the health plan. In 2021, there were fewer health plans associated with more payer types.  Can you explain the change in payer codes and their relationship to the type codes?</a:t>
            </a:r>
          </a:p>
        </p:txBody>
      </p:sp>
      <p:grpSp>
        <p:nvGrpSpPr>
          <p:cNvPr id="8" name="Group 7">
            <a:extLst>
              <a:ext uri="{FF2B5EF4-FFF2-40B4-BE49-F238E27FC236}">
                <a16:creationId xmlns:a16="http://schemas.microsoft.com/office/drawing/2014/main" id="{798ABC9B-1E13-1907-C920-A5600E67DBCD}"/>
              </a:ext>
            </a:extLst>
          </p:cNvPr>
          <p:cNvGrpSpPr/>
          <p:nvPr/>
        </p:nvGrpSpPr>
        <p:grpSpPr>
          <a:xfrm>
            <a:off x="7414544" y="-33192"/>
            <a:ext cx="1697261" cy="1293509"/>
            <a:chOff x="7038413" y="-46708"/>
            <a:chExt cx="2115647" cy="1820242"/>
          </a:xfrm>
        </p:grpSpPr>
        <p:pic>
          <p:nvPicPr>
            <p:cNvPr id="6" name="Picture 5" descr="Graphical user interface, website&#10;&#10;Description automatically generated with medium confidence">
              <a:extLst>
                <a:ext uri="{FF2B5EF4-FFF2-40B4-BE49-F238E27FC236}">
                  <a16:creationId xmlns:a16="http://schemas.microsoft.com/office/drawing/2014/main" id="{7A91AB12-CBDA-313E-93FE-D0E91F89C9BD}"/>
                </a:ext>
              </a:extLst>
            </p:cNvPr>
            <p:cNvPicPr>
              <a:picLocks noChangeAspect="1"/>
            </p:cNvPicPr>
            <p:nvPr/>
          </p:nvPicPr>
          <p:blipFill>
            <a:blip r:embed="rId2"/>
            <a:stretch>
              <a:fillRect/>
            </a:stretch>
          </p:blipFill>
          <p:spPr>
            <a:xfrm>
              <a:off x="7247848" y="602953"/>
              <a:ext cx="1759068" cy="1170581"/>
            </a:xfrm>
            <a:prstGeom prst="rect">
              <a:avLst/>
            </a:prstGeom>
          </p:spPr>
        </p:pic>
        <p:sp>
          <p:nvSpPr>
            <p:cNvPr id="7" name="TextBox 6">
              <a:extLst>
                <a:ext uri="{FF2B5EF4-FFF2-40B4-BE49-F238E27FC236}">
                  <a16:creationId xmlns:a16="http://schemas.microsoft.com/office/drawing/2014/main" id="{7D33870A-7524-9BA9-3BEF-D0533946E700}"/>
                </a:ext>
              </a:extLst>
            </p:cNvPr>
            <p:cNvSpPr txBox="1"/>
            <p:nvPr/>
          </p:nvSpPr>
          <p:spPr>
            <a:xfrm>
              <a:off x="7038413" y="-46708"/>
              <a:ext cx="2115647" cy="64966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Payer Types</a:t>
              </a:r>
            </a:p>
          </p:txBody>
        </p:sp>
      </p:grpSp>
      <p:sp>
        <p:nvSpPr>
          <p:cNvPr id="9" name="TextBox 8">
            <a:extLst>
              <a:ext uri="{FF2B5EF4-FFF2-40B4-BE49-F238E27FC236}">
                <a16:creationId xmlns:a16="http://schemas.microsoft.com/office/drawing/2014/main" id="{B477A5B5-BC6A-7592-BBA7-A056DB094122}"/>
              </a:ext>
            </a:extLst>
          </p:cNvPr>
          <p:cNvSpPr txBox="1"/>
          <p:nvPr/>
        </p:nvSpPr>
        <p:spPr>
          <a:xfrm>
            <a:off x="109939" y="1003504"/>
            <a:ext cx="9001866"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FY2021, CHIA reduced the number of case mix payer codes from 365 codes to 74 codes.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previous codes had combined health plan names with products. Also, the  payer type codes were increased from 22 to 23, eliminating Blue Cross as a payer type (maintaining it under payer code health plans) and adding two new codes payer types for accountable care organization and senior care/integrate care organization (see Table 1 below). Detailed definitions of payment typology in PHDSC’s User Guide for Payment Typology (see Figure 1 below).</a:t>
            </a:r>
          </a:p>
        </p:txBody>
      </p:sp>
      <p:graphicFrame>
        <p:nvGraphicFramePr>
          <p:cNvPr id="16" name="Table 15">
            <a:extLst>
              <a:ext uri="{FF2B5EF4-FFF2-40B4-BE49-F238E27FC236}">
                <a16:creationId xmlns:a16="http://schemas.microsoft.com/office/drawing/2014/main" id="{41ED9092-E6DD-3FDD-4370-E5F1439F06E9}"/>
              </a:ext>
            </a:extLst>
          </p:cNvPr>
          <p:cNvGraphicFramePr>
            <a:graphicFrameLocks noGrp="1"/>
          </p:cNvGraphicFramePr>
          <p:nvPr/>
        </p:nvGraphicFramePr>
        <p:xfrm>
          <a:off x="369065" y="2456761"/>
          <a:ext cx="4065482" cy="4314692"/>
        </p:xfrm>
        <a:graphic>
          <a:graphicData uri="http://schemas.openxmlformats.org/drawingml/2006/table">
            <a:tbl>
              <a:tblPr/>
              <a:tblGrid>
                <a:gridCol w="436438">
                  <a:extLst>
                    <a:ext uri="{9D8B030D-6E8A-4147-A177-3AD203B41FA5}">
                      <a16:colId xmlns:a16="http://schemas.microsoft.com/office/drawing/2014/main" val="244357877"/>
                    </a:ext>
                  </a:extLst>
                </a:gridCol>
                <a:gridCol w="507854">
                  <a:extLst>
                    <a:ext uri="{9D8B030D-6E8A-4147-A177-3AD203B41FA5}">
                      <a16:colId xmlns:a16="http://schemas.microsoft.com/office/drawing/2014/main" val="1537158796"/>
                    </a:ext>
                  </a:extLst>
                </a:gridCol>
                <a:gridCol w="3121190">
                  <a:extLst>
                    <a:ext uri="{9D8B030D-6E8A-4147-A177-3AD203B41FA5}">
                      <a16:colId xmlns:a16="http://schemas.microsoft.com/office/drawing/2014/main" val="1055083539"/>
                    </a:ext>
                  </a:extLst>
                </a:gridCol>
              </a:tblGrid>
              <a:tr h="252234">
                <a:tc>
                  <a:txBody>
                    <a:bodyPr/>
                    <a:lstStyle/>
                    <a:p>
                      <a:pPr algn="ctr" fontAlgn="b"/>
                      <a:r>
                        <a:rPr lang="en-US" sz="1000" b="1" i="0" u="none" strike="noStrike">
                          <a:solidFill>
                            <a:srgbClr val="000000"/>
                          </a:solidFill>
                          <a:effectLst/>
                          <a:latin typeface="Calibri" panose="020F0502020204030204" pitchFamily="34" charset="0"/>
                        </a:rPr>
                        <a:t>2021 Codes</a:t>
                      </a:r>
                    </a:p>
                  </a:txBody>
                  <a:tcPr marL="7940" marR="7940" marT="794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Prior to 2021</a:t>
                      </a:r>
                    </a:p>
                  </a:txBody>
                  <a:tcPr marL="7940" marR="7940" marT="79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1" i="0" u="none" strike="noStrike">
                          <a:solidFill>
                            <a:srgbClr val="000000"/>
                          </a:solidFill>
                          <a:effectLst/>
                          <a:latin typeface="Calibri" panose="020F0502020204030204" pitchFamily="34" charset="0"/>
                        </a:rPr>
                        <a:t>PAYER TYPE DEFINITION</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97399"/>
                  </a:ext>
                </a:extLst>
              </a:tr>
              <a:tr h="166748">
                <a:tc>
                  <a:txBody>
                    <a:bodyPr/>
                    <a:lstStyle/>
                    <a:p>
                      <a:pPr algn="ctr" fontAlgn="ctr"/>
                      <a:r>
                        <a:rPr lang="en-US" sz="800" b="0" i="0" u="none" strike="noStrike">
                          <a:solidFill>
                            <a:srgbClr val="000000"/>
                          </a:solidFill>
                          <a:effectLst/>
                          <a:latin typeface="Arial" panose="020B0604020202020204" pitchFamily="34" charset="0"/>
                        </a:rPr>
                        <a:t>0</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0</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Other Non-Managed Care Plans</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193483"/>
                  </a:ext>
                </a:extLst>
              </a:tr>
              <a:tr h="166748">
                <a:tc>
                  <a:txBody>
                    <a:bodyPr/>
                    <a:lstStyle/>
                    <a:p>
                      <a:pPr algn="ctr" fontAlgn="ctr"/>
                      <a:r>
                        <a:rPr lang="en-US" sz="800" b="0" i="0" u="none" strike="noStrike">
                          <a:solidFill>
                            <a:srgbClr val="000000"/>
                          </a:solidFill>
                          <a:effectLst/>
                          <a:latin typeface="Arial" panose="020B0604020202020204" pitchFamily="34" charset="0"/>
                        </a:rPr>
                        <a:t>1</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1</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Self Pay</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030206"/>
                  </a:ext>
                </a:extLst>
              </a:tr>
              <a:tr h="166748">
                <a:tc>
                  <a:txBody>
                    <a:bodyPr/>
                    <a:lstStyle/>
                    <a:p>
                      <a:pPr algn="ctr" fontAlgn="ctr"/>
                      <a:r>
                        <a:rPr lang="en-US" sz="800" b="0" i="0" u="none" strike="noStrike">
                          <a:solidFill>
                            <a:srgbClr val="000000"/>
                          </a:solidFill>
                          <a:effectLst/>
                          <a:latin typeface="Arial" panose="020B0604020202020204" pitchFamily="34" charset="0"/>
                        </a:rPr>
                        <a:t>2</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2</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Worker's Compensation</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112820"/>
                  </a:ext>
                </a:extLst>
              </a:tr>
              <a:tr h="166748">
                <a:tc>
                  <a:txBody>
                    <a:bodyPr/>
                    <a:lstStyle/>
                    <a:p>
                      <a:pPr algn="ctr" fontAlgn="ctr"/>
                      <a:r>
                        <a:rPr lang="en-US" sz="800" b="0" i="0" u="none" strike="noStrike">
                          <a:solidFill>
                            <a:srgbClr val="000000"/>
                          </a:solidFill>
                          <a:effectLst/>
                          <a:latin typeface="Arial" panose="020B0604020202020204" pitchFamily="34" charset="0"/>
                        </a:rPr>
                        <a:t>3</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3</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Medicare</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599558"/>
                  </a:ext>
                </a:extLst>
              </a:tr>
              <a:tr h="166748">
                <a:tc>
                  <a:txBody>
                    <a:bodyPr/>
                    <a:lstStyle/>
                    <a:p>
                      <a:pPr algn="ctr" fontAlgn="ctr"/>
                      <a:r>
                        <a:rPr lang="en-US" sz="800" b="0" i="0" u="none" strike="noStrike">
                          <a:solidFill>
                            <a:srgbClr val="000000"/>
                          </a:solidFill>
                          <a:effectLst/>
                          <a:latin typeface="Arial" panose="020B0604020202020204" pitchFamily="34" charset="0"/>
                        </a:rPr>
                        <a:t>4</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4</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Medicaid</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699719"/>
                  </a:ext>
                </a:extLst>
              </a:tr>
              <a:tr h="166748">
                <a:tc>
                  <a:txBody>
                    <a:bodyPr/>
                    <a:lstStyle/>
                    <a:p>
                      <a:pPr algn="ctr" fontAlgn="ctr"/>
                      <a:r>
                        <a:rPr lang="en-US" sz="800" b="0" i="0" u="none" strike="noStrike">
                          <a:solidFill>
                            <a:srgbClr val="000000"/>
                          </a:solidFill>
                          <a:effectLst/>
                          <a:latin typeface="Arial" panose="020B0604020202020204" pitchFamily="34" charset="0"/>
                        </a:rPr>
                        <a:t>5</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5</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Other Government Payment</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361472"/>
                  </a:ext>
                </a:extLst>
              </a:tr>
              <a:tr h="166748">
                <a:tc>
                  <a:txBody>
                    <a:bodyPr/>
                    <a:lstStyle/>
                    <a:p>
                      <a:pPr algn="l" fontAlgn="b"/>
                      <a:r>
                        <a:rPr lang="en-US" sz="900" b="0" i="0" u="none" strike="noStrike">
                          <a:solidFill>
                            <a:srgbClr val="000000"/>
                          </a:solidFill>
                          <a:effectLst/>
                          <a:latin typeface="Calibri" panose="020F0502020204030204" pitchFamily="34" charset="0"/>
                        </a:rPr>
                        <a:t> </a:t>
                      </a:r>
                    </a:p>
                  </a:txBody>
                  <a:tcPr marL="7940" marR="7940" marT="794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62626"/>
                    </a:solidFill>
                  </a:tcPr>
                </a:tc>
                <a:tc>
                  <a:txBody>
                    <a:bodyPr/>
                    <a:lstStyle/>
                    <a:p>
                      <a:pPr algn="ctr" fontAlgn="ctr"/>
                      <a:r>
                        <a:rPr lang="en-US" sz="800" b="0" i="0" u="none" strike="noStrike">
                          <a:solidFill>
                            <a:srgbClr val="000000"/>
                          </a:solidFill>
                          <a:effectLst/>
                          <a:latin typeface="Arial" panose="020B0604020202020204" pitchFamily="34" charset="0"/>
                        </a:rPr>
                        <a:t>6</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ctr"/>
                      <a:r>
                        <a:rPr lang="en-US" sz="800" b="0" i="0" u="none" strike="noStrike">
                          <a:solidFill>
                            <a:srgbClr val="000000"/>
                          </a:solidFill>
                          <a:effectLst/>
                          <a:latin typeface="Arial" panose="020B0604020202020204" pitchFamily="34" charset="0"/>
                        </a:rPr>
                        <a:t>  Blue Cross</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994245735"/>
                  </a:ext>
                </a:extLst>
              </a:tr>
              <a:tr h="166748">
                <a:tc>
                  <a:txBody>
                    <a:bodyPr/>
                    <a:lstStyle/>
                    <a:p>
                      <a:pPr algn="ctr" fontAlgn="ctr"/>
                      <a:r>
                        <a:rPr lang="en-US" sz="800" b="0" i="0" u="none" strike="noStrike">
                          <a:solidFill>
                            <a:srgbClr val="000000"/>
                          </a:solidFill>
                          <a:effectLst/>
                          <a:latin typeface="Arial" panose="020B0604020202020204" pitchFamily="34" charset="0"/>
                        </a:rPr>
                        <a:t>7</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7</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Other Commercial Insurance not listed elsewhere</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15791"/>
                  </a:ext>
                </a:extLst>
              </a:tr>
              <a:tr h="166748">
                <a:tc>
                  <a:txBody>
                    <a:bodyPr/>
                    <a:lstStyle/>
                    <a:p>
                      <a:pPr algn="ctr" fontAlgn="ctr"/>
                      <a:r>
                        <a:rPr lang="en-US" sz="800" b="0" i="0" u="none" strike="noStrike">
                          <a:solidFill>
                            <a:srgbClr val="000000"/>
                          </a:solidFill>
                          <a:effectLst/>
                          <a:latin typeface="Arial" panose="020B0604020202020204" pitchFamily="34" charset="0"/>
                        </a:rPr>
                        <a:t>8</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8</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HMO</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72429"/>
                  </a:ext>
                </a:extLst>
              </a:tr>
              <a:tr h="166748">
                <a:tc>
                  <a:txBody>
                    <a:bodyPr/>
                    <a:lstStyle/>
                    <a:p>
                      <a:pPr algn="ctr" fontAlgn="ctr"/>
                      <a:r>
                        <a:rPr lang="en-US" sz="800" b="0" i="0" u="none" strike="noStrike">
                          <a:solidFill>
                            <a:srgbClr val="000000"/>
                          </a:solidFill>
                          <a:effectLst/>
                          <a:latin typeface="Arial" panose="020B0604020202020204" pitchFamily="34" charset="0"/>
                        </a:rPr>
                        <a:t>9</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9</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Free Care</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244180"/>
                  </a:ext>
                </a:extLst>
              </a:tr>
              <a:tr h="166748">
                <a:tc>
                  <a:txBody>
                    <a:bodyPr/>
                    <a:lstStyle/>
                    <a:p>
                      <a:pPr algn="ctr" fontAlgn="ctr"/>
                      <a:r>
                        <a:rPr lang="en-US" sz="800" b="0" i="0" u="none" strike="noStrike">
                          <a:solidFill>
                            <a:srgbClr val="000000"/>
                          </a:solidFill>
                          <a:effectLst/>
                          <a:latin typeface="Arial" panose="020B0604020202020204" pitchFamily="34" charset="0"/>
                        </a:rPr>
                        <a:t>A</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940" marR="7940" marT="79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  Medicaid Accountable Care Organization</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93448754"/>
                  </a:ext>
                </a:extLst>
              </a:tr>
              <a:tr h="166748">
                <a:tc>
                  <a:txBody>
                    <a:bodyPr/>
                    <a:lstStyle/>
                    <a:p>
                      <a:pPr algn="ctr" fontAlgn="ctr"/>
                      <a:r>
                        <a:rPr lang="en-US" sz="800" b="0" i="0" u="none" strike="noStrike">
                          <a:solidFill>
                            <a:srgbClr val="000000"/>
                          </a:solidFill>
                          <a:effectLst/>
                          <a:latin typeface="Arial" panose="020B0604020202020204" pitchFamily="34" charset="0"/>
                        </a:rPr>
                        <a:t>B</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B</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Medicaid Managed Care/MCO</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279379"/>
                  </a:ext>
                </a:extLst>
              </a:tr>
              <a:tr h="166748">
                <a:tc>
                  <a:txBody>
                    <a:bodyPr/>
                    <a:lstStyle/>
                    <a:p>
                      <a:pPr algn="ctr" fontAlgn="ctr"/>
                      <a:r>
                        <a:rPr lang="en-US" sz="800" b="0" i="0" u="none" strike="noStrike">
                          <a:solidFill>
                            <a:srgbClr val="000000"/>
                          </a:solidFill>
                          <a:effectLst/>
                          <a:latin typeface="Arial" panose="020B0604020202020204" pitchFamily="34" charset="0"/>
                        </a:rPr>
                        <a:t>C</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C</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Commercial Accountable Care Organization</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384220"/>
                  </a:ext>
                </a:extLst>
              </a:tr>
              <a:tr h="166748">
                <a:tc>
                  <a:txBody>
                    <a:bodyPr/>
                    <a:lstStyle/>
                    <a:p>
                      <a:pPr algn="ctr" fontAlgn="ctr"/>
                      <a:r>
                        <a:rPr lang="en-US" sz="800" b="0" i="0" u="none" strike="noStrike">
                          <a:solidFill>
                            <a:srgbClr val="000000"/>
                          </a:solidFill>
                          <a:effectLst/>
                          <a:latin typeface="Arial" panose="020B0604020202020204" pitchFamily="34" charset="0"/>
                        </a:rPr>
                        <a:t>D</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D</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Commercial Managed Care</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064758"/>
                  </a:ext>
                </a:extLst>
              </a:tr>
              <a:tr h="166748">
                <a:tc>
                  <a:txBody>
                    <a:bodyPr/>
                    <a:lstStyle/>
                    <a:p>
                      <a:pPr algn="ctr" fontAlgn="ctr"/>
                      <a:r>
                        <a:rPr lang="en-US" sz="800" b="0" i="0" u="none" strike="noStrike">
                          <a:solidFill>
                            <a:srgbClr val="000000"/>
                          </a:solidFill>
                          <a:effectLst/>
                          <a:latin typeface="Arial" panose="020B0604020202020204" pitchFamily="34" charset="0"/>
                        </a:rPr>
                        <a:t>E</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E</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PPO </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287352"/>
                  </a:ext>
                </a:extLst>
              </a:tr>
              <a:tr h="166748">
                <a:tc>
                  <a:txBody>
                    <a:bodyPr/>
                    <a:lstStyle/>
                    <a:p>
                      <a:pPr algn="ctr" fontAlgn="ctr"/>
                      <a:r>
                        <a:rPr lang="en-US" sz="800" b="0" i="0" u="none" strike="noStrike">
                          <a:solidFill>
                            <a:srgbClr val="000000"/>
                          </a:solidFill>
                          <a:effectLst/>
                          <a:latin typeface="Arial" panose="020B0604020202020204" pitchFamily="34" charset="0"/>
                        </a:rPr>
                        <a:t>F</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F</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Medicare Managed Care (includes Medicare Advantage)</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684885"/>
                  </a:ext>
                </a:extLst>
              </a:tr>
              <a:tr h="166748">
                <a:tc>
                  <a:txBody>
                    <a:bodyPr/>
                    <a:lstStyle/>
                    <a:p>
                      <a:pPr algn="ctr" fontAlgn="ctr"/>
                      <a:r>
                        <a:rPr lang="en-US" sz="800" b="0" i="0" u="none" strike="noStrike">
                          <a:solidFill>
                            <a:srgbClr val="000000"/>
                          </a:solidFill>
                          <a:effectLst/>
                          <a:latin typeface="Arial" panose="020B0604020202020204" pitchFamily="34" charset="0"/>
                        </a:rPr>
                        <a:t>H</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H</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Health Safety Net</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584886"/>
                  </a:ext>
                </a:extLst>
              </a:tr>
              <a:tr h="166748">
                <a:tc>
                  <a:txBody>
                    <a:bodyPr/>
                    <a:lstStyle/>
                    <a:p>
                      <a:pPr algn="ctr" fontAlgn="ctr"/>
                      <a:r>
                        <a:rPr lang="en-US" sz="800" b="0" i="0" u="none" strike="noStrike">
                          <a:solidFill>
                            <a:srgbClr val="000000"/>
                          </a:solidFill>
                          <a:effectLst/>
                          <a:latin typeface="Arial" panose="020B0604020202020204" pitchFamily="34" charset="0"/>
                        </a:rPr>
                        <a:t>J</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J</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Point-of-Service Plan</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997077"/>
                  </a:ext>
                </a:extLst>
              </a:tr>
              <a:tr h="166748">
                <a:tc>
                  <a:txBody>
                    <a:bodyPr/>
                    <a:lstStyle/>
                    <a:p>
                      <a:pPr algn="ctr" fontAlgn="ctr"/>
                      <a:r>
                        <a:rPr lang="en-US" sz="800" b="0" i="0" u="none" strike="noStrike">
                          <a:solidFill>
                            <a:srgbClr val="000000"/>
                          </a:solidFill>
                          <a:effectLst/>
                          <a:latin typeface="Arial" panose="020B0604020202020204" pitchFamily="34" charset="0"/>
                        </a:rPr>
                        <a:t>K</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K</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Exclusive Provider Organization</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529768"/>
                  </a:ext>
                </a:extLst>
              </a:tr>
              <a:tr h="166748">
                <a:tc>
                  <a:txBody>
                    <a:bodyPr/>
                    <a:lstStyle/>
                    <a:p>
                      <a:pPr algn="ctr" fontAlgn="ctr"/>
                      <a:r>
                        <a:rPr lang="en-US" sz="800" b="0" i="0" u="none" strike="noStrike">
                          <a:solidFill>
                            <a:srgbClr val="000000"/>
                          </a:solidFill>
                          <a:effectLst/>
                          <a:latin typeface="Arial" panose="020B0604020202020204" pitchFamily="34" charset="0"/>
                        </a:rPr>
                        <a:t>N</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N</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None (Valid only for Secondary Payer)</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387331"/>
                  </a:ext>
                </a:extLst>
              </a:tr>
              <a:tr h="166748">
                <a:tc>
                  <a:txBody>
                    <a:bodyPr/>
                    <a:lstStyle/>
                    <a:p>
                      <a:pPr algn="ctr" fontAlgn="ctr"/>
                      <a:r>
                        <a:rPr lang="en-US" sz="800" b="0" i="0" u="none" strike="noStrike">
                          <a:solidFill>
                            <a:srgbClr val="000000"/>
                          </a:solidFill>
                          <a:effectLst/>
                          <a:latin typeface="Arial" panose="020B0604020202020204" pitchFamily="34" charset="0"/>
                        </a:rPr>
                        <a:t>Q</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Q</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Commonwealth Care/ConnectorCare Plans</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348829"/>
                  </a:ext>
                </a:extLst>
              </a:tr>
              <a:tr h="166748">
                <a:tc>
                  <a:txBody>
                    <a:bodyPr/>
                    <a:lstStyle/>
                    <a:p>
                      <a:pPr algn="ctr" fontAlgn="ctr"/>
                      <a:r>
                        <a:rPr lang="en-US" sz="800" b="0" i="0" u="none" strike="noStrike">
                          <a:solidFill>
                            <a:srgbClr val="000000"/>
                          </a:solidFill>
                          <a:effectLst/>
                          <a:latin typeface="Arial" panose="020B0604020202020204" pitchFamily="34" charset="0"/>
                        </a:rPr>
                        <a:t>S</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940" marR="7940" marT="79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  Senior Care Option/Integrated Care Organization (SCO/ICO)</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87725218"/>
                  </a:ext>
                </a:extLst>
              </a:tr>
              <a:tr h="166748">
                <a:tc>
                  <a:txBody>
                    <a:bodyPr/>
                    <a:lstStyle/>
                    <a:p>
                      <a:pPr algn="ctr" fontAlgn="ctr"/>
                      <a:r>
                        <a:rPr lang="en-US" sz="800" b="0" i="0" u="none" strike="noStrike">
                          <a:solidFill>
                            <a:srgbClr val="000000"/>
                          </a:solidFill>
                          <a:effectLst/>
                          <a:latin typeface="Arial" panose="020B0604020202020204" pitchFamily="34" charset="0"/>
                        </a:rPr>
                        <a:t>T</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T</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Auto Insurance</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645097"/>
                  </a:ext>
                </a:extLst>
              </a:tr>
              <a:tr h="166748">
                <a:tc>
                  <a:txBody>
                    <a:bodyPr/>
                    <a:lstStyle/>
                    <a:p>
                      <a:pPr algn="ctr" fontAlgn="ctr"/>
                      <a:r>
                        <a:rPr lang="en-US" sz="800" b="0" i="0" u="none" strike="noStrike">
                          <a:solidFill>
                            <a:srgbClr val="000000"/>
                          </a:solidFill>
                          <a:effectLst/>
                          <a:latin typeface="Arial" panose="020B0604020202020204" pitchFamily="34" charset="0"/>
                        </a:rPr>
                        <a:t>Z</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Z</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  Dental Plans</a:t>
                      </a:r>
                    </a:p>
                  </a:txBody>
                  <a:tcPr marL="7940" marR="7940" marT="79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631821"/>
                  </a:ext>
                </a:extLst>
              </a:tr>
            </a:tbl>
          </a:graphicData>
        </a:graphic>
      </p:graphicFrame>
      <p:pic>
        <p:nvPicPr>
          <p:cNvPr id="18" name="Picture 17">
            <a:extLst>
              <a:ext uri="{FF2B5EF4-FFF2-40B4-BE49-F238E27FC236}">
                <a16:creationId xmlns:a16="http://schemas.microsoft.com/office/drawing/2014/main" id="{DA98D2AE-BA33-778C-E706-E9759A80FA65}"/>
              </a:ext>
            </a:extLst>
          </p:cNvPr>
          <p:cNvPicPr>
            <a:picLocks noChangeAspect="1"/>
          </p:cNvPicPr>
          <p:nvPr/>
        </p:nvPicPr>
        <p:blipFill rotWithShape="1">
          <a:blip r:embed="rId3"/>
          <a:srcRect l="34096" t="15247" r="23855" b="5288"/>
          <a:stretch/>
        </p:blipFill>
        <p:spPr>
          <a:xfrm>
            <a:off x="4848204" y="2420124"/>
            <a:ext cx="4065481" cy="4351329"/>
          </a:xfrm>
          <a:prstGeom prst="rect">
            <a:avLst/>
          </a:prstGeom>
          <a:ln>
            <a:solidFill>
              <a:schemeClr val="tx1"/>
            </a:solidFill>
          </a:ln>
        </p:spPr>
      </p:pic>
      <p:sp>
        <p:nvSpPr>
          <p:cNvPr id="19" name="TextBox 18">
            <a:extLst>
              <a:ext uri="{FF2B5EF4-FFF2-40B4-BE49-F238E27FC236}">
                <a16:creationId xmlns:a16="http://schemas.microsoft.com/office/drawing/2014/main" id="{A7CBE8D5-032F-2CAC-4646-FD8E714C3B41}"/>
              </a:ext>
            </a:extLst>
          </p:cNvPr>
          <p:cNvSpPr txBox="1"/>
          <p:nvPr/>
        </p:nvSpPr>
        <p:spPr>
          <a:xfrm>
            <a:off x="264913" y="2111924"/>
            <a:ext cx="88014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Table 1.  FY2021 Change in Payer Types               Figure 1. PHDSC’s Payment Typology Guide </a:t>
            </a:r>
          </a:p>
        </p:txBody>
      </p:sp>
      <p:sp>
        <p:nvSpPr>
          <p:cNvPr id="20" name="TextBox 19">
            <a:extLst>
              <a:ext uri="{FF2B5EF4-FFF2-40B4-BE49-F238E27FC236}">
                <a16:creationId xmlns:a16="http://schemas.microsoft.com/office/drawing/2014/main" id="{C312B8F9-768B-12E2-79B5-D94A5FFB4183}"/>
              </a:ext>
            </a:extLst>
          </p:cNvPr>
          <p:cNvSpPr txBox="1"/>
          <p:nvPr/>
        </p:nvSpPr>
        <p:spPr>
          <a:xfrm>
            <a:off x="4848204" y="5881036"/>
            <a:ext cx="406548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70C0"/>
                </a:solidFill>
                <a:effectLst/>
                <a:uLnTx/>
                <a:uFillTx/>
                <a:latin typeface="Calibri" panose="020F0502020204030204"/>
                <a:ea typeface="+mn-ea"/>
                <a:cs typeface="+mn-cs"/>
              </a:rPr>
              <a:t>Source: </a:t>
            </a:r>
            <a:r>
              <a:rPr kumimoji="0" lang="en-US" sz="1000" b="0" i="1" u="none" strike="noStrike" kern="1200" cap="none" spc="0" normalizeH="0" baseline="0" noProof="0" dirty="0">
                <a:ln>
                  <a:noFill/>
                </a:ln>
                <a:solidFill>
                  <a:srgbClr val="0070C0"/>
                </a:solidFill>
                <a:effectLst/>
                <a:uLnTx/>
                <a:uFillTx/>
                <a:latin typeface="Calibri" panose="020F0502020204030204"/>
                <a:ea typeface="+mn-ea"/>
                <a:cs typeface="+mn-cs"/>
                <a:hlinkClick r:id="rId4"/>
              </a:rPr>
              <a:t>https://www.nahdo.org/sites/default/files/SourceofPaymentTypologyUsersGuideVersion8_December_18_2017.pdf</a:t>
            </a:r>
            <a:r>
              <a:rPr kumimoji="0" lang="en-US" sz="1000" b="0" i="1" u="none" strike="noStrike" kern="1200" cap="none" spc="0" normalizeH="0" baseline="0" noProof="0" dirty="0">
                <a:ln>
                  <a:noFill/>
                </a:ln>
                <a:solidFill>
                  <a:srgbClr val="0070C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0572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8ABC9B-1E13-1907-C920-A5600E67DBCD}"/>
              </a:ext>
            </a:extLst>
          </p:cNvPr>
          <p:cNvGrpSpPr/>
          <p:nvPr/>
        </p:nvGrpSpPr>
        <p:grpSpPr>
          <a:xfrm>
            <a:off x="7414544" y="-33192"/>
            <a:ext cx="1697261" cy="1293509"/>
            <a:chOff x="7038413" y="-46708"/>
            <a:chExt cx="2115647" cy="1820242"/>
          </a:xfrm>
        </p:grpSpPr>
        <p:pic>
          <p:nvPicPr>
            <p:cNvPr id="6" name="Picture 5" descr="Graphical user interface, website&#10;&#10;Description automatically generated with medium confidence">
              <a:extLst>
                <a:ext uri="{FF2B5EF4-FFF2-40B4-BE49-F238E27FC236}">
                  <a16:creationId xmlns:a16="http://schemas.microsoft.com/office/drawing/2014/main" id="{7A91AB12-CBDA-313E-93FE-D0E91F89C9BD}"/>
                </a:ext>
              </a:extLst>
            </p:cNvPr>
            <p:cNvPicPr>
              <a:picLocks noChangeAspect="1"/>
            </p:cNvPicPr>
            <p:nvPr/>
          </p:nvPicPr>
          <p:blipFill>
            <a:blip r:embed="rId2"/>
            <a:stretch>
              <a:fillRect/>
            </a:stretch>
          </p:blipFill>
          <p:spPr>
            <a:xfrm>
              <a:off x="7247848" y="602953"/>
              <a:ext cx="1759068" cy="1170581"/>
            </a:xfrm>
            <a:prstGeom prst="rect">
              <a:avLst/>
            </a:prstGeom>
          </p:spPr>
        </p:pic>
        <p:sp>
          <p:nvSpPr>
            <p:cNvPr id="7" name="TextBox 6">
              <a:extLst>
                <a:ext uri="{FF2B5EF4-FFF2-40B4-BE49-F238E27FC236}">
                  <a16:creationId xmlns:a16="http://schemas.microsoft.com/office/drawing/2014/main" id="{7D33870A-7524-9BA9-3BEF-D0533946E700}"/>
                </a:ext>
              </a:extLst>
            </p:cNvPr>
            <p:cNvSpPr txBox="1"/>
            <p:nvPr/>
          </p:nvSpPr>
          <p:spPr>
            <a:xfrm>
              <a:off x="7038413" y="-46708"/>
              <a:ext cx="2115647" cy="64966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Payer Types</a:t>
              </a:r>
            </a:p>
          </p:txBody>
        </p:sp>
      </p:grpSp>
      <p:sp>
        <p:nvSpPr>
          <p:cNvPr id="9" name="TextBox 8">
            <a:extLst>
              <a:ext uri="{FF2B5EF4-FFF2-40B4-BE49-F238E27FC236}">
                <a16:creationId xmlns:a16="http://schemas.microsoft.com/office/drawing/2014/main" id="{B477A5B5-BC6A-7592-BBA7-A056DB094122}"/>
              </a:ext>
            </a:extLst>
          </p:cNvPr>
          <p:cNvSpPr txBox="1"/>
          <p:nvPr/>
        </p:nvSpPr>
        <p:spPr>
          <a:xfrm>
            <a:off x="109939" y="130833"/>
            <a:ext cx="7304605"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For example, prior to 2021 in case mix data payer coding options, there were eight different coding options for the insurance carrier Fallon. In 2021, the codes for Fallon were consolidated under one coding option. See Figure 1 below. Consequently, you will see an increase in the use of payer type codes in FY2021 to distinguish the specific types of Fallon products for the one payer code. See Table 1 below.</a:t>
            </a:r>
          </a:p>
        </p:txBody>
      </p:sp>
      <p:graphicFrame>
        <p:nvGraphicFramePr>
          <p:cNvPr id="2" name="Diagram 1">
            <a:extLst>
              <a:ext uri="{FF2B5EF4-FFF2-40B4-BE49-F238E27FC236}">
                <a16:creationId xmlns:a16="http://schemas.microsoft.com/office/drawing/2014/main" id="{3D700D1D-B97C-3142-3CF6-5E64BFE8A69F}"/>
              </a:ext>
            </a:extLst>
          </p:cNvPr>
          <p:cNvGraphicFramePr/>
          <p:nvPr/>
        </p:nvGraphicFramePr>
        <p:xfrm>
          <a:off x="306150" y="1762049"/>
          <a:ext cx="8273667" cy="2012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3B2AFA47-97F4-D37F-4FF3-FD0E87748928}"/>
              </a:ext>
            </a:extLst>
          </p:cNvPr>
          <p:cNvSpPr txBox="1"/>
          <p:nvPr/>
        </p:nvSpPr>
        <p:spPr>
          <a:xfrm>
            <a:off x="690247" y="1439719"/>
            <a:ext cx="759791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Figure 1. Consolidation of Fallon under one Coding Option in FY2021 Case Mix</a:t>
            </a:r>
          </a:p>
        </p:txBody>
      </p:sp>
      <p:sp>
        <p:nvSpPr>
          <p:cNvPr id="17" name="TextBox 16">
            <a:extLst>
              <a:ext uri="{FF2B5EF4-FFF2-40B4-BE49-F238E27FC236}">
                <a16:creationId xmlns:a16="http://schemas.microsoft.com/office/drawing/2014/main" id="{8E4189F0-B210-16BB-A846-F43208E88730}"/>
              </a:ext>
            </a:extLst>
          </p:cNvPr>
          <p:cNvSpPr txBox="1"/>
          <p:nvPr/>
        </p:nvSpPr>
        <p:spPr>
          <a:xfrm>
            <a:off x="573511" y="3833088"/>
            <a:ext cx="81965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Table 1.  FY2017 - FY2021 Payer Codes for Fallon in Inpatient Hospital Discharge Data</a:t>
            </a:r>
          </a:p>
        </p:txBody>
      </p:sp>
      <p:graphicFrame>
        <p:nvGraphicFramePr>
          <p:cNvPr id="12" name="Table 11">
            <a:extLst>
              <a:ext uri="{FF2B5EF4-FFF2-40B4-BE49-F238E27FC236}">
                <a16:creationId xmlns:a16="http://schemas.microsoft.com/office/drawing/2014/main" id="{66A97A93-0123-6014-2BA0-52D8E7BF68CD}"/>
              </a:ext>
            </a:extLst>
          </p:cNvPr>
          <p:cNvGraphicFramePr>
            <a:graphicFrameLocks noGrp="1"/>
          </p:cNvGraphicFramePr>
          <p:nvPr/>
        </p:nvGraphicFramePr>
        <p:xfrm>
          <a:off x="900984" y="4202420"/>
          <a:ext cx="6692595" cy="2486025"/>
        </p:xfrm>
        <a:graphic>
          <a:graphicData uri="http://schemas.openxmlformats.org/drawingml/2006/table">
            <a:tbl>
              <a:tblPr/>
              <a:tblGrid>
                <a:gridCol w="609313">
                  <a:extLst>
                    <a:ext uri="{9D8B030D-6E8A-4147-A177-3AD203B41FA5}">
                      <a16:colId xmlns:a16="http://schemas.microsoft.com/office/drawing/2014/main" val="384271844"/>
                    </a:ext>
                  </a:extLst>
                </a:gridCol>
                <a:gridCol w="790202">
                  <a:extLst>
                    <a:ext uri="{9D8B030D-6E8A-4147-A177-3AD203B41FA5}">
                      <a16:colId xmlns:a16="http://schemas.microsoft.com/office/drawing/2014/main" val="2299640010"/>
                    </a:ext>
                  </a:extLst>
                </a:gridCol>
                <a:gridCol w="1751774">
                  <a:extLst>
                    <a:ext uri="{9D8B030D-6E8A-4147-A177-3AD203B41FA5}">
                      <a16:colId xmlns:a16="http://schemas.microsoft.com/office/drawing/2014/main" val="1177998711"/>
                    </a:ext>
                  </a:extLst>
                </a:gridCol>
                <a:gridCol w="1675610">
                  <a:extLst>
                    <a:ext uri="{9D8B030D-6E8A-4147-A177-3AD203B41FA5}">
                      <a16:colId xmlns:a16="http://schemas.microsoft.com/office/drawing/2014/main" val="3700180365"/>
                    </a:ext>
                  </a:extLst>
                </a:gridCol>
                <a:gridCol w="1865696">
                  <a:extLst>
                    <a:ext uri="{9D8B030D-6E8A-4147-A177-3AD203B41FA5}">
                      <a16:colId xmlns:a16="http://schemas.microsoft.com/office/drawing/2014/main" val="2894517419"/>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FY2017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FY2018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FY2019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FY2020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FY2021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616406"/>
                  </a:ext>
                </a:extLst>
              </a:tr>
              <a:tr h="190500">
                <a:tc>
                  <a:txBody>
                    <a:bodyPr/>
                    <a:lstStyle/>
                    <a:p>
                      <a:pPr algn="ctr" fontAlgn="b"/>
                      <a:r>
                        <a:rPr lang="en-US" sz="1100" b="0" i="0" u="none" strike="noStrike">
                          <a:solidFill>
                            <a:srgbClr val="000000"/>
                          </a:solidFill>
                          <a:effectLst/>
                          <a:latin typeface="Calibri" panose="020F0502020204030204" pitchFamily="34" charset="0"/>
                        </a:rPr>
                        <a:t>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505288"/>
                  </a:ext>
                </a:extLst>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Commercial Managed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Commercial Managed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Commercial Managed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515220"/>
                  </a:ext>
                </a:extLst>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Medicaid Managed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Medicaid Managed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515215"/>
                  </a:ext>
                </a:extLst>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Medicare Managed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Medicare Managed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070125"/>
                  </a:ext>
                </a:extLst>
              </a:tr>
              <a:tr h="3810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Commonwealtlh Care/ConnectorCare Plans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Commonwealtlh Care/ConnectorCare Plans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846177"/>
                  </a:ext>
                </a:extLst>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Other Non-Managed Care Plans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990278"/>
                  </a:ext>
                </a:extLst>
              </a:tr>
              <a:tr h="390525">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Other Commercial Insurance not listed elsewhere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471533"/>
                  </a:ext>
                </a:extLst>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Medicaid ACO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421535"/>
                  </a:ext>
                </a:extLst>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PPO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637845"/>
                  </a:ext>
                </a:extLst>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effectLst/>
                          <a:latin typeface="Calibri" panose="020F0502020204030204" pitchFamily="34" charset="0"/>
                        </a:rPr>
                        <a:t>SCO/ICO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604802"/>
                  </a:ext>
                </a:extLst>
              </a:tr>
            </a:tbl>
          </a:graphicData>
        </a:graphic>
      </p:graphicFrame>
    </p:spTree>
    <p:extLst>
      <p:ext uri="{BB962C8B-B14F-4D97-AF65-F5344CB8AC3E}">
        <p14:creationId xmlns:p14="http://schemas.microsoft.com/office/powerpoint/2010/main" val="61680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33870A-7524-9BA9-3BEF-D0533946E700}"/>
              </a:ext>
            </a:extLst>
          </p:cNvPr>
          <p:cNvSpPr txBox="1"/>
          <p:nvPr/>
        </p:nvSpPr>
        <p:spPr>
          <a:xfrm>
            <a:off x="6673565" y="0"/>
            <a:ext cx="25301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Race and Ethnicity</a:t>
            </a:r>
          </a:p>
        </p:txBody>
      </p:sp>
      <p:pic>
        <p:nvPicPr>
          <p:cNvPr id="1026" name="Picture 2" descr="Data Baby (@datababyC4) / Twitter">
            <a:extLst>
              <a:ext uri="{FF2B5EF4-FFF2-40B4-BE49-F238E27FC236}">
                <a16:creationId xmlns:a16="http://schemas.microsoft.com/office/drawing/2014/main" id="{145B0EB8-853A-8B06-8A45-FC0FBADBB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42" t="24727" r="10000" b="23879"/>
          <a:stretch/>
        </p:blipFill>
        <p:spPr bwMode="auto">
          <a:xfrm>
            <a:off x="6881091" y="467728"/>
            <a:ext cx="2115128" cy="15148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E2DB937-955E-C32E-CA25-0CEA05B801FF}"/>
              </a:ext>
            </a:extLst>
          </p:cNvPr>
          <p:cNvSpPr/>
          <p:nvPr/>
        </p:nvSpPr>
        <p:spPr>
          <a:xfrm>
            <a:off x="8506" y="140990"/>
            <a:ext cx="6872586"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Over the past years, approximately 25% of newborns had  race reported as ‘Unknown’ in the inpatient hospital discharge data.  In the past 3 years, the percent of newborns with unknown race now exceeds 30%.  This data is critical for understanding health disparities among newborns. Is there any workaround for obtaining this data? </a:t>
            </a:r>
          </a:p>
        </p:txBody>
      </p:sp>
      <p:graphicFrame>
        <p:nvGraphicFramePr>
          <p:cNvPr id="5" name="Chart 4">
            <a:extLst>
              <a:ext uri="{FF2B5EF4-FFF2-40B4-BE49-F238E27FC236}">
                <a16:creationId xmlns:a16="http://schemas.microsoft.com/office/drawing/2014/main" id="{5B58FEE3-2ADE-6E6E-8650-F8AA2A00B323}"/>
              </a:ext>
            </a:extLst>
          </p:cNvPr>
          <p:cNvGraphicFramePr/>
          <p:nvPr/>
        </p:nvGraphicFramePr>
        <p:xfrm>
          <a:off x="360218" y="2295965"/>
          <a:ext cx="8395855" cy="439650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20761B0A-3ADD-0AB0-38F1-9796702F7D18}"/>
              </a:ext>
            </a:extLst>
          </p:cNvPr>
          <p:cNvSpPr txBox="1"/>
          <p:nvPr/>
        </p:nvSpPr>
        <p:spPr>
          <a:xfrm>
            <a:off x="109939" y="1095097"/>
            <a:ext cx="676882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CHIA and other state agencies are working with providers to improve the quality of race/ethnicity data. While unknown race for patients age ‘0’ now exceeds 30%,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for those older than age ‘0’  the unknowns are  less than 5%  (See Figure 1 below).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gaps in race information on newborns in administrative data is a nationwide problem. The workaround the Center’s for Disease Control’s National Center for Health Statistics has used is to impute infant race from maternal race (see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https://www.cdc.gov/nchs/data/nvsr/nvsr70/nvsr70-14.pdf</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Tree>
    <p:extLst>
      <p:ext uri="{BB962C8B-B14F-4D97-AF65-F5344CB8AC3E}">
        <p14:creationId xmlns:p14="http://schemas.microsoft.com/office/powerpoint/2010/main" val="1366565465"/>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5978</TotalTime>
  <Words>1598</Words>
  <Application>Microsoft Office PowerPoint</Application>
  <PresentationFormat>On-screen Show (4:3)</PresentationFormat>
  <Paragraphs>255</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216</cp:revision>
  <cp:lastPrinted>2019-07-23T18:41:08Z</cp:lastPrinted>
  <dcterms:created xsi:type="dcterms:W3CDTF">2018-01-09T20:21:29Z</dcterms:created>
  <dcterms:modified xsi:type="dcterms:W3CDTF">2022-07-26T19:57:06Z</dcterms:modified>
</cp:coreProperties>
</file>