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708" r:id="rId4"/>
  </p:sldMasterIdLst>
  <p:notesMasterIdLst>
    <p:notesMasterId r:id="rId28"/>
  </p:notesMasterIdLst>
  <p:handoutMasterIdLst>
    <p:handoutMasterId r:id="rId29"/>
  </p:handoutMasterIdLst>
  <p:sldIdLst>
    <p:sldId id="317" r:id="rId5"/>
    <p:sldId id="264" r:id="rId6"/>
    <p:sldId id="371" r:id="rId7"/>
    <p:sldId id="481" r:id="rId8"/>
    <p:sldId id="480" r:id="rId9"/>
    <p:sldId id="467" r:id="rId10"/>
    <p:sldId id="468" r:id="rId11"/>
    <p:sldId id="469" r:id="rId12"/>
    <p:sldId id="473" r:id="rId13"/>
    <p:sldId id="470" r:id="rId14"/>
    <p:sldId id="483" r:id="rId15"/>
    <p:sldId id="471" r:id="rId16"/>
    <p:sldId id="472" r:id="rId17"/>
    <p:sldId id="484" r:id="rId18"/>
    <p:sldId id="482" r:id="rId19"/>
    <p:sldId id="475" r:id="rId20"/>
    <p:sldId id="474" r:id="rId21"/>
    <p:sldId id="476" r:id="rId22"/>
    <p:sldId id="477" r:id="rId23"/>
    <p:sldId id="478" r:id="rId24"/>
    <p:sldId id="479" r:id="rId25"/>
    <p:sldId id="296" r:id="rId26"/>
    <p:sldId id="445" r:id="rId27"/>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65" autoAdjust="0"/>
    <p:restoredTop sz="81171" autoAdjust="0"/>
  </p:normalViewPr>
  <p:slideViewPr>
    <p:cSldViewPr snapToGrid="0" snapToObjects="1" showGuides="1">
      <p:cViewPr>
        <p:scale>
          <a:sx n="97" d="100"/>
          <a:sy n="97" d="100"/>
        </p:scale>
        <p:origin x="-2070" y="-42"/>
      </p:cViewPr>
      <p:guideLst>
        <p:guide orient="horz" pos="973"/>
        <p:guide pos="1188"/>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150" d="100"/>
        <a:sy n="150" d="100"/>
      </p:scale>
      <p:origin x="0" y="36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6/23/2015</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6/23/2015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087883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429831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429831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087883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23</a:t>
            </a:fld>
            <a:endParaRPr lang="en-US"/>
          </a:p>
        </p:txBody>
      </p:sp>
    </p:spTree>
    <p:extLst>
      <p:ext uri="{BB962C8B-B14F-4D97-AF65-F5344CB8AC3E}">
        <p14:creationId xmlns:p14="http://schemas.microsoft.com/office/powerpoint/2010/main" val="1760922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844447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429831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429831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429831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86D6FE8-2FC6-4267-AB63-D5A11D85B72E}" type="datetimeFigureOut">
              <a:rPr lang="en-US">
                <a:solidFill>
                  <a:prstClr val="black">
                    <a:tint val="75000"/>
                  </a:prstClr>
                </a:solidFill>
              </a:rPr>
              <a:pPr>
                <a:defRPr/>
              </a:pPr>
              <a:t>6/23/2015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52AA657-EF5B-47F4-9E2C-663C2ED7677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85138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D33FCC-F0C5-4DFE-8E27-DB674FFDFACC}" type="datetimeFigureOut">
              <a:rPr lang="en-US">
                <a:solidFill>
                  <a:prstClr val="black">
                    <a:tint val="75000"/>
                  </a:prstClr>
                </a:solidFill>
              </a:rPr>
              <a:pPr>
                <a:defRPr/>
              </a:pPr>
              <a:t>6/23/2015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D27DB98-EE77-43CE-9F0A-7825C382A98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30019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4BDB45-E89C-4325-8FCB-B375567A6D59}" type="datetimeFigureOut">
              <a:rPr lang="en-US">
                <a:solidFill>
                  <a:prstClr val="black">
                    <a:tint val="75000"/>
                  </a:prstClr>
                </a:solidFill>
              </a:rPr>
              <a:pPr>
                <a:defRPr/>
              </a:pPr>
              <a:t>6/23/2015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FFC87BB-91C0-4F0C-912B-727E204EB5F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45817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FA1004F-54F1-4290-976C-609B1A8DECE6}" type="datetimeFigureOut">
              <a:rPr lang="en-US">
                <a:solidFill>
                  <a:prstClr val="black">
                    <a:tint val="75000"/>
                  </a:prstClr>
                </a:solidFill>
              </a:rPr>
              <a:pPr>
                <a:defRPr/>
              </a:pPr>
              <a:t>6/23/2015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14841C6-B4BA-4422-B9C1-9A5E900A1E0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57706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1FCBCFB-92C9-4BE3-905E-22EFAFD9ED87}"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ED75A0D-54FE-4B78-8E9F-ACAB008B9A8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16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0D931DA-F854-4095-BAB8-825F89F010F5}"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2AC2F5D-1041-491D-9B03-35AFA32BAC2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8338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E37EFD2-6F7B-420B-BDBA-1E623458EF31}"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05BC407-F355-4BAF-8930-46C89E6602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8059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AC7047-AC22-48C1-8B50-75BD6BF021EA}"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F32B318-F0D7-409C-895D-69189DDCFAE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96877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70E403F-DF7F-49E8-A17C-865D98E97051}"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5EBEA5A-7F25-4D57-9940-F8E1C11C229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07029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B7227DA-56A6-4AF8-821B-3A01EA3B1F66}" type="datetimeFigureOut">
              <a:rPr lang="en-US">
                <a:solidFill>
                  <a:prstClr val="black">
                    <a:tint val="75000"/>
                  </a:prstClr>
                </a:solidFill>
              </a:rPr>
              <a:pPr>
                <a:defRPr/>
              </a:pPr>
              <a:t>6/23/2015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749F1F4-666E-4E3F-8CC0-0B4D2A99F34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0452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22DF184-B97D-473D-B13B-996D67D540C6}" type="datetimeFigureOut">
              <a:rPr lang="en-US">
                <a:solidFill>
                  <a:prstClr val="black">
                    <a:tint val="75000"/>
                  </a:prstClr>
                </a:solidFill>
              </a:rPr>
              <a:pPr>
                <a:defRPr/>
              </a:pPr>
              <a:t>6/23/2015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31303D98-0E79-4665-B01D-E4DADB70FDB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38727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1BE1967-7E6A-4216-BD54-C8E221E8E3F9}" type="datetimeFigureOut">
              <a:rPr lang="en-US">
                <a:solidFill>
                  <a:prstClr val="black">
                    <a:tint val="75000"/>
                  </a:prstClr>
                </a:solidFill>
              </a:rPr>
              <a:pPr>
                <a:defRPr/>
              </a:pPr>
              <a:t>6/23/2015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0BFACC0-4143-47A4-8430-42E6EF9D6F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439372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6FF1C3-F496-4318-BE81-E5AF55068918}" type="datetimeFigureOut">
              <a:rPr lang="en-US">
                <a:solidFill>
                  <a:prstClr val="black">
                    <a:tint val="75000"/>
                  </a:prstClr>
                </a:solidFill>
              </a:rPr>
              <a:pPr>
                <a:defRPr/>
              </a:pPr>
              <a:t>6/23/2015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D76690E-94F4-4000-AF4E-8624CC77DFC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328386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17D85B3-DA75-4879-9C97-A19748212F60}" type="datetimeFigureOut">
              <a:rPr lang="en-US">
                <a:solidFill>
                  <a:prstClr val="black">
                    <a:tint val="75000"/>
                  </a:prstClr>
                </a:solidFill>
              </a:rPr>
              <a:pPr>
                <a:defRPr/>
              </a:pPr>
              <a:t>6/23/2015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6A6F857-7A96-42AA-AE6B-ACC26EFFDF3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599878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3FECCBA-23E4-42CB-A3A3-6585309C6AD2}" type="datetimeFigureOut">
              <a:rPr lang="en-US">
                <a:solidFill>
                  <a:prstClr val="black">
                    <a:tint val="75000"/>
                  </a:prstClr>
                </a:solidFill>
              </a:rPr>
              <a:pPr>
                <a:defRPr/>
              </a:pPr>
              <a:t>6/23/2015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AF5CEC5-5CE4-4756-8653-814533BC566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890576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06EBB6B-E5EE-4E2A-AFFB-C0DA7E51C5A8}"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0AD7D42-976B-4B3A-A2B4-F50B1ACF09B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154414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11A85E-C7A0-4F86-890F-83BC7646B7B8}"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4835FAA-1C6E-4508-BAA9-D437204FBE5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46324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20B342A-4196-4A21-9A8E-B6805F9C9632}"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7808704-2F32-47D5-B164-3911AC0119A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33794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37E1D4-02CF-412F-BF53-2917B29B12DC}"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C71DF3A-3305-4E65-BA00-02A62F515FC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40180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DC5A93-0810-4BA7-BAD3-16448384B626}" type="datetimeFigureOut">
              <a:rPr lang="en-US">
                <a:solidFill>
                  <a:prstClr val="black">
                    <a:tint val="75000"/>
                  </a:prstClr>
                </a:solidFill>
              </a:rPr>
              <a:pPr>
                <a:defRPr/>
              </a:pPr>
              <a:t>6/23/2015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412E5FC-4B16-490C-ABAF-0A1DD53B071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92690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44B1F3B-A1B7-41C8-A973-62D07F6F67D3}" type="datetimeFigureOut">
              <a:rPr lang="en-US">
                <a:solidFill>
                  <a:prstClr val="black">
                    <a:tint val="75000"/>
                  </a:prstClr>
                </a:solidFill>
              </a:rPr>
              <a:pPr>
                <a:defRPr/>
              </a:pPr>
              <a:t>6/23/2015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4DFFF08-7C6B-48B5-9FEB-A222A91D934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400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186EDDB-BEB7-4F77-A6CB-CFB4A3965608}" type="datetimeFigureOut">
              <a:rPr lang="en-US">
                <a:solidFill>
                  <a:prstClr val="black">
                    <a:tint val="75000"/>
                  </a:prstClr>
                </a:solidFill>
              </a:rPr>
              <a:pPr>
                <a:defRPr/>
              </a:pPr>
              <a:t>6/23/2015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7E2E7864-2AD6-42A8-AB5D-154664D100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809652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defTabSz="914400">
              <a:defRPr/>
            </a:pPr>
            <a:fld id="{0B15B536-D09F-4570-A974-520672D7D55B}" type="datetimeFigureOut">
              <a:rPr lang="en-US">
                <a:solidFill>
                  <a:prstClr val="black">
                    <a:tint val="75000"/>
                  </a:prstClr>
                </a:solidFill>
              </a:rPr>
              <a:pPr defTabSz="914400">
                <a:defRPr/>
              </a:pPr>
              <a:t>6/23/2015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defTabSz="9144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defTabSz="914400">
              <a:defRPr/>
            </a:pPr>
            <a:fld id="{005FE53B-5736-4F47-8727-EB968045B9AA}" type="slidenum">
              <a:rPr lang="en-US">
                <a:solidFill>
                  <a:prstClr val="black">
                    <a:tint val="75000"/>
                  </a:prstClr>
                </a:solidFill>
              </a:rPr>
              <a:pPr defTabSz="914400">
                <a:defRPr/>
              </a:pPr>
              <a:t>‹#›</a:t>
            </a:fld>
            <a:endParaRPr lang="en-US">
              <a:solidFill>
                <a:prstClr val="black">
                  <a:tint val="75000"/>
                </a:prstClr>
              </a:solidFill>
            </a:endParaRPr>
          </a:p>
        </p:txBody>
      </p:sp>
    </p:spTree>
    <p:extLst>
      <p:ext uri="{BB962C8B-B14F-4D97-AF65-F5344CB8AC3E}">
        <p14:creationId xmlns:p14="http://schemas.microsoft.com/office/powerpoint/2010/main" val="121388699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DD16B563-6CC6-40E5-8199-1CA19A635FF0}" type="datetimeFigureOut">
              <a:rPr lang="en-US">
                <a:solidFill>
                  <a:prstClr val="black">
                    <a:tint val="75000"/>
                  </a:prstClr>
                </a:solidFill>
                <a:ea typeface="+mn-ea"/>
              </a:rPr>
              <a:pPr defTabSz="914400">
                <a:defRPr/>
              </a:pPr>
              <a:t>6/23/2015</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C8D84913-C9E9-4632-9B35-3F8E21E15850}"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162465684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6.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Microsoft_Excel_97-2003_Worksheet1.xls"/></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oleObject" Target="../embeddings/oleObject2.bin"/><Relationship Id="rId7" Type="http://schemas.openxmlformats.org/officeDocument/2006/relationships/oleObject" Target="../embeddings/Microsoft_Excel_97-2003_Worksheet3.xls"/><Relationship Id="rId2" Type="http://schemas.openxmlformats.org/officeDocument/2006/relationships/slideLayout" Target="../slideLayouts/slideLayout1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5.png"/><Relationship Id="rId4" Type="http://schemas.openxmlformats.org/officeDocument/2006/relationships/oleObject" Target="../embeddings/Microsoft_Excel_97-2003_Worksheet2.xls"/></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6.xml"/><Relationship Id="rId1" Type="http://schemas.openxmlformats.org/officeDocument/2006/relationships/vmlDrawing" Target="../drawings/vmlDrawing3.vml"/><Relationship Id="rId5" Type="http://schemas.openxmlformats.org/officeDocument/2006/relationships/image" Target="../media/image8.png"/><Relationship Id="rId4" Type="http://schemas.openxmlformats.org/officeDocument/2006/relationships/oleObject" Target="../embeddings/Microsoft_Excel_97-2003_Worksheet4.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hyperlink" Target="mailto:CHIA-APCD@state.ma.us"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hyperlink" Target="mailto:casemix.data@state.ma.us" TargetMode="External"/><Relationship Id="rId4" Type="http://schemas.openxmlformats.org/officeDocument/2006/relationships/hyperlink" Target="mailto:apcd.data@state.ma.u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chiamass.gov/assets/Uploads/apcd-3-0/application-materials/Non-Government-APCD/1.-Fee-Remittance-or-Fee-Waiver-Request-Form.pdf"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http://chiamass.gov/assets/docs/g/chia-ab/1507.pdf" TargetMode="External"/><Relationship Id="rId4" Type="http://schemas.openxmlformats.org/officeDocument/2006/relationships/hyperlink" Target="http://chiamass.gov/assets/docs/g/chia-ab/1506.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chiamass.gov/assets/Uploads/apcd-3-0/application-materials/Non-Government-APCD/1.-Fee-Remittance-or-Fee-Waiver-Request-Form.pdf"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Monthly MA APCD / Case Mix User Workgroup Webinar</a:t>
            </a:r>
            <a:endParaRPr lang="en-US" sz="4000"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r>
              <a:rPr lang="en-US" sz="2400" dirty="0" smtClean="0">
                <a:latin typeface="Arial" panose="020B0604020202020204" pitchFamily="34" charset="0"/>
                <a:cs typeface="Arial" panose="020B0604020202020204" pitchFamily="34" charset="0"/>
              </a:rPr>
              <a:t>June 23, 2015</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New and Reclassified Data Elements in Release 3.0</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768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New Data Elements </a:t>
            </a:r>
            <a:br>
              <a:rPr lang="en-US" dirty="0" smtClean="0"/>
            </a:br>
            <a:r>
              <a:rPr lang="en-US" dirty="0" smtClean="0"/>
              <a:t>(Selected)</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solidFill>
                  <a:schemeClr val="tx2"/>
                </a:solidFill>
              </a:rPr>
              <a:t>Geocoded Data:  </a:t>
            </a:r>
          </a:p>
          <a:p>
            <a:pPr marL="800100" lvl="1" indent="-342900" algn="l">
              <a:buFont typeface="Arial" panose="020B0604020202020204" pitchFamily="34" charset="0"/>
              <a:buChar char="•"/>
            </a:pPr>
            <a:r>
              <a:rPr lang="en-US" sz="2000" dirty="0" smtClean="0">
                <a:solidFill>
                  <a:schemeClr val="tx2"/>
                </a:solidFill>
              </a:rPr>
              <a:t>Provider Census Tract (Derived-PV6)[Level 2]</a:t>
            </a:r>
          </a:p>
          <a:p>
            <a:pPr marL="800100" lvl="1" indent="-342900" algn="l">
              <a:buFont typeface="Arial" panose="020B0604020202020204" pitchFamily="34" charset="0"/>
              <a:buChar char="•"/>
            </a:pPr>
            <a:r>
              <a:rPr lang="en-US" sz="2000" dirty="0" smtClean="0">
                <a:solidFill>
                  <a:schemeClr val="tx2"/>
                </a:solidFill>
              </a:rPr>
              <a:t>Member Census Tract (Derived-MC17/PC17/DC14/ME15)     [Level 3]</a:t>
            </a:r>
          </a:p>
          <a:p>
            <a:pPr marL="342900" indent="-342900">
              <a:buFont typeface="Arial" panose="020B0604020202020204" pitchFamily="34" charset="0"/>
              <a:buChar char="•"/>
            </a:pPr>
            <a:r>
              <a:rPr lang="en-US" sz="2400" dirty="0" smtClean="0">
                <a:solidFill>
                  <a:schemeClr val="tx2"/>
                </a:solidFill>
              </a:rPr>
              <a:t>Normalized Age Calculations:</a:t>
            </a:r>
          </a:p>
          <a:p>
            <a:pPr marL="800100" lvl="1" indent="-342900" algn="l">
              <a:buFont typeface="Arial" panose="020B0604020202020204" pitchFamily="34" charset="0"/>
              <a:buChar char="•"/>
            </a:pPr>
            <a:r>
              <a:rPr lang="en-US" sz="2000" dirty="0" smtClean="0">
                <a:solidFill>
                  <a:schemeClr val="tx2"/>
                </a:solidFill>
              </a:rPr>
              <a:t>Member Age at Service (Derived-MC16/PC14/DC13)[Level 2]</a:t>
            </a:r>
          </a:p>
          <a:p>
            <a:pPr lvl="1" algn="l"/>
            <a:r>
              <a:rPr lang="en-US" sz="2000" dirty="0" smtClean="0">
                <a:solidFill>
                  <a:schemeClr val="tx2"/>
                </a:solidFill>
              </a:rPr>
              <a:t>	</a:t>
            </a:r>
            <a:r>
              <a:rPr lang="en-US" sz="1800" dirty="0" smtClean="0">
                <a:solidFill>
                  <a:schemeClr val="tx2"/>
                </a:solidFill>
              </a:rPr>
              <a:t>(replaces Year of Birth)</a:t>
            </a:r>
            <a:endParaRPr lang="en-US" sz="1800" dirty="0">
              <a:solidFill>
                <a:schemeClr val="tx2"/>
              </a:solidFill>
            </a:endParaRPr>
          </a:p>
          <a:p>
            <a:pPr marL="800100" lvl="1" indent="-342900" algn="l">
              <a:buFont typeface="Arial" panose="020B0604020202020204" pitchFamily="34" charset="0"/>
              <a:buChar char="•"/>
            </a:pPr>
            <a:r>
              <a:rPr lang="en-US" sz="2000" dirty="0" smtClean="0">
                <a:solidFill>
                  <a:schemeClr val="tx2"/>
                </a:solidFill>
              </a:rPr>
              <a:t>Member Age at Enrollment (Derived-ME14)[Level 2]</a:t>
            </a:r>
          </a:p>
          <a:p>
            <a:pPr lvl="1" algn="l"/>
            <a:r>
              <a:rPr lang="en-US" sz="2000" dirty="0">
                <a:solidFill>
                  <a:schemeClr val="tx2"/>
                </a:solidFill>
              </a:rPr>
              <a:t>	</a:t>
            </a:r>
            <a:r>
              <a:rPr lang="en-US" sz="1800" dirty="0" smtClean="0">
                <a:solidFill>
                  <a:schemeClr val="tx2"/>
                </a:solidFill>
              </a:rPr>
              <a:t>(replaces Member Age)</a:t>
            </a:r>
            <a:endParaRPr lang="en-US" sz="1800" dirty="0">
              <a:solidFill>
                <a:schemeClr val="tx2"/>
              </a:solidFill>
            </a:endParaRPr>
          </a:p>
          <a:p>
            <a:pPr marL="342900" indent="-342900">
              <a:buFont typeface="Arial" panose="020B0604020202020204" pitchFamily="34" charset="0"/>
              <a:buChar char="•"/>
            </a:pPr>
            <a:r>
              <a:rPr lang="en-US" sz="2400" dirty="0" smtClean="0"/>
              <a:t>Present on Admission</a:t>
            </a:r>
          </a:p>
        </p:txBody>
      </p:sp>
    </p:spTree>
    <p:extLst>
      <p:ext uri="{BB962C8B-B14F-4D97-AF65-F5344CB8AC3E}">
        <p14:creationId xmlns:p14="http://schemas.microsoft.com/office/powerpoint/2010/main" val="40524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304800"/>
            <a:ext cx="8382000" cy="381000"/>
          </a:xfrm>
        </p:spPr>
        <p:txBody>
          <a:bodyPr rtlCol="0">
            <a:noAutofit/>
          </a:bodyPr>
          <a:lstStyle/>
          <a:p>
            <a:pPr fontAlgn="auto">
              <a:spcAft>
                <a:spcPts val="0"/>
              </a:spcAft>
              <a:defRPr/>
            </a:pPr>
            <a:r>
              <a:rPr lang="en-US" sz="2800" b="1" dirty="0" smtClean="0"/>
              <a:t>What is a Present on Admission (POA) Code?</a:t>
            </a:r>
          </a:p>
        </p:txBody>
      </p:sp>
      <p:sp>
        <p:nvSpPr>
          <p:cNvPr id="2051" name="TextBox 4"/>
          <p:cNvSpPr txBox="1">
            <a:spLocks noChangeArrowheads="1"/>
          </p:cNvSpPr>
          <p:nvPr/>
        </p:nvSpPr>
        <p:spPr bwMode="auto">
          <a:xfrm>
            <a:off x="228600" y="914400"/>
            <a:ext cx="87679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914400"/>
            <a:r>
              <a:rPr lang="en-US" altLang="en-US" dirty="0" smtClean="0">
                <a:solidFill>
                  <a:prstClr val="black"/>
                </a:solidFill>
                <a:cs typeface="Arial" charset="0"/>
              </a:rPr>
              <a:t>MA APCD </a:t>
            </a:r>
            <a:r>
              <a:rPr lang="en-US" altLang="en-US" dirty="0">
                <a:solidFill>
                  <a:prstClr val="black"/>
                </a:solidFill>
                <a:cs typeface="Arial" charset="0"/>
              </a:rPr>
              <a:t>R</a:t>
            </a:r>
            <a:r>
              <a:rPr lang="en-US" altLang="en-US" dirty="0" smtClean="0">
                <a:solidFill>
                  <a:prstClr val="black"/>
                </a:solidFill>
                <a:cs typeface="Arial" charset="0"/>
              </a:rPr>
              <a:t>elease 3.0  </a:t>
            </a:r>
            <a:r>
              <a:rPr lang="en-US" altLang="en-US" b="1" dirty="0" smtClean="0">
                <a:solidFill>
                  <a:prstClr val="black"/>
                </a:solidFill>
                <a:cs typeface="Arial" charset="0"/>
              </a:rPr>
              <a:t>Present on Admission (POA) Code </a:t>
            </a:r>
            <a:r>
              <a:rPr lang="en-US" altLang="en-US" dirty="0" smtClean="0">
                <a:solidFill>
                  <a:prstClr val="black"/>
                </a:solidFill>
                <a:cs typeface="Arial" charset="0"/>
              </a:rPr>
              <a:t>fields for the principal diagnosis and each of the 24 associated diagnosis. </a:t>
            </a:r>
          </a:p>
        </p:txBody>
      </p:sp>
      <p:sp>
        <p:nvSpPr>
          <p:cNvPr id="2052" name="Rectangle 6"/>
          <p:cNvSpPr>
            <a:spLocks noChangeArrowheads="1"/>
          </p:cNvSpPr>
          <p:nvPr/>
        </p:nvSpPr>
        <p:spPr bwMode="auto">
          <a:xfrm>
            <a:off x="1248697" y="1905000"/>
            <a:ext cx="6774426"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914400"/>
            <a:r>
              <a:rPr lang="en-US" altLang="en-US" b="1" i="1" u="sng" dirty="0" smtClean="0">
                <a:solidFill>
                  <a:srgbClr val="0070C0"/>
                </a:solidFill>
                <a:cs typeface="Arial" charset="0"/>
              </a:rPr>
              <a:t>DEFINITION</a:t>
            </a:r>
            <a:r>
              <a:rPr lang="en-US" altLang="en-US" i="1" dirty="0" smtClean="0">
                <a:solidFill>
                  <a:srgbClr val="0070C0"/>
                </a:solidFill>
                <a:cs typeface="Arial" charset="0"/>
              </a:rPr>
              <a:t>: The </a:t>
            </a:r>
            <a:r>
              <a:rPr lang="en-US" altLang="en-US" b="1" i="1" dirty="0" smtClean="0">
                <a:solidFill>
                  <a:srgbClr val="0070C0"/>
                </a:solidFill>
                <a:cs typeface="Arial" charset="0"/>
              </a:rPr>
              <a:t>POA</a:t>
            </a:r>
            <a:r>
              <a:rPr lang="en-US" altLang="en-US" i="1" dirty="0" smtClean="0">
                <a:solidFill>
                  <a:srgbClr val="0070C0"/>
                </a:solidFill>
                <a:cs typeface="Arial" charset="0"/>
              </a:rPr>
              <a:t> Code is used </a:t>
            </a:r>
            <a:r>
              <a:rPr lang="en-US" altLang="en-US" i="1" u="sng" dirty="0" smtClean="0">
                <a:solidFill>
                  <a:srgbClr val="0070C0"/>
                </a:solidFill>
                <a:cs typeface="Arial" charset="0"/>
              </a:rPr>
              <a:t>distinguish a condition present at the time of admission from a hospital acquired condition </a:t>
            </a:r>
            <a:r>
              <a:rPr lang="en-US" altLang="en-US" i="1" dirty="0" smtClean="0">
                <a:solidFill>
                  <a:srgbClr val="0070C0"/>
                </a:solidFill>
                <a:cs typeface="Arial" charset="0"/>
              </a:rPr>
              <a:t>(</a:t>
            </a:r>
            <a:r>
              <a:rPr lang="en-US" altLang="en-US" b="1" i="1" dirty="0" smtClean="0">
                <a:solidFill>
                  <a:srgbClr val="0070C0"/>
                </a:solidFill>
                <a:cs typeface="Arial" charset="0"/>
              </a:rPr>
              <a:t>HAC</a:t>
            </a:r>
            <a:r>
              <a:rPr lang="en-US" altLang="en-US" i="1" dirty="0" smtClean="0">
                <a:solidFill>
                  <a:srgbClr val="0070C0"/>
                </a:solidFill>
                <a:cs typeface="Arial" charset="0"/>
              </a:rPr>
              <a:t>) that developed during the hospitalization. </a:t>
            </a:r>
            <a:br>
              <a:rPr lang="en-US" altLang="en-US" i="1" dirty="0" smtClean="0">
                <a:solidFill>
                  <a:srgbClr val="0070C0"/>
                </a:solidFill>
                <a:cs typeface="Arial" charset="0"/>
              </a:rPr>
            </a:br>
            <a:r>
              <a:rPr lang="en-US" altLang="en-US" i="1" dirty="0" smtClean="0">
                <a:solidFill>
                  <a:srgbClr val="0070C0"/>
                </a:solidFill>
                <a:cs typeface="Arial" charset="0"/>
              </a:rPr>
              <a:t/>
            </a:r>
            <a:br>
              <a:rPr lang="en-US" altLang="en-US" i="1" dirty="0" smtClean="0">
                <a:solidFill>
                  <a:srgbClr val="0070C0"/>
                </a:solidFill>
                <a:cs typeface="Arial" charset="0"/>
              </a:rPr>
            </a:br>
            <a:r>
              <a:rPr lang="en-US" altLang="en-US" i="1" dirty="0" smtClean="0">
                <a:solidFill>
                  <a:srgbClr val="0070C0"/>
                </a:solidFill>
                <a:cs typeface="Arial" charset="0"/>
              </a:rPr>
              <a:t>Present at the time of admission also includes conditions that developed in the outpatient settings, such as the emergency department and/or observation stay, that may have led to admission.</a:t>
            </a:r>
          </a:p>
        </p:txBody>
      </p:sp>
      <p:sp>
        <p:nvSpPr>
          <p:cNvPr id="2053" name="Rectangle 7"/>
          <p:cNvSpPr>
            <a:spLocks noChangeArrowheads="1"/>
          </p:cNvSpPr>
          <p:nvPr/>
        </p:nvSpPr>
        <p:spPr bwMode="auto">
          <a:xfrm>
            <a:off x="609600" y="4343400"/>
            <a:ext cx="82296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914400"/>
            <a:r>
              <a:rPr lang="en-US" altLang="en-US" dirty="0" smtClean="0">
                <a:solidFill>
                  <a:prstClr val="black"/>
                </a:solidFill>
                <a:cs typeface="Arial" charset="0"/>
              </a:rPr>
              <a:t>In MA APCD, POA is required when Type of Claim (MC094) =  </a:t>
            </a:r>
            <a:r>
              <a:rPr lang="en-US" altLang="en-US" b="1" dirty="0" smtClean="0">
                <a:solidFill>
                  <a:prstClr val="black"/>
                </a:solidFill>
                <a:cs typeface="Arial" charset="0"/>
              </a:rPr>
              <a:t>Facility (Code 002)</a:t>
            </a:r>
            <a:r>
              <a:rPr lang="en-US" altLang="en-US" dirty="0" smtClean="0">
                <a:solidFill>
                  <a:prstClr val="black"/>
                </a:solidFill>
                <a:cs typeface="Arial" charset="0"/>
              </a:rPr>
              <a:t> ,  </a:t>
            </a:r>
            <a:r>
              <a:rPr lang="en-US" altLang="en-US" b="1" dirty="0" smtClean="0">
                <a:solidFill>
                  <a:prstClr val="black"/>
                </a:solidFill>
                <a:cs typeface="Arial" charset="0"/>
              </a:rPr>
              <a:t>Admitting Diagnosis (MC039)</a:t>
            </a:r>
            <a:r>
              <a:rPr lang="en-US" altLang="en-US" dirty="0" smtClean="0">
                <a:solidFill>
                  <a:prstClr val="black"/>
                </a:solidFill>
                <a:cs typeface="Arial" charset="0"/>
              </a:rPr>
              <a:t> and </a:t>
            </a:r>
            <a:r>
              <a:rPr lang="en-US" altLang="en-US" b="1" dirty="0" smtClean="0">
                <a:solidFill>
                  <a:prstClr val="black"/>
                </a:solidFill>
                <a:cs typeface="Arial" charset="0"/>
              </a:rPr>
              <a:t>Principal Diagnosis (MC041) are populated</a:t>
            </a:r>
            <a:r>
              <a:rPr lang="en-US" altLang="en-US" dirty="0" smtClean="0">
                <a:solidFill>
                  <a:prstClr val="black"/>
                </a:solidFill>
                <a:cs typeface="Arial" charset="0"/>
              </a:rPr>
              <a:t> and is </a:t>
            </a:r>
            <a:r>
              <a:rPr lang="en-US" altLang="en-US" b="1" u="sng" dirty="0" smtClean="0">
                <a:solidFill>
                  <a:prstClr val="black"/>
                </a:solidFill>
                <a:cs typeface="Arial" charset="0"/>
              </a:rPr>
              <a:t>not</a:t>
            </a:r>
            <a:r>
              <a:rPr lang="en-US" altLang="en-US" dirty="0" smtClean="0">
                <a:solidFill>
                  <a:prstClr val="black"/>
                </a:solidFill>
                <a:cs typeface="Arial" charset="0"/>
              </a:rPr>
              <a:t> required when </a:t>
            </a:r>
            <a:r>
              <a:rPr lang="en-US" altLang="en-US" b="1" dirty="0" smtClean="0">
                <a:solidFill>
                  <a:prstClr val="black"/>
                </a:solidFill>
                <a:cs typeface="Arial" charset="0"/>
              </a:rPr>
              <a:t>Types of Facility (MC245) </a:t>
            </a:r>
            <a:r>
              <a:rPr lang="en-US" altLang="en-US" dirty="0" smtClean="0">
                <a:solidFill>
                  <a:prstClr val="black"/>
                </a:solidFill>
                <a:cs typeface="Arial" charset="0"/>
              </a:rPr>
              <a:t>is a Skilled Nursing Facility/Long Term Care Facility (Code  2), Designated Cancer Center (Code 5), Designated Inpatient Children’s Hospital (Code 6), Inpatient Rehabilitation Facility (Code 7) or Critical Access Hospital (Code 9).</a:t>
            </a:r>
          </a:p>
        </p:txBody>
      </p:sp>
    </p:spTree>
    <p:extLst>
      <p:ext uri="{BB962C8B-B14F-4D97-AF65-F5344CB8AC3E}">
        <p14:creationId xmlns:p14="http://schemas.microsoft.com/office/powerpoint/2010/main" val="1054839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 y="0"/>
            <a:ext cx="9525000" cy="609600"/>
          </a:xfrm>
        </p:spPr>
        <p:txBody>
          <a:bodyPr/>
          <a:lstStyle/>
          <a:p>
            <a:r>
              <a:rPr lang="en-US" altLang="en-US" sz="3200" b="1" smtClean="0"/>
              <a:t>Present on Admission Coding (Continued)</a:t>
            </a:r>
          </a:p>
        </p:txBody>
      </p:sp>
      <p:pic>
        <p:nvPicPr>
          <p:cNvPr id="307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667000"/>
            <a:ext cx="78486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533400" y="1981200"/>
            <a:ext cx="8229600" cy="6096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200" b="1" dirty="0" smtClean="0">
                <a:solidFill>
                  <a:prstClr val="black"/>
                </a:solidFill>
              </a:rPr>
              <a:t>Present on Admission Coding Options</a:t>
            </a:r>
          </a:p>
        </p:txBody>
      </p:sp>
      <p:sp>
        <p:nvSpPr>
          <p:cNvPr id="3077" name="TextBox 5"/>
          <p:cNvSpPr txBox="1">
            <a:spLocks noChangeArrowheads="1"/>
          </p:cNvSpPr>
          <p:nvPr/>
        </p:nvSpPr>
        <p:spPr bwMode="auto">
          <a:xfrm>
            <a:off x="457200" y="685800"/>
            <a:ext cx="8382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defTabSz="914400"/>
            <a:r>
              <a:rPr lang="en-US" altLang="en-US" dirty="0" smtClean="0">
                <a:solidFill>
                  <a:prstClr val="black"/>
                </a:solidFill>
                <a:cs typeface="Arial" charset="0"/>
              </a:rPr>
              <a:t>In MA APCD, while some of the claims for services in  2012 and earlier have sporadic POA codes, the highest volume carriers began consistently submitting the POA codes for 2013 and later. </a:t>
            </a:r>
            <a:r>
              <a:rPr lang="en-US" altLang="en-US" dirty="0">
                <a:solidFill>
                  <a:prstClr val="black"/>
                </a:solidFill>
                <a:cs typeface="Arial" charset="0"/>
              </a:rPr>
              <a:t>N</a:t>
            </a:r>
            <a:r>
              <a:rPr lang="en-US" altLang="en-US" dirty="0" smtClean="0">
                <a:solidFill>
                  <a:prstClr val="black"/>
                </a:solidFill>
                <a:cs typeface="Arial" charset="0"/>
              </a:rPr>
              <a:t>ote that certain types of diagnoses, such as pregnancy and injuries from accidents, are exempt from POA.</a:t>
            </a:r>
          </a:p>
        </p:txBody>
      </p:sp>
    </p:spTree>
    <p:extLst>
      <p:ext uri="{BB962C8B-B14F-4D97-AF65-F5344CB8AC3E}">
        <p14:creationId xmlns:p14="http://schemas.microsoft.com/office/powerpoint/2010/main" val="2077897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Reclassified Data Elements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solidFill>
                  <a:schemeClr val="tx2"/>
                </a:solidFill>
              </a:rPr>
              <a:t>ME056 – Last Activity Date </a:t>
            </a:r>
            <a:br>
              <a:rPr lang="en-US" sz="2400" dirty="0" smtClean="0">
                <a:solidFill>
                  <a:schemeClr val="tx2"/>
                </a:solidFill>
              </a:rPr>
            </a:br>
            <a:r>
              <a:rPr lang="en-US" sz="2000" dirty="0" smtClean="0">
                <a:solidFill>
                  <a:schemeClr val="tx2"/>
                </a:solidFill>
              </a:rPr>
              <a:t>Moved from Level 3 to Level 2</a:t>
            </a:r>
          </a:p>
          <a:p>
            <a:pPr lvl="1" algn="l"/>
            <a:endParaRPr lang="en-US" sz="1800" dirty="0">
              <a:solidFill>
                <a:srgbClr val="1F497D"/>
              </a:solidFill>
            </a:endParaRPr>
          </a:p>
          <a:p>
            <a:pPr marL="342900" lvl="0" indent="-342900">
              <a:buFont typeface="Arial" panose="020B0604020202020204" pitchFamily="34" charset="0"/>
              <a:buChar char="•"/>
            </a:pPr>
            <a:r>
              <a:rPr lang="en-US" sz="2400" dirty="0" smtClean="0"/>
              <a:t>Derived-MC15/PC13/DC12/ME13 – Member Link MCL (Member Matching Confidence Level)</a:t>
            </a:r>
            <a:br>
              <a:rPr lang="en-US" sz="2400" dirty="0" smtClean="0"/>
            </a:br>
            <a:r>
              <a:rPr lang="en-US" dirty="0">
                <a:solidFill>
                  <a:srgbClr val="1F497D"/>
                </a:solidFill>
              </a:rPr>
              <a:t>Moved from Level 2 to Level </a:t>
            </a:r>
            <a:r>
              <a:rPr lang="en-US" dirty="0" smtClean="0">
                <a:solidFill>
                  <a:srgbClr val="1F497D"/>
                </a:solidFill>
              </a:rPr>
              <a:t>3</a:t>
            </a:r>
            <a:br>
              <a:rPr lang="en-US" dirty="0" smtClean="0">
                <a:solidFill>
                  <a:srgbClr val="1F497D"/>
                </a:solidFill>
              </a:rPr>
            </a:br>
            <a:endParaRPr lang="en-US" dirty="0">
              <a:solidFill>
                <a:srgbClr val="1F497D"/>
              </a:solidFill>
            </a:endParaRPr>
          </a:p>
          <a:p>
            <a:pPr marL="342900" lvl="0" indent="-342900">
              <a:buFont typeface="Arial" panose="020B0604020202020204" pitchFamily="34" charset="0"/>
              <a:buChar char="•"/>
            </a:pPr>
            <a:r>
              <a:rPr lang="en-US" sz="2400" dirty="0" smtClean="0">
                <a:solidFill>
                  <a:srgbClr val="1F497D"/>
                </a:solidFill>
              </a:rPr>
              <a:t>MC068 </a:t>
            </a:r>
            <a:r>
              <a:rPr lang="en-US" sz="2400" dirty="0">
                <a:solidFill>
                  <a:srgbClr val="1F497D"/>
                </a:solidFill>
              </a:rPr>
              <a:t>– </a:t>
            </a:r>
            <a:r>
              <a:rPr lang="en-US" sz="2400" dirty="0" smtClean="0">
                <a:solidFill>
                  <a:srgbClr val="1F497D"/>
                </a:solidFill>
              </a:rPr>
              <a:t>Patient Control Number</a:t>
            </a:r>
            <a:r>
              <a:rPr lang="en-US" sz="2400" dirty="0">
                <a:solidFill>
                  <a:srgbClr val="1F497D"/>
                </a:solidFill>
              </a:rPr>
              <a:t/>
            </a:r>
            <a:br>
              <a:rPr lang="en-US" sz="2400" dirty="0">
                <a:solidFill>
                  <a:srgbClr val="1F497D"/>
                </a:solidFill>
              </a:rPr>
            </a:br>
            <a:r>
              <a:rPr lang="en-US" sz="2000" dirty="0" smtClean="0">
                <a:solidFill>
                  <a:srgbClr val="1F497D"/>
                </a:solidFill>
              </a:rPr>
              <a:t>Moved </a:t>
            </a:r>
            <a:r>
              <a:rPr lang="en-US" sz="2000" dirty="0">
                <a:solidFill>
                  <a:srgbClr val="1F497D"/>
                </a:solidFill>
              </a:rPr>
              <a:t>from Level 2 to Level 3</a:t>
            </a:r>
          </a:p>
          <a:p>
            <a:endParaRPr lang="en-US" sz="1000" dirty="0">
              <a:solidFill>
                <a:srgbClr val="1F497D"/>
              </a:solidFill>
            </a:endParaRP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738602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User Questions</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8816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Chart 3"/>
          <p:cNvGraphicFramePr>
            <a:graphicFrameLocks/>
          </p:cNvGraphicFramePr>
          <p:nvPr/>
        </p:nvGraphicFramePr>
        <p:xfrm>
          <a:off x="165100" y="1498600"/>
          <a:ext cx="8940800" cy="5359400"/>
        </p:xfrm>
        <a:graphic>
          <a:graphicData uri="http://schemas.openxmlformats.org/presentationml/2006/ole">
            <mc:AlternateContent xmlns:mc="http://schemas.openxmlformats.org/markup-compatibility/2006">
              <mc:Choice xmlns:v="urn:schemas-microsoft-com:vml" Requires="v">
                <p:oleObj spid="_x0000_s1035" r:id="rId4" imgW="8943607" imgH="5358848" progId="Excel.Chart.8">
                  <p:embed/>
                </p:oleObj>
              </mc:Choice>
              <mc:Fallback>
                <p:oleObj r:id="rId4" imgW="8943607" imgH="5358848"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100" y="1498600"/>
                        <a:ext cx="8940800" cy="535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5" name="TextBox 1"/>
          <p:cNvSpPr txBox="1">
            <a:spLocks noChangeArrowheads="1"/>
          </p:cNvSpPr>
          <p:nvPr/>
        </p:nvSpPr>
        <p:spPr bwMode="auto">
          <a:xfrm>
            <a:off x="3886200" y="2362200"/>
            <a:ext cx="990600" cy="533400"/>
          </a:xfrm>
          <a:prstGeom prst="rect">
            <a:avLst/>
          </a:prstGeom>
          <a:gradFill rotWithShape="0">
            <a:gsLst>
              <a:gs pos="0">
                <a:srgbClr val="FFFF00"/>
              </a:gs>
              <a:gs pos="12000">
                <a:srgbClr val="E6D78A"/>
              </a:gs>
              <a:gs pos="30000">
                <a:srgbClr val="C7AC4C"/>
              </a:gs>
              <a:gs pos="45000">
                <a:srgbClr val="E6D78A"/>
              </a:gs>
              <a:gs pos="77000">
                <a:srgbClr val="C7AC4C"/>
              </a:gs>
              <a:gs pos="100000">
                <a:srgbClr val="E6DCAC"/>
              </a:gs>
            </a:gsLst>
            <a:lin ang="5400000"/>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100" b="1" smtClean="0">
                <a:solidFill>
                  <a:prstClr val="black"/>
                </a:solidFill>
                <a:ea typeface="+mn-ea"/>
                <a:cs typeface="Arial" charset="0"/>
              </a:rPr>
              <a:t>0.9% Percent</a:t>
            </a:r>
          </a:p>
          <a:p>
            <a:pPr defTabSz="914400" eaLnBrk="1" hangingPunct="1">
              <a:spcBef>
                <a:spcPct val="0"/>
              </a:spcBef>
              <a:buFontTx/>
              <a:buNone/>
            </a:pPr>
            <a:r>
              <a:rPr lang="en-US" altLang="en-US" sz="1100" b="1" smtClean="0">
                <a:solidFill>
                  <a:prstClr val="black"/>
                </a:solidFill>
                <a:ea typeface="+mn-ea"/>
                <a:cs typeface="Arial" charset="0"/>
              </a:rPr>
              <a:t> Difference</a:t>
            </a:r>
          </a:p>
        </p:txBody>
      </p:sp>
      <p:sp>
        <p:nvSpPr>
          <p:cNvPr id="3076" name="TextBox 1"/>
          <p:cNvSpPr txBox="1">
            <a:spLocks noChangeArrowheads="1"/>
          </p:cNvSpPr>
          <p:nvPr/>
        </p:nvSpPr>
        <p:spPr bwMode="auto">
          <a:xfrm>
            <a:off x="5715000" y="2438400"/>
            <a:ext cx="990600" cy="533400"/>
          </a:xfrm>
          <a:prstGeom prst="rect">
            <a:avLst/>
          </a:prstGeom>
          <a:gradFill rotWithShape="0">
            <a:gsLst>
              <a:gs pos="0">
                <a:srgbClr val="FFFF00"/>
              </a:gs>
              <a:gs pos="12000">
                <a:srgbClr val="E6D78A"/>
              </a:gs>
              <a:gs pos="30000">
                <a:srgbClr val="C7AC4C"/>
              </a:gs>
              <a:gs pos="45000">
                <a:srgbClr val="E6D78A"/>
              </a:gs>
              <a:gs pos="77000">
                <a:srgbClr val="C7AC4C"/>
              </a:gs>
              <a:gs pos="100000">
                <a:srgbClr val="E6DCAC"/>
              </a:gs>
            </a:gsLst>
            <a:lin ang="5400000"/>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100" b="1" smtClean="0">
                <a:solidFill>
                  <a:prstClr val="black"/>
                </a:solidFill>
                <a:ea typeface="+mn-ea"/>
                <a:cs typeface="Arial" charset="0"/>
              </a:rPr>
              <a:t>1.5% Percent</a:t>
            </a:r>
          </a:p>
          <a:p>
            <a:pPr defTabSz="914400" eaLnBrk="1" hangingPunct="1">
              <a:spcBef>
                <a:spcPct val="0"/>
              </a:spcBef>
              <a:buFontTx/>
              <a:buNone/>
            </a:pPr>
            <a:r>
              <a:rPr lang="en-US" altLang="en-US" sz="1100" b="1" smtClean="0">
                <a:solidFill>
                  <a:prstClr val="black"/>
                </a:solidFill>
                <a:ea typeface="+mn-ea"/>
                <a:cs typeface="Arial" charset="0"/>
              </a:rPr>
              <a:t> Difference</a:t>
            </a:r>
          </a:p>
        </p:txBody>
      </p:sp>
      <p:sp>
        <p:nvSpPr>
          <p:cNvPr id="3077" name="TextBox 1"/>
          <p:cNvSpPr txBox="1">
            <a:spLocks noChangeArrowheads="1"/>
          </p:cNvSpPr>
          <p:nvPr/>
        </p:nvSpPr>
        <p:spPr bwMode="auto">
          <a:xfrm>
            <a:off x="7543800" y="1981200"/>
            <a:ext cx="990600" cy="533400"/>
          </a:xfrm>
          <a:prstGeom prst="rect">
            <a:avLst/>
          </a:prstGeom>
          <a:gradFill rotWithShape="0">
            <a:gsLst>
              <a:gs pos="0">
                <a:srgbClr val="FFFF00"/>
              </a:gs>
              <a:gs pos="12000">
                <a:srgbClr val="E6D78A"/>
              </a:gs>
              <a:gs pos="30000">
                <a:srgbClr val="C7AC4C"/>
              </a:gs>
              <a:gs pos="45000">
                <a:srgbClr val="E6D78A"/>
              </a:gs>
              <a:gs pos="77000">
                <a:srgbClr val="C7AC4C"/>
              </a:gs>
              <a:gs pos="100000">
                <a:srgbClr val="E6DCAC"/>
              </a:gs>
            </a:gsLst>
            <a:lin ang="5400000"/>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100" b="1" smtClean="0">
                <a:solidFill>
                  <a:prstClr val="black"/>
                </a:solidFill>
                <a:ea typeface="+mn-ea"/>
                <a:cs typeface="Arial" charset="0"/>
              </a:rPr>
              <a:t>3.0% Percent</a:t>
            </a:r>
          </a:p>
          <a:p>
            <a:pPr defTabSz="914400" eaLnBrk="1" hangingPunct="1">
              <a:spcBef>
                <a:spcPct val="0"/>
              </a:spcBef>
              <a:buFontTx/>
              <a:buNone/>
            </a:pPr>
            <a:r>
              <a:rPr lang="en-US" altLang="en-US" sz="1100" b="1" smtClean="0">
                <a:solidFill>
                  <a:prstClr val="black"/>
                </a:solidFill>
                <a:ea typeface="+mn-ea"/>
                <a:cs typeface="Arial" charset="0"/>
              </a:rPr>
              <a:t> Difference</a:t>
            </a:r>
          </a:p>
        </p:txBody>
      </p:sp>
      <p:sp>
        <p:nvSpPr>
          <p:cNvPr id="3078" name="Title 8"/>
          <p:cNvSpPr>
            <a:spLocks noGrp="1"/>
          </p:cNvSpPr>
          <p:nvPr>
            <p:ph type="ctrTitle"/>
          </p:nvPr>
        </p:nvSpPr>
        <p:spPr>
          <a:xfrm>
            <a:off x="0" y="-304800"/>
            <a:ext cx="9144000" cy="1470025"/>
          </a:xfrm>
        </p:spPr>
        <p:txBody>
          <a:bodyPr/>
          <a:lstStyle/>
          <a:p>
            <a:pPr eaLnBrk="1" hangingPunct="1"/>
            <a:r>
              <a:rPr lang="en-US" altLang="en-US" sz="2400" b="1" dirty="0" smtClean="0"/>
              <a:t>Q: If I do research using 2009-11 data in Release 2.1, would I get the same results using those same years in Release 3.0?</a:t>
            </a:r>
          </a:p>
        </p:txBody>
      </p:sp>
      <p:sp>
        <p:nvSpPr>
          <p:cNvPr id="3079" name="TextBox 9"/>
          <p:cNvSpPr txBox="1">
            <a:spLocks noChangeArrowheads="1"/>
          </p:cNvSpPr>
          <p:nvPr/>
        </p:nvSpPr>
        <p:spPr bwMode="auto">
          <a:xfrm>
            <a:off x="381000" y="838200"/>
            <a:ext cx="77934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1800" i="1" dirty="0" smtClean="0">
                <a:solidFill>
                  <a:srgbClr val="0070C0"/>
                </a:solidFill>
                <a:ea typeface="+mn-ea"/>
                <a:cs typeface="Arial" charset="0"/>
              </a:rPr>
              <a:t>A: Since Release 2.1, some carriers have submitted updates to prior years data, </a:t>
            </a:r>
          </a:p>
          <a:p>
            <a:pPr algn="ctr" defTabSz="914400" eaLnBrk="1" hangingPunct="1">
              <a:spcBef>
                <a:spcPct val="0"/>
              </a:spcBef>
              <a:buFontTx/>
              <a:buNone/>
            </a:pPr>
            <a:r>
              <a:rPr lang="en-US" altLang="en-US" sz="1800" i="1" dirty="0" smtClean="0">
                <a:solidFill>
                  <a:srgbClr val="0070C0"/>
                </a:solidFill>
                <a:ea typeface="+mn-ea"/>
                <a:cs typeface="Arial" charset="0"/>
              </a:rPr>
              <a:t>therefore you might see differences in the pattern incurred.</a:t>
            </a:r>
          </a:p>
        </p:txBody>
      </p:sp>
      <p:sp>
        <p:nvSpPr>
          <p:cNvPr id="3080" name="TextBox 10"/>
          <p:cNvSpPr txBox="1">
            <a:spLocks noChangeArrowheads="1"/>
          </p:cNvSpPr>
          <p:nvPr/>
        </p:nvSpPr>
        <p:spPr bwMode="auto">
          <a:xfrm>
            <a:off x="661988" y="1446213"/>
            <a:ext cx="7626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u="sng" dirty="0" smtClean="0">
                <a:solidFill>
                  <a:srgbClr val="C00000"/>
                </a:solidFill>
                <a:ea typeface="+mn-ea"/>
                <a:cs typeface="Arial" charset="0"/>
              </a:rPr>
              <a:t>Comparison of  MA APCD Releases 2.1 and 3.0 Medical Claims Volume by Year</a:t>
            </a:r>
          </a:p>
        </p:txBody>
      </p:sp>
    </p:spTree>
    <p:extLst>
      <p:ext uri="{BB962C8B-B14F-4D97-AF65-F5344CB8AC3E}">
        <p14:creationId xmlns:p14="http://schemas.microsoft.com/office/powerpoint/2010/main" val="2758628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52400" y="38100"/>
            <a:ext cx="8915400" cy="1143000"/>
          </a:xfrm>
        </p:spPr>
        <p:txBody>
          <a:bodyPr/>
          <a:lstStyle/>
          <a:p>
            <a:pPr eaLnBrk="1" hangingPunct="1">
              <a:defRPr/>
            </a:pPr>
            <a:r>
              <a:rPr lang="en-US" altLang="en-US" sz="1600" b="1" dirty="0" smtClean="0">
                <a:latin typeface="+mn-lt"/>
              </a:rPr>
              <a:t>Q: The Member Eligibility File has a Student Status field (ME061).  Are these students of all ages or mostly college age students and does the age range change if you filter by eligibility file coverage types?  </a:t>
            </a:r>
            <a:r>
              <a:rPr lang="en-US" altLang="en-US" sz="1600" dirty="0" smtClean="0"/>
              <a:t/>
            </a:r>
            <a:br>
              <a:rPr lang="en-US" altLang="en-US" sz="1600" dirty="0" smtClean="0"/>
            </a:br>
            <a:r>
              <a:rPr lang="en-US" altLang="en-US" sz="1200" dirty="0" smtClean="0"/>
              <a:t/>
            </a:r>
            <a:br>
              <a:rPr lang="en-US" altLang="en-US" sz="1200" dirty="0" smtClean="0"/>
            </a:br>
            <a:r>
              <a:rPr lang="en-US" altLang="en-US" sz="1600" i="1" dirty="0" smtClean="0">
                <a:solidFill>
                  <a:srgbClr val="0070C0"/>
                </a:solidFill>
              </a:rPr>
              <a:t>A: The students are mainly of college age and the age range does not change </a:t>
            </a:r>
            <a:br>
              <a:rPr lang="en-US" altLang="en-US" sz="1600" i="1" dirty="0" smtClean="0">
                <a:solidFill>
                  <a:srgbClr val="0070C0"/>
                </a:solidFill>
              </a:rPr>
            </a:br>
            <a:r>
              <a:rPr lang="en-US" altLang="en-US" sz="1600" i="1" dirty="0" smtClean="0">
                <a:solidFill>
                  <a:srgbClr val="0070C0"/>
                </a:solidFill>
              </a:rPr>
              <a:t>significantly if you filter by coverage type.</a:t>
            </a:r>
          </a:p>
        </p:txBody>
      </p:sp>
      <p:graphicFrame>
        <p:nvGraphicFramePr>
          <p:cNvPr id="2051" name="Object 4"/>
          <p:cNvGraphicFramePr>
            <a:graphicFrameLocks/>
          </p:cNvGraphicFramePr>
          <p:nvPr/>
        </p:nvGraphicFramePr>
        <p:xfrm>
          <a:off x="533400" y="1676400"/>
          <a:ext cx="8255000" cy="2209800"/>
        </p:xfrm>
        <a:graphic>
          <a:graphicData uri="http://schemas.openxmlformats.org/presentationml/2006/ole">
            <mc:AlternateContent xmlns:mc="http://schemas.openxmlformats.org/markup-compatibility/2006">
              <mc:Choice xmlns:v="urn:schemas-microsoft-com:vml" Requires="v">
                <p:oleObj spid="_x0000_s2068" r:id="rId4" imgW="8254699" imgH="1908213" progId="Excel.Chart.8">
                  <p:embed/>
                </p:oleObj>
              </mc:Choice>
              <mc:Fallback>
                <p:oleObj r:id="rId4" imgW="8254699" imgH="1908213"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676400"/>
                        <a:ext cx="82550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52" name="Object 4"/>
          <p:cNvGraphicFramePr>
            <a:graphicFrameLocks/>
          </p:cNvGraphicFramePr>
          <p:nvPr/>
        </p:nvGraphicFramePr>
        <p:xfrm>
          <a:off x="533400" y="4038600"/>
          <a:ext cx="8255000" cy="2336800"/>
        </p:xfrm>
        <a:graphic>
          <a:graphicData uri="http://schemas.openxmlformats.org/presentationml/2006/ole">
            <mc:AlternateContent xmlns:mc="http://schemas.openxmlformats.org/markup-compatibility/2006">
              <mc:Choice xmlns:v="urn:schemas-microsoft-com:vml" Requires="v">
                <p:oleObj spid="_x0000_s2069" r:id="rId7" imgW="8254699" imgH="1902117" progId="Excel.Chart.8">
                  <p:embed/>
                </p:oleObj>
              </mc:Choice>
              <mc:Fallback>
                <p:oleObj r:id="rId7" imgW="8254699" imgH="1902117" progId="Excel.Chart.8">
                  <p:embed/>
                  <p:pic>
                    <p:nvPicPr>
                      <p:cNvPr id="0" name=""/>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4038600"/>
                        <a:ext cx="8255000" cy="233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3" name="TextBox 8"/>
          <p:cNvSpPr txBox="1">
            <a:spLocks noChangeArrowheads="1"/>
          </p:cNvSpPr>
          <p:nvPr/>
        </p:nvSpPr>
        <p:spPr bwMode="auto">
          <a:xfrm>
            <a:off x="685800" y="1143000"/>
            <a:ext cx="7764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u="sng" dirty="0" smtClean="0">
                <a:solidFill>
                  <a:srgbClr val="FF0000"/>
                </a:solidFill>
                <a:ea typeface="+mn-ea"/>
                <a:cs typeface="Arial" charset="0"/>
              </a:rPr>
              <a:t>Comparison of Student Status Age Distribution by Eligibility File Coverage Types</a:t>
            </a:r>
          </a:p>
        </p:txBody>
      </p:sp>
    </p:spTree>
    <p:extLst>
      <p:ext uri="{BB962C8B-B14F-4D97-AF65-F5344CB8AC3E}">
        <p14:creationId xmlns:p14="http://schemas.microsoft.com/office/powerpoint/2010/main" val="36519337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52600"/>
            <a:ext cx="9123363"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9" name="TextBox 3"/>
          <p:cNvSpPr txBox="1">
            <a:spLocks noChangeArrowheads="1"/>
          </p:cNvSpPr>
          <p:nvPr/>
        </p:nvSpPr>
        <p:spPr bwMode="auto">
          <a:xfrm>
            <a:off x="7848600" y="2895600"/>
            <a:ext cx="6461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900" smtClean="0">
                <a:solidFill>
                  <a:prstClr val="black"/>
                </a:solidFill>
                <a:ea typeface="+mn-ea"/>
                <a:cs typeface="Arial" charset="0"/>
              </a:rPr>
              <a:t>2,481,655</a:t>
            </a:r>
          </a:p>
        </p:txBody>
      </p:sp>
      <p:cxnSp>
        <p:nvCxnSpPr>
          <p:cNvPr id="6" name="Straight Arrow Connector 5"/>
          <p:cNvCxnSpPr/>
          <p:nvPr/>
        </p:nvCxnSpPr>
        <p:spPr>
          <a:xfrm flipH="1">
            <a:off x="7696200" y="3048000"/>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01" name="Title 6"/>
          <p:cNvSpPr>
            <a:spLocks noGrp="1"/>
          </p:cNvSpPr>
          <p:nvPr>
            <p:ph type="ctrTitle"/>
          </p:nvPr>
        </p:nvSpPr>
        <p:spPr>
          <a:xfrm>
            <a:off x="152400" y="-304800"/>
            <a:ext cx="8686800" cy="1470025"/>
          </a:xfrm>
        </p:spPr>
        <p:txBody>
          <a:bodyPr/>
          <a:lstStyle/>
          <a:p>
            <a:r>
              <a:rPr lang="en-US" altLang="en-US" sz="2000" b="1" dirty="0" smtClean="0"/>
              <a:t>Q: If a Massachusetts resident receives care outside of Massachusetts, does the MA APCD Provider file contain data on those care providers? </a:t>
            </a:r>
          </a:p>
        </p:txBody>
      </p:sp>
      <p:sp>
        <p:nvSpPr>
          <p:cNvPr id="4102" name="TextBox 7"/>
          <p:cNvSpPr txBox="1">
            <a:spLocks noChangeArrowheads="1"/>
          </p:cNvSpPr>
          <p:nvPr/>
        </p:nvSpPr>
        <p:spPr bwMode="auto">
          <a:xfrm>
            <a:off x="76200" y="762000"/>
            <a:ext cx="90868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i="1" dirty="0" smtClean="0">
                <a:solidFill>
                  <a:srgbClr val="0070C0"/>
                </a:solidFill>
                <a:ea typeface="+mn-ea"/>
                <a:cs typeface="Arial" charset="0"/>
              </a:rPr>
              <a:t>A: Yes, the MA APCD Provider File should contain data on any provider regardless of geographic location which accepted payment for MA residents from carriers in MA APCD. Additionally, some national carriers provide national directories even if no payments were made.</a:t>
            </a:r>
          </a:p>
        </p:txBody>
      </p:sp>
      <p:sp>
        <p:nvSpPr>
          <p:cNvPr id="4103" name="TextBox 8"/>
          <p:cNvSpPr txBox="1">
            <a:spLocks noChangeArrowheads="1"/>
          </p:cNvSpPr>
          <p:nvPr/>
        </p:nvSpPr>
        <p:spPr bwMode="auto">
          <a:xfrm>
            <a:off x="1788364" y="1828800"/>
            <a:ext cx="59078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u="sng" dirty="0" smtClean="0">
                <a:solidFill>
                  <a:prstClr val="black"/>
                </a:solidFill>
                <a:ea typeface="+mn-ea"/>
                <a:cs typeface="Arial" charset="0"/>
              </a:rPr>
              <a:t>US Distribution of Distinct National Provider IDs in MA APCD</a:t>
            </a:r>
          </a:p>
        </p:txBody>
      </p:sp>
      <p:sp>
        <p:nvSpPr>
          <p:cNvPr id="4104" name="TextBox 1"/>
          <p:cNvSpPr txBox="1">
            <a:spLocks noChangeArrowheads="1"/>
          </p:cNvSpPr>
          <p:nvPr/>
        </p:nvSpPr>
        <p:spPr bwMode="auto">
          <a:xfrm>
            <a:off x="4191000" y="6457950"/>
            <a:ext cx="4724400" cy="400050"/>
          </a:xfrm>
          <a:prstGeom prst="rect">
            <a:avLst/>
          </a:prstGeom>
          <a:solidFill>
            <a:srgbClr val="FFFF99"/>
          </a:solidFill>
          <a:ln w="9525">
            <a:solidFill>
              <a:schemeClr val="tx1"/>
            </a:solidFill>
            <a:miter lim="800000"/>
            <a:headEnd/>
            <a:tailEnd/>
          </a:ln>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defTabSz="914400" eaLnBrk="1" hangingPunct="1"/>
            <a:r>
              <a:rPr lang="en-US" altLang="en-US" sz="1000" b="1" smtClean="0">
                <a:solidFill>
                  <a:prstClr val="black"/>
                </a:solidFill>
                <a:ea typeface="+mn-ea"/>
              </a:rPr>
              <a:t>Note: 46% in Massachusetts,  </a:t>
            </a:r>
            <a:r>
              <a:rPr lang="en-US" altLang="en-US" sz="1000" smtClean="0">
                <a:solidFill>
                  <a:prstClr val="black"/>
                </a:solidFill>
                <a:ea typeface="+mn-ea"/>
              </a:rPr>
              <a:t>10 % in Other New England States (VT, ME, RI, CT, NH),  </a:t>
            </a:r>
          </a:p>
          <a:p>
            <a:pPr defTabSz="914400" eaLnBrk="1" hangingPunct="1"/>
            <a:r>
              <a:rPr lang="en-US" altLang="en-US" sz="1000" smtClean="0">
                <a:solidFill>
                  <a:prstClr val="black"/>
                </a:solidFill>
                <a:ea typeface="+mn-ea"/>
              </a:rPr>
              <a:t>44% Outside of the New England Region</a:t>
            </a:r>
          </a:p>
        </p:txBody>
      </p:sp>
    </p:spTree>
    <p:extLst>
      <p:ext uri="{BB962C8B-B14F-4D97-AF65-F5344CB8AC3E}">
        <p14:creationId xmlns:p14="http://schemas.microsoft.com/office/powerpoint/2010/main" val="1325196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p:cNvSpPr txBox="1">
            <a:spLocks noChangeArrowheads="1"/>
          </p:cNvSpPr>
          <p:nvPr/>
        </p:nvSpPr>
        <p:spPr bwMode="auto">
          <a:xfrm>
            <a:off x="609600" y="152400"/>
            <a:ext cx="8077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2400" b="1" dirty="0" smtClean="0">
                <a:solidFill>
                  <a:prstClr val="black"/>
                </a:solidFill>
                <a:ea typeface="+mn-ea"/>
                <a:cs typeface="Arial" charset="0"/>
              </a:rPr>
              <a:t>Q: Should users expect member EIDs to be associated with lots of different carriers or a few?</a:t>
            </a:r>
          </a:p>
        </p:txBody>
      </p:sp>
      <p:graphicFrame>
        <p:nvGraphicFramePr>
          <p:cNvPr id="5123" name="Chart 5"/>
          <p:cNvGraphicFramePr>
            <a:graphicFrameLocks/>
          </p:cNvGraphicFramePr>
          <p:nvPr/>
        </p:nvGraphicFramePr>
        <p:xfrm>
          <a:off x="635000" y="2995613"/>
          <a:ext cx="8304213" cy="3787775"/>
        </p:xfrm>
        <a:graphic>
          <a:graphicData uri="http://schemas.openxmlformats.org/presentationml/2006/ole">
            <mc:AlternateContent xmlns:mc="http://schemas.openxmlformats.org/markup-compatibility/2006">
              <mc:Choice xmlns:v="urn:schemas-microsoft-com:vml" Requires="v">
                <p:oleObj spid="_x0000_s3083" r:id="rId4" imgW="8303472" imgH="3792041" progId="Excel.Chart.8">
                  <p:embed/>
                </p:oleObj>
              </mc:Choice>
              <mc:Fallback>
                <p:oleObj r:id="rId4" imgW="8303472" imgH="3792041"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000" y="2995613"/>
                        <a:ext cx="8304213" cy="3787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4" name="TextBox 6"/>
          <p:cNvSpPr txBox="1">
            <a:spLocks noChangeArrowheads="1"/>
          </p:cNvSpPr>
          <p:nvPr/>
        </p:nvSpPr>
        <p:spPr bwMode="auto">
          <a:xfrm>
            <a:off x="304800" y="1270819"/>
            <a:ext cx="8382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i="1" dirty="0" smtClean="0">
                <a:solidFill>
                  <a:srgbClr val="0070C0"/>
                </a:solidFill>
                <a:ea typeface="+mn-ea"/>
                <a:cs typeface="Arial" charset="0"/>
              </a:rPr>
              <a:t>A: In the APCD Release 3.0 MC file, less than 6% of the EIDs have medical claims with 4 or more carriers. The largest number of EIDs (60%) have medical claims with one carrier, followed 24% with two carriers and 11% with three carriers.  This is reflective of turnover generally observed in enrollment.</a:t>
            </a:r>
          </a:p>
        </p:txBody>
      </p:sp>
      <p:sp>
        <p:nvSpPr>
          <p:cNvPr id="9" name="TextBox 8"/>
          <p:cNvSpPr txBox="1"/>
          <p:nvPr/>
        </p:nvSpPr>
        <p:spPr>
          <a:xfrm>
            <a:off x="635000" y="2626281"/>
            <a:ext cx="7960641" cy="369332"/>
          </a:xfrm>
          <a:prstGeom prst="rect">
            <a:avLst/>
          </a:prstGeom>
          <a:noFill/>
        </p:spPr>
        <p:txBody>
          <a:bodyPr wrap="none">
            <a:spAutoFit/>
          </a:bodyPr>
          <a:lstStyle/>
          <a:p>
            <a:pPr defTabSz="914400" fontAlgn="auto">
              <a:spcBef>
                <a:spcPts val="0"/>
              </a:spcBef>
              <a:spcAft>
                <a:spcPts val="0"/>
              </a:spcAft>
              <a:defRPr/>
            </a:pPr>
            <a:r>
              <a:rPr lang="en-US" b="1" dirty="0">
                <a:solidFill>
                  <a:srgbClr val="9BBB59">
                    <a:lumMod val="50000"/>
                  </a:srgbClr>
                </a:solidFill>
                <a:latin typeface="Calibri"/>
                <a:ea typeface="+mn-ea"/>
                <a:cs typeface="Arial" charset="0"/>
              </a:rPr>
              <a:t>MA </a:t>
            </a:r>
            <a:r>
              <a:rPr lang="en-US" b="1" dirty="0" smtClean="0">
                <a:solidFill>
                  <a:srgbClr val="9BBB59">
                    <a:lumMod val="50000"/>
                  </a:srgbClr>
                </a:solidFill>
                <a:latin typeface="Calibri"/>
                <a:ea typeface="+mn-ea"/>
                <a:cs typeface="Arial" charset="0"/>
              </a:rPr>
              <a:t>APCD 3.0: </a:t>
            </a:r>
            <a:r>
              <a:rPr lang="en-US" b="1" dirty="0">
                <a:solidFill>
                  <a:srgbClr val="9BBB59">
                    <a:lumMod val="50000"/>
                  </a:srgbClr>
                </a:solidFill>
                <a:latin typeface="Calibri"/>
                <a:ea typeface="+mn-ea"/>
                <a:cs typeface="Arial" charset="0"/>
              </a:rPr>
              <a:t>Distinct EID </a:t>
            </a:r>
            <a:r>
              <a:rPr lang="en-US" b="1" dirty="0" smtClean="0">
                <a:solidFill>
                  <a:srgbClr val="9BBB59">
                    <a:lumMod val="50000"/>
                  </a:srgbClr>
                </a:solidFill>
                <a:latin typeface="Calibri"/>
                <a:ea typeface="+mn-ea"/>
                <a:cs typeface="Arial" charset="0"/>
              </a:rPr>
              <a:t>with Medical Claims by </a:t>
            </a:r>
            <a:r>
              <a:rPr lang="en-US" b="1" dirty="0">
                <a:solidFill>
                  <a:srgbClr val="9BBB59">
                    <a:lumMod val="50000"/>
                  </a:srgbClr>
                </a:solidFill>
                <a:latin typeface="Calibri"/>
                <a:ea typeface="+mn-ea"/>
                <a:cs typeface="Arial" charset="0"/>
              </a:rPr>
              <a:t>Number of </a:t>
            </a:r>
            <a:r>
              <a:rPr lang="en-US" b="1" dirty="0" smtClean="0">
                <a:solidFill>
                  <a:srgbClr val="9BBB59">
                    <a:lumMod val="50000"/>
                  </a:srgbClr>
                </a:solidFill>
                <a:latin typeface="Calibri"/>
                <a:ea typeface="+mn-ea"/>
                <a:cs typeface="Arial" charset="0"/>
              </a:rPr>
              <a:t>Carriers for CY 2013</a:t>
            </a:r>
            <a:endParaRPr lang="en-US" b="1" dirty="0">
              <a:solidFill>
                <a:srgbClr val="9BBB59">
                  <a:lumMod val="50000"/>
                </a:srgbClr>
              </a:solidFill>
              <a:latin typeface="Calibri"/>
              <a:ea typeface="+mn-ea"/>
              <a:cs typeface="Arial" charset="0"/>
            </a:endParaRPr>
          </a:p>
        </p:txBody>
      </p:sp>
    </p:spTree>
    <p:extLst>
      <p:ext uri="{BB962C8B-B14F-4D97-AF65-F5344CB8AC3E}">
        <p14:creationId xmlns:p14="http://schemas.microsoft.com/office/powerpoint/2010/main" val="1708796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Announcements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Common Application Issues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New &amp; Reclassified Data Elements in Release 3.0</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User Questions: Some in-depth analyses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3200400"/>
          <a:ext cx="8839200" cy="2481267"/>
        </p:xfrm>
        <a:graphic>
          <a:graphicData uri="http://schemas.openxmlformats.org/drawingml/2006/table">
            <a:tbl>
              <a:tblPr>
                <a:tableStyleId>{BDBED569-4797-4DF1-A0F4-6AAB3CD982D8}</a:tableStyleId>
              </a:tblPr>
              <a:tblGrid>
                <a:gridCol w="2644205"/>
                <a:gridCol w="679939"/>
                <a:gridCol w="755487"/>
                <a:gridCol w="755487"/>
                <a:gridCol w="755487"/>
                <a:gridCol w="886394"/>
                <a:gridCol w="775678"/>
                <a:gridCol w="679939"/>
                <a:gridCol w="906584"/>
              </a:tblGrid>
              <a:tr h="556467">
                <a:tc>
                  <a:txBody>
                    <a:bodyPr/>
                    <a:lstStyle/>
                    <a:p>
                      <a:pPr algn="ctr" fontAlgn="b"/>
                      <a:r>
                        <a:rPr lang="en-US" sz="1200" b="1" u="none" strike="noStrike" dirty="0">
                          <a:effectLst/>
                        </a:rPr>
                        <a:t>Description</a:t>
                      </a:r>
                      <a:endParaRPr lang="en-US" sz="1200" b="1" i="0" u="none" strike="noStrike" dirty="0">
                        <a:solidFill>
                          <a:srgbClr val="000000"/>
                        </a:solidFill>
                        <a:effectLst/>
                        <a:latin typeface="Calibri"/>
                      </a:endParaRPr>
                    </a:p>
                  </a:txBody>
                  <a:tcPr marL="7611" marR="7611" marT="7613" marB="0" anchor="b"/>
                </a:tc>
                <a:tc>
                  <a:txBody>
                    <a:bodyPr/>
                    <a:lstStyle/>
                    <a:p>
                      <a:pPr algn="ctr" fontAlgn="b"/>
                      <a:r>
                        <a:rPr lang="en-US" sz="1200" b="1" u="none" strike="noStrike" dirty="0">
                          <a:effectLst/>
                        </a:rPr>
                        <a:t>Charges</a:t>
                      </a:r>
                      <a:endParaRPr lang="en-US" sz="1200" b="1" i="0" u="none" strike="noStrike" dirty="0">
                        <a:solidFill>
                          <a:srgbClr val="000000"/>
                        </a:solidFill>
                        <a:effectLst/>
                        <a:latin typeface="Calibri"/>
                      </a:endParaRPr>
                    </a:p>
                  </a:txBody>
                  <a:tcPr marL="7611" marR="7611" marT="7613" marB="0" anchor="b"/>
                </a:tc>
                <a:tc>
                  <a:txBody>
                    <a:bodyPr/>
                    <a:lstStyle/>
                    <a:p>
                      <a:pPr algn="ctr" fontAlgn="b"/>
                      <a:r>
                        <a:rPr lang="en-US" sz="1200" b="1" u="none" strike="noStrike" dirty="0">
                          <a:effectLst/>
                        </a:rPr>
                        <a:t>Paid</a:t>
                      </a:r>
                      <a:endParaRPr lang="en-US" sz="1200" b="1" i="0" u="none" strike="noStrike" dirty="0">
                        <a:solidFill>
                          <a:srgbClr val="000000"/>
                        </a:solidFill>
                        <a:effectLst/>
                        <a:latin typeface="Calibri"/>
                      </a:endParaRPr>
                    </a:p>
                  </a:txBody>
                  <a:tcPr marL="7611" marR="7611" marT="7613" marB="0" anchor="b"/>
                </a:tc>
                <a:tc>
                  <a:txBody>
                    <a:bodyPr/>
                    <a:lstStyle/>
                    <a:p>
                      <a:pPr algn="ctr" fontAlgn="b"/>
                      <a:r>
                        <a:rPr lang="en-US" sz="1200" b="1" u="none" strike="noStrike" dirty="0">
                          <a:effectLst/>
                        </a:rPr>
                        <a:t>Copay</a:t>
                      </a:r>
                      <a:endParaRPr lang="en-US" sz="1200" b="1" i="0" u="none" strike="noStrike" dirty="0">
                        <a:solidFill>
                          <a:srgbClr val="000000"/>
                        </a:solidFill>
                        <a:effectLst/>
                        <a:latin typeface="Calibri"/>
                      </a:endParaRPr>
                    </a:p>
                  </a:txBody>
                  <a:tcPr marL="7611" marR="7611" marT="7613" marB="0" anchor="b"/>
                </a:tc>
                <a:tc>
                  <a:txBody>
                    <a:bodyPr/>
                    <a:lstStyle/>
                    <a:p>
                      <a:pPr algn="ctr" fontAlgn="b"/>
                      <a:r>
                        <a:rPr lang="en-US" sz="1200" b="1" u="none" strike="noStrike" dirty="0">
                          <a:effectLst/>
                        </a:rPr>
                        <a:t>Allowed</a:t>
                      </a:r>
                      <a:endParaRPr lang="en-US" sz="1200" b="1" i="0" u="none" strike="noStrike" dirty="0">
                        <a:solidFill>
                          <a:srgbClr val="000000"/>
                        </a:solidFill>
                        <a:effectLst/>
                        <a:latin typeface="Calibri"/>
                      </a:endParaRPr>
                    </a:p>
                  </a:txBody>
                  <a:tcPr marL="7611" marR="7611" marT="7613" marB="0" anchor="b"/>
                </a:tc>
                <a:tc>
                  <a:txBody>
                    <a:bodyPr/>
                    <a:lstStyle/>
                    <a:p>
                      <a:pPr algn="ctr" fontAlgn="b"/>
                      <a:r>
                        <a:rPr lang="en-US" sz="1200" b="1" u="none" strike="noStrike" dirty="0">
                          <a:effectLst/>
                        </a:rPr>
                        <a:t>Other Insurance Paid</a:t>
                      </a:r>
                      <a:endParaRPr lang="en-US" sz="1200" b="1" i="0" u="none" strike="noStrike" dirty="0">
                        <a:solidFill>
                          <a:srgbClr val="000000"/>
                        </a:solidFill>
                        <a:effectLst/>
                        <a:latin typeface="Calibri"/>
                      </a:endParaRPr>
                    </a:p>
                  </a:txBody>
                  <a:tcPr marL="7611" marR="7611" marT="7613" marB="0" anchor="b"/>
                </a:tc>
                <a:tc>
                  <a:txBody>
                    <a:bodyPr/>
                    <a:lstStyle/>
                    <a:p>
                      <a:pPr algn="ctr" fontAlgn="b"/>
                      <a:r>
                        <a:rPr lang="en-US" sz="1200" b="1" u="none" strike="noStrike">
                          <a:effectLst/>
                        </a:rPr>
                        <a:t>Medicare Paid</a:t>
                      </a:r>
                      <a:endParaRPr lang="en-US" sz="1200" b="1" i="0" u="none" strike="noStrike">
                        <a:solidFill>
                          <a:srgbClr val="000000"/>
                        </a:solidFill>
                        <a:effectLst/>
                        <a:latin typeface="Calibri"/>
                      </a:endParaRPr>
                    </a:p>
                  </a:txBody>
                  <a:tcPr marL="7611" marR="7611" marT="7613" marB="0" anchor="b"/>
                </a:tc>
                <a:tc>
                  <a:txBody>
                    <a:bodyPr/>
                    <a:lstStyle/>
                    <a:p>
                      <a:pPr algn="ctr" fontAlgn="b"/>
                      <a:r>
                        <a:rPr lang="en-US" sz="1200" b="1" u="none" strike="noStrike" dirty="0">
                          <a:effectLst/>
                        </a:rPr>
                        <a:t>Non-Covered</a:t>
                      </a:r>
                      <a:endParaRPr lang="en-US" sz="1200" b="1" i="0" u="none" strike="noStrike" dirty="0">
                        <a:solidFill>
                          <a:srgbClr val="000000"/>
                        </a:solidFill>
                        <a:effectLst/>
                        <a:latin typeface="Calibri"/>
                      </a:endParaRPr>
                    </a:p>
                  </a:txBody>
                  <a:tcPr marL="7611" marR="7611" marT="7613" marB="0" anchor="b"/>
                </a:tc>
                <a:tc>
                  <a:txBody>
                    <a:bodyPr/>
                    <a:lstStyle/>
                    <a:p>
                      <a:pPr algn="ctr" fontAlgn="b"/>
                      <a:r>
                        <a:rPr lang="en-US" sz="1200" b="1" u="none" strike="noStrike" dirty="0">
                          <a:effectLst/>
                        </a:rPr>
                        <a:t>Excluded Expenses</a:t>
                      </a:r>
                      <a:endParaRPr lang="en-US" sz="1200" b="1" i="0" u="none" strike="noStrike" dirty="0">
                        <a:solidFill>
                          <a:srgbClr val="000000"/>
                        </a:solidFill>
                        <a:effectLst/>
                        <a:latin typeface="Calibri"/>
                      </a:endParaRPr>
                    </a:p>
                  </a:txBody>
                  <a:tcPr marL="7611" marR="7611" marT="7613" marB="0" anchor="b"/>
                </a:tc>
              </a:tr>
              <a:tr h="192480">
                <a:tc>
                  <a:txBody>
                    <a:bodyPr/>
                    <a:lstStyle/>
                    <a:p>
                      <a:pPr algn="l" fontAlgn="b"/>
                      <a:r>
                        <a:rPr lang="en-US" sz="1200" b="1" u="none" strike="noStrike" dirty="0">
                          <a:solidFill>
                            <a:srgbClr val="FF0000"/>
                          </a:solidFill>
                          <a:effectLst>
                            <a:outerShdw blurRad="38100" dist="38100" dir="2700000" algn="tl">
                              <a:srgbClr val="000000">
                                <a:alpha val="43137"/>
                              </a:srgbClr>
                            </a:outerShdw>
                          </a:effectLst>
                        </a:rPr>
                        <a:t>Medicaid</a:t>
                      </a:r>
                      <a:endParaRPr lang="en-US" sz="1200" b="1" i="0" u="none" strike="noStrike" dirty="0">
                        <a:solidFill>
                          <a:srgbClr val="FF0000"/>
                        </a:solidFill>
                        <a:effectLst>
                          <a:outerShdw blurRad="38100" dist="38100" dir="2700000" algn="tl">
                            <a:srgbClr val="000000">
                              <a:alpha val="43137"/>
                            </a:srgbClr>
                          </a:outerShdw>
                        </a:effectLst>
                        <a:latin typeface="Calibri"/>
                      </a:endParaRPr>
                    </a:p>
                  </a:txBody>
                  <a:tcPr marL="7611" marR="7611" marT="7613" marB="0" anchor="b"/>
                </a:tc>
                <a:tc>
                  <a:txBody>
                    <a:bodyPr/>
                    <a:lstStyle/>
                    <a:p>
                      <a:pPr algn="ctr" fontAlgn="b"/>
                      <a:r>
                        <a:rPr lang="en-US" sz="1200" b="0" i="0" u="none" strike="noStrike" dirty="0">
                          <a:solidFill>
                            <a:srgbClr val="000000"/>
                          </a:solidFill>
                          <a:effectLst/>
                          <a:latin typeface="Calibri"/>
                        </a:rPr>
                        <a:t>24.8%</a:t>
                      </a:r>
                    </a:p>
                  </a:txBody>
                  <a:tcPr marL="9525" marR="9525" marT="9529" marB="0" anchor="b"/>
                </a:tc>
                <a:tc>
                  <a:txBody>
                    <a:bodyPr/>
                    <a:lstStyle/>
                    <a:p>
                      <a:pPr algn="ctr" fontAlgn="b"/>
                      <a:r>
                        <a:rPr lang="en-US" sz="1200" b="0" i="0" u="none" strike="noStrike">
                          <a:solidFill>
                            <a:srgbClr val="000000"/>
                          </a:solidFill>
                          <a:effectLst/>
                          <a:latin typeface="Calibri"/>
                        </a:rPr>
                        <a:t>27.5%</a:t>
                      </a:r>
                    </a:p>
                  </a:txBody>
                  <a:tcPr marL="9525" marR="9525" marT="9529" marB="0" anchor="b"/>
                </a:tc>
                <a:tc>
                  <a:txBody>
                    <a:bodyPr/>
                    <a:lstStyle/>
                    <a:p>
                      <a:pPr algn="ctr" fontAlgn="b"/>
                      <a:r>
                        <a:rPr lang="en-US" sz="1200" b="0" i="0" u="none" strike="noStrike">
                          <a:solidFill>
                            <a:srgbClr val="000000"/>
                          </a:solidFill>
                          <a:effectLst/>
                          <a:latin typeface="Calibri"/>
                        </a:rPr>
                        <a:t>0.0%</a:t>
                      </a:r>
                    </a:p>
                  </a:txBody>
                  <a:tcPr marL="9525" marR="9525" marT="9529" marB="0" anchor="b"/>
                </a:tc>
                <a:tc>
                  <a:txBody>
                    <a:bodyPr/>
                    <a:lstStyle/>
                    <a:p>
                      <a:pPr algn="ctr" fontAlgn="b"/>
                      <a:r>
                        <a:rPr lang="en-US" sz="1200" b="0" i="0" u="none" strike="noStrike">
                          <a:solidFill>
                            <a:srgbClr val="000000"/>
                          </a:solidFill>
                          <a:effectLst/>
                          <a:latin typeface="Calibri"/>
                        </a:rPr>
                        <a:t>26.6%</a:t>
                      </a:r>
                    </a:p>
                  </a:txBody>
                  <a:tcPr marL="9525" marR="9525" marT="9529" marB="0" anchor="b"/>
                </a:tc>
                <a:tc>
                  <a:txBody>
                    <a:bodyPr/>
                    <a:lstStyle/>
                    <a:p>
                      <a:pPr algn="ctr" fontAlgn="b"/>
                      <a:r>
                        <a:rPr lang="en-US" sz="1200" b="0" i="0" u="none" strike="noStrike">
                          <a:solidFill>
                            <a:srgbClr val="000000"/>
                          </a:solidFill>
                          <a:effectLst/>
                          <a:latin typeface="Calibri"/>
                        </a:rPr>
                        <a:t>6.0%</a:t>
                      </a:r>
                    </a:p>
                  </a:txBody>
                  <a:tcPr marL="9525" marR="9525" marT="9529" marB="0" anchor="b"/>
                </a:tc>
                <a:tc>
                  <a:txBody>
                    <a:bodyPr/>
                    <a:lstStyle/>
                    <a:p>
                      <a:pPr algn="ctr" fontAlgn="b"/>
                      <a:r>
                        <a:rPr lang="en-US" sz="1200" b="1" i="0" u="none" strike="noStrike" dirty="0">
                          <a:solidFill>
                            <a:srgbClr val="FF0000"/>
                          </a:solidFill>
                          <a:effectLst>
                            <a:outerShdw blurRad="38100" dist="38100" dir="2700000" algn="tl">
                              <a:srgbClr val="000000">
                                <a:alpha val="43137"/>
                              </a:srgbClr>
                            </a:outerShdw>
                          </a:effectLst>
                          <a:latin typeface="Calibri"/>
                        </a:rPr>
                        <a:t>32.1%</a:t>
                      </a:r>
                    </a:p>
                  </a:txBody>
                  <a:tcPr marL="9525" marR="9525" marT="9529" marB="0" anchor="b"/>
                </a:tc>
                <a:tc>
                  <a:txBody>
                    <a:bodyPr/>
                    <a:lstStyle/>
                    <a:p>
                      <a:pPr algn="ctr" fontAlgn="b"/>
                      <a:r>
                        <a:rPr lang="en-US" sz="1200" b="0" i="0" u="none" strike="noStrike">
                          <a:solidFill>
                            <a:srgbClr val="000000"/>
                          </a:solidFill>
                          <a:effectLst/>
                          <a:latin typeface="Calibri"/>
                        </a:rPr>
                        <a:t>65.8%</a:t>
                      </a:r>
                    </a:p>
                  </a:txBody>
                  <a:tcPr marL="9525" marR="9525" marT="9529" marB="0" anchor="b"/>
                </a:tc>
                <a:tc>
                  <a:txBody>
                    <a:bodyPr/>
                    <a:lstStyle/>
                    <a:p>
                      <a:pPr algn="ctr" fontAlgn="b"/>
                      <a:r>
                        <a:rPr lang="en-US" sz="1200" b="0" i="0" u="none" strike="noStrike">
                          <a:solidFill>
                            <a:srgbClr val="000000"/>
                          </a:solidFill>
                          <a:effectLst/>
                          <a:latin typeface="Calibri"/>
                        </a:rPr>
                        <a:t>2.1%</a:t>
                      </a:r>
                    </a:p>
                  </a:txBody>
                  <a:tcPr marL="9525" marR="9525" marT="9529" marB="0" anchor="b"/>
                </a:tc>
              </a:tr>
              <a:tr h="192480">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Health Maintenance </a:t>
                      </a:r>
                      <a:r>
                        <a:rPr lang="en-US" sz="1200" u="none" strike="noStrike" kern="1200" dirty="0" smtClean="0">
                          <a:solidFill>
                            <a:schemeClr val="tx1"/>
                          </a:solidFill>
                          <a:effectLst/>
                          <a:latin typeface="+mn-lt"/>
                          <a:ea typeface="+mn-ea"/>
                          <a:cs typeface="+mn-cs"/>
                        </a:rPr>
                        <a:t>Organization (HM0)</a:t>
                      </a:r>
                      <a:endParaRPr lang="en-US" sz="1200" u="none" strike="noStrike" kern="1200" dirty="0">
                        <a:solidFill>
                          <a:schemeClr val="tx1"/>
                        </a:solidFill>
                        <a:effectLst/>
                        <a:latin typeface="+mn-lt"/>
                        <a:ea typeface="+mn-ea"/>
                        <a:cs typeface="+mn-cs"/>
                      </a:endParaRPr>
                    </a:p>
                  </a:txBody>
                  <a:tcPr marL="7611" marR="7611" marT="7613" marB="0" anchor="b"/>
                </a:tc>
                <a:tc>
                  <a:txBody>
                    <a:bodyPr/>
                    <a:lstStyle/>
                    <a:p>
                      <a:pPr algn="ctr" fontAlgn="b"/>
                      <a:r>
                        <a:rPr lang="en-US" sz="1200" b="0" i="0" u="none" strike="noStrike" dirty="0">
                          <a:solidFill>
                            <a:srgbClr val="000000"/>
                          </a:solidFill>
                          <a:effectLst/>
                          <a:latin typeface="Calibri"/>
                        </a:rPr>
                        <a:t>19.7%</a:t>
                      </a:r>
                    </a:p>
                  </a:txBody>
                  <a:tcPr marL="9525" marR="9525" marT="9529" marB="0" anchor="b"/>
                </a:tc>
                <a:tc>
                  <a:txBody>
                    <a:bodyPr/>
                    <a:lstStyle/>
                    <a:p>
                      <a:pPr algn="ctr" fontAlgn="b"/>
                      <a:r>
                        <a:rPr lang="en-US" sz="1200" b="0" i="0" u="none" strike="noStrike" dirty="0">
                          <a:solidFill>
                            <a:srgbClr val="000000"/>
                          </a:solidFill>
                          <a:effectLst/>
                          <a:latin typeface="Calibri"/>
                        </a:rPr>
                        <a:t>24.4%</a:t>
                      </a:r>
                    </a:p>
                  </a:txBody>
                  <a:tcPr marL="9525" marR="9525" marT="9529" marB="0" anchor="b"/>
                </a:tc>
                <a:tc>
                  <a:txBody>
                    <a:bodyPr/>
                    <a:lstStyle/>
                    <a:p>
                      <a:pPr algn="ctr" fontAlgn="b"/>
                      <a:r>
                        <a:rPr lang="en-US" sz="1200" b="0" i="0" u="none" strike="noStrike" dirty="0">
                          <a:solidFill>
                            <a:srgbClr val="000000"/>
                          </a:solidFill>
                          <a:effectLst/>
                          <a:latin typeface="Calibri"/>
                        </a:rPr>
                        <a:t>40.7%</a:t>
                      </a:r>
                    </a:p>
                  </a:txBody>
                  <a:tcPr marL="9525" marR="9525" marT="9529" marB="0" anchor="b"/>
                </a:tc>
                <a:tc>
                  <a:txBody>
                    <a:bodyPr/>
                    <a:lstStyle/>
                    <a:p>
                      <a:pPr algn="ctr" fontAlgn="b"/>
                      <a:r>
                        <a:rPr lang="en-US" sz="1200" b="0" i="0" u="none" strike="noStrike" dirty="0">
                          <a:solidFill>
                            <a:srgbClr val="000000"/>
                          </a:solidFill>
                          <a:effectLst/>
                          <a:latin typeface="Calibri"/>
                        </a:rPr>
                        <a:t>25.3%</a:t>
                      </a:r>
                    </a:p>
                  </a:txBody>
                  <a:tcPr marL="9525" marR="9525" marT="9529" marB="0" anchor="b"/>
                </a:tc>
                <a:tc>
                  <a:txBody>
                    <a:bodyPr/>
                    <a:lstStyle/>
                    <a:p>
                      <a:pPr marL="0" algn="ctr" defTabSz="914400" rtl="0" eaLnBrk="1" fontAlgn="b" latinLnBrk="0" hangingPunct="1"/>
                      <a:r>
                        <a:rPr lang="en-US" sz="1200" b="0" i="0" u="none" strike="noStrike" kern="1200" dirty="0">
                          <a:solidFill>
                            <a:srgbClr val="000000"/>
                          </a:solidFill>
                          <a:effectLst/>
                          <a:latin typeface="Calibri"/>
                          <a:ea typeface="+mn-ea"/>
                          <a:cs typeface="+mn-cs"/>
                        </a:rPr>
                        <a:t>17.1%</a:t>
                      </a:r>
                    </a:p>
                  </a:txBody>
                  <a:tcPr marL="9525" marR="9525" marT="9529" marB="0" anchor="b"/>
                </a:tc>
                <a:tc>
                  <a:txBody>
                    <a:bodyPr/>
                    <a:lstStyle/>
                    <a:p>
                      <a:pPr algn="ctr" fontAlgn="b"/>
                      <a:r>
                        <a:rPr lang="en-US" sz="1200" b="0" i="0" u="none" strike="noStrike">
                          <a:solidFill>
                            <a:srgbClr val="000000"/>
                          </a:solidFill>
                          <a:effectLst/>
                          <a:latin typeface="Calibri"/>
                        </a:rPr>
                        <a:t>0.8%</a:t>
                      </a:r>
                    </a:p>
                  </a:txBody>
                  <a:tcPr marL="9525" marR="9525" marT="9529" marB="0" anchor="b"/>
                </a:tc>
                <a:tc>
                  <a:txBody>
                    <a:bodyPr/>
                    <a:lstStyle/>
                    <a:p>
                      <a:pPr algn="ctr" fontAlgn="b"/>
                      <a:r>
                        <a:rPr lang="en-US" sz="1200" b="0" i="0" u="none" strike="noStrike">
                          <a:solidFill>
                            <a:srgbClr val="000000"/>
                          </a:solidFill>
                          <a:effectLst/>
                          <a:latin typeface="Calibri"/>
                        </a:rPr>
                        <a:t>9.7%</a:t>
                      </a:r>
                    </a:p>
                  </a:txBody>
                  <a:tcPr marL="9525" marR="9525" marT="9529" marB="0" anchor="b"/>
                </a:tc>
                <a:tc>
                  <a:txBody>
                    <a:bodyPr/>
                    <a:lstStyle/>
                    <a:p>
                      <a:pPr algn="ctr" fontAlgn="b"/>
                      <a:r>
                        <a:rPr lang="en-US" sz="1200" b="0" i="0" u="none" strike="noStrike">
                          <a:solidFill>
                            <a:srgbClr val="000000"/>
                          </a:solidFill>
                          <a:effectLst/>
                          <a:latin typeface="Calibri"/>
                        </a:rPr>
                        <a:t>19.6%</a:t>
                      </a:r>
                    </a:p>
                  </a:txBody>
                  <a:tcPr marL="9525" marR="9525" marT="9529" marB="0" anchor="b"/>
                </a:tc>
              </a:tr>
              <a:tr h="192480">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Preferred Provider Organization (PPO)</a:t>
                      </a:r>
                    </a:p>
                  </a:txBody>
                  <a:tcPr marL="7611" marR="7611" marT="7613" marB="0" anchor="b"/>
                </a:tc>
                <a:tc>
                  <a:txBody>
                    <a:bodyPr/>
                    <a:lstStyle/>
                    <a:p>
                      <a:pPr algn="ctr" fontAlgn="b"/>
                      <a:r>
                        <a:rPr lang="en-US" sz="1200" b="0" i="0" u="none" strike="noStrike">
                          <a:solidFill>
                            <a:srgbClr val="000000"/>
                          </a:solidFill>
                          <a:effectLst/>
                          <a:latin typeface="Calibri"/>
                        </a:rPr>
                        <a:t>18.8%</a:t>
                      </a:r>
                    </a:p>
                  </a:txBody>
                  <a:tcPr marL="9525" marR="9525" marT="9529" marB="0" anchor="b"/>
                </a:tc>
                <a:tc>
                  <a:txBody>
                    <a:bodyPr/>
                    <a:lstStyle/>
                    <a:p>
                      <a:pPr algn="ctr" fontAlgn="b"/>
                      <a:r>
                        <a:rPr lang="en-US" sz="1200" b="0" i="0" u="none" strike="noStrike">
                          <a:solidFill>
                            <a:srgbClr val="000000"/>
                          </a:solidFill>
                          <a:effectLst/>
                          <a:latin typeface="Calibri"/>
                        </a:rPr>
                        <a:t>24.1%</a:t>
                      </a:r>
                    </a:p>
                  </a:txBody>
                  <a:tcPr marL="9525" marR="9525" marT="9529" marB="0" anchor="b"/>
                </a:tc>
                <a:tc>
                  <a:txBody>
                    <a:bodyPr/>
                    <a:lstStyle/>
                    <a:p>
                      <a:pPr algn="ctr" fontAlgn="b"/>
                      <a:r>
                        <a:rPr lang="en-US" sz="1200" b="0" i="0" u="none" strike="noStrike" dirty="0">
                          <a:solidFill>
                            <a:srgbClr val="000000"/>
                          </a:solidFill>
                          <a:effectLst/>
                          <a:latin typeface="Calibri"/>
                        </a:rPr>
                        <a:t>33.3%</a:t>
                      </a:r>
                    </a:p>
                  </a:txBody>
                  <a:tcPr marL="9525" marR="9525" marT="9529" marB="0" anchor="b"/>
                </a:tc>
                <a:tc>
                  <a:txBody>
                    <a:bodyPr/>
                    <a:lstStyle/>
                    <a:p>
                      <a:pPr algn="ctr" fontAlgn="b"/>
                      <a:r>
                        <a:rPr lang="en-US" sz="1200" b="0" i="0" u="none" strike="noStrike">
                          <a:solidFill>
                            <a:srgbClr val="000000"/>
                          </a:solidFill>
                          <a:effectLst/>
                          <a:latin typeface="Calibri"/>
                        </a:rPr>
                        <a:t>24.5%</a:t>
                      </a:r>
                    </a:p>
                  </a:txBody>
                  <a:tcPr marL="9525" marR="9525" marT="9529" marB="0" anchor="b"/>
                </a:tc>
                <a:tc>
                  <a:txBody>
                    <a:bodyPr/>
                    <a:lstStyle/>
                    <a:p>
                      <a:pPr marL="0" algn="ctr" defTabSz="914400" rtl="0" eaLnBrk="1" fontAlgn="b" latinLnBrk="0" hangingPunct="1"/>
                      <a:r>
                        <a:rPr lang="en-US" sz="1200" b="0" i="0" u="none" strike="noStrike" kern="1200" dirty="0">
                          <a:solidFill>
                            <a:srgbClr val="000000"/>
                          </a:solidFill>
                          <a:effectLst/>
                          <a:latin typeface="Calibri"/>
                          <a:ea typeface="+mn-ea"/>
                          <a:cs typeface="+mn-cs"/>
                        </a:rPr>
                        <a:t>13.8%</a:t>
                      </a:r>
                    </a:p>
                  </a:txBody>
                  <a:tcPr marL="9525" marR="9525" marT="9529" marB="0" anchor="b"/>
                </a:tc>
                <a:tc>
                  <a:txBody>
                    <a:bodyPr/>
                    <a:lstStyle/>
                    <a:p>
                      <a:pPr algn="ctr" fontAlgn="b"/>
                      <a:r>
                        <a:rPr lang="en-US" sz="1200" b="0" i="0" u="none" strike="noStrike" dirty="0">
                          <a:solidFill>
                            <a:srgbClr val="000000"/>
                          </a:solidFill>
                          <a:effectLst/>
                          <a:latin typeface="Calibri"/>
                        </a:rPr>
                        <a:t>5.7%</a:t>
                      </a:r>
                    </a:p>
                  </a:txBody>
                  <a:tcPr marL="9525" marR="9525" marT="9529" marB="0" anchor="b"/>
                </a:tc>
                <a:tc>
                  <a:txBody>
                    <a:bodyPr/>
                    <a:lstStyle/>
                    <a:p>
                      <a:pPr algn="ctr" fontAlgn="b"/>
                      <a:r>
                        <a:rPr lang="en-US" sz="1200" b="0" i="0" u="none" strike="noStrike">
                          <a:solidFill>
                            <a:srgbClr val="000000"/>
                          </a:solidFill>
                          <a:effectLst/>
                          <a:latin typeface="Calibri"/>
                        </a:rPr>
                        <a:t>2.9%</a:t>
                      </a:r>
                    </a:p>
                  </a:txBody>
                  <a:tcPr marL="9525" marR="9525" marT="9529" marB="0" anchor="b"/>
                </a:tc>
                <a:tc>
                  <a:txBody>
                    <a:bodyPr/>
                    <a:lstStyle/>
                    <a:p>
                      <a:pPr algn="ctr" fontAlgn="b"/>
                      <a:r>
                        <a:rPr lang="en-US" sz="1200" b="0" i="0" u="none" strike="noStrike">
                          <a:solidFill>
                            <a:srgbClr val="000000"/>
                          </a:solidFill>
                          <a:effectLst/>
                          <a:latin typeface="Calibri"/>
                        </a:rPr>
                        <a:t>47.3%</a:t>
                      </a:r>
                    </a:p>
                  </a:txBody>
                  <a:tcPr marL="9525" marR="9525" marT="9529" marB="0" anchor="b"/>
                </a:tc>
              </a:tr>
              <a:tr h="192480">
                <a:tc>
                  <a:txBody>
                    <a:bodyPr/>
                    <a:lstStyle/>
                    <a:p>
                      <a:pPr algn="l" fontAlgn="b"/>
                      <a:r>
                        <a:rPr lang="en-US" sz="1200" b="1" u="none" strike="noStrike" dirty="0">
                          <a:solidFill>
                            <a:srgbClr val="FF0000"/>
                          </a:solidFill>
                          <a:effectLst>
                            <a:outerShdw blurRad="38100" dist="38100" dir="2700000" algn="tl">
                              <a:srgbClr val="000000">
                                <a:alpha val="43137"/>
                              </a:srgbClr>
                            </a:outerShdw>
                          </a:effectLst>
                        </a:rPr>
                        <a:t>Medicare Part B</a:t>
                      </a:r>
                      <a:endParaRPr lang="en-US" sz="1200" b="1" i="0" u="none" strike="noStrike" dirty="0">
                        <a:solidFill>
                          <a:srgbClr val="FF0000"/>
                        </a:solidFill>
                        <a:effectLst>
                          <a:outerShdw blurRad="38100" dist="38100" dir="2700000" algn="tl">
                            <a:srgbClr val="000000">
                              <a:alpha val="43137"/>
                            </a:srgbClr>
                          </a:outerShdw>
                        </a:effectLst>
                        <a:latin typeface="Calibri"/>
                      </a:endParaRPr>
                    </a:p>
                  </a:txBody>
                  <a:tcPr marL="7611" marR="7611" marT="7613" marB="0" anchor="b"/>
                </a:tc>
                <a:tc>
                  <a:txBody>
                    <a:bodyPr/>
                    <a:lstStyle/>
                    <a:p>
                      <a:pPr algn="ctr" fontAlgn="b"/>
                      <a:r>
                        <a:rPr lang="en-US" sz="1200" b="0" i="0" u="none" strike="noStrike">
                          <a:solidFill>
                            <a:srgbClr val="000000"/>
                          </a:solidFill>
                          <a:effectLst/>
                          <a:latin typeface="Calibri"/>
                        </a:rPr>
                        <a:t>8.6%</a:t>
                      </a:r>
                    </a:p>
                  </a:txBody>
                  <a:tcPr marL="9525" marR="9525" marT="9529" marB="0" anchor="b"/>
                </a:tc>
                <a:tc>
                  <a:txBody>
                    <a:bodyPr/>
                    <a:lstStyle/>
                    <a:p>
                      <a:pPr algn="ctr" fontAlgn="b"/>
                      <a:r>
                        <a:rPr lang="en-US" sz="1200" b="0" i="0" u="none" strike="noStrike">
                          <a:solidFill>
                            <a:srgbClr val="000000"/>
                          </a:solidFill>
                          <a:effectLst/>
                          <a:latin typeface="Calibri"/>
                        </a:rPr>
                        <a:t>1.5%</a:t>
                      </a:r>
                    </a:p>
                  </a:txBody>
                  <a:tcPr marL="9525" marR="9525" marT="9529" marB="0" anchor="b"/>
                </a:tc>
                <a:tc>
                  <a:txBody>
                    <a:bodyPr/>
                    <a:lstStyle/>
                    <a:p>
                      <a:pPr algn="ctr" fontAlgn="b"/>
                      <a:r>
                        <a:rPr lang="en-US" sz="1200" b="0" i="0" u="none" strike="noStrike" dirty="0">
                          <a:solidFill>
                            <a:srgbClr val="000000"/>
                          </a:solidFill>
                          <a:effectLst/>
                          <a:latin typeface="Calibri"/>
                        </a:rPr>
                        <a:t>0.4%</a:t>
                      </a:r>
                    </a:p>
                  </a:txBody>
                  <a:tcPr marL="9525" marR="9525" marT="9529" marB="0" anchor="b"/>
                </a:tc>
                <a:tc>
                  <a:txBody>
                    <a:bodyPr/>
                    <a:lstStyle/>
                    <a:p>
                      <a:pPr algn="ctr" fontAlgn="b"/>
                      <a:r>
                        <a:rPr lang="en-US" sz="1200" b="0" i="0" u="none" strike="noStrike" dirty="0">
                          <a:solidFill>
                            <a:srgbClr val="000000"/>
                          </a:solidFill>
                          <a:effectLst/>
                          <a:latin typeface="Calibri"/>
                        </a:rPr>
                        <a:t>1.5%</a:t>
                      </a:r>
                    </a:p>
                  </a:txBody>
                  <a:tcPr marL="9525" marR="9525" marT="9529" marB="0" anchor="b"/>
                </a:tc>
                <a:tc>
                  <a:txBody>
                    <a:bodyPr/>
                    <a:lstStyle/>
                    <a:p>
                      <a:pPr algn="ctr" fontAlgn="b"/>
                      <a:r>
                        <a:rPr lang="en-US" sz="1200" b="0" i="0" u="none" strike="noStrike" dirty="0">
                          <a:solidFill>
                            <a:srgbClr val="000000"/>
                          </a:solidFill>
                          <a:effectLst/>
                          <a:latin typeface="Calibri"/>
                        </a:rPr>
                        <a:t>2.0%</a:t>
                      </a:r>
                    </a:p>
                  </a:txBody>
                  <a:tcPr marL="9525" marR="9525" marT="9529" marB="0" anchor="b"/>
                </a:tc>
                <a:tc>
                  <a:txBody>
                    <a:bodyPr/>
                    <a:lstStyle/>
                    <a:p>
                      <a:pPr algn="ctr" fontAlgn="b"/>
                      <a:r>
                        <a:rPr lang="en-US" sz="1200" b="1" i="0" u="none" strike="noStrike" dirty="0">
                          <a:solidFill>
                            <a:srgbClr val="FF0000"/>
                          </a:solidFill>
                          <a:effectLst>
                            <a:outerShdw blurRad="38100" dist="38100" dir="2700000" algn="tl">
                              <a:srgbClr val="000000">
                                <a:alpha val="43137"/>
                              </a:srgbClr>
                            </a:outerShdw>
                          </a:effectLst>
                          <a:latin typeface="Calibri"/>
                        </a:rPr>
                        <a:t>34.8%</a:t>
                      </a:r>
                    </a:p>
                  </a:txBody>
                  <a:tcPr marL="9525" marR="9525" marT="9529" marB="0" anchor="b"/>
                </a:tc>
                <a:tc>
                  <a:txBody>
                    <a:bodyPr/>
                    <a:lstStyle/>
                    <a:p>
                      <a:pPr algn="ctr" fontAlgn="b"/>
                      <a:r>
                        <a:rPr lang="en-US" sz="1200" b="0" i="0" u="none" strike="noStrike" dirty="0">
                          <a:solidFill>
                            <a:srgbClr val="000000"/>
                          </a:solidFill>
                          <a:effectLst/>
                          <a:latin typeface="Calibri"/>
                        </a:rPr>
                        <a:t>0.4%</a:t>
                      </a:r>
                    </a:p>
                  </a:txBody>
                  <a:tcPr marL="9525" marR="9525" marT="9529" marB="0" anchor="b"/>
                </a:tc>
                <a:tc>
                  <a:txBody>
                    <a:bodyPr/>
                    <a:lstStyle/>
                    <a:p>
                      <a:pPr algn="ctr" fontAlgn="b"/>
                      <a:r>
                        <a:rPr lang="en-US" sz="1200" b="0" i="0" u="none" strike="noStrike">
                          <a:solidFill>
                            <a:srgbClr val="000000"/>
                          </a:solidFill>
                          <a:effectLst/>
                          <a:latin typeface="Calibri"/>
                        </a:rPr>
                        <a:t>1.5%</a:t>
                      </a:r>
                    </a:p>
                  </a:txBody>
                  <a:tcPr marL="9525" marR="9525" marT="9529" marB="0" anchor="b"/>
                </a:tc>
              </a:tr>
              <a:tr h="192480">
                <a:tc>
                  <a:txBody>
                    <a:bodyPr/>
                    <a:lstStyle/>
                    <a:p>
                      <a:pPr algn="l" fontAlgn="b"/>
                      <a:r>
                        <a:rPr lang="en-US" sz="1200" u="none" strike="noStrike" dirty="0" smtClean="0">
                          <a:effectLst/>
                        </a:rPr>
                        <a:t>HMO </a:t>
                      </a:r>
                      <a:r>
                        <a:rPr lang="en-US" sz="1200" u="none" strike="noStrike" dirty="0">
                          <a:effectLst/>
                        </a:rPr>
                        <a:t>Medicare Risk</a:t>
                      </a:r>
                      <a:endParaRPr lang="en-US" sz="1200" b="0" i="0" u="none" strike="noStrike" dirty="0">
                        <a:solidFill>
                          <a:srgbClr val="000000"/>
                        </a:solidFill>
                        <a:effectLst/>
                        <a:latin typeface="Calibri"/>
                      </a:endParaRPr>
                    </a:p>
                  </a:txBody>
                  <a:tcPr marL="7611" marR="7611" marT="7613" marB="0" anchor="b"/>
                </a:tc>
                <a:tc>
                  <a:txBody>
                    <a:bodyPr/>
                    <a:lstStyle/>
                    <a:p>
                      <a:pPr algn="ctr" fontAlgn="b"/>
                      <a:r>
                        <a:rPr lang="en-US" sz="1200" b="0" i="0" u="none" strike="noStrike">
                          <a:solidFill>
                            <a:srgbClr val="000000"/>
                          </a:solidFill>
                          <a:effectLst/>
                          <a:latin typeface="Calibri"/>
                        </a:rPr>
                        <a:t>8.0%</a:t>
                      </a:r>
                    </a:p>
                  </a:txBody>
                  <a:tcPr marL="9525" marR="9525" marT="9529" marB="0" anchor="b"/>
                </a:tc>
                <a:tc>
                  <a:txBody>
                    <a:bodyPr/>
                    <a:lstStyle/>
                    <a:p>
                      <a:pPr algn="ctr" fontAlgn="b"/>
                      <a:r>
                        <a:rPr lang="en-US" sz="1200" b="0" i="0" u="none" strike="noStrike">
                          <a:solidFill>
                            <a:srgbClr val="000000"/>
                          </a:solidFill>
                          <a:effectLst/>
                          <a:latin typeface="Calibri"/>
                        </a:rPr>
                        <a:t>8.5%</a:t>
                      </a:r>
                    </a:p>
                  </a:txBody>
                  <a:tcPr marL="9525" marR="9525" marT="9529" marB="0" anchor="b"/>
                </a:tc>
                <a:tc>
                  <a:txBody>
                    <a:bodyPr/>
                    <a:lstStyle/>
                    <a:p>
                      <a:pPr algn="ctr" fontAlgn="b"/>
                      <a:r>
                        <a:rPr lang="en-US" sz="1200" b="0" i="0" u="none" strike="noStrike">
                          <a:solidFill>
                            <a:srgbClr val="000000"/>
                          </a:solidFill>
                          <a:effectLst/>
                          <a:latin typeface="Calibri"/>
                        </a:rPr>
                        <a:t>10.9%</a:t>
                      </a:r>
                    </a:p>
                  </a:txBody>
                  <a:tcPr marL="9525" marR="9525" marT="9529" marB="0" anchor="b"/>
                </a:tc>
                <a:tc>
                  <a:txBody>
                    <a:bodyPr/>
                    <a:lstStyle/>
                    <a:p>
                      <a:pPr algn="ctr" fontAlgn="b"/>
                      <a:r>
                        <a:rPr lang="en-US" sz="1200" b="0" i="0" u="none" strike="noStrike" dirty="0">
                          <a:solidFill>
                            <a:srgbClr val="000000"/>
                          </a:solidFill>
                          <a:effectLst/>
                          <a:latin typeface="Calibri"/>
                        </a:rPr>
                        <a:t>7.4%</a:t>
                      </a:r>
                    </a:p>
                  </a:txBody>
                  <a:tcPr marL="9525" marR="9525" marT="9529" marB="0" anchor="b"/>
                </a:tc>
                <a:tc>
                  <a:txBody>
                    <a:bodyPr/>
                    <a:lstStyle/>
                    <a:p>
                      <a:pPr algn="ctr" fontAlgn="b"/>
                      <a:r>
                        <a:rPr lang="en-US" sz="1200" b="0" i="0" u="none" strike="noStrike" dirty="0">
                          <a:solidFill>
                            <a:srgbClr val="000000"/>
                          </a:solidFill>
                          <a:effectLst/>
                          <a:latin typeface="Calibri"/>
                        </a:rPr>
                        <a:t>0.1%</a:t>
                      </a:r>
                    </a:p>
                  </a:txBody>
                  <a:tcPr marL="9525" marR="9525" marT="9529" marB="0" anchor="b"/>
                </a:tc>
                <a:tc>
                  <a:txBody>
                    <a:bodyPr/>
                    <a:lstStyle/>
                    <a:p>
                      <a:pPr algn="ctr" fontAlgn="b"/>
                      <a:r>
                        <a:rPr lang="en-US" sz="1200" b="0" i="0" u="none" strike="noStrike">
                          <a:solidFill>
                            <a:srgbClr val="000000"/>
                          </a:solidFill>
                          <a:effectLst/>
                          <a:latin typeface="Calibri"/>
                        </a:rPr>
                        <a:t>0.0%</a:t>
                      </a:r>
                    </a:p>
                  </a:txBody>
                  <a:tcPr marL="9525" marR="9525" marT="9529" marB="0" anchor="b"/>
                </a:tc>
                <a:tc>
                  <a:txBody>
                    <a:bodyPr/>
                    <a:lstStyle/>
                    <a:p>
                      <a:pPr algn="ctr" fontAlgn="b"/>
                      <a:r>
                        <a:rPr lang="en-US" sz="1200" b="0" i="0" u="none" strike="noStrike" dirty="0">
                          <a:solidFill>
                            <a:srgbClr val="000000"/>
                          </a:solidFill>
                          <a:effectLst/>
                          <a:latin typeface="Calibri"/>
                        </a:rPr>
                        <a:t>0.1%</a:t>
                      </a:r>
                    </a:p>
                  </a:txBody>
                  <a:tcPr marL="9525" marR="9525" marT="9529" marB="0" anchor="b"/>
                </a:tc>
                <a:tc>
                  <a:txBody>
                    <a:bodyPr/>
                    <a:lstStyle/>
                    <a:p>
                      <a:pPr algn="ctr" fontAlgn="b"/>
                      <a:r>
                        <a:rPr lang="en-US" sz="1200" b="0" i="0" u="none" strike="noStrike">
                          <a:solidFill>
                            <a:srgbClr val="000000"/>
                          </a:solidFill>
                          <a:effectLst/>
                          <a:latin typeface="Calibri"/>
                        </a:rPr>
                        <a:t>1.0%</a:t>
                      </a:r>
                    </a:p>
                  </a:txBody>
                  <a:tcPr marL="9525" marR="9525" marT="9529" marB="0" anchor="b"/>
                </a:tc>
              </a:tr>
              <a:tr h="192480">
                <a:tc>
                  <a:txBody>
                    <a:bodyPr/>
                    <a:lstStyle/>
                    <a:p>
                      <a:pPr algn="l" fontAlgn="b"/>
                      <a:r>
                        <a:rPr lang="en-US" sz="1200" u="none" strike="noStrike" dirty="0">
                          <a:effectLst/>
                        </a:rPr>
                        <a:t>Commercial Insurance Co.</a:t>
                      </a:r>
                      <a:endParaRPr lang="en-US" sz="1200" b="0" i="0" u="none" strike="noStrike" dirty="0">
                        <a:solidFill>
                          <a:srgbClr val="000000"/>
                        </a:solidFill>
                        <a:effectLst/>
                        <a:latin typeface="Calibri"/>
                      </a:endParaRPr>
                    </a:p>
                  </a:txBody>
                  <a:tcPr marL="7611" marR="7611" marT="7613" marB="0" anchor="b"/>
                </a:tc>
                <a:tc>
                  <a:txBody>
                    <a:bodyPr/>
                    <a:lstStyle/>
                    <a:p>
                      <a:pPr algn="ctr" fontAlgn="b"/>
                      <a:r>
                        <a:rPr lang="en-US" sz="1200" b="0" i="0" u="none" strike="noStrike">
                          <a:solidFill>
                            <a:srgbClr val="000000"/>
                          </a:solidFill>
                          <a:effectLst/>
                          <a:latin typeface="Calibri"/>
                        </a:rPr>
                        <a:t>4.9%</a:t>
                      </a:r>
                    </a:p>
                  </a:txBody>
                  <a:tcPr marL="9525" marR="9525" marT="9529" marB="0" anchor="b"/>
                </a:tc>
                <a:tc>
                  <a:txBody>
                    <a:bodyPr/>
                    <a:lstStyle/>
                    <a:p>
                      <a:pPr algn="ctr" fontAlgn="b"/>
                      <a:r>
                        <a:rPr lang="en-US" sz="1200" b="0" i="0" u="none" strike="noStrike">
                          <a:solidFill>
                            <a:srgbClr val="000000"/>
                          </a:solidFill>
                          <a:effectLst/>
                          <a:latin typeface="Calibri"/>
                        </a:rPr>
                        <a:t>0.1%</a:t>
                      </a:r>
                    </a:p>
                  </a:txBody>
                  <a:tcPr marL="9525" marR="9525" marT="9529" marB="0" anchor="b"/>
                </a:tc>
                <a:tc>
                  <a:txBody>
                    <a:bodyPr/>
                    <a:lstStyle/>
                    <a:p>
                      <a:pPr algn="ctr" fontAlgn="b"/>
                      <a:r>
                        <a:rPr lang="en-US" sz="1200" b="0" i="0" u="none" strike="noStrike">
                          <a:solidFill>
                            <a:srgbClr val="000000"/>
                          </a:solidFill>
                          <a:effectLst/>
                          <a:latin typeface="Calibri"/>
                        </a:rPr>
                        <a:t>1.0%</a:t>
                      </a:r>
                    </a:p>
                  </a:txBody>
                  <a:tcPr marL="9525" marR="9525" marT="9529" marB="0" anchor="b"/>
                </a:tc>
                <a:tc>
                  <a:txBody>
                    <a:bodyPr/>
                    <a:lstStyle/>
                    <a:p>
                      <a:pPr algn="ctr" fontAlgn="b"/>
                      <a:r>
                        <a:rPr lang="en-US" sz="1200" b="0" i="0" u="none" strike="noStrike">
                          <a:solidFill>
                            <a:srgbClr val="000000"/>
                          </a:solidFill>
                          <a:effectLst/>
                          <a:latin typeface="Calibri"/>
                        </a:rPr>
                        <a:t>0.0%</a:t>
                      </a:r>
                    </a:p>
                  </a:txBody>
                  <a:tcPr marL="9525" marR="9525" marT="9529" marB="0" anchor="b"/>
                </a:tc>
                <a:tc>
                  <a:txBody>
                    <a:bodyPr/>
                    <a:lstStyle/>
                    <a:p>
                      <a:pPr algn="ctr" fontAlgn="b"/>
                      <a:r>
                        <a:rPr lang="en-US" sz="1200" b="0" i="0" u="none" strike="noStrike" dirty="0">
                          <a:solidFill>
                            <a:srgbClr val="000000"/>
                          </a:solidFill>
                          <a:effectLst/>
                          <a:latin typeface="Calibri"/>
                        </a:rPr>
                        <a:t>0.0%</a:t>
                      </a:r>
                    </a:p>
                  </a:txBody>
                  <a:tcPr marL="9525" marR="9525" marT="9529" marB="0" anchor="b"/>
                </a:tc>
                <a:tc>
                  <a:txBody>
                    <a:bodyPr/>
                    <a:lstStyle/>
                    <a:p>
                      <a:pPr algn="ctr" fontAlgn="b"/>
                      <a:r>
                        <a:rPr lang="en-US" sz="1200" b="0" i="0" u="none" strike="noStrike">
                          <a:solidFill>
                            <a:srgbClr val="000000"/>
                          </a:solidFill>
                          <a:effectLst/>
                          <a:latin typeface="Calibri"/>
                        </a:rPr>
                        <a:t>0.0%</a:t>
                      </a:r>
                    </a:p>
                  </a:txBody>
                  <a:tcPr marL="9525" marR="9525" marT="9529" marB="0" anchor="b"/>
                </a:tc>
                <a:tc>
                  <a:txBody>
                    <a:bodyPr/>
                    <a:lstStyle/>
                    <a:p>
                      <a:pPr algn="ctr" fontAlgn="b"/>
                      <a:r>
                        <a:rPr lang="en-US" sz="1200" b="0" i="0" u="none" strike="noStrike">
                          <a:solidFill>
                            <a:srgbClr val="000000"/>
                          </a:solidFill>
                          <a:effectLst/>
                          <a:latin typeface="Calibri"/>
                        </a:rPr>
                        <a:t>0.0%</a:t>
                      </a:r>
                    </a:p>
                  </a:txBody>
                  <a:tcPr marL="9525" marR="9525" marT="9529" marB="0" anchor="b"/>
                </a:tc>
                <a:tc>
                  <a:txBody>
                    <a:bodyPr/>
                    <a:lstStyle/>
                    <a:p>
                      <a:pPr algn="ctr" fontAlgn="b"/>
                      <a:r>
                        <a:rPr lang="en-US" sz="1200" b="0" i="0" u="none" strike="noStrike" dirty="0">
                          <a:solidFill>
                            <a:srgbClr val="000000"/>
                          </a:solidFill>
                          <a:effectLst/>
                          <a:latin typeface="Calibri"/>
                        </a:rPr>
                        <a:t>0.0%</a:t>
                      </a:r>
                    </a:p>
                  </a:txBody>
                  <a:tcPr marL="9525" marR="9525" marT="9529" marB="0" anchor="b"/>
                </a:tc>
              </a:tr>
              <a:tr h="192480">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Point of Service (POS)</a:t>
                      </a:r>
                    </a:p>
                  </a:txBody>
                  <a:tcPr marL="7611" marR="7611" marT="7613" marB="0" anchor="b"/>
                </a:tc>
                <a:tc>
                  <a:txBody>
                    <a:bodyPr/>
                    <a:lstStyle/>
                    <a:p>
                      <a:pPr algn="ctr" fontAlgn="b"/>
                      <a:r>
                        <a:rPr lang="en-US" sz="1200" b="0" i="0" u="none" strike="noStrike">
                          <a:solidFill>
                            <a:srgbClr val="000000"/>
                          </a:solidFill>
                          <a:effectLst/>
                          <a:latin typeface="Calibri"/>
                        </a:rPr>
                        <a:t>3.9%</a:t>
                      </a:r>
                    </a:p>
                  </a:txBody>
                  <a:tcPr marL="9525" marR="9525" marT="9529" marB="0" anchor="b"/>
                </a:tc>
                <a:tc>
                  <a:txBody>
                    <a:bodyPr/>
                    <a:lstStyle/>
                    <a:p>
                      <a:pPr algn="ctr" fontAlgn="b"/>
                      <a:r>
                        <a:rPr lang="en-US" sz="1200" b="0" i="0" u="none" strike="noStrike">
                          <a:solidFill>
                            <a:srgbClr val="000000"/>
                          </a:solidFill>
                          <a:effectLst/>
                          <a:latin typeface="Calibri"/>
                        </a:rPr>
                        <a:t>6.0%</a:t>
                      </a:r>
                    </a:p>
                  </a:txBody>
                  <a:tcPr marL="9525" marR="9525" marT="9529" marB="0" anchor="b"/>
                </a:tc>
                <a:tc>
                  <a:txBody>
                    <a:bodyPr/>
                    <a:lstStyle/>
                    <a:p>
                      <a:pPr algn="ctr" fontAlgn="b"/>
                      <a:r>
                        <a:rPr lang="en-US" sz="1200" b="0" i="0" u="none" strike="noStrike">
                          <a:solidFill>
                            <a:srgbClr val="000000"/>
                          </a:solidFill>
                          <a:effectLst/>
                          <a:latin typeface="Calibri"/>
                        </a:rPr>
                        <a:t>6.1%</a:t>
                      </a:r>
                    </a:p>
                  </a:txBody>
                  <a:tcPr marL="9525" marR="9525" marT="9529" marB="0" anchor="b"/>
                </a:tc>
                <a:tc>
                  <a:txBody>
                    <a:bodyPr/>
                    <a:lstStyle/>
                    <a:p>
                      <a:pPr algn="ctr" fontAlgn="b"/>
                      <a:r>
                        <a:rPr lang="en-US" sz="1200" b="0" i="0" u="none" strike="noStrike">
                          <a:solidFill>
                            <a:srgbClr val="000000"/>
                          </a:solidFill>
                          <a:effectLst/>
                          <a:latin typeface="Calibri"/>
                        </a:rPr>
                        <a:t>5.5%</a:t>
                      </a:r>
                    </a:p>
                  </a:txBody>
                  <a:tcPr marL="9525" marR="9525" marT="9529" marB="0" anchor="b"/>
                </a:tc>
                <a:tc>
                  <a:txBody>
                    <a:bodyPr/>
                    <a:lstStyle/>
                    <a:p>
                      <a:pPr algn="ctr" fontAlgn="b"/>
                      <a:r>
                        <a:rPr lang="en-US" sz="1200" b="0" i="0" u="none" strike="noStrike">
                          <a:solidFill>
                            <a:srgbClr val="000000"/>
                          </a:solidFill>
                          <a:effectLst/>
                          <a:latin typeface="Calibri"/>
                        </a:rPr>
                        <a:t>6.0%</a:t>
                      </a:r>
                    </a:p>
                  </a:txBody>
                  <a:tcPr marL="9525" marR="9525" marT="9529" marB="0" anchor="b"/>
                </a:tc>
                <a:tc>
                  <a:txBody>
                    <a:bodyPr/>
                    <a:lstStyle/>
                    <a:p>
                      <a:pPr algn="ctr" fontAlgn="b"/>
                      <a:r>
                        <a:rPr lang="en-US" sz="1200" b="0" i="0" u="none" strike="noStrike" dirty="0">
                          <a:solidFill>
                            <a:srgbClr val="000000"/>
                          </a:solidFill>
                          <a:effectLst/>
                          <a:latin typeface="Calibri"/>
                        </a:rPr>
                        <a:t>1.6%</a:t>
                      </a:r>
                    </a:p>
                  </a:txBody>
                  <a:tcPr marL="9525" marR="9525" marT="9529" marB="0" anchor="b"/>
                </a:tc>
                <a:tc>
                  <a:txBody>
                    <a:bodyPr/>
                    <a:lstStyle/>
                    <a:p>
                      <a:pPr algn="ctr" fontAlgn="b"/>
                      <a:r>
                        <a:rPr lang="en-US" sz="1200" b="0" i="0" u="none" strike="noStrike">
                          <a:solidFill>
                            <a:srgbClr val="000000"/>
                          </a:solidFill>
                          <a:effectLst/>
                          <a:latin typeface="Calibri"/>
                        </a:rPr>
                        <a:t>0.7%</a:t>
                      </a:r>
                    </a:p>
                  </a:txBody>
                  <a:tcPr marL="9525" marR="9525" marT="9529" marB="0" anchor="b"/>
                </a:tc>
                <a:tc>
                  <a:txBody>
                    <a:bodyPr/>
                    <a:lstStyle/>
                    <a:p>
                      <a:pPr algn="ctr" fontAlgn="b"/>
                      <a:r>
                        <a:rPr lang="en-US" sz="1200" b="0" i="0" u="none" strike="noStrike" dirty="0">
                          <a:solidFill>
                            <a:srgbClr val="000000"/>
                          </a:solidFill>
                          <a:effectLst/>
                          <a:latin typeface="Calibri"/>
                        </a:rPr>
                        <a:t>10.5%</a:t>
                      </a:r>
                    </a:p>
                  </a:txBody>
                  <a:tcPr marL="9525" marR="9525" marT="9529" marB="0" anchor="b"/>
                </a:tc>
              </a:tr>
              <a:tr h="192480">
                <a:tc>
                  <a:txBody>
                    <a:bodyPr/>
                    <a:lstStyle/>
                    <a:p>
                      <a:pPr marL="0" algn="l" defTabSz="914400" rtl="0" eaLnBrk="1" fontAlgn="b" latinLnBrk="0" hangingPunct="1"/>
                      <a:r>
                        <a:rPr lang="en-US" sz="1200" b="1" u="none" strike="noStrike" kern="1200" dirty="0">
                          <a:solidFill>
                            <a:srgbClr val="FF0000"/>
                          </a:solidFill>
                          <a:effectLst>
                            <a:outerShdw blurRad="38100" dist="38100" dir="2700000" algn="tl">
                              <a:srgbClr val="000000">
                                <a:alpha val="43137"/>
                              </a:srgbClr>
                            </a:outerShdw>
                          </a:effectLst>
                          <a:latin typeface="+mn-lt"/>
                          <a:ea typeface="+mn-ea"/>
                          <a:cs typeface="+mn-cs"/>
                        </a:rPr>
                        <a:t>Indemnity Insurance</a:t>
                      </a:r>
                    </a:p>
                  </a:txBody>
                  <a:tcPr marL="7611" marR="7611" marT="7613" marB="0" anchor="b"/>
                </a:tc>
                <a:tc>
                  <a:txBody>
                    <a:bodyPr/>
                    <a:lstStyle/>
                    <a:p>
                      <a:pPr algn="ctr" fontAlgn="b"/>
                      <a:r>
                        <a:rPr lang="en-US" sz="1200" b="0" i="0" u="none" strike="noStrike">
                          <a:solidFill>
                            <a:srgbClr val="000000"/>
                          </a:solidFill>
                          <a:effectLst/>
                          <a:latin typeface="Calibri"/>
                        </a:rPr>
                        <a:t>3.4%</a:t>
                      </a:r>
                    </a:p>
                  </a:txBody>
                  <a:tcPr marL="9525" marR="9525" marT="9529" marB="0" anchor="b"/>
                </a:tc>
                <a:tc>
                  <a:txBody>
                    <a:bodyPr/>
                    <a:lstStyle/>
                    <a:p>
                      <a:pPr algn="ctr" fontAlgn="b"/>
                      <a:r>
                        <a:rPr lang="en-US" sz="1200" b="0" i="0" u="none" strike="noStrike">
                          <a:solidFill>
                            <a:srgbClr val="000000"/>
                          </a:solidFill>
                          <a:effectLst/>
                          <a:latin typeface="Calibri"/>
                        </a:rPr>
                        <a:t>2.0%</a:t>
                      </a:r>
                    </a:p>
                  </a:txBody>
                  <a:tcPr marL="9525" marR="9525" marT="9529" marB="0" anchor="b"/>
                </a:tc>
                <a:tc>
                  <a:txBody>
                    <a:bodyPr/>
                    <a:lstStyle/>
                    <a:p>
                      <a:pPr algn="ctr" fontAlgn="b"/>
                      <a:r>
                        <a:rPr lang="en-US" sz="1200" b="0" i="0" u="none" strike="noStrike">
                          <a:solidFill>
                            <a:srgbClr val="000000"/>
                          </a:solidFill>
                          <a:effectLst/>
                          <a:latin typeface="Calibri"/>
                        </a:rPr>
                        <a:t>2.7%</a:t>
                      </a:r>
                    </a:p>
                  </a:txBody>
                  <a:tcPr marL="9525" marR="9525" marT="9529" marB="0" anchor="b"/>
                </a:tc>
                <a:tc>
                  <a:txBody>
                    <a:bodyPr/>
                    <a:lstStyle/>
                    <a:p>
                      <a:pPr algn="ctr" fontAlgn="b"/>
                      <a:r>
                        <a:rPr lang="en-US" sz="1200" b="0" i="0" u="none" strike="noStrike">
                          <a:solidFill>
                            <a:srgbClr val="000000"/>
                          </a:solidFill>
                          <a:effectLst/>
                          <a:latin typeface="Calibri"/>
                        </a:rPr>
                        <a:t>2.6%</a:t>
                      </a:r>
                    </a:p>
                  </a:txBody>
                  <a:tcPr marL="9525" marR="9525" marT="9529" marB="0" anchor="b"/>
                </a:tc>
                <a:tc>
                  <a:txBody>
                    <a:bodyPr/>
                    <a:lstStyle/>
                    <a:p>
                      <a:pPr algn="ctr" fontAlgn="b"/>
                      <a:r>
                        <a:rPr lang="en-US" sz="1200" b="1" i="0" u="none" strike="noStrike" dirty="0">
                          <a:solidFill>
                            <a:srgbClr val="FF0000"/>
                          </a:solidFill>
                          <a:effectLst>
                            <a:outerShdw blurRad="38100" dist="38100" dir="2700000" algn="tl">
                              <a:srgbClr val="000000">
                                <a:alpha val="43137"/>
                              </a:srgbClr>
                            </a:outerShdw>
                          </a:effectLst>
                          <a:latin typeface="Calibri"/>
                        </a:rPr>
                        <a:t>24.1%</a:t>
                      </a:r>
                    </a:p>
                  </a:txBody>
                  <a:tcPr marL="9525" marR="9525" marT="9529" marB="0" anchor="b"/>
                </a:tc>
                <a:tc>
                  <a:txBody>
                    <a:bodyPr/>
                    <a:lstStyle/>
                    <a:p>
                      <a:pPr algn="ctr" fontAlgn="b"/>
                      <a:r>
                        <a:rPr lang="en-US" sz="1200" b="0" i="0" u="none" strike="noStrike" dirty="0">
                          <a:solidFill>
                            <a:srgbClr val="000000"/>
                          </a:solidFill>
                          <a:effectLst/>
                          <a:latin typeface="Calibri"/>
                        </a:rPr>
                        <a:t>14.5%</a:t>
                      </a:r>
                    </a:p>
                  </a:txBody>
                  <a:tcPr marL="9525" marR="9525" marT="9529" marB="0" anchor="b"/>
                </a:tc>
                <a:tc>
                  <a:txBody>
                    <a:bodyPr/>
                    <a:lstStyle/>
                    <a:p>
                      <a:pPr algn="ctr" fontAlgn="b"/>
                      <a:r>
                        <a:rPr lang="en-US" sz="1200" b="0" i="0" u="none" strike="noStrike">
                          <a:solidFill>
                            <a:srgbClr val="000000"/>
                          </a:solidFill>
                          <a:effectLst/>
                          <a:latin typeface="Calibri"/>
                        </a:rPr>
                        <a:t>2.4%</a:t>
                      </a:r>
                    </a:p>
                  </a:txBody>
                  <a:tcPr marL="9525" marR="9525" marT="9529" marB="0" anchor="b"/>
                </a:tc>
                <a:tc>
                  <a:txBody>
                    <a:bodyPr/>
                    <a:lstStyle/>
                    <a:p>
                      <a:pPr algn="ctr" fontAlgn="b"/>
                      <a:r>
                        <a:rPr lang="en-US" sz="1200" b="0" i="0" u="none" strike="noStrike" dirty="0">
                          <a:solidFill>
                            <a:srgbClr val="000000"/>
                          </a:solidFill>
                          <a:effectLst/>
                          <a:latin typeface="Calibri"/>
                        </a:rPr>
                        <a:t>12.0%</a:t>
                      </a:r>
                    </a:p>
                  </a:txBody>
                  <a:tcPr marL="9525" marR="9525" marT="9529" marB="0" anchor="b"/>
                </a:tc>
              </a:tr>
              <a:tr h="192480">
                <a:tc>
                  <a:txBody>
                    <a:bodyPr/>
                    <a:lstStyle/>
                    <a:p>
                      <a:pPr marL="0" algn="l" defTabSz="914400" rtl="0" eaLnBrk="1" fontAlgn="b" latinLnBrk="0" hangingPunct="1"/>
                      <a:r>
                        <a:rPr lang="en-US" sz="1200" b="1" u="none" strike="noStrike" kern="1200" dirty="0">
                          <a:solidFill>
                            <a:srgbClr val="FF0000"/>
                          </a:solidFill>
                          <a:effectLst>
                            <a:outerShdw blurRad="38100" dist="38100" dir="2700000" algn="tl">
                              <a:srgbClr val="000000">
                                <a:alpha val="43137"/>
                              </a:srgbClr>
                            </a:outerShdw>
                          </a:effectLst>
                          <a:latin typeface="+mn-lt"/>
                          <a:ea typeface="+mn-ea"/>
                          <a:cs typeface="+mn-cs"/>
                        </a:rPr>
                        <a:t>Other Non-Federal Programs</a:t>
                      </a:r>
                    </a:p>
                  </a:txBody>
                  <a:tcPr marL="7611" marR="7611" marT="7613" marB="0" anchor="b"/>
                </a:tc>
                <a:tc>
                  <a:txBody>
                    <a:bodyPr/>
                    <a:lstStyle/>
                    <a:p>
                      <a:pPr algn="ctr" fontAlgn="b"/>
                      <a:r>
                        <a:rPr lang="en-US" sz="1200" b="0" i="0" u="none" strike="noStrike">
                          <a:solidFill>
                            <a:srgbClr val="000000"/>
                          </a:solidFill>
                          <a:effectLst/>
                          <a:latin typeface="Calibri"/>
                        </a:rPr>
                        <a:t>3.3%</a:t>
                      </a:r>
                    </a:p>
                  </a:txBody>
                  <a:tcPr marL="9525" marR="9525" marT="9529" marB="0" anchor="b"/>
                </a:tc>
                <a:tc>
                  <a:txBody>
                    <a:bodyPr/>
                    <a:lstStyle/>
                    <a:p>
                      <a:pPr algn="ctr" fontAlgn="b"/>
                      <a:r>
                        <a:rPr lang="en-US" sz="1200" b="0" i="0" u="none" strike="noStrike">
                          <a:solidFill>
                            <a:srgbClr val="000000"/>
                          </a:solidFill>
                          <a:effectLst/>
                          <a:latin typeface="Calibri"/>
                        </a:rPr>
                        <a:t>0.8%</a:t>
                      </a:r>
                    </a:p>
                  </a:txBody>
                  <a:tcPr marL="9525" marR="9525" marT="9529" marB="0" anchor="b"/>
                </a:tc>
                <a:tc>
                  <a:txBody>
                    <a:bodyPr/>
                    <a:lstStyle/>
                    <a:p>
                      <a:pPr algn="ctr" fontAlgn="b"/>
                      <a:r>
                        <a:rPr lang="en-US" sz="1200" b="0" i="0" u="none" strike="noStrike">
                          <a:solidFill>
                            <a:srgbClr val="000000"/>
                          </a:solidFill>
                          <a:effectLst/>
                          <a:latin typeface="Calibri"/>
                        </a:rPr>
                        <a:t>0.2%</a:t>
                      </a:r>
                    </a:p>
                  </a:txBody>
                  <a:tcPr marL="9525" marR="9525" marT="9529" marB="0" anchor="b"/>
                </a:tc>
                <a:tc>
                  <a:txBody>
                    <a:bodyPr/>
                    <a:lstStyle/>
                    <a:p>
                      <a:pPr algn="ctr" fontAlgn="b"/>
                      <a:r>
                        <a:rPr lang="en-US" sz="1200" b="0" i="0" u="none" strike="noStrike">
                          <a:solidFill>
                            <a:srgbClr val="000000"/>
                          </a:solidFill>
                          <a:effectLst/>
                          <a:latin typeface="Calibri"/>
                        </a:rPr>
                        <a:t>2.1%</a:t>
                      </a:r>
                    </a:p>
                  </a:txBody>
                  <a:tcPr marL="9525" marR="9525" marT="9529" marB="0" anchor="b"/>
                </a:tc>
                <a:tc>
                  <a:txBody>
                    <a:bodyPr/>
                    <a:lstStyle/>
                    <a:p>
                      <a:pPr algn="ctr" fontAlgn="b"/>
                      <a:r>
                        <a:rPr lang="en-US" sz="1200" b="1" i="0" u="none" strike="noStrike" dirty="0">
                          <a:solidFill>
                            <a:srgbClr val="FF0000"/>
                          </a:solidFill>
                          <a:effectLst>
                            <a:outerShdw blurRad="38100" dist="38100" dir="2700000" algn="tl">
                              <a:srgbClr val="000000">
                                <a:alpha val="43137"/>
                              </a:srgbClr>
                            </a:outerShdw>
                          </a:effectLst>
                          <a:latin typeface="Calibri"/>
                        </a:rPr>
                        <a:t>21.0%</a:t>
                      </a:r>
                    </a:p>
                  </a:txBody>
                  <a:tcPr marL="9525" marR="9525" marT="9529" marB="0" anchor="b"/>
                </a:tc>
                <a:tc>
                  <a:txBody>
                    <a:bodyPr/>
                    <a:lstStyle/>
                    <a:p>
                      <a:pPr algn="ctr" fontAlgn="b"/>
                      <a:r>
                        <a:rPr lang="en-US" sz="1200" b="0" i="0" u="none" strike="noStrike" dirty="0">
                          <a:solidFill>
                            <a:srgbClr val="000000"/>
                          </a:solidFill>
                          <a:effectLst/>
                          <a:latin typeface="Calibri"/>
                        </a:rPr>
                        <a:t>8.6%</a:t>
                      </a:r>
                    </a:p>
                  </a:txBody>
                  <a:tcPr marL="9525" marR="9525" marT="9529" marB="0" anchor="b"/>
                </a:tc>
                <a:tc>
                  <a:txBody>
                    <a:bodyPr/>
                    <a:lstStyle/>
                    <a:p>
                      <a:pPr algn="ctr" fontAlgn="b"/>
                      <a:r>
                        <a:rPr lang="en-US" sz="1200" b="0" i="0" u="none" strike="noStrike" dirty="0">
                          <a:solidFill>
                            <a:srgbClr val="000000"/>
                          </a:solidFill>
                          <a:effectLst/>
                          <a:latin typeface="Calibri"/>
                        </a:rPr>
                        <a:t>10.8%</a:t>
                      </a:r>
                    </a:p>
                  </a:txBody>
                  <a:tcPr marL="9525" marR="9525" marT="9529" marB="0" anchor="b"/>
                </a:tc>
                <a:tc>
                  <a:txBody>
                    <a:bodyPr/>
                    <a:lstStyle/>
                    <a:p>
                      <a:pPr algn="ctr" fontAlgn="b"/>
                      <a:r>
                        <a:rPr lang="en-US" sz="1200" b="0" i="0" u="none" strike="noStrike" dirty="0">
                          <a:solidFill>
                            <a:srgbClr val="000000"/>
                          </a:solidFill>
                          <a:effectLst/>
                          <a:latin typeface="Calibri"/>
                        </a:rPr>
                        <a:t>0.0%</a:t>
                      </a:r>
                    </a:p>
                  </a:txBody>
                  <a:tcPr marL="9525" marR="9525" marT="9529" marB="0" anchor="b"/>
                </a:tc>
              </a:tr>
              <a:tr h="192480">
                <a:tc>
                  <a:txBody>
                    <a:bodyPr/>
                    <a:lstStyle/>
                    <a:p>
                      <a:pPr algn="l" fontAlgn="b"/>
                      <a:r>
                        <a:rPr lang="en-US" sz="1200" u="none" strike="noStrike">
                          <a:effectLst/>
                        </a:rPr>
                        <a:t>Commonwealth Care</a:t>
                      </a:r>
                      <a:endParaRPr lang="en-US" sz="1200" b="0" i="0" u="none" strike="noStrike">
                        <a:solidFill>
                          <a:srgbClr val="000000"/>
                        </a:solidFill>
                        <a:effectLst/>
                        <a:latin typeface="Calibri"/>
                      </a:endParaRPr>
                    </a:p>
                  </a:txBody>
                  <a:tcPr marL="7611" marR="7611" marT="7613" marB="0" anchor="b"/>
                </a:tc>
                <a:tc>
                  <a:txBody>
                    <a:bodyPr/>
                    <a:lstStyle/>
                    <a:p>
                      <a:pPr algn="ctr" fontAlgn="b"/>
                      <a:r>
                        <a:rPr lang="en-US" sz="1200" b="0" i="0" u="none" strike="noStrike">
                          <a:solidFill>
                            <a:srgbClr val="000000"/>
                          </a:solidFill>
                          <a:effectLst/>
                          <a:latin typeface="Calibri"/>
                        </a:rPr>
                        <a:t>1.8%</a:t>
                      </a:r>
                    </a:p>
                  </a:txBody>
                  <a:tcPr marL="9525" marR="9525" marT="9529" marB="0" anchor="b"/>
                </a:tc>
                <a:tc>
                  <a:txBody>
                    <a:bodyPr/>
                    <a:lstStyle/>
                    <a:p>
                      <a:pPr algn="ctr" fontAlgn="b"/>
                      <a:r>
                        <a:rPr lang="en-US" sz="1200" b="0" i="0" u="none" strike="noStrike">
                          <a:solidFill>
                            <a:srgbClr val="000000"/>
                          </a:solidFill>
                          <a:effectLst/>
                          <a:latin typeface="Calibri"/>
                        </a:rPr>
                        <a:t>2.1%</a:t>
                      </a:r>
                    </a:p>
                  </a:txBody>
                  <a:tcPr marL="9525" marR="9525" marT="9529" marB="0" anchor="b"/>
                </a:tc>
                <a:tc>
                  <a:txBody>
                    <a:bodyPr/>
                    <a:lstStyle/>
                    <a:p>
                      <a:pPr algn="ctr" fontAlgn="b"/>
                      <a:r>
                        <a:rPr lang="en-US" sz="1200" b="0" i="0" u="none" strike="noStrike">
                          <a:solidFill>
                            <a:srgbClr val="000000"/>
                          </a:solidFill>
                          <a:effectLst/>
                          <a:latin typeface="Calibri"/>
                        </a:rPr>
                        <a:t>1.0%</a:t>
                      </a:r>
                    </a:p>
                  </a:txBody>
                  <a:tcPr marL="9525" marR="9525" marT="9529" marB="0" anchor="b"/>
                </a:tc>
                <a:tc>
                  <a:txBody>
                    <a:bodyPr/>
                    <a:lstStyle/>
                    <a:p>
                      <a:pPr algn="ctr" fontAlgn="b"/>
                      <a:r>
                        <a:rPr lang="en-US" sz="1200" b="0" i="0" u="none" strike="noStrike">
                          <a:solidFill>
                            <a:srgbClr val="000000"/>
                          </a:solidFill>
                          <a:effectLst/>
                          <a:latin typeface="Calibri"/>
                        </a:rPr>
                        <a:t>1.7%</a:t>
                      </a:r>
                    </a:p>
                  </a:txBody>
                  <a:tcPr marL="9525" marR="9525" marT="9529" marB="0" anchor="b"/>
                </a:tc>
                <a:tc>
                  <a:txBody>
                    <a:bodyPr/>
                    <a:lstStyle/>
                    <a:p>
                      <a:pPr algn="ctr" fontAlgn="b"/>
                      <a:r>
                        <a:rPr lang="en-US" sz="1200" b="0" i="0" u="none" strike="noStrike">
                          <a:solidFill>
                            <a:srgbClr val="000000"/>
                          </a:solidFill>
                          <a:effectLst/>
                          <a:latin typeface="Calibri"/>
                        </a:rPr>
                        <a:t>-</a:t>
                      </a:r>
                    </a:p>
                  </a:txBody>
                  <a:tcPr marL="9525" marR="9525" marT="9529" marB="0" anchor="b"/>
                </a:tc>
                <a:tc>
                  <a:txBody>
                    <a:bodyPr/>
                    <a:lstStyle/>
                    <a:p>
                      <a:pPr algn="ctr" fontAlgn="b"/>
                      <a:r>
                        <a:rPr lang="en-US" sz="1200" b="0" i="0" u="none" strike="noStrike">
                          <a:solidFill>
                            <a:srgbClr val="000000"/>
                          </a:solidFill>
                          <a:effectLst/>
                          <a:latin typeface="Calibri"/>
                        </a:rPr>
                        <a:t>0.0%</a:t>
                      </a:r>
                    </a:p>
                  </a:txBody>
                  <a:tcPr marL="9525" marR="9525" marT="9529" marB="0" anchor="b"/>
                </a:tc>
                <a:tc>
                  <a:txBody>
                    <a:bodyPr/>
                    <a:lstStyle/>
                    <a:p>
                      <a:pPr algn="ctr" fontAlgn="b"/>
                      <a:r>
                        <a:rPr lang="en-US" sz="1200" b="0" i="0" u="none" strike="noStrike" dirty="0">
                          <a:solidFill>
                            <a:srgbClr val="000000"/>
                          </a:solidFill>
                          <a:effectLst/>
                          <a:latin typeface="Calibri"/>
                        </a:rPr>
                        <a:t>4.8%</a:t>
                      </a:r>
                    </a:p>
                  </a:txBody>
                  <a:tcPr marL="9525" marR="9525" marT="9529" marB="0" anchor="b"/>
                </a:tc>
                <a:tc>
                  <a:txBody>
                    <a:bodyPr/>
                    <a:lstStyle/>
                    <a:p>
                      <a:pPr algn="ctr" fontAlgn="b"/>
                      <a:r>
                        <a:rPr lang="en-US" sz="1200" b="0" i="0" u="none" strike="noStrike" dirty="0">
                          <a:solidFill>
                            <a:srgbClr val="000000"/>
                          </a:solidFill>
                          <a:effectLst/>
                          <a:latin typeface="Calibri"/>
                        </a:rPr>
                        <a:t>1.4%</a:t>
                      </a:r>
                    </a:p>
                  </a:txBody>
                  <a:tcPr marL="9525" marR="9525" marT="9529" marB="0" anchor="b"/>
                </a:tc>
              </a:tr>
            </a:tbl>
          </a:graphicData>
        </a:graphic>
      </p:graphicFrame>
      <p:sp>
        <p:nvSpPr>
          <p:cNvPr id="6268" name="Title 4"/>
          <p:cNvSpPr>
            <a:spLocks noGrp="1"/>
          </p:cNvSpPr>
          <p:nvPr>
            <p:ph type="ctrTitle"/>
          </p:nvPr>
        </p:nvSpPr>
        <p:spPr>
          <a:xfrm>
            <a:off x="23813" y="0"/>
            <a:ext cx="8982075" cy="1143000"/>
          </a:xfrm>
        </p:spPr>
        <p:txBody>
          <a:bodyPr/>
          <a:lstStyle/>
          <a:p>
            <a:pPr eaLnBrk="1" hangingPunct="1"/>
            <a:r>
              <a:rPr lang="en-US" altLang="en-US" sz="2800" b="1" dirty="0" smtClean="0"/>
              <a:t>Q: Are the </a:t>
            </a:r>
            <a:r>
              <a:rPr lang="en-US" altLang="en-US" sz="2800" b="1" u="sng" dirty="0" smtClean="0">
                <a:solidFill>
                  <a:srgbClr val="FF0000"/>
                </a:solidFill>
              </a:rPr>
              <a:t>Medicare Paid</a:t>
            </a:r>
            <a:r>
              <a:rPr lang="en-US" altLang="en-US" sz="2800" b="1" dirty="0" smtClean="0"/>
              <a:t> and </a:t>
            </a:r>
            <a:r>
              <a:rPr lang="en-US" altLang="en-US" sz="2800" b="1" u="sng" dirty="0" smtClean="0">
                <a:solidFill>
                  <a:srgbClr val="FF0000"/>
                </a:solidFill>
              </a:rPr>
              <a:t>Other Insurance Paid </a:t>
            </a:r>
            <a:r>
              <a:rPr lang="en-US" altLang="en-US" sz="2800" b="1" dirty="0" smtClean="0"/>
              <a:t>Currency Fields Populated in MA APCD?</a:t>
            </a:r>
          </a:p>
        </p:txBody>
      </p:sp>
      <p:sp>
        <p:nvSpPr>
          <p:cNvPr id="6269" name="TextBox 5"/>
          <p:cNvSpPr txBox="1">
            <a:spLocks noChangeArrowheads="1"/>
          </p:cNvSpPr>
          <p:nvPr/>
        </p:nvSpPr>
        <p:spPr bwMode="auto">
          <a:xfrm>
            <a:off x="76200" y="1066800"/>
            <a:ext cx="90678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900" i="1" dirty="0" smtClean="0">
                <a:solidFill>
                  <a:srgbClr val="0070C0"/>
                </a:solidFill>
                <a:ea typeface="+mn-ea"/>
                <a:cs typeface="Arial" charset="0"/>
              </a:rPr>
              <a:t>A: Yes. These currency fields are more frequently used by specific product types. Medicaid  and Medicare Part B products have a higher amount of Medicare Paid claim lines. Indemnity Insurance and Other Non-Federal Program products and a higher amount of Other Insurance Amount Paid claim lines.</a:t>
            </a:r>
          </a:p>
        </p:txBody>
      </p:sp>
      <p:sp>
        <p:nvSpPr>
          <p:cNvPr id="6270" name="TextBox 6"/>
          <p:cNvSpPr txBox="1">
            <a:spLocks noChangeArrowheads="1"/>
          </p:cNvSpPr>
          <p:nvPr/>
        </p:nvSpPr>
        <p:spPr bwMode="auto">
          <a:xfrm>
            <a:off x="-17463" y="2590800"/>
            <a:ext cx="9296401"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1800" b="1" u="sng" smtClean="0">
                <a:solidFill>
                  <a:prstClr val="black"/>
                </a:solidFill>
                <a:ea typeface="+mn-ea"/>
                <a:cs typeface="Arial" charset="0"/>
              </a:rPr>
              <a:t>CY 2013 Medical Claims Currency Dollar Amount Frequency by Top 10 Insurance Product Types</a:t>
            </a:r>
          </a:p>
        </p:txBody>
      </p:sp>
    </p:spTree>
    <p:extLst>
      <p:ext uri="{BB962C8B-B14F-4D97-AF65-F5344CB8AC3E}">
        <p14:creationId xmlns:p14="http://schemas.microsoft.com/office/powerpoint/2010/main" val="36920305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43425139"/>
              </p:ext>
            </p:extLst>
          </p:nvPr>
        </p:nvGraphicFramePr>
        <p:xfrm>
          <a:off x="709862" y="2109020"/>
          <a:ext cx="7772399" cy="3829049"/>
        </p:xfrm>
        <a:graphic>
          <a:graphicData uri="http://schemas.openxmlformats.org/drawingml/2006/table">
            <a:tbl>
              <a:tblPr firstCol="1">
                <a:tableStyleId>{5DA37D80-6434-44D0-A028-1B22A696006F}</a:tableStyleId>
              </a:tblPr>
              <a:tblGrid>
                <a:gridCol w="2658825"/>
                <a:gridCol w="2571364"/>
                <a:gridCol w="2542210"/>
              </a:tblGrid>
              <a:tr h="619249">
                <a:tc>
                  <a:txBody>
                    <a:bodyPr/>
                    <a:lstStyle/>
                    <a:p>
                      <a:pPr algn="ctr" fontAlgn="b"/>
                      <a:r>
                        <a:rPr lang="en-US" sz="2000" b="1" u="none" strike="noStrike" dirty="0">
                          <a:effectLst/>
                        </a:rPr>
                        <a:t>Member Eligibility Submission Year</a:t>
                      </a:r>
                      <a:endParaRPr lang="en-US" sz="2000" b="1" i="0" u="none" strike="noStrike" dirty="0">
                        <a:solidFill>
                          <a:srgbClr val="000000"/>
                        </a:solidFill>
                        <a:effectLst/>
                        <a:latin typeface="Calibri"/>
                      </a:endParaRPr>
                    </a:p>
                  </a:txBody>
                  <a:tcPr marL="9525" marR="9525" marT="9526" marB="0" anchor="b">
                    <a:solidFill>
                      <a:schemeClr val="bg2">
                        <a:lumMod val="90000"/>
                      </a:schemeClr>
                    </a:solidFill>
                  </a:tcPr>
                </a:tc>
                <a:tc>
                  <a:txBody>
                    <a:bodyPr/>
                    <a:lstStyle/>
                    <a:p>
                      <a:pPr algn="ctr" fontAlgn="b"/>
                      <a:r>
                        <a:rPr lang="en-US" sz="2000" b="1" u="none" strike="noStrike" dirty="0">
                          <a:effectLst/>
                        </a:rPr>
                        <a:t>Under Age 65 Years </a:t>
                      </a:r>
                      <a:endParaRPr lang="en-US" sz="2000" b="1" i="0" u="none" strike="noStrike" dirty="0">
                        <a:solidFill>
                          <a:srgbClr val="000000"/>
                        </a:solidFill>
                        <a:effectLst/>
                        <a:latin typeface="Calibri"/>
                      </a:endParaRPr>
                    </a:p>
                  </a:txBody>
                  <a:tcPr marL="9525" marR="9525" marT="9526" marB="0" anchor="b">
                    <a:solidFill>
                      <a:schemeClr val="bg2">
                        <a:lumMod val="90000"/>
                      </a:schemeClr>
                    </a:solidFill>
                  </a:tcPr>
                </a:tc>
                <a:tc>
                  <a:txBody>
                    <a:bodyPr/>
                    <a:lstStyle/>
                    <a:p>
                      <a:pPr algn="ctr" fontAlgn="b"/>
                      <a:r>
                        <a:rPr lang="en-US" sz="2000" b="1" u="none" strike="noStrike" dirty="0">
                          <a:effectLst/>
                        </a:rPr>
                        <a:t>65 Years  and Older</a:t>
                      </a:r>
                      <a:endParaRPr lang="en-US" sz="2000" b="1" i="0" u="none" strike="noStrike" dirty="0">
                        <a:solidFill>
                          <a:srgbClr val="000000"/>
                        </a:solidFill>
                        <a:effectLst/>
                        <a:latin typeface="Calibri"/>
                      </a:endParaRPr>
                    </a:p>
                  </a:txBody>
                  <a:tcPr marL="9525" marR="9525" marT="9526" marB="0" anchor="b">
                    <a:solidFill>
                      <a:schemeClr val="bg2">
                        <a:lumMod val="90000"/>
                      </a:schemeClr>
                    </a:solidFill>
                  </a:tcPr>
                </a:tc>
              </a:tr>
              <a:tr h="482520">
                <a:tc>
                  <a:txBody>
                    <a:bodyPr/>
                    <a:lstStyle/>
                    <a:p>
                      <a:pPr algn="ctr" fontAlgn="b"/>
                      <a:r>
                        <a:rPr lang="en-US" sz="2000" u="none" strike="noStrike" dirty="0">
                          <a:effectLst/>
                        </a:rPr>
                        <a:t>2009</a:t>
                      </a:r>
                      <a:endParaRPr lang="en-US" sz="2000" b="1" i="0" u="none" strike="noStrike" dirty="0">
                        <a:solidFill>
                          <a:srgbClr val="000000"/>
                        </a:solidFill>
                        <a:effectLst/>
                        <a:latin typeface="Calibri"/>
                      </a:endParaRPr>
                    </a:p>
                  </a:txBody>
                  <a:tcPr marL="9525" marR="9525" marT="9526" marB="0" anchor="b"/>
                </a:tc>
                <a:tc>
                  <a:txBody>
                    <a:bodyPr/>
                    <a:lstStyle/>
                    <a:p>
                      <a:pPr algn="ctr" fontAlgn="b"/>
                      <a:r>
                        <a:rPr lang="en-US" sz="2000" u="none" strike="noStrike" dirty="0">
                          <a:effectLst/>
                        </a:rPr>
                        <a:t>89.2%</a:t>
                      </a:r>
                      <a:endParaRPr lang="en-US" sz="2000" b="1" i="0" u="none" strike="noStrike" dirty="0">
                        <a:solidFill>
                          <a:srgbClr val="000000"/>
                        </a:solidFill>
                        <a:effectLst/>
                        <a:latin typeface="Calibri"/>
                      </a:endParaRPr>
                    </a:p>
                  </a:txBody>
                  <a:tcPr marL="9525" marR="9525" marT="9526" marB="0" anchor="b"/>
                </a:tc>
                <a:tc>
                  <a:txBody>
                    <a:bodyPr/>
                    <a:lstStyle/>
                    <a:p>
                      <a:pPr algn="ctr" fontAlgn="b"/>
                      <a:r>
                        <a:rPr lang="en-US" sz="2000" u="none" strike="noStrike" dirty="0">
                          <a:effectLst/>
                        </a:rPr>
                        <a:t>10.8%</a:t>
                      </a:r>
                      <a:endParaRPr lang="en-US" sz="2000" b="1" i="0" u="none" strike="noStrike" dirty="0">
                        <a:solidFill>
                          <a:srgbClr val="000000"/>
                        </a:solidFill>
                        <a:effectLst/>
                        <a:latin typeface="Calibri"/>
                      </a:endParaRPr>
                    </a:p>
                  </a:txBody>
                  <a:tcPr marL="9525" marR="9525" marT="9526" marB="0" anchor="b"/>
                </a:tc>
              </a:tr>
              <a:tr h="482520">
                <a:tc>
                  <a:txBody>
                    <a:bodyPr/>
                    <a:lstStyle/>
                    <a:p>
                      <a:pPr algn="ctr" fontAlgn="b"/>
                      <a:r>
                        <a:rPr lang="en-US" sz="2000" u="none" strike="noStrike" dirty="0">
                          <a:effectLst/>
                        </a:rPr>
                        <a:t>2010</a:t>
                      </a:r>
                      <a:endParaRPr lang="en-US" sz="2000" b="1" i="0" u="none" strike="noStrike" dirty="0">
                        <a:solidFill>
                          <a:srgbClr val="000000"/>
                        </a:solidFill>
                        <a:effectLst/>
                        <a:latin typeface="Calibri"/>
                      </a:endParaRPr>
                    </a:p>
                  </a:txBody>
                  <a:tcPr marL="9525" marR="9525" marT="9526" marB="0" anchor="b"/>
                </a:tc>
                <a:tc>
                  <a:txBody>
                    <a:bodyPr/>
                    <a:lstStyle/>
                    <a:p>
                      <a:pPr algn="ctr" fontAlgn="b"/>
                      <a:r>
                        <a:rPr lang="en-US" sz="2000" u="none" strike="noStrike" dirty="0">
                          <a:effectLst/>
                        </a:rPr>
                        <a:t>89.5%</a:t>
                      </a:r>
                      <a:endParaRPr lang="en-US" sz="2000" b="1" i="0" u="none" strike="noStrike" dirty="0">
                        <a:solidFill>
                          <a:srgbClr val="000000"/>
                        </a:solidFill>
                        <a:effectLst/>
                        <a:latin typeface="Calibri"/>
                      </a:endParaRPr>
                    </a:p>
                  </a:txBody>
                  <a:tcPr marL="9525" marR="9525" marT="9526" marB="0" anchor="b"/>
                </a:tc>
                <a:tc>
                  <a:txBody>
                    <a:bodyPr/>
                    <a:lstStyle/>
                    <a:p>
                      <a:pPr algn="ctr" fontAlgn="b"/>
                      <a:r>
                        <a:rPr lang="en-US" sz="2000" u="none" strike="noStrike" dirty="0">
                          <a:effectLst/>
                        </a:rPr>
                        <a:t>10.5%</a:t>
                      </a:r>
                      <a:endParaRPr lang="en-US" sz="2000" b="1" i="0" u="none" strike="noStrike" dirty="0">
                        <a:solidFill>
                          <a:srgbClr val="000000"/>
                        </a:solidFill>
                        <a:effectLst/>
                        <a:latin typeface="Calibri"/>
                      </a:endParaRPr>
                    </a:p>
                  </a:txBody>
                  <a:tcPr marL="9525" marR="9525" marT="9526" marB="0" anchor="b"/>
                </a:tc>
              </a:tr>
              <a:tr h="482520">
                <a:tc>
                  <a:txBody>
                    <a:bodyPr/>
                    <a:lstStyle/>
                    <a:p>
                      <a:pPr algn="ctr" fontAlgn="b"/>
                      <a:r>
                        <a:rPr lang="en-US" sz="2000" u="none" strike="noStrike" dirty="0">
                          <a:effectLst/>
                        </a:rPr>
                        <a:t>2011</a:t>
                      </a:r>
                      <a:endParaRPr lang="en-US" sz="2000" b="1" i="0" u="none" strike="noStrike" dirty="0">
                        <a:solidFill>
                          <a:srgbClr val="000000"/>
                        </a:solidFill>
                        <a:effectLst/>
                        <a:latin typeface="Calibri"/>
                      </a:endParaRPr>
                    </a:p>
                  </a:txBody>
                  <a:tcPr marL="9525" marR="9525" marT="9526" marB="0" anchor="b"/>
                </a:tc>
                <a:tc>
                  <a:txBody>
                    <a:bodyPr/>
                    <a:lstStyle/>
                    <a:p>
                      <a:pPr algn="ctr" fontAlgn="b"/>
                      <a:r>
                        <a:rPr lang="en-US" sz="2000" u="none" strike="noStrike" dirty="0">
                          <a:effectLst/>
                        </a:rPr>
                        <a:t>88.8%</a:t>
                      </a:r>
                      <a:endParaRPr lang="en-US" sz="2000" b="1" i="0" u="none" strike="noStrike" dirty="0">
                        <a:solidFill>
                          <a:srgbClr val="000000"/>
                        </a:solidFill>
                        <a:effectLst/>
                        <a:latin typeface="Calibri"/>
                      </a:endParaRPr>
                    </a:p>
                  </a:txBody>
                  <a:tcPr marL="9525" marR="9525" marT="9526" marB="0" anchor="b"/>
                </a:tc>
                <a:tc>
                  <a:txBody>
                    <a:bodyPr/>
                    <a:lstStyle/>
                    <a:p>
                      <a:pPr algn="ctr" fontAlgn="b"/>
                      <a:r>
                        <a:rPr lang="en-US" sz="2000" u="none" strike="noStrike" dirty="0">
                          <a:effectLst/>
                        </a:rPr>
                        <a:t>11.2%</a:t>
                      </a:r>
                      <a:endParaRPr lang="en-US" sz="2000" b="1" i="0" u="none" strike="noStrike" dirty="0">
                        <a:solidFill>
                          <a:srgbClr val="000000"/>
                        </a:solidFill>
                        <a:effectLst/>
                        <a:latin typeface="Calibri"/>
                      </a:endParaRPr>
                    </a:p>
                  </a:txBody>
                  <a:tcPr marL="9525" marR="9525" marT="9526" marB="0" anchor="b"/>
                </a:tc>
              </a:tr>
              <a:tr h="482520">
                <a:tc>
                  <a:txBody>
                    <a:bodyPr/>
                    <a:lstStyle/>
                    <a:p>
                      <a:pPr algn="ctr" fontAlgn="b"/>
                      <a:r>
                        <a:rPr lang="en-US" sz="2000" u="none" strike="noStrike" dirty="0">
                          <a:effectLst/>
                        </a:rPr>
                        <a:t>2012</a:t>
                      </a:r>
                      <a:endParaRPr lang="en-US" sz="2000" b="1" i="0" u="none" strike="noStrike" dirty="0">
                        <a:solidFill>
                          <a:srgbClr val="000000"/>
                        </a:solidFill>
                        <a:effectLst/>
                        <a:latin typeface="Calibri"/>
                      </a:endParaRPr>
                    </a:p>
                  </a:txBody>
                  <a:tcPr marL="9525" marR="9525" marT="9526" marB="0" anchor="b"/>
                </a:tc>
                <a:tc>
                  <a:txBody>
                    <a:bodyPr/>
                    <a:lstStyle/>
                    <a:p>
                      <a:pPr algn="ctr" fontAlgn="b"/>
                      <a:r>
                        <a:rPr lang="en-US" sz="2000" u="none" strike="noStrike">
                          <a:effectLst/>
                        </a:rPr>
                        <a:t>88.2%</a:t>
                      </a:r>
                      <a:endParaRPr lang="en-US" sz="2000" b="1" i="0" u="none" strike="noStrike">
                        <a:solidFill>
                          <a:srgbClr val="000000"/>
                        </a:solidFill>
                        <a:effectLst/>
                        <a:latin typeface="Calibri"/>
                      </a:endParaRPr>
                    </a:p>
                  </a:txBody>
                  <a:tcPr marL="9525" marR="9525" marT="9526" marB="0" anchor="b"/>
                </a:tc>
                <a:tc>
                  <a:txBody>
                    <a:bodyPr/>
                    <a:lstStyle/>
                    <a:p>
                      <a:pPr algn="ctr" fontAlgn="b"/>
                      <a:r>
                        <a:rPr lang="en-US" sz="2000" u="none" strike="noStrike" dirty="0">
                          <a:effectLst/>
                        </a:rPr>
                        <a:t>11.8%</a:t>
                      </a:r>
                      <a:endParaRPr lang="en-US" sz="2000" b="1" i="0" u="none" strike="noStrike" dirty="0">
                        <a:solidFill>
                          <a:srgbClr val="000000"/>
                        </a:solidFill>
                        <a:effectLst/>
                        <a:latin typeface="Calibri"/>
                      </a:endParaRPr>
                    </a:p>
                  </a:txBody>
                  <a:tcPr marL="9525" marR="9525" marT="9526" marB="0" anchor="b"/>
                </a:tc>
              </a:tr>
              <a:tr h="482520">
                <a:tc>
                  <a:txBody>
                    <a:bodyPr/>
                    <a:lstStyle/>
                    <a:p>
                      <a:pPr algn="ctr" fontAlgn="b"/>
                      <a:r>
                        <a:rPr lang="en-US" sz="2000" u="none" strike="noStrike" dirty="0">
                          <a:effectLst/>
                        </a:rPr>
                        <a:t>2013</a:t>
                      </a:r>
                      <a:endParaRPr lang="en-US" sz="2000" b="1" i="0" u="none" strike="noStrike" dirty="0">
                        <a:solidFill>
                          <a:srgbClr val="000000"/>
                        </a:solidFill>
                        <a:effectLst/>
                        <a:latin typeface="Calibri"/>
                      </a:endParaRPr>
                    </a:p>
                  </a:txBody>
                  <a:tcPr marL="9525" marR="9525" marT="9526" marB="0" anchor="b"/>
                </a:tc>
                <a:tc>
                  <a:txBody>
                    <a:bodyPr/>
                    <a:lstStyle/>
                    <a:p>
                      <a:pPr algn="ctr" fontAlgn="b"/>
                      <a:r>
                        <a:rPr lang="en-US" sz="2000" u="none" strike="noStrike">
                          <a:effectLst/>
                        </a:rPr>
                        <a:t>89.1%</a:t>
                      </a:r>
                      <a:endParaRPr lang="en-US" sz="2000" b="1" i="0" u="none" strike="noStrike">
                        <a:solidFill>
                          <a:srgbClr val="000000"/>
                        </a:solidFill>
                        <a:effectLst/>
                        <a:latin typeface="Calibri"/>
                      </a:endParaRPr>
                    </a:p>
                  </a:txBody>
                  <a:tcPr marL="9525" marR="9525" marT="9526" marB="0" anchor="b"/>
                </a:tc>
                <a:tc>
                  <a:txBody>
                    <a:bodyPr/>
                    <a:lstStyle/>
                    <a:p>
                      <a:pPr algn="ctr" fontAlgn="b"/>
                      <a:r>
                        <a:rPr lang="en-US" sz="2000" u="none" strike="noStrike" dirty="0">
                          <a:effectLst/>
                        </a:rPr>
                        <a:t>10.9%</a:t>
                      </a:r>
                      <a:endParaRPr lang="en-US" sz="2000" b="1" i="0" u="none" strike="noStrike" dirty="0">
                        <a:solidFill>
                          <a:srgbClr val="000000"/>
                        </a:solidFill>
                        <a:effectLst/>
                        <a:latin typeface="Calibri"/>
                      </a:endParaRPr>
                    </a:p>
                  </a:txBody>
                  <a:tcPr marL="9525" marR="9525" marT="9526" marB="0" anchor="b"/>
                </a:tc>
              </a:tr>
              <a:tr h="314680">
                <a:tc>
                  <a:txBody>
                    <a:bodyPr/>
                    <a:lstStyle/>
                    <a:p>
                      <a:pPr algn="l" fontAlgn="b"/>
                      <a:r>
                        <a:rPr lang="en-US" sz="2000" u="none" strike="noStrike" dirty="0">
                          <a:effectLst/>
                        </a:rPr>
                        <a:t> </a:t>
                      </a:r>
                      <a:endParaRPr lang="en-US" sz="2000" b="1" i="0" u="none" strike="noStrike" dirty="0">
                        <a:solidFill>
                          <a:srgbClr val="000000"/>
                        </a:solidFill>
                        <a:effectLst/>
                        <a:latin typeface="Calibri"/>
                      </a:endParaRPr>
                    </a:p>
                  </a:txBody>
                  <a:tcPr marL="9525" marR="9525" marT="9526" marB="0" anchor="b"/>
                </a:tc>
                <a:tc>
                  <a:txBody>
                    <a:bodyPr/>
                    <a:lstStyle/>
                    <a:p>
                      <a:pPr algn="l" fontAlgn="b"/>
                      <a:r>
                        <a:rPr lang="en-US" sz="2000" u="none" strike="noStrike">
                          <a:effectLst/>
                        </a:rPr>
                        <a:t> </a:t>
                      </a:r>
                      <a:endParaRPr lang="en-US" sz="2000" b="1" i="0" u="none" strike="noStrike">
                        <a:solidFill>
                          <a:srgbClr val="000000"/>
                        </a:solidFill>
                        <a:effectLst/>
                        <a:latin typeface="Calibri"/>
                      </a:endParaRPr>
                    </a:p>
                  </a:txBody>
                  <a:tcPr marL="9525" marR="9525" marT="9526" marB="0" anchor="b"/>
                </a:tc>
                <a:tc>
                  <a:txBody>
                    <a:bodyPr/>
                    <a:lstStyle/>
                    <a:p>
                      <a:pPr algn="l" fontAlgn="b"/>
                      <a:r>
                        <a:rPr lang="en-US" sz="2000" u="none" strike="noStrike" dirty="0">
                          <a:effectLst/>
                        </a:rPr>
                        <a:t> </a:t>
                      </a:r>
                      <a:endParaRPr lang="en-US" sz="2000" b="1" i="0" u="none" strike="noStrike" dirty="0">
                        <a:solidFill>
                          <a:srgbClr val="000000"/>
                        </a:solidFill>
                        <a:effectLst/>
                        <a:latin typeface="Calibri"/>
                      </a:endParaRPr>
                    </a:p>
                  </a:txBody>
                  <a:tcPr marL="9525" marR="9525" marT="9526" marB="0" anchor="b"/>
                </a:tc>
              </a:tr>
              <a:tr h="482520">
                <a:tc>
                  <a:txBody>
                    <a:bodyPr/>
                    <a:lstStyle/>
                    <a:p>
                      <a:pPr algn="ctr" fontAlgn="b"/>
                      <a:r>
                        <a:rPr lang="en-US" sz="2000" u="none" strike="noStrike" dirty="0">
                          <a:effectLst/>
                        </a:rPr>
                        <a:t>5-Year Average</a:t>
                      </a:r>
                      <a:endParaRPr lang="en-US" sz="2000" b="1" i="0" u="none" strike="noStrike" dirty="0">
                        <a:solidFill>
                          <a:srgbClr val="000000"/>
                        </a:solidFill>
                        <a:effectLst/>
                        <a:latin typeface="Calibri"/>
                      </a:endParaRPr>
                    </a:p>
                  </a:txBody>
                  <a:tcPr marL="9525" marR="9525" marT="9526" marB="0" anchor="b"/>
                </a:tc>
                <a:tc>
                  <a:txBody>
                    <a:bodyPr/>
                    <a:lstStyle/>
                    <a:p>
                      <a:pPr algn="ctr" fontAlgn="b"/>
                      <a:r>
                        <a:rPr lang="en-US" sz="2000" b="1" u="none" strike="noStrike" dirty="0">
                          <a:solidFill>
                            <a:srgbClr val="0070C0"/>
                          </a:solidFill>
                          <a:effectLst/>
                        </a:rPr>
                        <a:t>89.0%</a:t>
                      </a:r>
                      <a:endParaRPr lang="en-US" sz="2000" b="1" i="0" u="none" strike="noStrike" dirty="0">
                        <a:solidFill>
                          <a:srgbClr val="0070C0"/>
                        </a:solidFill>
                        <a:effectLst/>
                        <a:latin typeface="Calibri"/>
                      </a:endParaRPr>
                    </a:p>
                  </a:txBody>
                  <a:tcPr marL="9525" marR="9525" marT="9526" marB="0" anchor="b"/>
                </a:tc>
                <a:tc>
                  <a:txBody>
                    <a:bodyPr/>
                    <a:lstStyle/>
                    <a:p>
                      <a:pPr algn="ctr" fontAlgn="b"/>
                      <a:r>
                        <a:rPr lang="en-US" sz="2000" b="1" u="none" strike="noStrike" dirty="0">
                          <a:solidFill>
                            <a:srgbClr val="0070C0"/>
                          </a:solidFill>
                          <a:effectLst/>
                        </a:rPr>
                        <a:t>11.0%</a:t>
                      </a:r>
                      <a:endParaRPr lang="en-US" sz="2000" b="1" i="0" u="none" strike="noStrike" dirty="0">
                        <a:solidFill>
                          <a:srgbClr val="0070C0"/>
                        </a:solidFill>
                        <a:effectLst/>
                        <a:latin typeface="Calibri"/>
                      </a:endParaRPr>
                    </a:p>
                  </a:txBody>
                  <a:tcPr marL="9525" marR="9525" marT="9526" marB="0" anchor="b"/>
                </a:tc>
              </a:tr>
            </a:tbl>
          </a:graphicData>
        </a:graphic>
      </p:graphicFrame>
      <p:sp>
        <p:nvSpPr>
          <p:cNvPr id="7208" name="TextBox 4"/>
          <p:cNvSpPr txBox="1">
            <a:spLocks noChangeArrowheads="1"/>
          </p:cNvSpPr>
          <p:nvPr/>
        </p:nvSpPr>
        <p:spPr bwMode="auto">
          <a:xfrm>
            <a:off x="279400" y="228600"/>
            <a:ext cx="8839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2400" b="1" dirty="0" smtClean="0">
                <a:solidFill>
                  <a:prstClr val="black"/>
                </a:solidFill>
                <a:ea typeface="+mn-ea"/>
                <a:cs typeface="Arial" charset="0"/>
              </a:rPr>
              <a:t>Q: What proportion of people in MA APCD* are under 65 years old and what proportion are over 65 years old?</a:t>
            </a:r>
          </a:p>
        </p:txBody>
      </p:sp>
      <p:sp>
        <p:nvSpPr>
          <p:cNvPr id="7209" name="TextBox 5"/>
          <p:cNvSpPr txBox="1">
            <a:spLocks noChangeArrowheads="1"/>
          </p:cNvSpPr>
          <p:nvPr/>
        </p:nvSpPr>
        <p:spPr bwMode="auto">
          <a:xfrm>
            <a:off x="2187678" y="1528917"/>
            <a:ext cx="48167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2000" b="1" dirty="0" smtClean="0">
                <a:solidFill>
                  <a:srgbClr val="0070C0"/>
                </a:solidFill>
                <a:ea typeface="+mn-ea"/>
                <a:cs typeface="Arial" charset="0"/>
              </a:rPr>
              <a:t>MEID Age Distribution – MA Residents Only</a:t>
            </a:r>
          </a:p>
        </p:txBody>
      </p:sp>
      <p:sp>
        <p:nvSpPr>
          <p:cNvPr id="7211" name="TextBox 1"/>
          <p:cNvSpPr txBox="1">
            <a:spLocks noChangeArrowheads="1"/>
          </p:cNvSpPr>
          <p:nvPr/>
        </p:nvSpPr>
        <p:spPr bwMode="auto">
          <a:xfrm>
            <a:off x="457200" y="6529388"/>
            <a:ext cx="1574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defTabSz="914400" eaLnBrk="1" hangingPunct="1"/>
            <a:r>
              <a:rPr lang="en-US" altLang="en-US" smtClean="0">
                <a:solidFill>
                  <a:prstClr val="black"/>
                </a:solidFill>
                <a:ea typeface="+mn-ea"/>
              </a:rPr>
              <a:t>*</a:t>
            </a:r>
            <a:r>
              <a:rPr lang="en-US" altLang="en-US" sz="1400" smtClean="0">
                <a:solidFill>
                  <a:prstClr val="black"/>
                </a:solidFill>
                <a:ea typeface="+mn-ea"/>
              </a:rPr>
              <a:t>APCD Release 3.0</a:t>
            </a:r>
          </a:p>
        </p:txBody>
      </p:sp>
    </p:spTree>
    <p:extLst>
      <p:ext uri="{BB962C8B-B14F-4D97-AF65-F5344CB8AC3E}">
        <p14:creationId xmlns:p14="http://schemas.microsoft.com/office/powerpoint/2010/main" val="440444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a:latin typeface="+mn-lt"/>
              </a:rPr>
              <a:t>General questions about the APCD:</a:t>
            </a:r>
          </a:p>
          <a:p>
            <a:pPr marL="457200" lvl="0" indent="-457200" fontAlgn="auto">
              <a:spcAft>
                <a:spcPts val="0"/>
              </a:spcAft>
            </a:pPr>
            <a:r>
              <a:rPr lang="en-US" sz="3200" dirty="0">
                <a:latin typeface="+mn-lt"/>
              </a:rPr>
              <a:t>	(</a:t>
            </a:r>
            <a:r>
              <a:rPr lang="en-US" sz="3200" u="sng" dirty="0">
                <a:latin typeface="+mn-lt"/>
                <a:hlinkClick r:id="rId3"/>
              </a:rPr>
              <a:t>CHIA-APCD@state.ma.us</a:t>
            </a:r>
            <a:r>
              <a:rPr lang="en-US" sz="3200" dirty="0">
                <a:latin typeface="+mn-lt"/>
              </a:rPr>
              <a:t>)  </a:t>
            </a:r>
          </a:p>
          <a:p>
            <a:pPr marL="457200" lvl="0" indent="-457200" fontAlgn="auto">
              <a:spcAft>
                <a:spcPts val="0"/>
              </a:spcAft>
              <a:buFont typeface="Arial"/>
              <a:buChar char="•"/>
            </a:pPr>
            <a:r>
              <a:rPr lang="en-US" sz="3200" dirty="0">
                <a:latin typeface="+mn-lt"/>
              </a:rPr>
              <a:t>Questions related to APCD applications: (</a:t>
            </a:r>
            <a:r>
              <a:rPr lang="en-US" sz="3200" dirty="0">
                <a:latin typeface="+mn-lt"/>
                <a:hlinkClick r:id="rId4"/>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Casemix: (</a:t>
            </a:r>
            <a:r>
              <a:rPr lang="en-US" sz="3200" dirty="0">
                <a:latin typeface="+mn-lt"/>
                <a:hlinkClick r:id="rId5"/>
              </a:rPr>
              <a:t>casemix.data@state.ma.us</a:t>
            </a:r>
            <a:r>
              <a:rPr lang="en-US" sz="3200" dirty="0">
                <a:latin typeface="+mn-lt"/>
              </a:rPr>
              <a:t>)</a:t>
            </a: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Calendar</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June 25 – Data Release Committee Meeting</a:t>
            </a:r>
          </a:p>
          <a:p>
            <a:pPr marL="342900" indent="-342900">
              <a:buFont typeface="Arial" panose="020B0604020202020204" pitchFamily="34" charset="0"/>
              <a:buChar char="•"/>
            </a:pPr>
            <a:r>
              <a:rPr lang="en-US" sz="2400" dirty="0" smtClean="0"/>
              <a:t>July 23 – Data Release Committee Meeting</a:t>
            </a:r>
          </a:p>
          <a:p>
            <a:pPr marL="342900" indent="-342900">
              <a:buFont typeface="Arial" panose="020B0604020202020204" pitchFamily="34" charset="0"/>
              <a:buChar char="•"/>
            </a:pPr>
            <a:r>
              <a:rPr lang="en-US" sz="2400" dirty="0" smtClean="0"/>
              <a:t>July 28 – Next MA APCD / Case Mix User Workgroup</a:t>
            </a:r>
          </a:p>
          <a:p>
            <a:pPr marL="342900" indent="-342900">
              <a:buFont typeface="Arial" panose="020B0604020202020204" pitchFamily="34" charset="0"/>
              <a:buChar char="•"/>
            </a:pPr>
            <a:endParaRPr lang="en-US" sz="2400" dirty="0" smtClean="0"/>
          </a:p>
          <a:p>
            <a:endParaRPr lang="en-US" dirty="0"/>
          </a:p>
        </p:txBody>
      </p:sp>
    </p:spTree>
    <p:extLst>
      <p:ext uri="{BB962C8B-B14F-4D97-AF65-F5344CB8AC3E}">
        <p14:creationId xmlns:p14="http://schemas.microsoft.com/office/powerpoint/2010/main" val="3682783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dirty="0" smtClean="0"/>
              <a:t>Announcement</a:t>
            </a:r>
            <a:br>
              <a:rPr lang="en-US" sz="3200" dirty="0" smtClean="0"/>
            </a:br>
            <a:r>
              <a:rPr lang="en-US" sz="3200" dirty="0" smtClean="0"/>
              <a:t>New Fee Waiver Provision</a:t>
            </a:r>
            <a:endParaRPr lang="en-US" sz="3200" dirty="0"/>
          </a:p>
        </p:txBody>
      </p:sp>
      <p:sp>
        <p:nvSpPr>
          <p:cNvPr id="3" name="Subtitle 2"/>
          <p:cNvSpPr>
            <a:spLocks noGrp="1"/>
          </p:cNvSpPr>
          <p:nvPr>
            <p:ph type="subTitle" idx="1"/>
          </p:nvPr>
        </p:nvSpPr>
        <p:spPr/>
        <p:txBody>
          <a:bodyPr>
            <a:normAutofit/>
          </a:bodyPr>
          <a:lstStyle/>
          <a:p>
            <a:pPr marL="342900" indent="-342900">
              <a:buFont typeface="Arial" panose="020B0604020202020204" pitchFamily="34" charset="0"/>
              <a:buChar char="•"/>
            </a:pPr>
            <a:r>
              <a:rPr lang="en-US" sz="2400" dirty="0" smtClean="0"/>
              <a:t>As of </a:t>
            </a:r>
            <a:r>
              <a:rPr lang="en-US" sz="2400" dirty="0"/>
              <a:t>June 1, </a:t>
            </a:r>
            <a:r>
              <a:rPr lang="en-US" sz="2400" dirty="0" smtClean="0"/>
              <a:t>2015: </a:t>
            </a:r>
          </a:p>
          <a:p>
            <a:pPr marL="342900" indent="-342900">
              <a:buFont typeface="Arial" panose="020B0604020202020204" pitchFamily="34" charset="0"/>
              <a:buChar char="•"/>
            </a:pPr>
            <a:r>
              <a:rPr lang="en-US" sz="2400" dirty="0"/>
              <a:t>P</a:t>
            </a:r>
            <a:r>
              <a:rPr lang="en-US" sz="2400" dirty="0" smtClean="0"/>
              <a:t>ayers</a:t>
            </a:r>
            <a:r>
              <a:rPr lang="en-US" sz="2400" dirty="0"/>
              <a:t>, providers, and provider organizations that are required to file data with the Center pursuant to MGL c. 12C and are current with all such data filings and reporting </a:t>
            </a:r>
            <a:r>
              <a:rPr lang="en-US" sz="2400" dirty="0" smtClean="0"/>
              <a:t>requirements</a:t>
            </a:r>
            <a:r>
              <a:rPr lang="en-US" sz="2400" dirty="0"/>
              <a:t> </a:t>
            </a:r>
            <a:r>
              <a:rPr lang="en-US" sz="2400" dirty="0" smtClean="0"/>
              <a:t>may </a:t>
            </a:r>
            <a:r>
              <a:rPr lang="en-US" sz="2400" dirty="0"/>
              <a:t>qualify for a Full or Partial </a:t>
            </a:r>
            <a:r>
              <a:rPr lang="en-US" sz="2400" dirty="0" smtClean="0"/>
              <a:t>Waiver</a:t>
            </a:r>
            <a:endParaRPr lang="en-US" sz="2400" dirty="0"/>
          </a:p>
        </p:txBody>
      </p:sp>
    </p:spTree>
    <p:extLst>
      <p:ext uri="{BB962C8B-B14F-4D97-AF65-F5344CB8AC3E}">
        <p14:creationId xmlns:p14="http://schemas.microsoft.com/office/powerpoint/2010/main" val="578081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dirty="0" smtClean="0"/>
              <a:t>Announcement</a:t>
            </a:r>
            <a:br>
              <a:rPr lang="en-US" sz="3200" dirty="0" smtClean="0"/>
            </a:br>
            <a:r>
              <a:rPr lang="en-US" sz="3200" dirty="0" smtClean="0"/>
              <a:t>New Fee Waiver Provision</a:t>
            </a:r>
            <a:endParaRPr lang="en-US" sz="3200" dirty="0"/>
          </a:p>
        </p:txBody>
      </p:sp>
      <p:sp>
        <p:nvSpPr>
          <p:cNvPr id="3" name="Subtitle 2"/>
          <p:cNvSpPr>
            <a:spLocks noGrp="1"/>
          </p:cNvSpPr>
          <p:nvPr>
            <p:ph type="subTitle" idx="1"/>
          </p:nvPr>
        </p:nvSpPr>
        <p:spPr>
          <a:xfrm>
            <a:off x="485416" y="1895499"/>
            <a:ext cx="3899772" cy="4118804"/>
          </a:xfrm>
        </p:spPr>
        <p:txBody>
          <a:bodyPr>
            <a:normAutofit/>
          </a:bodyPr>
          <a:lstStyle/>
          <a:p>
            <a:r>
              <a:rPr lang="en-US" dirty="0" smtClean="0">
                <a:solidFill>
                  <a:schemeClr val="tx2"/>
                </a:solidFill>
              </a:rPr>
              <a:t>Revised the </a:t>
            </a:r>
            <a:r>
              <a:rPr lang="en-US" dirty="0" smtClean="0">
                <a:solidFill>
                  <a:schemeClr val="tx2"/>
                </a:solidFill>
                <a:hlinkClick r:id="rId3"/>
              </a:rPr>
              <a:t>Application Fee Remittance Form </a:t>
            </a:r>
            <a:r>
              <a:rPr lang="en-US" dirty="0" smtClean="0">
                <a:solidFill>
                  <a:schemeClr val="tx2"/>
                </a:solidFill>
              </a:rPr>
              <a:t>for APCD and Case Mix.</a:t>
            </a:r>
          </a:p>
          <a:p>
            <a:r>
              <a:rPr lang="en-US" dirty="0" smtClean="0">
                <a:solidFill>
                  <a:schemeClr val="tx2"/>
                </a:solidFill>
              </a:rPr>
              <a:t>Request fee waivers on Page 2 of this form. The new provision is listed under Question #6.</a:t>
            </a:r>
          </a:p>
          <a:p>
            <a:endParaRPr lang="en-US" dirty="0" smtClean="0">
              <a:solidFill>
                <a:schemeClr val="tx2"/>
              </a:solidFill>
            </a:endParaRPr>
          </a:p>
          <a:p>
            <a:r>
              <a:rPr lang="en-US" dirty="0" smtClean="0">
                <a:solidFill>
                  <a:schemeClr val="tx2"/>
                </a:solidFill>
              </a:rPr>
              <a:t>Updated fee schedules:</a:t>
            </a:r>
          </a:p>
          <a:p>
            <a:r>
              <a:rPr lang="en-US" dirty="0" smtClean="0">
                <a:solidFill>
                  <a:schemeClr val="tx2"/>
                </a:solidFill>
                <a:hlinkClick r:id="rId4"/>
              </a:rPr>
              <a:t>APCD Fee Schedule</a:t>
            </a:r>
            <a:endParaRPr lang="en-US" dirty="0" smtClean="0">
              <a:solidFill>
                <a:schemeClr val="tx2"/>
              </a:solidFill>
            </a:endParaRPr>
          </a:p>
          <a:p>
            <a:r>
              <a:rPr lang="en-US" dirty="0" smtClean="0">
                <a:solidFill>
                  <a:schemeClr val="tx2"/>
                </a:solidFill>
                <a:hlinkClick r:id="rId5"/>
              </a:rPr>
              <a:t>Case Mix Fee Schedule</a:t>
            </a:r>
            <a:endParaRPr lang="en-US" dirty="0" smtClean="0">
              <a:solidFill>
                <a:schemeClr val="tx2"/>
              </a:solidFill>
            </a:endParaRPr>
          </a:p>
        </p:txBody>
      </p:sp>
      <p:pic>
        <p:nvPicPr>
          <p:cNvPr id="4099" name="Picture 3"/>
          <p:cNvPicPr>
            <a:picLocks noChangeAspect="1" noChangeArrowheads="1"/>
          </p:cNvPicPr>
          <p:nvPr/>
        </p:nvPicPr>
        <p:blipFill rotWithShape="1">
          <a:blip r:embed="rId6">
            <a:extLst>
              <a:ext uri="{28A0092B-C50C-407E-A947-70E740481C1C}">
                <a14:useLocalDpi xmlns:a14="http://schemas.microsoft.com/office/drawing/2010/main" val="0"/>
              </a:ext>
            </a:extLst>
          </a:blip>
          <a:srcRect l="7103" t="9303" r="51550" b="9347"/>
          <a:stretch/>
        </p:blipFill>
        <p:spPr bwMode="auto">
          <a:xfrm>
            <a:off x="4306530" y="2011680"/>
            <a:ext cx="4581832" cy="4663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4192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dirty="0" smtClean="0"/>
              <a:t>Reminder</a:t>
            </a:r>
            <a:br>
              <a:rPr lang="en-US" sz="3200" dirty="0" smtClean="0"/>
            </a:br>
            <a:r>
              <a:rPr lang="en-US" sz="3200" dirty="0" smtClean="0"/>
              <a:t>MA APCD Application Processing</a:t>
            </a:r>
            <a:endParaRPr lang="en-US" sz="3200" dirty="0"/>
          </a:p>
        </p:txBody>
      </p:sp>
      <p:sp>
        <p:nvSpPr>
          <p:cNvPr id="3" name="Subtitle 2"/>
          <p:cNvSpPr>
            <a:spLocks noGrp="1"/>
          </p:cNvSpPr>
          <p:nvPr>
            <p:ph type="subTitle" idx="1"/>
          </p:nvPr>
        </p:nvSpPr>
        <p:spPr/>
        <p:txBody>
          <a:bodyPr>
            <a:normAutofit/>
          </a:bodyPr>
          <a:lstStyle/>
          <a:p>
            <a:r>
              <a:rPr lang="en-US" sz="2400" dirty="0" smtClean="0">
                <a:solidFill>
                  <a:schemeClr val="tx2"/>
                </a:solidFill>
              </a:rPr>
              <a:t>CHIA will only be accepting applications for MA APCD from Massachusetts payers and providers that submit APCD and Case Mix data, as well as Massachusetts-based students and researchers.</a:t>
            </a:r>
          </a:p>
          <a:p>
            <a:pPr marL="342900" indent="-342900">
              <a:buFont typeface="Arial" panose="020B0604020202020204" pitchFamily="34" charset="0"/>
              <a:buChar char="•"/>
            </a:pPr>
            <a:r>
              <a:rPr lang="en-US" sz="2400" dirty="0" smtClean="0">
                <a:solidFill>
                  <a:schemeClr val="tx2"/>
                </a:solidFill>
              </a:rPr>
              <a:t>Applications from all others will not be accepted until November 1, 2015</a:t>
            </a:r>
          </a:p>
          <a:p>
            <a:pPr marL="342900" indent="-342900">
              <a:buFont typeface="Arial" panose="020B0604020202020204" pitchFamily="34" charset="0"/>
              <a:buChar char="•"/>
            </a:pPr>
            <a:r>
              <a:rPr lang="en-US" sz="2400" dirty="0" smtClean="0">
                <a:solidFill>
                  <a:schemeClr val="tx2"/>
                </a:solidFill>
              </a:rPr>
              <a:t>Applications submitted prior to May 13, 2015 will be processed</a:t>
            </a:r>
          </a:p>
          <a:p>
            <a:pPr marL="342900" indent="-342900">
              <a:buFont typeface="Arial" panose="020B0604020202020204" pitchFamily="34" charset="0"/>
              <a:buChar char="•"/>
            </a:pPr>
            <a:r>
              <a:rPr lang="en-US" sz="2400" dirty="0" smtClean="0">
                <a:solidFill>
                  <a:schemeClr val="tx2"/>
                </a:solidFill>
              </a:rPr>
              <a:t>Case Mix is not impacted</a:t>
            </a:r>
          </a:p>
        </p:txBody>
      </p:sp>
    </p:spTree>
    <p:extLst>
      <p:ext uri="{BB962C8B-B14F-4D97-AF65-F5344CB8AC3E}">
        <p14:creationId xmlns:p14="http://schemas.microsoft.com/office/powerpoint/2010/main" val="3358196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Common Application Issues and Questions</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2975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Fees</a:t>
            </a:r>
            <a:endParaRPr lang="en-US" dirty="0"/>
          </a:p>
        </p:txBody>
      </p:sp>
      <p:sp>
        <p:nvSpPr>
          <p:cNvPr id="3" name="Subtitle 2"/>
          <p:cNvSpPr>
            <a:spLocks noGrp="1"/>
          </p:cNvSpPr>
          <p:nvPr>
            <p:ph type="subTitle" idx="1"/>
          </p:nvPr>
        </p:nvSpPr>
        <p:spPr/>
        <p:txBody>
          <a:bodyPr/>
          <a:lstStyle/>
          <a:p>
            <a:r>
              <a:rPr lang="en-US" b="1" i="1" dirty="0" smtClean="0">
                <a:latin typeface="Arial" panose="020B0604020202020204" pitchFamily="34" charset="0"/>
                <a:cs typeface="Arial" panose="020B0604020202020204" pitchFamily="34" charset="0"/>
              </a:rPr>
              <a:t>Application Fee Remittance Form </a:t>
            </a:r>
            <a:r>
              <a:rPr lang="en-US" dirty="0" smtClean="0">
                <a:latin typeface="Arial" panose="020B0604020202020204" pitchFamily="34" charset="0"/>
                <a:cs typeface="Arial" panose="020B0604020202020204" pitchFamily="34" charset="0"/>
              </a:rPr>
              <a:t>for non-government MA APCD and Case </a:t>
            </a:r>
            <a:r>
              <a:rPr lang="en-US" dirty="0">
                <a:latin typeface="Arial" panose="020B0604020202020204" pitchFamily="34" charset="0"/>
                <a:cs typeface="Arial" panose="020B0604020202020204" pitchFamily="34" charset="0"/>
              </a:rPr>
              <a:t>Mix requests: </a:t>
            </a:r>
            <a:r>
              <a:rPr lang="en-US" dirty="0">
                <a:latin typeface="Arial" panose="020B0604020202020204" pitchFamily="34" charset="0"/>
                <a:cs typeface="Arial" panose="020B0604020202020204" pitchFamily="34" charset="0"/>
                <a:hlinkClick r:id="rId3"/>
              </a:rPr>
              <a:t>http://chiamass.gov/assets/Uploads/apcd-3-0/application-materials/Non-Government-APCD/1.-</a:t>
            </a:r>
            <a:r>
              <a:rPr lang="en-US" dirty="0" smtClean="0">
                <a:latin typeface="Arial" panose="020B0604020202020204" pitchFamily="34" charset="0"/>
                <a:cs typeface="Arial" panose="020B0604020202020204" pitchFamily="34" charset="0"/>
                <a:hlinkClick r:id="rId3"/>
              </a:rPr>
              <a:t>Fee-Remittance-or-Fee-Waiver-Request-Form.pdf</a:t>
            </a:r>
            <a:endParaRPr lang="en-US"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u="sng" dirty="0" smtClean="0">
                <a:latin typeface="Arial" panose="020B0604020202020204" pitchFamily="34" charset="0"/>
                <a:cs typeface="Arial" panose="020B0604020202020204" pitchFamily="34" charset="0"/>
              </a:rPr>
              <a:t>Reminders</a:t>
            </a:r>
            <a:r>
              <a:rPr lang="en-US" dirty="0" smtClean="0">
                <a:latin typeface="Arial" panose="020B0604020202020204" pitchFamily="34" charset="0"/>
                <a:cs typeface="Arial" panose="020B0604020202020204" pitchFamily="34" charset="0"/>
              </a:rPr>
              <a:t>:</a:t>
            </a:r>
          </a:p>
          <a:p>
            <a:pPr marL="971550" lvl="1" indent="-514350" algn="l">
              <a:buFont typeface="+mj-lt"/>
              <a:buAutoNum type="arabicPeriod"/>
            </a:pPr>
            <a:r>
              <a:rPr lang="en-US" sz="2000" dirty="0">
                <a:solidFill>
                  <a:schemeClr val="tx2"/>
                </a:solidFill>
                <a:latin typeface="Arial" panose="020B0604020202020204" pitchFamily="34" charset="0"/>
                <a:cs typeface="Arial" panose="020B0604020202020204" pitchFamily="34" charset="0"/>
              </a:rPr>
              <a:t>Submit this form with your </a:t>
            </a:r>
            <a:r>
              <a:rPr lang="en-US" sz="2000" dirty="0" smtClean="0">
                <a:solidFill>
                  <a:schemeClr val="tx2"/>
                </a:solidFill>
                <a:latin typeface="Arial" panose="020B0604020202020204" pitchFamily="34" charset="0"/>
                <a:cs typeface="Arial" panose="020B0604020202020204" pitchFamily="34" charset="0"/>
              </a:rPr>
              <a:t>check</a:t>
            </a:r>
          </a:p>
          <a:p>
            <a:pPr marL="971550" lvl="1" indent="-514350" algn="l">
              <a:buFont typeface="+mj-lt"/>
              <a:buAutoNum type="arabicPeriod"/>
            </a:pPr>
            <a:r>
              <a:rPr lang="en-US" sz="2000" dirty="0" smtClean="0">
                <a:solidFill>
                  <a:schemeClr val="tx2"/>
                </a:solidFill>
                <a:latin typeface="Arial" panose="020B0604020202020204" pitchFamily="34" charset="0"/>
                <a:cs typeface="Arial" panose="020B0604020202020204" pitchFamily="34" charset="0"/>
              </a:rPr>
              <a:t>Check the appropriate box if you are requesting a fee waiver</a:t>
            </a:r>
            <a:endParaRPr lang="en-US" sz="2000" dirty="0">
              <a:solidFill>
                <a:schemeClr val="tx2"/>
              </a:solidFill>
              <a:latin typeface="Arial" panose="020B0604020202020204" pitchFamily="34" charset="0"/>
              <a:cs typeface="Arial" panose="020B0604020202020204" pitchFamily="34" charset="0"/>
            </a:endParaRPr>
          </a:p>
          <a:p>
            <a:pPr marL="971550" lvl="1" indent="-514350" algn="l">
              <a:buFont typeface="+mj-lt"/>
              <a:buAutoNum type="arabicPeriod"/>
            </a:pPr>
            <a:r>
              <a:rPr lang="en-US" sz="2000" dirty="0">
                <a:solidFill>
                  <a:schemeClr val="tx2"/>
                </a:solidFill>
                <a:latin typeface="Arial" panose="020B0604020202020204" pitchFamily="34" charset="0"/>
                <a:cs typeface="Arial" panose="020B0604020202020204" pitchFamily="34" charset="0"/>
              </a:rPr>
              <a:t>Note CHIA’s address has changed to 501 Boylston</a:t>
            </a:r>
          </a:p>
          <a:p>
            <a:pPr marL="971550" lvl="1" indent="-514350" algn="l">
              <a:buFont typeface="+mj-lt"/>
              <a:buAutoNum type="arabicPeriod"/>
            </a:pPr>
            <a:r>
              <a:rPr lang="en-US" sz="2000" dirty="0">
                <a:solidFill>
                  <a:schemeClr val="tx2"/>
                </a:solidFill>
                <a:latin typeface="Arial" panose="020B0604020202020204" pitchFamily="34" charset="0"/>
                <a:cs typeface="Arial" panose="020B0604020202020204" pitchFamily="34" charset="0"/>
              </a:rPr>
              <a:t>Online payment is not currently an </a:t>
            </a:r>
            <a:r>
              <a:rPr lang="en-US" sz="2000" dirty="0" smtClean="0">
                <a:solidFill>
                  <a:schemeClr val="tx2"/>
                </a:solidFill>
                <a:latin typeface="Arial" panose="020B0604020202020204" pitchFamily="34" charset="0"/>
                <a:cs typeface="Arial" panose="020B0604020202020204" pitchFamily="34" charset="0"/>
              </a:rPr>
              <a:t>option</a:t>
            </a:r>
            <a:endParaRPr lang="en-US" sz="2000" dirty="0">
              <a:solidFill>
                <a:schemeClr val="tx2"/>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271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Revisions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Please remember to “lock” your application on IRBNet after you’ve finished making revisions to your application</a:t>
            </a:r>
          </a:p>
          <a:p>
            <a:pPr marL="342900" indent="-342900">
              <a:buFont typeface="Arial" panose="020B0604020202020204" pitchFamily="34" charset="0"/>
              <a:buChar char="•"/>
            </a:pPr>
            <a:r>
              <a:rPr lang="en-US" sz="2400" dirty="0" smtClean="0"/>
              <a:t>Locking the application will send an automatic notification to CHIA staff letting them know that your revisions are complete and uploaded</a:t>
            </a:r>
            <a:endParaRPr lang="en-US" sz="2400" dirty="0"/>
          </a:p>
        </p:txBody>
      </p:sp>
    </p:spTree>
    <p:extLst>
      <p:ext uri="{BB962C8B-B14F-4D97-AF65-F5344CB8AC3E}">
        <p14:creationId xmlns:p14="http://schemas.microsoft.com/office/powerpoint/2010/main" val="361927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Hard Drives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Please remember to return your hard drive to CHIA after you’ve loaded your data</a:t>
            </a:r>
          </a:p>
          <a:p>
            <a:pPr marL="342900" indent="-342900">
              <a:buFont typeface="Arial" panose="020B0604020202020204" pitchFamily="34" charset="0"/>
              <a:buChar char="•"/>
            </a:pPr>
            <a:r>
              <a:rPr lang="en-US" sz="2400" dirty="0" smtClean="0"/>
              <a:t>CHIA has a limited number of hard drives, so help us ensure we have a steady supply ready to deliver data to the MA APCD user community</a:t>
            </a:r>
            <a:endParaRPr lang="en-US" sz="2400" dirty="0"/>
          </a:p>
        </p:txBody>
      </p:sp>
    </p:spTree>
    <p:extLst>
      <p:ext uri="{BB962C8B-B14F-4D97-AF65-F5344CB8AC3E}">
        <p14:creationId xmlns:p14="http://schemas.microsoft.com/office/powerpoint/2010/main" val="2398553117"/>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9608</TotalTime>
  <Words>1369</Words>
  <Application>Microsoft Office PowerPoint</Application>
  <PresentationFormat>On-screen Show (4:3)</PresentationFormat>
  <Paragraphs>236</Paragraphs>
  <Slides>23</Slides>
  <Notes>15</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23</vt:i4>
      </vt:variant>
    </vt:vector>
  </HeadingPairs>
  <TitlesOfParts>
    <vt:vector size="28" baseType="lpstr">
      <vt:lpstr>content option A</vt:lpstr>
      <vt:lpstr>HIT January 2014</vt:lpstr>
      <vt:lpstr>Office Theme</vt:lpstr>
      <vt:lpstr>1_Office Theme</vt:lpstr>
      <vt:lpstr>Microsoft Excel Chart</vt:lpstr>
      <vt:lpstr>Monthly MA APCD / Case Mix User Workgroup Webinar</vt:lpstr>
      <vt:lpstr>Agenda</vt:lpstr>
      <vt:lpstr>Announcement New Fee Waiver Provision</vt:lpstr>
      <vt:lpstr>Announcement New Fee Waiver Provision</vt:lpstr>
      <vt:lpstr>Reminder MA APCD Application Processing</vt:lpstr>
      <vt:lpstr>Common Application Issues and Questions</vt:lpstr>
      <vt:lpstr>Application Fees</vt:lpstr>
      <vt:lpstr>Application Revisions</vt:lpstr>
      <vt:lpstr>Hard Drives</vt:lpstr>
      <vt:lpstr>New and Reclassified Data Elements in Release 3.0</vt:lpstr>
      <vt:lpstr>New Data Elements  (Selected)</vt:lpstr>
      <vt:lpstr>What is a Present on Admission (POA) Code?</vt:lpstr>
      <vt:lpstr>Present on Admission Coding (Continued)</vt:lpstr>
      <vt:lpstr>Reclassified Data Elements</vt:lpstr>
      <vt:lpstr>User Questions</vt:lpstr>
      <vt:lpstr>Q: If I do research using 2009-11 data in Release 2.1, would I get the same results using those same years in Release 3.0?</vt:lpstr>
      <vt:lpstr>Q: The Member Eligibility File has a Student Status field (ME061).  Are these students of all ages or mostly college age students and does the age range change if you filter by eligibility file coverage types?    A: The students are mainly of college age and the age range does not change  significantly if you filter by coverage type.</vt:lpstr>
      <vt:lpstr>Q: If a Massachusetts resident receives care outside of Massachusetts, does the MA APCD Provider file contain data on those care providers? </vt:lpstr>
      <vt:lpstr>PowerPoint Presentation</vt:lpstr>
      <vt:lpstr>Q: Are the Medicare Paid and Other Insurance Paid Currency Fields Populated in MA APCD?</vt:lpstr>
      <vt:lpstr>PowerPoint Presentation</vt:lpstr>
      <vt:lpstr>Questions?</vt:lpstr>
      <vt:lpstr>Calendar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Alix Jones</cp:lastModifiedBy>
  <cp:revision>268</cp:revision>
  <cp:lastPrinted>2015-06-23T20:35:12Z</cp:lastPrinted>
  <dcterms:created xsi:type="dcterms:W3CDTF">2014-04-22T00:14:56Z</dcterms:created>
  <dcterms:modified xsi:type="dcterms:W3CDTF">2015-06-23T20:35:27Z</dcterms:modified>
</cp:coreProperties>
</file>