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0"/>
  </p:notesMasterIdLst>
  <p:handoutMasterIdLst>
    <p:handoutMasterId r:id="rId21"/>
  </p:handoutMasterIdLst>
  <p:sldIdLst>
    <p:sldId id="259" r:id="rId3"/>
    <p:sldId id="274" r:id="rId4"/>
    <p:sldId id="343" r:id="rId5"/>
    <p:sldId id="351" r:id="rId6"/>
    <p:sldId id="365" r:id="rId7"/>
    <p:sldId id="352" r:id="rId8"/>
    <p:sldId id="318" r:id="rId9"/>
    <p:sldId id="337" r:id="rId10"/>
    <p:sldId id="336" r:id="rId11"/>
    <p:sldId id="384" r:id="rId12"/>
    <p:sldId id="385" r:id="rId13"/>
    <p:sldId id="386" r:id="rId14"/>
    <p:sldId id="306" r:id="rId15"/>
    <p:sldId id="358" r:id="rId16"/>
    <p:sldId id="366" r:id="rId17"/>
    <p:sldId id="328" r:id="rId18"/>
    <p:sldId id="31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1829" autoAdjust="0"/>
  </p:normalViewPr>
  <p:slideViewPr>
    <p:cSldViewPr snapToGrid="0" snapToObjects="1" showGuides="1">
      <p:cViewPr varScale="1">
        <p:scale>
          <a:sx n="54" d="100"/>
          <a:sy n="54" d="100"/>
        </p:scale>
        <p:origin x="168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ED VISITS WITH VALID UHIN</c:v>
                </c:pt>
              </c:strCache>
            </c:strRef>
          </c:tx>
          <c:spPr>
            <a:solidFill>
              <a:schemeClr val="accent1"/>
            </a:solidFill>
            <a:ln>
              <a:noFill/>
            </a:ln>
            <a:effectLst/>
          </c:spPr>
          <c:invertIfNegative val="0"/>
          <c:cat>
            <c:strRef>
              <c:f>Sheet1!$A$2:$A$6</c:f>
              <c:strCache>
                <c:ptCount val="5"/>
                <c:pt idx="0">
                  <c:v>FY2015</c:v>
                </c:pt>
                <c:pt idx="1">
                  <c:v>FY2016</c:v>
                </c:pt>
                <c:pt idx="2">
                  <c:v>FY2017</c:v>
                </c:pt>
                <c:pt idx="3">
                  <c:v>FY2018</c:v>
                </c:pt>
                <c:pt idx="4">
                  <c:v>FY2019</c:v>
                </c:pt>
              </c:strCache>
            </c:strRef>
          </c:cat>
          <c:val>
            <c:numRef>
              <c:f>Sheet1!$B$2:$B$6</c:f>
              <c:numCache>
                <c:formatCode>_(* #,##0_);_(* \(#,##0\);_(* "-"??_);_(@_)</c:formatCode>
                <c:ptCount val="5"/>
                <c:pt idx="0">
                  <c:v>2022027</c:v>
                </c:pt>
                <c:pt idx="1">
                  <c:v>2022919</c:v>
                </c:pt>
                <c:pt idx="2">
                  <c:v>1966187</c:v>
                </c:pt>
                <c:pt idx="3">
                  <c:v>1961464</c:v>
                </c:pt>
                <c:pt idx="4">
                  <c:v>1892803</c:v>
                </c:pt>
              </c:numCache>
            </c:numRef>
          </c:val>
          <c:extLst>
            <c:ext xmlns:c16="http://schemas.microsoft.com/office/drawing/2014/chart" uri="{C3380CC4-5D6E-409C-BE32-E72D297353CC}">
              <c16:uniqueId val="{00000000-D7E7-4C4E-81D1-F3BF0B0AA864}"/>
            </c:ext>
          </c:extLst>
        </c:ser>
        <c:dLbls>
          <c:showLegendKey val="0"/>
          <c:showVal val="0"/>
          <c:showCatName val="0"/>
          <c:showSerName val="0"/>
          <c:showPercent val="0"/>
          <c:showBubbleSize val="0"/>
        </c:dLbls>
        <c:gapWidth val="219"/>
        <c:overlap val="-27"/>
        <c:axId val="145315119"/>
        <c:axId val="145317199"/>
      </c:barChart>
      <c:catAx>
        <c:axId val="145315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317199"/>
        <c:crosses val="autoZero"/>
        <c:auto val="1"/>
        <c:lblAlgn val="ctr"/>
        <c:lblOffset val="100"/>
        <c:noMultiLvlLbl val="0"/>
      </c:catAx>
      <c:valAx>
        <c:axId val="14531719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315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ED VISITS</c:v>
                </c:pt>
              </c:strCache>
            </c:strRef>
          </c:tx>
          <c:spPr>
            <a:solidFill>
              <a:schemeClr val="accent1"/>
            </a:solidFill>
            <a:ln>
              <a:noFill/>
            </a:ln>
            <a:effectLst/>
          </c:spPr>
          <c:invertIfNegative val="0"/>
          <c:cat>
            <c:strRef>
              <c:f>Sheet1!$A$2:$A$6</c:f>
              <c:strCache>
                <c:ptCount val="5"/>
                <c:pt idx="0">
                  <c:v>FY2015</c:v>
                </c:pt>
                <c:pt idx="1">
                  <c:v>FY2016</c:v>
                </c:pt>
                <c:pt idx="2">
                  <c:v>FY2017</c:v>
                </c:pt>
                <c:pt idx="3">
                  <c:v>FY2018</c:v>
                </c:pt>
                <c:pt idx="4">
                  <c:v>FY2019</c:v>
                </c:pt>
              </c:strCache>
            </c:strRef>
          </c:cat>
          <c:val>
            <c:numRef>
              <c:f>Sheet1!$B$2:$B$6</c:f>
              <c:numCache>
                <c:formatCode>_(* #,##0_);_(* \(#,##0\);_(* "-"??_);_(@_)</c:formatCode>
                <c:ptCount val="5"/>
                <c:pt idx="0">
                  <c:v>2473954</c:v>
                </c:pt>
                <c:pt idx="1">
                  <c:v>2508414</c:v>
                </c:pt>
                <c:pt idx="2">
                  <c:v>2453462</c:v>
                </c:pt>
                <c:pt idx="3">
                  <c:v>2455500</c:v>
                </c:pt>
                <c:pt idx="4">
                  <c:v>2419170</c:v>
                </c:pt>
              </c:numCache>
            </c:numRef>
          </c:val>
          <c:extLst>
            <c:ext xmlns:c16="http://schemas.microsoft.com/office/drawing/2014/chart" uri="{C3380CC4-5D6E-409C-BE32-E72D297353CC}">
              <c16:uniqueId val="{00000000-2678-48CD-88B5-04CF344D0781}"/>
            </c:ext>
          </c:extLst>
        </c:ser>
        <c:dLbls>
          <c:showLegendKey val="0"/>
          <c:showVal val="0"/>
          <c:showCatName val="0"/>
          <c:showSerName val="0"/>
          <c:showPercent val="0"/>
          <c:showBubbleSize val="0"/>
        </c:dLbls>
        <c:gapWidth val="219"/>
        <c:overlap val="-27"/>
        <c:axId val="145315119"/>
        <c:axId val="145317199"/>
      </c:barChart>
      <c:catAx>
        <c:axId val="145315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317199"/>
        <c:crosses val="autoZero"/>
        <c:auto val="1"/>
        <c:lblAlgn val="ctr"/>
        <c:lblOffset val="100"/>
        <c:noMultiLvlLbl val="0"/>
      </c:catAx>
      <c:valAx>
        <c:axId val="14531719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315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AC39E-F533-4E73-9630-1E68CF9C5561}"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4952415E-2412-4479-A4B0-7A0D78A9E4CC}">
      <dgm:prSet phldrT="[Text]" custT="1"/>
      <dgm:spPr/>
      <dgm:t>
        <a:bodyPr/>
        <a:lstStyle/>
        <a:p>
          <a:r>
            <a:rPr lang="en-US" sz="2800" dirty="0"/>
            <a:t>ED Visit 5-Year Period (FY2015 through FY2019)</a:t>
          </a:r>
        </a:p>
      </dgm:t>
    </dgm:pt>
    <dgm:pt modelId="{AEE4B317-62D5-43AF-AD99-26321EE7153A}" type="parTrans" cxnId="{C89F7D6F-CF5A-4ED9-8BE3-30064110424E}">
      <dgm:prSet/>
      <dgm:spPr/>
      <dgm:t>
        <a:bodyPr/>
        <a:lstStyle/>
        <a:p>
          <a:endParaRPr lang="en-US"/>
        </a:p>
      </dgm:t>
    </dgm:pt>
    <dgm:pt modelId="{6676A821-D469-40C0-9E18-B34858EDC7A6}" type="sibTrans" cxnId="{C89F7D6F-CF5A-4ED9-8BE3-30064110424E}">
      <dgm:prSet/>
      <dgm:spPr/>
      <dgm:t>
        <a:bodyPr/>
        <a:lstStyle/>
        <a:p>
          <a:endParaRPr lang="en-US"/>
        </a:p>
      </dgm:t>
    </dgm:pt>
    <dgm:pt modelId="{C4CAC8F2-1338-46D3-A8B6-F106D21D1EFA}">
      <dgm:prSet phldrT="[Text]" custT="1"/>
      <dgm:spPr/>
      <dgm:t>
        <a:bodyPr/>
        <a:lstStyle/>
        <a:p>
          <a:r>
            <a:rPr lang="en-US" sz="1800" dirty="0"/>
            <a:t>3,245,839 distinct patients with valid UHINs</a:t>
          </a:r>
        </a:p>
      </dgm:t>
    </dgm:pt>
    <dgm:pt modelId="{A2A4FEC1-FFE0-4772-AA8C-405D43BF9415}" type="parTrans" cxnId="{83A46241-4AEC-4DA9-853A-8EEE77897BD4}">
      <dgm:prSet/>
      <dgm:spPr/>
      <dgm:t>
        <a:bodyPr/>
        <a:lstStyle/>
        <a:p>
          <a:endParaRPr lang="en-US"/>
        </a:p>
      </dgm:t>
    </dgm:pt>
    <dgm:pt modelId="{E9202F7E-6B1C-4F21-ADD9-56F6EE3FCD69}" type="sibTrans" cxnId="{83A46241-4AEC-4DA9-853A-8EEE77897BD4}">
      <dgm:prSet/>
      <dgm:spPr/>
      <dgm:t>
        <a:bodyPr/>
        <a:lstStyle/>
        <a:p>
          <a:endParaRPr lang="en-US"/>
        </a:p>
      </dgm:t>
    </dgm:pt>
    <dgm:pt modelId="{8C241B60-C4C7-4328-96C3-73D30E0FCCEF}">
      <dgm:prSet phldrT="[Text]" custT="1"/>
      <dgm:spPr/>
      <dgm:t>
        <a:bodyPr/>
        <a:lstStyle/>
        <a:p>
          <a:r>
            <a:rPr lang="en-US" sz="1400" dirty="0"/>
            <a:t>233 (0.01%) Missing race data</a:t>
          </a:r>
        </a:p>
      </dgm:t>
    </dgm:pt>
    <dgm:pt modelId="{4B47BB71-B0A8-464C-802C-DA5E4CD316C3}" type="parTrans" cxnId="{F3885BB0-BF0A-4618-83AF-B9BD1AFF5388}">
      <dgm:prSet/>
      <dgm:spPr/>
      <dgm:t>
        <a:bodyPr/>
        <a:lstStyle/>
        <a:p>
          <a:endParaRPr lang="en-US"/>
        </a:p>
      </dgm:t>
    </dgm:pt>
    <dgm:pt modelId="{29C6CBDE-D86F-409A-A0B0-420BC20D2B36}" type="sibTrans" cxnId="{F3885BB0-BF0A-4618-83AF-B9BD1AFF5388}">
      <dgm:prSet/>
      <dgm:spPr/>
      <dgm:t>
        <a:bodyPr/>
        <a:lstStyle/>
        <a:p>
          <a:endParaRPr lang="en-US"/>
        </a:p>
      </dgm:t>
    </dgm:pt>
    <dgm:pt modelId="{A6682DDB-0281-4393-8893-F76F4E910860}">
      <dgm:prSet phldrT="[Text]" custT="1"/>
      <dgm:spPr/>
      <dgm:t>
        <a:bodyPr/>
        <a:lstStyle/>
        <a:p>
          <a:r>
            <a:rPr lang="en-US" sz="1400" dirty="0"/>
            <a:t>101,584 (2.33%) Unknown race</a:t>
          </a:r>
        </a:p>
      </dgm:t>
    </dgm:pt>
    <dgm:pt modelId="{93D62C81-D14A-4073-BC36-4AB2066E67F8}" type="parTrans" cxnId="{AB3E57F0-D811-4003-8D17-B211256740D8}">
      <dgm:prSet/>
      <dgm:spPr/>
      <dgm:t>
        <a:bodyPr/>
        <a:lstStyle/>
        <a:p>
          <a:endParaRPr lang="en-US"/>
        </a:p>
      </dgm:t>
    </dgm:pt>
    <dgm:pt modelId="{5F0A0A91-ABD1-4171-8CAE-485F1EF9FDA9}" type="sibTrans" cxnId="{AB3E57F0-D811-4003-8D17-B211256740D8}">
      <dgm:prSet/>
      <dgm:spPr/>
      <dgm:t>
        <a:bodyPr/>
        <a:lstStyle/>
        <a:p>
          <a:endParaRPr lang="en-US"/>
        </a:p>
      </dgm:t>
    </dgm:pt>
    <dgm:pt modelId="{C66AF718-2A71-444A-BFBA-094BF3AD78F1}">
      <dgm:prSet phldrT="[Text]" custT="1"/>
      <dgm:spPr>
        <a:solidFill>
          <a:srgbClr val="FF0000"/>
        </a:solidFill>
      </dgm:spPr>
      <dgm:t>
        <a:bodyPr/>
        <a:lstStyle/>
        <a:p>
          <a:r>
            <a:rPr lang="en-US" sz="1400" dirty="0"/>
            <a:t>97.6% of 3,245,839 distinct patients have race data</a:t>
          </a:r>
        </a:p>
      </dgm:t>
    </dgm:pt>
    <dgm:pt modelId="{E1D411F7-8811-421D-9C1A-3581D4206419}" type="parTrans" cxnId="{1F8945D1-A6B7-4CE4-8D79-BEE27BB9AA78}">
      <dgm:prSet/>
      <dgm:spPr/>
      <dgm:t>
        <a:bodyPr/>
        <a:lstStyle/>
        <a:p>
          <a:endParaRPr lang="en-US"/>
        </a:p>
      </dgm:t>
    </dgm:pt>
    <dgm:pt modelId="{38AE8EEA-AE9F-490C-BCEB-13F2BDFFF68C}" type="sibTrans" cxnId="{1F8945D1-A6B7-4CE4-8D79-BEE27BB9AA78}">
      <dgm:prSet/>
      <dgm:spPr/>
      <dgm:t>
        <a:bodyPr/>
        <a:lstStyle/>
        <a:p>
          <a:endParaRPr lang="en-US"/>
        </a:p>
      </dgm:t>
    </dgm:pt>
    <dgm:pt modelId="{AF2721C6-D518-4477-9B61-4730E292046D}" type="pres">
      <dgm:prSet presAssocID="{315AC39E-F533-4E73-9630-1E68CF9C5561}" presName="Name0" presStyleCnt="0">
        <dgm:presLayoutVars>
          <dgm:chPref val="1"/>
          <dgm:dir/>
          <dgm:animOne val="branch"/>
          <dgm:animLvl val="lvl"/>
          <dgm:resizeHandles/>
        </dgm:presLayoutVars>
      </dgm:prSet>
      <dgm:spPr/>
    </dgm:pt>
    <dgm:pt modelId="{79B1B9BF-BBC6-44FB-8E1D-6B14B484EBAF}" type="pres">
      <dgm:prSet presAssocID="{4952415E-2412-4479-A4B0-7A0D78A9E4CC}" presName="vertOne" presStyleCnt="0"/>
      <dgm:spPr/>
    </dgm:pt>
    <dgm:pt modelId="{05D87116-E2DA-44D1-A425-50DCCEAD1109}" type="pres">
      <dgm:prSet presAssocID="{4952415E-2412-4479-A4B0-7A0D78A9E4CC}" presName="txOne" presStyleLbl="node0" presStyleIdx="0" presStyleCnt="1">
        <dgm:presLayoutVars>
          <dgm:chPref val="3"/>
        </dgm:presLayoutVars>
      </dgm:prSet>
      <dgm:spPr/>
    </dgm:pt>
    <dgm:pt modelId="{264D26A5-0AF8-43B6-ADE8-B6AFC41965D7}" type="pres">
      <dgm:prSet presAssocID="{4952415E-2412-4479-A4B0-7A0D78A9E4CC}" presName="parTransOne" presStyleCnt="0"/>
      <dgm:spPr/>
    </dgm:pt>
    <dgm:pt modelId="{A8E30EC3-F926-4078-AD7F-84D0BDFE2227}" type="pres">
      <dgm:prSet presAssocID="{4952415E-2412-4479-A4B0-7A0D78A9E4CC}" presName="horzOne" presStyleCnt="0"/>
      <dgm:spPr/>
    </dgm:pt>
    <dgm:pt modelId="{2C955C8C-86C0-46B0-9DFA-E6DA687DFA37}" type="pres">
      <dgm:prSet presAssocID="{C4CAC8F2-1338-46D3-A8B6-F106D21D1EFA}" presName="vertTwo" presStyleCnt="0"/>
      <dgm:spPr/>
    </dgm:pt>
    <dgm:pt modelId="{FB89188D-53AC-4FF8-9915-372CA2373C80}" type="pres">
      <dgm:prSet presAssocID="{C4CAC8F2-1338-46D3-A8B6-F106D21D1EFA}" presName="txTwo" presStyleLbl="node2" presStyleIdx="0" presStyleCnt="2">
        <dgm:presLayoutVars>
          <dgm:chPref val="3"/>
        </dgm:presLayoutVars>
      </dgm:prSet>
      <dgm:spPr/>
    </dgm:pt>
    <dgm:pt modelId="{79DACA98-2574-491E-92ED-F10FD208AC38}" type="pres">
      <dgm:prSet presAssocID="{C4CAC8F2-1338-46D3-A8B6-F106D21D1EFA}" presName="parTransTwo" presStyleCnt="0"/>
      <dgm:spPr/>
    </dgm:pt>
    <dgm:pt modelId="{5969BD16-04F7-4CCC-9EDA-953D5B167231}" type="pres">
      <dgm:prSet presAssocID="{C4CAC8F2-1338-46D3-A8B6-F106D21D1EFA}" presName="horzTwo" presStyleCnt="0"/>
      <dgm:spPr/>
    </dgm:pt>
    <dgm:pt modelId="{2F5CC82F-6E29-4382-92A5-75CD9D115530}" type="pres">
      <dgm:prSet presAssocID="{8C241B60-C4C7-4328-96C3-73D30E0FCCEF}" presName="vertThree" presStyleCnt="0"/>
      <dgm:spPr/>
    </dgm:pt>
    <dgm:pt modelId="{7565A32D-8601-4117-B4C5-3480BFC552A8}" type="pres">
      <dgm:prSet presAssocID="{8C241B60-C4C7-4328-96C3-73D30E0FCCEF}" presName="txThree" presStyleLbl="node3" presStyleIdx="0" presStyleCnt="2">
        <dgm:presLayoutVars>
          <dgm:chPref val="3"/>
        </dgm:presLayoutVars>
      </dgm:prSet>
      <dgm:spPr/>
    </dgm:pt>
    <dgm:pt modelId="{0F0398C5-F7BC-4BBA-95F1-1DC82C26708E}" type="pres">
      <dgm:prSet presAssocID="{8C241B60-C4C7-4328-96C3-73D30E0FCCEF}" presName="horzThree" presStyleCnt="0"/>
      <dgm:spPr/>
    </dgm:pt>
    <dgm:pt modelId="{F1AD7230-3418-45E3-9E72-0AA537A2B3D6}" type="pres">
      <dgm:prSet presAssocID="{29C6CBDE-D86F-409A-A0B0-420BC20D2B36}" presName="sibSpaceThree" presStyleCnt="0"/>
      <dgm:spPr/>
    </dgm:pt>
    <dgm:pt modelId="{21A9CB11-A9FA-49EB-A0B1-B88617508603}" type="pres">
      <dgm:prSet presAssocID="{A6682DDB-0281-4393-8893-F76F4E910860}" presName="vertThree" presStyleCnt="0"/>
      <dgm:spPr/>
    </dgm:pt>
    <dgm:pt modelId="{611A7429-3423-4E5F-BDA7-51066EC52DD6}" type="pres">
      <dgm:prSet presAssocID="{A6682DDB-0281-4393-8893-F76F4E910860}" presName="txThree" presStyleLbl="node3" presStyleIdx="1" presStyleCnt="2">
        <dgm:presLayoutVars>
          <dgm:chPref val="3"/>
        </dgm:presLayoutVars>
      </dgm:prSet>
      <dgm:spPr/>
    </dgm:pt>
    <dgm:pt modelId="{83BBF07A-7081-4E8D-BF99-46A58927C80E}" type="pres">
      <dgm:prSet presAssocID="{A6682DDB-0281-4393-8893-F76F4E910860}" presName="horzThree" presStyleCnt="0"/>
      <dgm:spPr/>
    </dgm:pt>
    <dgm:pt modelId="{AE1B5E68-0C89-40B4-B493-044B4DCA58D8}" type="pres">
      <dgm:prSet presAssocID="{E9202F7E-6B1C-4F21-ADD9-56F6EE3FCD69}" presName="sibSpaceTwo" presStyleCnt="0"/>
      <dgm:spPr/>
    </dgm:pt>
    <dgm:pt modelId="{3E58B62D-7AC0-4094-A557-4BF742E33CBC}" type="pres">
      <dgm:prSet presAssocID="{C66AF718-2A71-444A-BFBA-094BF3AD78F1}" presName="vertTwo" presStyleCnt="0"/>
      <dgm:spPr/>
    </dgm:pt>
    <dgm:pt modelId="{569B9218-7532-44D0-ADBA-7EA9F22CE32C}" type="pres">
      <dgm:prSet presAssocID="{C66AF718-2A71-444A-BFBA-094BF3AD78F1}" presName="txTwo" presStyleLbl="node2" presStyleIdx="1" presStyleCnt="2">
        <dgm:presLayoutVars>
          <dgm:chPref val="3"/>
        </dgm:presLayoutVars>
      </dgm:prSet>
      <dgm:spPr/>
    </dgm:pt>
    <dgm:pt modelId="{FA2339EB-A412-4BD7-B837-0725B1412FD9}" type="pres">
      <dgm:prSet presAssocID="{C66AF718-2A71-444A-BFBA-094BF3AD78F1}" presName="horzTwo" presStyleCnt="0"/>
      <dgm:spPr/>
    </dgm:pt>
  </dgm:ptLst>
  <dgm:cxnLst>
    <dgm:cxn modelId="{54117B0F-479A-4FF2-9216-7D34ECE2465D}" type="presOf" srcId="{C4CAC8F2-1338-46D3-A8B6-F106D21D1EFA}" destId="{FB89188D-53AC-4FF8-9915-372CA2373C80}" srcOrd="0" destOrd="0" presId="urn:microsoft.com/office/officeart/2005/8/layout/hierarchy4"/>
    <dgm:cxn modelId="{918CE960-B974-4C8B-8FFE-74E598967AA3}" type="presOf" srcId="{4952415E-2412-4479-A4B0-7A0D78A9E4CC}" destId="{05D87116-E2DA-44D1-A425-50DCCEAD1109}" srcOrd="0" destOrd="0" presId="urn:microsoft.com/office/officeart/2005/8/layout/hierarchy4"/>
    <dgm:cxn modelId="{83A46241-4AEC-4DA9-853A-8EEE77897BD4}" srcId="{4952415E-2412-4479-A4B0-7A0D78A9E4CC}" destId="{C4CAC8F2-1338-46D3-A8B6-F106D21D1EFA}" srcOrd="0" destOrd="0" parTransId="{A2A4FEC1-FFE0-4772-AA8C-405D43BF9415}" sibTransId="{E9202F7E-6B1C-4F21-ADD9-56F6EE3FCD69}"/>
    <dgm:cxn modelId="{C89F7D6F-CF5A-4ED9-8BE3-30064110424E}" srcId="{315AC39E-F533-4E73-9630-1E68CF9C5561}" destId="{4952415E-2412-4479-A4B0-7A0D78A9E4CC}" srcOrd="0" destOrd="0" parTransId="{AEE4B317-62D5-43AF-AD99-26321EE7153A}" sibTransId="{6676A821-D469-40C0-9E18-B34858EDC7A6}"/>
    <dgm:cxn modelId="{FCC8C476-9363-4BA8-94C5-EABE4CFD984F}" type="presOf" srcId="{8C241B60-C4C7-4328-96C3-73D30E0FCCEF}" destId="{7565A32D-8601-4117-B4C5-3480BFC552A8}" srcOrd="0" destOrd="0" presId="urn:microsoft.com/office/officeart/2005/8/layout/hierarchy4"/>
    <dgm:cxn modelId="{F3885BB0-BF0A-4618-83AF-B9BD1AFF5388}" srcId="{C4CAC8F2-1338-46D3-A8B6-F106D21D1EFA}" destId="{8C241B60-C4C7-4328-96C3-73D30E0FCCEF}" srcOrd="0" destOrd="0" parTransId="{4B47BB71-B0A8-464C-802C-DA5E4CD316C3}" sibTransId="{29C6CBDE-D86F-409A-A0B0-420BC20D2B36}"/>
    <dgm:cxn modelId="{E5CF5BCF-80A2-48F9-A734-CF98875059B2}" type="presOf" srcId="{315AC39E-F533-4E73-9630-1E68CF9C5561}" destId="{AF2721C6-D518-4477-9B61-4730E292046D}" srcOrd="0" destOrd="0" presId="urn:microsoft.com/office/officeart/2005/8/layout/hierarchy4"/>
    <dgm:cxn modelId="{1F8945D1-A6B7-4CE4-8D79-BEE27BB9AA78}" srcId="{4952415E-2412-4479-A4B0-7A0D78A9E4CC}" destId="{C66AF718-2A71-444A-BFBA-094BF3AD78F1}" srcOrd="1" destOrd="0" parTransId="{E1D411F7-8811-421D-9C1A-3581D4206419}" sibTransId="{38AE8EEA-AE9F-490C-BCEB-13F2BDFFF68C}"/>
    <dgm:cxn modelId="{4278F3D7-8CF0-443D-A827-0CD3C76916C2}" type="presOf" srcId="{C66AF718-2A71-444A-BFBA-094BF3AD78F1}" destId="{569B9218-7532-44D0-ADBA-7EA9F22CE32C}" srcOrd="0" destOrd="0" presId="urn:microsoft.com/office/officeart/2005/8/layout/hierarchy4"/>
    <dgm:cxn modelId="{F16F9FEA-E906-4E0E-9E1D-B721A30C3885}" type="presOf" srcId="{A6682DDB-0281-4393-8893-F76F4E910860}" destId="{611A7429-3423-4E5F-BDA7-51066EC52DD6}" srcOrd="0" destOrd="0" presId="urn:microsoft.com/office/officeart/2005/8/layout/hierarchy4"/>
    <dgm:cxn modelId="{AB3E57F0-D811-4003-8D17-B211256740D8}" srcId="{C4CAC8F2-1338-46D3-A8B6-F106D21D1EFA}" destId="{A6682DDB-0281-4393-8893-F76F4E910860}" srcOrd="1" destOrd="0" parTransId="{93D62C81-D14A-4073-BC36-4AB2066E67F8}" sibTransId="{5F0A0A91-ABD1-4171-8CAE-485F1EF9FDA9}"/>
    <dgm:cxn modelId="{39D5F2A5-30D1-4DA6-A2DC-17B49B0CF383}" type="presParOf" srcId="{AF2721C6-D518-4477-9B61-4730E292046D}" destId="{79B1B9BF-BBC6-44FB-8E1D-6B14B484EBAF}" srcOrd="0" destOrd="0" presId="urn:microsoft.com/office/officeart/2005/8/layout/hierarchy4"/>
    <dgm:cxn modelId="{AB1430B2-C9A4-48A4-854D-21041C921FC3}" type="presParOf" srcId="{79B1B9BF-BBC6-44FB-8E1D-6B14B484EBAF}" destId="{05D87116-E2DA-44D1-A425-50DCCEAD1109}" srcOrd="0" destOrd="0" presId="urn:microsoft.com/office/officeart/2005/8/layout/hierarchy4"/>
    <dgm:cxn modelId="{FA5EE0E0-3C35-42CF-874B-460696591B21}" type="presParOf" srcId="{79B1B9BF-BBC6-44FB-8E1D-6B14B484EBAF}" destId="{264D26A5-0AF8-43B6-ADE8-B6AFC41965D7}" srcOrd="1" destOrd="0" presId="urn:microsoft.com/office/officeart/2005/8/layout/hierarchy4"/>
    <dgm:cxn modelId="{F6279C35-E638-4DFE-889D-D7DDB73352BF}" type="presParOf" srcId="{79B1B9BF-BBC6-44FB-8E1D-6B14B484EBAF}" destId="{A8E30EC3-F926-4078-AD7F-84D0BDFE2227}" srcOrd="2" destOrd="0" presId="urn:microsoft.com/office/officeart/2005/8/layout/hierarchy4"/>
    <dgm:cxn modelId="{45207D47-97CB-469A-AD8D-1A0B2C1CB83B}" type="presParOf" srcId="{A8E30EC3-F926-4078-AD7F-84D0BDFE2227}" destId="{2C955C8C-86C0-46B0-9DFA-E6DA687DFA37}" srcOrd="0" destOrd="0" presId="urn:microsoft.com/office/officeart/2005/8/layout/hierarchy4"/>
    <dgm:cxn modelId="{B2D9C237-E581-4F4F-B9E8-BE15E615511D}" type="presParOf" srcId="{2C955C8C-86C0-46B0-9DFA-E6DA687DFA37}" destId="{FB89188D-53AC-4FF8-9915-372CA2373C80}" srcOrd="0" destOrd="0" presId="urn:microsoft.com/office/officeart/2005/8/layout/hierarchy4"/>
    <dgm:cxn modelId="{99297DAD-EF4A-4CAB-B725-3F1222C93825}" type="presParOf" srcId="{2C955C8C-86C0-46B0-9DFA-E6DA687DFA37}" destId="{79DACA98-2574-491E-92ED-F10FD208AC38}" srcOrd="1" destOrd="0" presId="urn:microsoft.com/office/officeart/2005/8/layout/hierarchy4"/>
    <dgm:cxn modelId="{EA04C607-6136-4091-8B22-F3593F314CAE}" type="presParOf" srcId="{2C955C8C-86C0-46B0-9DFA-E6DA687DFA37}" destId="{5969BD16-04F7-4CCC-9EDA-953D5B167231}" srcOrd="2" destOrd="0" presId="urn:microsoft.com/office/officeart/2005/8/layout/hierarchy4"/>
    <dgm:cxn modelId="{C6D8F922-452F-4E40-BE49-B5AE92A3DC6E}" type="presParOf" srcId="{5969BD16-04F7-4CCC-9EDA-953D5B167231}" destId="{2F5CC82F-6E29-4382-92A5-75CD9D115530}" srcOrd="0" destOrd="0" presId="urn:microsoft.com/office/officeart/2005/8/layout/hierarchy4"/>
    <dgm:cxn modelId="{84CF2D92-A811-46BF-91DF-1FC120F75C85}" type="presParOf" srcId="{2F5CC82F-6E29-4382-92A5-75CD9D115530}" destId="{7565A32D-8601-4117-B4C5-3480BFC552A8}" srcOrd="0" destOrd="0" presId="urn:microsoft.com/office/officeart/2005/8/layout/hierarchy4"/>
    <dgm:cxn modelId="{9EAB7FCE-D0F2-4D14-8ECA-9CE88DE4432D}" type="presParOf" srcId="{2F5CC82F-6E29-4382-92A5-75CD9D115530}" destId="{0F0398C5-F7BC-4BBA-95F1-1DC82C26708E}" srcOrd="1" destOrd="0" presId="urn:microsoft.com/office/officeart/2005/8/layout/hierarchy4"/>
    <dgm:cxn modelId="{6CC59C01-1978-41A1-B947-125E67EFF797}" type="presParOf" srcId="{5969BD16-04F7-4CCC-9EDA-953D5B167231}" destId="{F1AD7230-3418-45E3-9E72-0AA537A2B3D6}" srcOrd="1" destOrd="0" presId="urn:microsoft.com/office/officeart/2005/8/layout/hierarchy4"/>
    <dgm:cxn modelId="{5588CCD6-5C8F-45BB-BCB0-E41D62500662}" type="presParOf" srcId="{5969BD16-04F7-4CCC-9EDA-953D5B167231}" destId="{21A9CB11-A9FA-49EB-A0B1-B88617508603}" srcOrd="2" destOrd="0" presId="urn:microsoft.com/office/officeart/2005/8/layout/hierarchy4"/>
    <dgm:cxn modelId="{791458DC-0DF4-469C-BCD3-8EF5FBD641F7}" type="presParOf" srcId="{21A9CB11-A9FA-49EB-A0B1-B88617508603}" destId="{611A7429-3423-4E5F-BDA7-51066EC52DD6}" srcOrd="0" destOrd="0" presId="urn:microsoft.com/office/officeart/2005/8/layout/hierarchy4"/>
    <dgm:cxn modelId="{06BA422B-B5A5-4D44-ADD9-AC3A3B1F751A}" type="presParOf" srcId="{21A9CB11-A9FA-49EB-A0B1-B88617508603}" destId="{83BBF07A-7081-4E8D-BF99-46A58927C80E}" srcOrd="1" destOrd="0" presId="urn:microsoft.com/office/officeart/2005/8/layout/hierarchy4"/>
    <dgm:cxn modelId="{DEF84953-C597-4ADC-A839-216D37914E23}" type="presParOf" srcId="{A8E30EC3-F926-4078-AD7F-84D0BDFE2227}" destId="{AE1B5E68-0C89-40B4-B493-044B4DCA58D8}" srcOrd="1" destOrd="0" presId="urn:microsoft.com/office/officeart/2005/8/layout/hierarchy4"/>
    <dgm:cxn modelId="{123E142C-BA10-40EB-BEE7-009E8770CC17}" type="presParOf" srcId="{A8E30EC3-F926-4078-AD7F-84D0BDFE2227}" destId="{3E58B62D-7AC0-4094-A557-4BF742E33CBC}" srcOrd="2" destOrd="0" presId="urn:microsoft.com/office/officeart/2005/8/layout/hierarchy4"/>
    <dgm:cxn modelId="{1AA37280-FA7E-4A18-A0B6-DF2751A2A385}" type="presParOf" srcId="{3E58B62D-7AC0-4094-A557-4BF742E33CBC}" destId="{569B9218-7532-44D0-ADBA-7EA9F22CE32C}" srcOrd="0" destOrd="0" presId="urn:microsoft.com/office/officeart/2005/8/layout/hierarchy4"/>
    <dgm:cxn modelId="{DCF89702-2288-417A-982C-EFF92DCCB88B}" type="presParOf" srcId="{3E58B62D-7AC0-4094-A557-4BF742E33CBC}" destId="{FA2339EB-A412-4BD7-B837-0725B1412FD9}"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87116-E2DA-44D1-A425-50DCCEAD1109}">
      <dsp:nvSpPr>
        <dsp:cNvPr id="0" name=""/>
        <dsp:cNvSpPr/>
      </dsp:nvSpPr>
      <dsp:spPr>
        <a:xfrm>
          <a:off x="492" y="1742"/>
          <a:ext cx="4291024" cy="9109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ED Visit 5-Year Period (FY2015 through FY2019)</a:t>
          </a:r>
        </a:p>
      </dsp:txBody>
      <dsp:txXfrm>
        <a:off x="27172" y="28422"/>
        <a:ext cx="4237664" cy="857576"/>
      </dsp:txXfrm>
    </dsp:sp>
    <dsp:sp modelId="{FB89188D-53AC-4FF8-9915-372CA2373C80}">
      <dsp:nvSpPr>
        <dsp:cNvPr id="0" name=""/>
        <dsp:cNvSpPr/>
      </dsp:nvSpPr>
      <dsp:spPr>
        <a:xfrm>
          <a:off x="492" y="988492"/>
          <a:ext cx="2803029" cy="9109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3,245,839 distinct patients with valid UHINs</a:t>
          </a:r>
        </a:p>
      </dsp:txBody>
      <dsp:txXfrm>
        <a:off x="27172" y="1015172"/>
        <a:ext cx="2749669" cy="857576"/>
      </dsp:txXfrm>
    </dsp:sp>
    <dsp:sp modelId="{7565A32D-8601-4117-B4C5-3480BFC552A8}">
      <dsp:nvSpPr>
        <dsp:cNvPr id="0" name=""/>
        <dsp:cNvSpPr/>
      </dsp:nvSpPr>
      <dsp:spPr>
        <a:xfrm>
          <a:off x="492" y="1975242"/>
          <a:ext cx="1372688" cy="9109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233 (0.01%) Missing race data</a:t>
          </a:r>
        </a:p>
      </dsp:txBody>
      <dsp:txXfrm>
        <a:off x="27172" y="2001922"/>
        <a:ext cx="1319328" cy="857576"/>
      </dsp:txXfrm>
    </dsp:sp>
    <dsp:sp modelId="{611A7429-3423-4E5F-BDA7-51066EC52DD6}">
      <dsp:nvSpPr>
        <dsp:cNvPr id="0" name=""/>
        <dsp:cNvSpPr/>
      </dsp:nvSpPr>
      <dsp:spPr>
        <a:xfrm>
          <a:off x="1430833" y="1975242"/>
          <a:ext cx="1372688" cy="9109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101,584 (2.33%) Unknown race</a:t>
          </a:r>
        </a:p>
      </dsp:txBody>
      <dsp:txXfrm>
        <a:off x="1457513" y="2001922"/>
        <a:ext cx="1319328" cy="857576"/>
      </dsp:txXfrm>
    </dsp:sp>
    <dsp:sp modelId="{569B9218-7532-44D0-ADBA-7EA9F22CE32C}">
      <dsp:nvSpPr>
        <dsp:cNvPr id="0" name=""/>
        <dsp:cNvSpPr/>
      </dsp:nvSpPr>
      <dsp:spPr>
        <a:xfrm>
          <a:off x="2918828" y="988492"/>
          <a:ext cx="1372688" cy="91093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97.6% of 3,245,839 distinct patients have race data</a:t>
          </a:r>
        </a:p>
      </dsp:txBody>
      <dsp:txXfrm>
        <a:off x="2945508" y="1015172"/>
        <a:ext cx="1319328" cy="8575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6/22/2021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6/22/2021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374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6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097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257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629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544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283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95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87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222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6/22/2021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36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6/22/2021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6/22/2021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932335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1.xml"/><Relationship Id="rId7" Type="http://schemas.openxmlformats.org/officeDocument/2006/relationships/diagramQuickStyle" Target="../diagrams/quickStyle1.xml"/><Relationship Id="rId2" Type="http://schemas.openxmlformats.org/officeDocument/2006/relationships/image" Target="../media/image3.gif"/><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2.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3.gif"/><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June 22, 2021</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61B6A21-78C2-4FD8-88BB-01A1111269E0}"/>
              </a:ext>
            </a:extLst>
          </p:cNvPr>
          <p:cNvSpPr/>
          <p:nvPr/>
        </p:nvSpPr>
        <p:spPr>
          <a:xfrm>
            <a:off x="255186" y="253792"/>
            <a:ext cx="6230679" cy="132343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We are trying to determine the longitudinal number of patients that have race/ethnicity data in case mix. For example, if we looked at the last five years of case mix data, how many unique patients are in that five-year longitudinal data set, and how many of these unique patients have race ethnicity data?</a:t>
            </a:r>
          </a:p>
        </p:txBody>
      </p:sp>
      <p:grpSp>
        <p:nvGrpSpPr>
          <p:cNvPr id="18" name="Group 17">
            <a:extLst>
              <a:ext uri="{FF2B5EF4-FFF2-40B4-BE49-F238E27FC236}">
                <a16:creationId xmlns:a16="http://schemas.microsoft.com/office/drawing/2014/main" id="{3598C931-0518-4B6C-B688-BD52BB6F5033}"/>
              </a:ext>
            </a:extLst>
          </p:cNvPr>
          <p:cNvGrpSpPr/>
          <p:nvPr/>
        </p:nvGrpSpPr>
        <p:grpSpPr>
          <a:xfrm>
            <a:off x="6507126" y="188535"/>
            <a:ext cx="2381688" cy="1477329"/>
            <a:chOff x="6300943" y="322647"/>
            <a:chExt cx="2587871" cy="1762978"/>
          </a:xfrm>
        </p:grpSpPr>
        <p:pic>
          <p:nvPicPr>
            <p:cNvPr id="11" name="Picture 10" descr="A group of people facing each other&#10;&#10;Description automatically generated with medium confidence">
              <a:extLst>
                <a:ext uri="{FF2B5EF4-FFF2-40B4-BE49-F238E27FC236}">
                  <a16:creationId xmlns:a16="http://schemas.microsoft.com/office/drawing/2014/main" id="{8615C506-4881-4AB7-A55B-61F982E610D0}"/>
                </a:ext>
              </a:extLst>
            </p:cNvPr>
            <p:cNvPicPr>
              <a:picLocks noChangeAspect="1"/>
            </p:cNvPicPr>
            <p:nvPr/>
          </p:nvPicPr>
          <p:blipFill>
            <a:blip r:embed="rId2"/>
            <a:stretch>
              <a:fillRect/>
            </a:stretch>
          </p:blipFill>
          <p:spPr>
            <a:xfrm>
              <a:off x="6300943" y="762186"/>
              <a:ext cx="2587871" cy="1323439"/>
            </a:xfrm>
            <a:prstGeom prst="ellipse">
              <a:avLst/>
            </a:prstGeom>
            <a:ln>
              <a:noFill/>
            </a:ln>
            <a:effectLst>
              <a:softEdge rad="112500"/>
            </a:effectLst>
          </p:spPr>
        </p:pic>
        <p:sp>
          <p:nvSpPr>
            <p:cNvPr id="15" name="Rectangle 14">
              <a:extLst>
                <a:ext uri="{FF2B5EF4-FFF2-40B4-BE49-F238E27FC236}">
                  <a16:creationId xmlns:a16="http://schemas.microsoft.com/office/drawing/2014/main" id="{DB73FD14-E355-43D3-853C-CB653A54D270}"/>
                </a:ext>
              </a:extLst>
            </p:cNvPr>
            <p:cNvSpPr/>
            <p:nvPr/>
          </p:nvSpPr>
          <p:spPr>
            <a:xfrm>
              <a:off x="6502476" y="322647"/>
              <a:ext cx="2184807" cy="661116"/>
            </a:xfrm>
            <a:prstGeom prst="rect">
              <a:avLst/>
            </a:prstGeom>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Longitudinal Data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Race/Ethnicity</a:t>
              </a:r>
            </a:p>
          </p:txBody>
        </p:sp>
      </p:grpSp>
      <p:sp>
        <p:nvSpPr>
          <p:cNvPr id="20" name="TextBox 19">
            <a:extLst>
              <a:ext uri="{FF2B5EF4-FFF2-40B4-BE49-F238E27FC236}">
                <a16:creationId xmlns:a16="http://schemas.microsoft.com/office/drawing/2014/main" id="{EC5D6EF4-E523-40EF-A688-5F6982383ABE}"/>
              </a:ext>
            </a:extLst>
          </p:cNvPr>
          <p:cNvSpPr txBox="1"/>
          <p:nvPr/>
        </p:nvSpPr>
        <p:spPr>
          <a:xfrm>
            <a:off x="255186" y="1577231"/>
            <a:ext cx="8612367"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For FY 2015 through FY2019, there were 12,310,500 ED visits (see Figure 1 below) and 80%  (n = 9,865,400) of the ED visit records reported a valid UHIN which would enable tracking unique patients over a 5-year period (see Figure 2 below) .  Aggregating a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5-year count of distinct valid UHINs represented 3,245,829 unique patients</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for which only 223 (0.01%) were missing race data, 177,291 (5.46%) reported race as ‘unknown’, and surprisingly, 216,352 (6.67%) reported a different race during a different episode of care. Of the 177,291 who reported race as unknown in one episode of care,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a known race could be salvaged by linking the UHIN to another episode of  care for 101,584 patients (57.29% of unknowns had a reported known race in the longitudinal data) reducing the percent unknown race for all distinct valid UHINs to 2.33%.</a:t>
            </a:r>
          </a:p>
        </p:txBody>
      </p:sp>
      <p:graphicFrame>
        <p:nvGraphicFramePr>
          <p:cNvPr id="23" name="Chart 22">
            <a:extLst>
              <a:ext uri="{FF2B5EF4-FFF2-40B4-BE49-F238E27FC236}">
                <a16:creationId xmlns:a16="http://schemas.microsoft.com/office/drawing/2014/main" id="{4752890A-9308-4CBA-8616-09C45660606F}"/>
              </a:ext>
            </a:extLst>
          </p:cNvPr>
          <p:cNvGraphicFramePr/>
          <p:nvPr/>
        </p:nvGraphicFramePr>
        <p:xfrm>
          <a:off x="308370" y="5280769"/>
          <a:ext cx="3487453" cy="1332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AD572C87-CFF5-4D43-B0AE-795110A3BF75}"/>
              </a:ext>
            </a:extLst>
          </p:cNvPr>
          <p:cNvGraphicFramePr/>
          <p:nvPr/>
        </p:nvGraphicFramePr>
        <p:xfrm>
          <a:off x="340191" y="3637049"/>
          <a:ext cx="3487453" cy="1332151"/>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a:extLst>
              <a:ext uri="{FF2B5EF4-FFF2-40B4-BE49-F238E27FC236}">
                <a16:creationId xmlns:a16="http://schemas.microsoft.com/office/drawing/2014/main" id="{0B7E64DF-D4CC-46DA-952B-CF902E7CF7E2}"/>
              </a:ext>
            </a:extLst>
          </p:cNvPr>
          <p:cNvGrpSpPr/>
          <p:nvPr/>
        </p:nvGrpSpPr>
        <p:grpSpPr>
          <a:xfrm>
            <a:off x="6742327" y="6402327"/>
            <a:ext cx="2068138" cy="338554"/>
            <a:chOff x="6753744" y="6347012"/>
            <a:chExt cx="2068138" cy="338554"/>
          </a:xfrm>
        </p:grpSpPr>
        <p:sp>
          <p:nvSpPr>
            <p:cNvPr id="27" name="TextBox 26">
              <a:extLst>
                <a:ext uri="{FF2B5EF4-FFF2-40B4-BE49-F238E27FC236}">
                  <a16:creationId xmlns:a16="http://schemas.microsoft.com/office/drawing/2014/main" id="{C8469881-553E-4D8F-875A-8BB23BECF1DC}"/>
                </a:ext>
              </a:extLst>
            </p:cNvPr>
            <p:cNvSpPr txBox="1"/>
            <p:nvPr/>
          </p:nvSpPr>
          <p:spPr>
            <a:xfrm>
              <a:off x="6753744" y="6347012"/>
              <a:ext cx="102265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28" name="Straight Arrow Connector 27">
              <a:extLst>
                <a:ext uri="{FF2B5EF4-FFF2-40B4-BE49-F238E27FC236}">
                  <a16:creationId xmlns:a16="http://schemas.microsoft.com/office/drawing/2014/main" id="{44E3E951-B545-4DCD-B6B5-D35B94259E4D}"/>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9" name="Diagram 28">
            <a:extLst>
              <a:ext uri="{FF2B5EF4-FFF2-40B4-BE49-F238E27FC236}">
                <a16:creationId xmlns:a16="http://schemas.microsoft.com/office/drawing/2014/main" id="{1BC95F78-A7D3-4246-B27A-DACFEB76219A}"/>
              </a:ext>
            </a:extLst>
          </p:cNvPr>
          <p:cNvGraphicFramePr/>
          <p:nvPr/>
        </p:nvGraphicFramePr>
        <p:xfrm>
          <a:off x="4244161" y="3539820"/>
          <a:ext cx="4292009" cy="28879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 name="TextBox 29">
            <a:extLst>
              <a:ext uri="{FF2B5EF4-FFF2-40B4-BE49-F238E27FC236}">
                <a16:creationId xmlns:a16="http://schemas.microsoft.com/office/drawing/2014/main" id="{E3B77C9D-AA52-45C4-8288-891AA4D5251E}"/>
              </a:ext>
            </a:extLst>
          </p:cNvPr>
          <p:cNvSpPr txBox="1"/>
          <p:nvPr/>
        </p:nvSpPr>
        <p:spPr>
          <a:xfrm>
            <a:off x="574095" y="3396905"/>
            <a:ext cx="295600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Figure 1. 5-Year Total ED Visit Volume</a:t>
            </a:r>
          </a:p>
        </p:txBody>
      </p:sp>
      <p:sp>
        <p:nvSpPr>
          <p:cNvPr id="31" name="TextBox 30">
            <a:extLst>
              <a:ext uri="{FF2B5EF4-FFF2-40B4-BE49-F238E27FC236}">
                <a16:creationId xmlns:a16="http://schemas.microsoft.com/office/drawing/2014/main" id="{FB727BAE-689E-4561-82EB-BC4B238D05B3}"/>
              </a:ext>
            </a:extLst>
          </p:cNvPr>
          <p:cNvSpPr txBox="1"/>
          <p:nvPr/>
        </p:nvSpPr>
        <p:spPr>
          <a:xfrm>
            <a:off x="492579" y="5023360"/>
            <a:ext cx="286072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Figure 2. 5-Year Distinct Valid UHINs</a:t>
            </a:r>
          </a:p>
        </p:txBody>
      </p:sp>
      <p:sp>
        <p:nvSpPr>
          <p:cNvPr id="32" name="Arrow: Right 31">
            <a:extLst>
              <a:ext uri="{FF2B5EF4-FFF2-40B4-BE49-F238E27FC236}">
                <a16:creationId xmlns:a16="http://schemas.microsoft.com/office/drawing/2014/main" id="{79B52919-8970-4906-AF9F-7CED8C1F8AB4}"/>
              </a:ext>
            </a:extLst>
          </p:cNvPr>
          <p:cNvSpPr/>
          <p:nvPr/>
        </p:nvSpPr>
        <p:spPr>
          <a:xfrm>
            <a:off x="1414130" y="3704682"/>
            <a:ext cx="2115967" cy="30777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12,310,510 ED Visits</a:t>
            </a:r>
          </a:p>
        </p:txBody>
      </p:sp>
      <p:sp>
        <p:nvSpPr>
          <p:cNvPr id="33" name="Arrow: Right 32">
            <a:extLst>
              <a:ext uri="{FF2B5EF4-FFF2-40B4-BE49-F238E27FC236}">
                <a16:creationId xmlns:a16="http://schemas.microsoft.com/office/drawing/2014/main" id="{E8AEED19-715E-46BB-A1DA-7F9846BA119D}"/>
              </a:ext>
            </a:extLst>
          </p:cNvPr>
          <p:cNvSpPr/>
          <p:nvPr/>
        </p:nvSpPr>
        <p:spPr>
          <a:xfrm>
            <a:off x="1254558" y="5332838"/>
            <a:ext cx="2115967" cy="30777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3,245,829 Distinct UHINs</a:t>
            </a:r>
          </a:p>
        </p:txBody>
      </p:sp>
    </p:spTree>
    <p:extLst>
      <p:ext uri="{BB962C8B-B14F-4D97-AF65-F5344CB8AC3E}">
        <p14:creationId xmlns:p14="http://schemas.microsoft.com/office/powerpoint/2010/main" val="3441023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598C931-0518-4B6C-B688-BD52BB6F5033}"/>
              </a:ext>
            </a:extLst>
          </p:cNvPr>
          <p:cNvGrpSpPr/>
          <p:nvPr/>
        </p:nvGrpSpPr>
        <p:grpSpPr>
          <a:xfrm>
            <a:off x="6507126" y="188535"/>
            <a:ext cx="2381688" cy="1477329"/>
            <a:chOff x="6300943" y="322647"/>
            <a:chExt cx="2587871" cy="1762978"/>
          </a:xfrm>
        </p:grpSpPr>
        <p:pic>
          <p:nvPicPr>
            <p:cNvPr id="11" name="Picture 10" descr="A group of people facing each other&#10;&#10;Description automatically generated with medium confidence">
              <a:extLst>
                <a:ext uri="{FF2B5EF4-FFF2-40B4-BE49-F238E27FC236}">
                  <a16:creationId xmlns:a16="http://schemas.microsoft.com/office/drawing/2014/main" id="{8615C506-4881-4AB7-A55B-61F982E610D0}"/>
                </a:ext>
              </a:extLst>
            </p:cNvPr>
            <p:cNvPicPr>
              <a:picLocks noChangeAspect="1"/>
            </p:cNvPicPr>
            <p:nvPr/>
          </p:nvPicPr>
          <p:blipFill>
            <a:blip r:embed="rId2"/>
            <a:stretch>
              <a:fillRect/>
            </a:stretch>
          </p:blipFill>
          <p:spPr>
            <a:xfrm>
              <a:off x="6300943" y="762186"/>
              <a:ext cx="2587871" cy="1323439"/>
            </a:xfrm>
            <a:prstGeom prst="ellipse">
              <a:avLst/>
            </a:prstGeom>
            <a:ln>
              <a:noFill/>
            </a:ln>
            <a:effectLst>
              <a:softEdge rad="112500"/>
            </a:effectLst>
          </p:spPr>
        </p:pic>
        <p:sp>
          <p:nvSpPr>
            <p:cNvPr id="15" name="Rectangle 14">
              <a:extLst>
                <a:ext uri="{FF2B5EF4-FFF2-40B4-BE49-F238E27FC236}">
                  <a16:creationId xmlns:a16="http://schemas.microsoft.com/office/drawing/2014/main" id="{DB73FD14-E355-43D3-853C-CB653A54D270}"/>
                </a:ext>
              </a:extLst>
            </p:cNvPr>
            <p:cNvSpPr/>
            <p:nvPr/>
          </p:nvSpPr>
          <p:spPr>
            <a:xfrm>
              <a:off x="6502476" y="322647"/>
              <a:ext cx="2184807" cy="661116"/>
            </a:xfrm>
            <a:prstGeom prst="rect">
              <a:avLst/>
            </a:prstGeom>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Longitudinal Data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Race/Ethnicity</a:t>
              </a:r>
            </a:p>
          </p:txBody>
        </p:sp>
      </p:grpSp>
      <p:sp>
        <p:nvSpPr>
          <p:cNvPr id="20" name="TextBox 19">
            <a:extLst>
              <a:ext uri="{FF2B5EF4-FFF2-40B4-BE49-F238E27FC236}">
                <a16:creationId xmlns:a16="http://schemas.microsoft.com/office/drawing/2014/main" id="{EC5D6EF4-E523-40EF-A688-5F6982383ABE}"/>
              </a:ext>
            </a:extLst>
          </p:cNvPr>
          <p:cNvSpPr txBox="1"/>
          <p:nvPr/>
        </p:nvSpPr>
        <p:spPr>
          <a:xfrm>
            <a:off x="205461" y="230222"/>
            <a:ext cx="8842846"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It should also be noted that 343,381 (10.58%) unique patients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with a valid UHIN over the 5-year period of interest reported their race as ‘Other’.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To ensure that ‘Other’ is not overreported as an alternative to ‘Unknown’,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proportion of ‘Other’ race patients can be compared to the population Census 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assess whether it is above or under the Census estimate. To do so, the 343,381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‘Other’ race patients were limited to Massachusetts residents which reduced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number of ‘Other’ race to 326,136. The 2010 Census estimate of ‘Other’ race population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for Massachusetts was 305, 151.  Table below compares the proportion of ‘Other Race’ by county for the Census 2010 population to the proportion of ED 5-Year distinct patient ‘Other Race’ based on the 2021 Census estimate. The largest differences appear to be for the smallest counties. The smallest differences are for counties with larger populations with the surprise finding that the proportion of ‘Other Race’ in the 2010 Census for Middlesex county and Plymouth county, match the proportion of  ED ‘Other Race’ distinct patients based on the 2021 County population Census estimate.</a:t>
            </a:r>
          </a:p>
        </p:txBody>
      </p:sp>
      <p:graphicFrame>
        <p:nvGraphicFramePr>
          <p:cNvPr id="3" name="Object 2">
            <a:extLst>
              <a:ext uri="{FF2B5EF4-FFF2-40B4-BE49-F238E27FC236}">
                <a16:creationId xmlns:a16="http://schemas.microsoft.com/office/drawing/2014/main" id="{1B43A3D4-D8B0-4173-824B-6C7D7B99D7E3}"/>
              </a:ext>
            </a:extLst>
          </p:cNvPr>
          <p:cNvGraphicFramePr>
            <a:graphicFrameLocks noChangeAspect="1"/>
          </p:cNvGraphicFramePr>
          <p:nvPr/>
        </p:nvGraphicFramePr>
        <p:xfrm>
          <a:off x="528128" y="3221665"/>
          <a:ext cx="6962775" cy="3137048"/>
        </p:xfrm>
        <a:graphic>
          <a:graphicData uri="http://schemas.openxmlformats.org/presentationml/2006/ole">
            <mc:AlternateContent xmlns:mc="http://schemas.openxmlformats.org/markup-compatibility/2006">
              <mc:Choice xmlns:v="urn:schemas-microsoft-com:vml" Requires="v">
                <p:oleObj name="Worksheet" r:id="rId3" imgW="6962547" imgH="3124027" progId="Excel.Sheet.12">
                  <p:embed/>
                </p:oleObj>
              </mc:Choice>
              <mc:Fallback>
                <p:oleObj name="Worksheet" r:id="rId3" imgW="6962547" imgH="3124027" progId="Excel.Sheet.12">
                  <p:embed/>
                  <p:pic>
                    <p:nvPicPr>
                      <p:cNvPr id="3" name="Object 2">
                        <a:extLst>
                          <a:ext uri="{FF2B5EF4-FFF2-40B4-BE49-F238E27FC236}">
                            <a16:creationId xmlns:a16="http://schemas.microsoft.com/office/drawing/2014/main" id="{1B43A3D4-D8B0-4173-824B-6C7D7B99D7E3}"/>
                          </a:ext>
                        </a:extLst>
                      </p:cNvPr>
                      <p:cNvPicPr/>
                      <p:nvPr/>
                    </p:nvPicPr>
                    <p:blipFill>
                      <a:blip r:embed="rId4"/>
                      <a:stretch>
                        <a:fillRect/>
                      </a:stretch>
                    </p:blipFill>
                    <p:spPr>
                      <a:xfrm>
                        <a:off x="528128" y="3221665"/>
                        <a:ext cx="6962775" cy="313704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31F50B2-CCC4-4A07-81CD-4340C66A8E65}"/>
              </a:ext>
            </a:extLst>
          </p:cNvPr>
          <p:cNvSpPr txBox="1"/>
          <p:nvPr/>
        </p:nvSpPr>
        <p:spPr>
          <a:xfrm>
            <a:off x="314176" y="2943279"/>
            <a:ext cx="739067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‘Other Race’ by County in 2010 Census compared to ‘Other Race’ ED Distinct Patients</a:t>
            </a:r>
          </a:p>
        </p:txBody>
      </p:sp>
    </p:spTree>
    <p:extLst>
      <p:ext uri="{BB962C8B-B14F-4D97-AF65-F5344CB8AC3E}">
        <p14:creationId xmlns:p14="http://schemas.microsoft.com/office/powerpoint/2010/main" val="310440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3FA9E-61CB-4215-9458-B914E45C2BF9}"/>
              </a:ext>
            </a:extLst>
          </p:cNvPr>
          <p:cNvPicPr>
            <a:picLocks noChangeAspect="1"/>
          </p:cNvPicPr>
          <p:nvPr/>
        </p:nvPicPr>
        <p:blipFill rotWithShape="1">
          <a:blip r:embed="rId2"/>
          <a:srcRect l="3339" t="23544" r="11600" b="10595"/>
          <a:stretch/>
        </p:blipFill>
        <p:spPr>
          <a:xfrm>
            <a:off x="6602248" y="519630"/>
            <a:ext cx="2155058" cy="1668614"/>
          </a:xfrm>
          <a:prstGeom prst="rect">
            <a:avLst/>
          </a:prstGeom>
        </p:spPr>
      </p:pic>
      <p:sp>
        <p:nvSpPr>
          <p:cNvPr id="5" name="Rectangle 4">
            <a:extLst>
              <a:ext uri="{FF2B5EF4-FFF2-40B4-BE49-F238E27FC236}">
                <a16:creationId xmlns:a16="http://schemas.microsoft.com/office/drawing/2014/main" id="{688BCE36-BEEA-40F1-A159-CDD444138B97}"/>
              </a:ext>
            </a:extLst>
          </p:cNvPr>
          <p:cNvSpPr/>
          <p:nvPr/>
        </p:nvSpPr>
        <p:spPr>
          <a:xfrm>
            <a:off x="6424112" y="144419"/>
            <a:ext cx="2511329" cy="43088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w="0"/>
                <a:solidFill>
                  <a:srgbClr val="00B0F0"/>
                </a:solidFill>
                <a:effectLst>
                  <a:outerShdw blurRad="38100" dist="25400" dir="5400000" algn="ctr" rotWithShape="0">
                    <a:srgbClr val="6E747A">
                      <a:alpha val="43000"/>
                    </a:srgbClr>
                  </a:outerShdw>
                </a:effectLst>
                <a:uLnTx/>
                <a:uFillTx/>
                <a:latin typeface="Calibri" panose="020F0502020204030204"/>
                <a:ea typeface="+mn-ea"/>
                <a:cs typeface="+mn-cs"/>
              </a:rPr>
              <a:t>Source of Admission</a:t>
            </a:r>
          </a:p>
        </p:txBody>
      </p:sp>
      <p:sp>
        <p:nvSpPr>
          <p:cNvPr id="6" name="Rectangle 5">
            <a:extLst>
              <a:ext uri="{FF2B5EF4-FFF2-40B4-BE49-F238E27FC236}">
                <a16:creationId xmlns:a16="http://schemas.microsoft.com/office/drawing/2014/main" id="{F8391A2F-16F2-4CC9-A3EF-A9208C0BDAEC}"/>
              </a:ext>
            </a:extLst>
          </p:cNvPr>
          <p:cNvSpPr/>
          <p:nvPr/>
        </p:nvSpPr>
        <p:spPr>
          <a:xfrm>
            <a:off x="193433" y="279558"/>
            <a:ext cx="6230679" cy="1754326"/>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 I need to determine the best fields to use for analyzing patients admitted through the ED and am encountering problems using the source of admission codes. The number of hospital discharge records with a source of admission code ‘R’ (</a:t>
            </a:r>
            <a:r>
              <a:rPr kumimoji="0" lang="en-US" sz="1800" b="1" i="1" u="none" strike="noStrike" kern="1200" cap="none" spc="0" normalizeH="0" baseline="0" noProof="0" dirty="0">
                <a:ln>
                  <a:noFill/>
                </a:ln>
                <a:solidFill>
                  <a:srgbClr val="4472C4"/>
                </a:solidFill>
                <a:effectLst/>
                <a:uLnTx/>
                <a:uFillTx/>
                <a:latin typeface="Calibri Light" panose="020F0302020204030204"/>
                <a:ea typeface="+mn-ea"/>
                <a:cs typeface="+mn-cs"/>
              </a:rPr>
              <a:t>i.e., within hospital emergency room transfer</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 do not appear to align with an ED Flag code 2 (</a:t>
            </a:r>
            <a:r>
              <a:rPr kumimoji="0" lang="en-US" sz="1800" b="1" i="1" u="none" strike="noStrike" kern="1200" cap="none" spc="0" normalizeH="0" baseline="0" noProof="0" dirty="0">
                <a:ln>
                  <a:noFill/>
                </a:ln>
                <a:solidFill>
                  <a:srgbClr val="4472C4"/>
                </a:solidFill>
                <a:effectLst/>
                <a:uLnTx/>
                <a:uFillTx/>
                <a:latin typeface="Calibri Light" panose="020F0302020204030204"/>
                <a:ea typeface="+mn-ea"/>
                <a:cs typeface="+mn-cs"/>
              </a:rPr>
              <a:t>i.e., admitted from the ED</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  Why is that?</a:t>
            </a:r>
          </a:p>
        </p:txBody>
      </p:sp>
      <p:sp>
        <p:nvSpPr>
          <p:cNvPr id="7" name="TextBox 6">
            <a:extLst>
              <a:ext uri="{FF2B5EF4-FFF2-40B4-BE49-F238E27FC236}">
                <a16:creationId xmlns:a16="http://schemas.microsoft.com/office/drawing/2014/main" id="{88EA212D-3919-4EFC-B8EE-9C2B11A09D7B}"/>
              </a:ext>
            </a:extLst>
          </p:cNvPr>
          <p:cNvSpPr txBox="1"/>
          <p:nvPr/>
        </p:nvSpPr>
        <p:spPr>
          <a:xfrm>
            <a:off x="265816" y="2188244"/>
            <a:ext cx="8612367" cy="37548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That difference occurs because some hospitals with high inpatient admission through the ED either do not use the ED flags or code all of patients under one ED flag code.  To improve the quality of data on patients admitted through the ED for analysis of ED boarding and timeliness of care fields have added to inpatient hospital discharge data for ED registration date and time. Hospitals that were not using the ED flag codes or single coding with the flag are using the ED registration date and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Even without the ED Flag or the new ED registration fields, over the years the hospitals have reliably and consistently used the Revenue Code 450 to indicate ED utilization in the inpatient discharge record. In fact,  the number of patients with Revenue Code 450 tends to closely match the number of patients on the hospitals ED site summary who are indicated as admitted through the ED. In addition, when comparing the new ED registration date and time fields to the number of hours greater than zero in the Revenue Code 450, there is a close alignment between the length of ED time in the new fields and the number of hours of service in the Revenue Code 450 field. For example, in FY2018 during the first year of collecting ED Registration Date and Time, 50% of the 809,270 had ED time greater than zero hours. This proportion of patients with greater than zero hours in the Revenue Code 450 field was 52%. There has been consistently at the facility level over the year in using the Revenue Code 450 field. When we compare the case mix hospital discharge data to the MA APCD, the case mix Revenue Code 450 data aligns with data reported in the MA APCD. The revenue code field can be a useful tool in analyzing patients admitted through the ED.  </a:t>
            </a: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010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July 27.</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apcd.data@state.ma.us</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casemix.data@state.ma.us</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2020, contact 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 MA APCD or Case Mix workgroup in 2020, contact Amy Wyeth [amy.wyeth@state.ma.us]</a:t>
            </a:r>
          </a:p>
          <a:p>
            <a:pPr>
              <a:lnSpc>
                <a:spcPct val="130000"/>
              </a:lnSpc>
              <a:buClr>
                <a:schemeClr val="accent1"/>
              </a:buClr>
            </a:pPr>
            <a:r>
              <a:rPr lang="en-US" sz="2000" dirty="0">
                <a:latin typeface="Arial" panose="020B0604020202020204" pitchFamily="34" charset="0"/>
                <a:cs typeface="Arial" panose="020B0604020202020204" pitchFamily="34" charset="0"/>
              </a:rPr>
              <a:t>     You can present remotely, or in-person at CHIA</a:t>
            </a:r>
          </a:p>
          <a:p>
            <a:pPr marL="342900" indent="-342900">
              <a:lnSpc>
                <a:spcPct val="130000"/>
              </a:lnSpc>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We may be reaching out to some data users with invitations to present, and hope you will consider this!</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Call for Topics and Presenters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87798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8.0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742950" lvl="1" indent="-285750">
              <a:buClr>
                <a:schemeClr val="accent1"/>
              </a:buClr>
              <a:buFont typeface="Wingdings" charset="2"/>
              <a:buChar char="§"/>
            </a:pPr>
            <a:r>
              <a:rPr lang="en-US" sz="2000" dirty="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Application Reminders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Longitudinal availability of race/ethnicity data</a:t>
            </a:r>
          </a:p>
          <a:p>
            <a:pPr marL="800100" lvl="1" indent="-342900">
              <a:buFont typeface="Wingdings" panose="05000000000000000000" pitchFamily="2" charset="2"/>
              <a:buChar char="Ø"/>
            </a:pPr>
            <a:r>
              <a:rPr lang="en-US" dirty="0">
                <a:solidFill>
                  <a:srgbClr val="63666A"/>
                </a:solidFill>
              </a:rPr>
              <a:t>Unknowns in race/ethnicity data</a:t>
            </a:r>
          </a:p>
          <a:p>
            <a:pPr marL="800100" lvl="1" indent="-342900">
              <a:buFont typeface="Wingdings" panose="05000000000000000000" pitchFamily="2" charset="2"/>
              <a:buChar char="Ø"/>
            </a:pPr>
            <a:r>
              <a:rPr lang="en-US" dirty="0">
                <a:solidFill>
                  <a:srgbClr val="63666A"/>
                </a:solidFill>
              </a:rPr>
              <a:t>Source of admission codes compared to ED flags</a:t>
            </a:r>
          </a:p>
          <a:p>
            <a:pPr marL="800100" lvl="1" indent="-342900">
              <a:buFont typeface="Wingdings" panose="05000000000000000000" pitchFamily="2" charset="2"/>
              <a:buChar char="Ø"/>
            </a:pPr>
            <a:r>
              <a:rPr lang="en-US" dirty="0">
                <a:solidFill>
                  <a:srgbClr val="63666A"/>
                </a:solidFill>
              </a:rPr>
              <a:t>ED flags compared to revenue codes</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a:t>
            </a:r>
            <a:r>
              <a:rPr lang="en-US" sz="2000" b="1" dirty="0">
                <a:cs typeface="Arial"/>
              </a:rPr>
              <a:t>Late Fall / Early Winter</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(Release 9.0/10.0)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Release 9.0/10.0 </a:t>
            </a:r>
            <a:r>
              <a:rPr lang="en-US" sz="2000" dirty="0">
                <a:cs typeface="Arial"/>
              </a:rPr>
              <a:t>includes data on services from January 2015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Release 9.0/10.0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Late Summer 2021</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a:solidFill>
                  <a:srgbClr val="000000"/>
                </a:solidFill>
                <a:cs typeface="Arial"/>
              </a:rPr>
              <a:t>	</a:t>
            </a:r>
            <a:r>
              <a:rPr lang="en-US" b="1">
                <a:solidFill>
                  <a:schemeClr val="accent6"/>
                </a:solidFill>
                <a:cs typeface="Arial"/>
              </a:rPr>
              <a:t>Mid-Fall </a:t>
            </a:r>
            <a:r>
              <a:rPr lang="en-US" b="1" dirty="0">
                <a:solidFill>
                  <a:schemeClr val="accent6"/>
                </a:solidFill>
                <a:cs typeface="Arial"/>
              </a:rPr>
              <a:t>2021</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FY20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Governor Baker’s emergency actions to limit the spread of COVID-19 CHIA’s workforce will be remote, for now. This arrangement will limit CHIA’s ability to produce and deliver data extracts. At this time, CHIA is releasing data and providing extracts to requestors. </a:t>
            </a:r>
          </a:p>
          <a:p>
            <a:endParaRPr lang="en-US" sz="1600" dirty="0"/>
          </a:p>
          <a:p>
            <a:r>
              <a:rPr lang="en-US" sz="1600" dirty="0"/>
              <a:t>During this time, CHIA will continue to accept and review data applications for both Case Mix and All-Payer Claims Database (MA APCD) datasets. Review committees, DRC and DPC, will continue their meetings remotely as necessary.</a:t>
            </a:r>
          </a:p>
          <a:p>
            <a:endParaRPr lang="en-US" sz="1600" dirty="0"/>
          </a:p>
          <a:p>
            <a:r>
              <a:rPr lang="en-US" sz="1600" dirty="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a:t>If you are a Data User that has a CHIA hard drive in your possession, please keep the hard drive at this time while CHIA’s physical office is closed.</a:t>
            </a: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Application reminders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a:cs typeface="Arial"/>
              </a:rPr>
              <a:t>Remember to submit supporting documentation (if required).</a:t>
            </a:r>
          </a:p>
          <a:p>
            <a:pPr marL="914400" lvl="1" indent="-457200">
              <a:buClr>
                <a:schemeClr val="accent1"/>
              </a:buClr>
              <a:buFont typeface="+mj-lt"/>
              <a:buAutoNum type="arabicPeriod"/>
            </a:pPr>
            <a:r>
              <a:rPr lang="en-US" sz="2000" dirty="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5487</TotalTime>
  <Words>1945</Words>
  <Application>Microsoft Office PowerPoint</Application>
  <PresentationFormat>On-screen Show (4:3)</PresentationFormat>
  <Paragraphs>134</Paragraphs>
  <Slides>17</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5" baseType="lpstr">
      <vt:lpstr>Arial</vt:lpstr>
      <vt:lpstr>Arial Narrow</vt:lpstr>
      <vt:lpstr>Calibri</vt:lpstr>
      <vt:lpstr>Calibri Light</vt:lpstr>
      <vt:lpstr>Wingdings</vt: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Donald Kirkwood</cp:lastModifiedBy>
  <cp:revision>184</cp:revision>
  <cp:lastPrinted>2019-07-23T18:41:08Z</cp:lastPrinted>
  <dcterms:created xsi:type="dcterms:W3CDTF">2018-01-09T20:21:29Z</dcterms:created>
  <dcterms:modified xsi:type="dcterms:W3CDTF">2021-06-22T16:59:53Z</dcterms:modified>
</cp:coreProperties>
</file>