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5"/>
  </p:notesMasterIdLst>
  <p:handoutMasterIdLst>
    <p:handoutMasterId r:id="rId26"/>
  </p:handoutMasterIdLst>
  <p:sldIdLst>
    <p:sldId id="259" r:id="rId3"/>
    <p:sldId id="274" r:id="rId4"/>
    <p:sldId id="343" r:id="rId5"/>
    <p:sldId id="351" r:id="rId6"/>
    <p:sldId id="365" r:id="rId7"/>
    <p:sldId id="352" r:id="rId8"/>
    <p:sldId id="318" r:id="rId9"/>
    <p:sldId id="337" r:id="rId10"/>
    <p:sldId id="336" r:id="rId11"/>
    <p:sldId id="366" r:id="rId12"/>
    <p:sldId id="367" r:id="rId13"/>
    <p:sldId id="368" r:id="rId14"/>
    <p:sldId id="369" r:id="rId15"/>
    <p:sldId id="370" r:id="rId16"/>
    <p:sldId id="371" r:id="rId17"/>
    <p:sldId id="372" r:id="rId18"/>
    <p:sldId id="373" r:id="rId19"/>
    <p:sldId id="374" r:id="rId20"/>
    <p:sldId id="306" r:id="rId21"/>
    <p:sldId id="358" r:id="rId22"/>
    <p:sldId id="328" r:id="rId23"/>
    <p:sldId id="31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4" autoAdjust="0"/>
    <p:restoredTop sz="99391"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Style" Target="style10.xml"/><Relationship Id="rId3" Type="http://schemas.microsoft.com/office/2011/relationships/chartColorStyle" Target="colors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1.0</c:v>
                </c:pt>
                <c:pt idx="1">
                  <c:v>2.0</c:v>
                </c:pt>
                <c:pt idx="2">
                  <c:v>3.0</c:v>
                </c:pt>
                <c:pt idx="3">
                  <c:v>4.0</c:v>
                </c:pt>
                <c:pt idx="4">
                  <c:v>5.0</c:v>
                </c:pt>
                <c:pt idx="5">
                  <c:v>9.0</c:v>
                </c:pt>
              </c:numCache>
            </c:numRef>
          </c:cat>
          <c:val>
            <c:numRef>
              <c:f>Sheet1!$B$2:$B$7</c:f>
              <c:numCache>
                <c:formatCode>0%</c:formatCode>
                <c:ptCount val="6"/>
                <c:pt idx="0">
                  <c:v>0.79587266037434</c:v>
                </c:pt>
                <c:pt idx="1">
                  <c:v>0.110062390017597</c:v>
                </c:pt>
                <c:pt idx="2">
                  <c:v>0.036634138537834</c:v>
                </c:pt>
                <c:pt idx="3">
                  <c:v>0.0167973124300112</c:v>
                </c:pt>
                <c:pt idx="4">
                  <c:v>0.0108782594784834</c:v>
                </c:pt>
                <c:pt idx="5">
                  <c:v>0.0297552391617341</c:v>
                </c:pt>
              </c:numCache>
            </c:numRef>
          </c:val>
        </c:ser>
        <c:dLbls>
          <c:dLblPos val="outEnd"/>
          <c:showLegendKey val="0"/>
          <c:showVal val="1"/>
          <c:showCatName val="0"/>
          <c:showSerName val="0"/>
          <c:showPercent val="0"/>
          <c:showBubbleSize val="0"/>
        </c:dLbls>
        <c:gapWidth val="100"/>
        <c:overlap val="-24"/>
        <c:axId val="2112645640"/>
        <c:axId val="2112776968"/>
      </c:barChart>
      <c:catAx>
        <c:axId val="21126456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300" b="1" i="0" u="none" strike="noStrike" kern="1200" baseline="0">
                <a:solidFill>
                  <a:srgbClr val="FFFF00"/>
                </a:solidFill>
                <a:latin typeface="+mn-lt"/>
                <a:ea typeface="+mn-ea"/>
                <a:cs typeface="+mn-cs"/>
              </a:defRPr>
            </a:pPr>
            <a:endParaRPr lang="en-US"/>
          </a:p>
        </c:txPr>
        <c:crossAx val="2112776968"/>
        <c:crosses val="autoZero"/>
        <c:auto val="1"/>
        <c:lblAlgn val="ctr"/>
        <c:lblOffset val="100"/>
        <c:noMultiLvlLbl val="0"/>
      </c:catAx>
      <c:valAx>
        <c:axId val="211277696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26456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Sheet1!$A$2:$A$10</c:f>
              <c:strCache>
                <c:ptCount val="9"/>
                <c:pt idx="0">
                  <c:v>Part B Only</c:v>
                </c:pt>
                <c:pt idx="1">
                  <c:v>Part C Only</c:v>
                </c:pt>
                <c:pt idx="2">
                  <c:v>Part A Only</c:v>
                </c:pt>
                <c:pt idx="3">
                  <c:v>Part D Only</c:v>
                </c:pt>
                <c:pt idx="4">
                  <c:v>Advantage</c:v>
                </c:pt>
                <c:pt idx="5">
                  <c:v>Part A and B</c:v>
                </c:pt>
                <c:pt idx="6">
                  <c:v>Blank</c:v>
                </c:pt>
                <c:pt idx="7">
                  <c:v>Not Applicable</c:v>
                </c:pt>
                <c:pt idx="8">
                  <c:v>No Medicare Coverage</c:v>
                </c:pt>
              </c:strCache>
            </c:strRef>
          </c:cat>
          <c:val>
            <c:numRef>
              <c:f>Sheet1!$B$2:$B$10</c:f>
              <c:numCache>
                <c:formatCode>0.00%</c:formatCode>
                <c:ptCount val="9"/>
                <c:pt idx="0">
                  <c:v>0.0002</c:v>
                </c:pt>
                <c:pt idx="1">
                  <c:v>0.0005</c:v>
                </c:pt>
                <c:pt idx="2">
                  <c:v>0.0013</c:v>
                </c:pt>
                <c:pt idx="3">
                  <c:v>0.019</c:v>
                </c:pt>
                <c:pt idx="4">
                  <c:v>0.043</c:v>
                </c:pt>
                <c:pt idx="5">
                  <c:v>0.0729</c:v>
                </c:pt>
                <c:pt idx="6">
                  <c:v>0.0739</c:v>
                </c:pt>
                <c:pt idx="7">
                  <c:v>0.2349</c:v>
                </c:pt>
                <c:pt idx="8">
                  <c:v>0.5543</c:v>
                </c:pt>
              </c:numCache>
            </c:numRef>
          </c:val>
        </c:ser>
        <c:dLbls>
          <c:dLblPos val="outEnd"/>
          <c:showLegendKey val="0"/>
          <c:showVal val="1"/>
          <c:showCatName val="0"/>
          <c:showSerName val="0"/>
          <c:showPercent val="0"/>
          <c:showBubbleSize val="0"/>
        </c:dLbls>
        <c:gapWidth val="115"/>
        <c:overlap val="-20"/>
        <c:axId val="2119907352"/>
        <c:axId val="2119916456"/>
      </c:barChart>
      <c:catAx>
        <c:axId val="211990735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mn-cs"/>
              </a:defRPr>
            </a:pPr>
            <a:endParaRPr lang="en-US"/>
          </a:p>
        </c:txPr>
        <c:crossAx val="2119916456"/>
        <c:crosses val="autoZero"/>
        <c:auto val="1"/>
        <c:lblAlgn val="ctr"/>
        <c:lblOffset val="100"/>
        <c:noMultiLvlLbl val="0"/>
      </c:catAx>
      <c:valAx>
        <c:axId val="2119916456"/>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crossAx val="21199073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30"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Sheet1!$A$2:$A$12</c:f>
              <c:strCache>
                <c:ptCount val="11"/>
                <c:pt idx="0">
                  <c:v>Spouse Only</c:v>
                </c:pt>
                <c:pt idx="1">
                  <c:v>Children Only</c:v>
                </c:pt>
                <c:pt idx="2">
                  <c:v>Spouse and Children</c:v>
                </c:pt>
                <c:pt idx="3">
                  <c:v>Employee and Life Partner</c:v>
                </c:pt>
                <c:pt idx="4">
                  <c:v>Dependents Only</c:v>
                </c:pt>
                <c:pt idx="5">
                  <c:v>Employee and Children</c:v>
                </c:pt>
                <c:pt idx="6">
                  <c:v>Employee and Spouse</c:v>
                </c:pt>
                <c:pt idx="7">
                  <c:v>Unknown</c:v>
                </c:pt>
                <c:pt idx="8">
                  <c:v>Employee Only</c:v>
                </c:pt>
                <c:pt idx="9">
                  <c:v>Family</c:v>
                </c:pt>
                <c:pt idx="10">
                  <c:v>Individual</c:v>
                </c:pt>
              </c:strCache>
            </c:strRef>
          </c:cat>
          <c:val>
            <c:numRef>
              <c:f>Sheet1!$B$2:$B$12</c:f>
              <c:numCache>
                <c:formatCode>0.00%</c:formatCode>
                <c:ptCount val="11"/>
                <c:pt idx="0">
                  <c:v>0.000194811453442887</c:v>
                </c:pt>
                <c:pt idx="1">
                  <c:v>0.000287471624210898</c:v>
                </c:pt>
                <c:pt idx="2">
                  <c:v>0.00121304896808408</c:v>
                </c:pt>
                <c:pt idx="3">
                  <c:v>0.00150226101623878</c:v>
                </c:pt>
                <c:pt idx="4">
                  <c:v>0.00158023863910755</c:v>
                </c:pt>
                <c:pt idx="5">
                  <c:v>0.0360419885995137</c:v>
                </c:pt>
                <c:pt idx="6">
                  <c:v>0.0529004940755273</c:v>
                </c:pt>
                <c:pt idx="7">
                  <c:v>0.0922204435421026</c:v>
                </c:pt>
                <c:pt idx="8">
                  <c:v>0.135409584177182</c:v>
                </c:pt>
                <c:pt idx="9">
                  <c:v>0.293167057141552</c:v>
                </c:pt>
                <c:pt idx="10">
                  <c:v>0.385482600763038</c:v>
                </c:pt>
              </c:numCache>
            </c:numRef>
          </c:val>
        </c:ser>
        <c:dLbls>
          <c:dLblPos val="inEnd"/>
          <c:showLegendKey val="0"/>
          <c:showVal val="1"/>
          <c:showCatName val="0"/>
          <c:showSerName val="0"/>
          <c:showPercent val="0"/>
          <c:showBubbleSize val="0"/>
        </c:dLbls>
        <c:gapWidth val="115"/>
        <c:overlap val="-20"/>
        <c:axId val="2119703848"/>
        <c:axId val="2119716840"/>
      </c:barChart>
      <c:catAx>
        <c:axId val="211970384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9716840"/>
        <c:crosses val="autoZero"/>
        <c:auto val="1"/>
        <c:lblAlgn val="ctr"/>
        <c:lblOffset val="100"/>
        <c:noMultiLvlLbl val="0"/>
      </c:catAx>
      <c:valAx>
        <c:axId val="211971684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97038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smtClean="0"/>
              <a:t>Medical</a:t>
            </a:r>
            <a:r>
              <a:rPr lang="en-US" sz="1400" baseline="0" dirty="0" smtClean="0"/>
              <a:t> Coverage</a:t>
            </a:r>
            <a:endParaRPr lang="en-US" sz="140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Yes</c:v>
                </c:pt>
                <c:pt idx="1">
                  <c:v>No</c:v>
                </c:pt>
                <c:pt idx="2">
                  <c:v>Unknown</c:v>
                </c:pt>
                <c:pt idx="3">
                  <c:v>Not Applicable</c:v>
                </c:pt>
              </c:strCache>
            </c:strRef>
          </c:cat>
          <c:val>
            <c:numRef>
              <c:f>Sheet1!$B$2:$B$5</c:f>
              <c:numCache>
                <c:formatCode>0%</c:formatCode>
                <c:ptCount val="4"/>
                <c:pt idx="0">
                  <c:v>0.559091816619941</c:v>
                </c:pt>
                <c:pt idx="1">
                  <c:v>0.272298918149257</c:v>
                </c:pt>
                <c:pt idx="2">
                  <c:v>0.0363136915116839</c:v>
                </c:pt>
                <c:pt idx="3">
                  <c:v>0.132295573719119</c:v>
                </c:pt>
              </c:numCache>
            </c:numRef>
          </c:val>
        </c:ser>
        <c:dLbls>
          <c:dLblPos val="inEnd"/>
          <c:showLegendKey val="0"/>
          <c:showVal val="1"/>
          <c:showCatName val="0"/>
          <c:showSerName val="0"/>
          <c:showPercent val="0"/>
          <c:showBubbleSize val="0"/>
        </c:dLbls>
        <c:gapWidth val="100"/>
        <c:overlap val="-24"/>
        <c:axId val="2115363496"/>
        <c:axId val="2115379816"/>
      </c:barChart>
      <c:catAx>
        <c:axId val="21153634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5379816"/>
        <c:crosses val="autoZero"/>
        <c:auto val="1"/>
        <c:lblAlgn val="ctr"/>
        <c:lblOffset val="100"/>
        <c:noMultiLvlLbl val="0"/>
      </c:catAx>
      <c:valAx>
        <c:axId val="211537981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53634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smtClean="0"/>
              <a:t>Prescription</a:t>
            </a:r>
            <a:r>
              <a:rPr lang="en-US" sz="1400" baseline="0" dirty="0" smtClean="0"/>
              <a:t> Drug Coverage</a:t>
            </a:r>
            <a:endParaRPr lang="en-US" sz="140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Yes</c:v>
                </c:pt>
                <c:pt idx="1">
                  <c:v>No</c:v>
                </c:pt>
                <c:pt idx="2">
                  <c:v>Unknown</c:v>
                </c:pt>
                <c:pt idx="3">
                  <c:v>Not Applicable</c:v>
                </c:pt>
              </c:strCache>
            </c:strRef>
          </c:cat>
          <c:val>
            <c:numRef>
              <c:f>Sheet1!$B$2:$B$5</c:f>
              <c:numCache>
                <c:formatCode>0%</c:formatCode>
                <c:ptCount val="4"/>
                <c:pt idx="0">
                  <c:v>0.592370671600679</c:v>
                </c:pt>
                <c:pt idx="1">
                  <c:v>0.226207045284867</c:v>
                </c:pt>
                <c:pt idx="2">
                  <c:v>0.00867160041344202</c:v>
                </c:pt>
                <c:pt idx="3">
                  <c:v>0.172750682701012</c:v>
                </c:pt>
              </c:numCache>
            </c:numRef>
          </c:val>
        </c:ser>
        <c:dLbls>
          <c:dLblPos val="inEnd"/>
          <c:showLegendKey val="0"/>
          <c:showVal val="1"/>
          <c:showCatName val="0"/>
          <c:showSerName val="0"/>
          <c:showPercent val="0"/>
          <c:showBubbleSize val="0"/>
        </c:dLbls>
        <c:gapWidth val="100"/>
        <c:overlap val="-24"/>
        <c:axId val="2115105128"/>
        <c:axId val="2111951864"/>
      </c:barChart>
      <c:catAx>
        <c:axId val="21151051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1951864"/>
        <c:crosses val="autoZero"/>
        <c:auto val="1"/>
        <c:lblAlgn val="ctr"/>
        <c:lblOffset val="100"/>
        <c:noMultiLvlLbl val="0"/>
      </c:catAx>
      <c:valAx>
        <c:axId val="2111951864"/>
        <c:scaling>
          <c:orientation val="minMax"/>
          <c:max val="0.6"/>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510512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smtClean="0"/>
              <a:t>Dental</a:t>
            </a:r>
            <a:r>
              <a:rPr lang="en-US" sz="1400" baseline="0" dirty="0" smtClean="0"/>
              <a:t> Coverage</a:t>
            </a:r>
            <a:endParaRPr lang="en-US" sz="140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Yes</c:v>
                </c:pt>
                <c:pt idx="1">
                  <c:v>No</c:v>
                </c:pt>
                <c:pt idx="2">
                  <c:v>Unknown</c:v>
                </c:pt>
                <c:pt idx="3">
                  <c:v>Not Applicable</c:v>
                </c:pt>
              </c:strCache>
            </c:strRef>
          </c:cat>
          <c:val>
            <c:numRef>
              <c:f>Sheet1!$B$2:$B$5</c:f>
              <c:numCache>
                <c:formatCode>0%</c:formatCode>
                <c:ptCount val="4"/>
                <c:pt idx="0">
                  <c:v>0.261681538247698</c:v>
                </c:pt>
                <c:pt idx="1">
                  <c:v>0.49613471289368</c:v>
                </c:pt>
                <c:pt idx="2">
                  <c:v>0.0748371740635095</c:v>
                </c:pt>
                <c:pt idx="3">
                  <c:v>0.167346574795112</c:v>
                </c:pt>
              </c:numCache>
            </c:numRef>
          </c:val>
        </c:ser>
        <c:dLbls>
          <c:dLblPos val="inEnd"/>
          <c:showLegendKey val="0"/>
          <c:showVal val="1"/>
          <c:showCatName val="0"/>
          <c:showSerName val="0"/>
          <c:showPercent val="0"/>
          <c:showBubbleSize val="0"/>
        </c:dLbls>
        <c:gapWidth val="100"/>
        <c:overlap val="-24"/>
        <c:axId val="2115076040"/>
        <c:axId val="2115084856"/>
      </c:barChart>
      <c:catAx>
        <c:axId val="2115076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5084856"/>
        <c:crosses val="autoZero"/>
        <c:auto val="1"/>
        <c:lblAlgn val="ctr"/>
        <c:lblOffset val="100"/>
        <c:noMultiLvlLbl val="0"/>
      </c:catAx>
      <c:valAx>
        <c:axId val="211508485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50760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smtClean="0"/>
              <a:t>Behavior</a:t>
            </a:r>
            <a:r>
              <a:rPr lang="en-US" sz="1400" baseline="0" dirty="0" smtClean="0"/>
              <a:t>al Health Benefit Flag</a:t>
            </a:r>
            <a:endParaRPr lang="en-US" sz="140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Yes</c:v>
                </c:pt>
                <c:pt idx="1">
                  <c:v>No</c:v>
                </c:pt>
                <c:pt idx="2">
                  <c:v>Unknown</c:v>
                </c:pt>
                <c:pt idx="3">
                  <c:v>Not Applicable</c:v>
                </c:pt>
              </c:strCache>
            </c:strRef>
          </c:cat>
          <c:val>
            <c:numRef>
              <c:f>Sheet1!$B$2:$B$5</c:f>
              <c:numCache>
                <c:formatCode>0%</c:formatCode>
                <c:ptCount val="4"/>
                <c:pt idx="0">
                  <c:v>0.559171226938761</c:v>
                </c:pt>
                <c:pt idx="1">
                  <c:v>0.115172614659415</c:v>
                </c:pt>
                <c:pt idx="2">
                  <c:v>0.0416038157624907</c:v>
                </c:pt>
                <c:pt idx="3">
                  <c:v>0.284052342639334</c:v>
                </c:pt>
              </c:numCache>
            </c:numRef>
          </c:val>
        </c:ser>
        <c:dLbls>
          <c:dLblPos val="inEnd"/>
          <c:showLegendKey val="0"/>
          <c:showVal val="1"/>
          <c:showCatName val="0"/>
          <c:showSerName val="0"/>
          <c:showPercent val="0"/>
          <c:showBubbleSize val="0"/>
        </c:dLbls>
        <c:gapWidth val="100"/>
        <c:overlap val="-24"/>
        <c:axId val="2115064168"/>
        <c:axId val="2112103032"/>
      </c:barChart>
      <c:catAx>
        <c:axId val="21150641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2103032"/>
        <c:crosses val="autoZero"/>
        <c:auto val="1"/>
        <c:lblAlgn val="ctr"/>
        <c:lblOffset val="100"/>
        <c:noMultiLvlLbl val="0"/>
      </c:catAx>
      <c:valAx>
        <c:axId val="211210303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506416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Sheet1!$A$2:$A$10</c:f>
              <c:strCache>
                <c:ptCount val="9"/>
                <c:pt idx="0">
                  <c:v>Part B Only</c:v>
                </c:pt>
                <c:pt idx="1">
                  <c:v>Part C Only</c:v>
                </c:pt>
                <c:pt idx="2">
                  <c:v>Part A Only</c:v>
                </c:pt>
                <c:pt idx="3">
                  <c:v>Part D Only</c:v>
                </c:pt>
                <c:pt idx="4">
                  <c:v>Advantage</c:v>
                </c:pt>
                <c:pt idx="5">
                  <c:v>Part A and B</c:v>
                </c:pt>
                <c:pt idx="6">
                  <c:v>Blank</c:v>
                </c:pt>
                <c:pt idx="7">
                  <c:v>Not Applicable</c:v>
                </c:pt>
                <c:pt idx="8">
                  <c:v>No Medicare Coverage</c:v>
                </c:pt>
              </c:strCache>
            </c:strRef>
          </c:cat>
          <c:val>
            <c:numRef>
              <c:f>Sheet1!$B$2:$B$10</c:f>
              <c:numCache>
                <c:formatCode>0.00%</c:formatCode>
                <c:ptCount val="9"/>
                <c:pt idx="0">
                  <c:v>0.0003</c:v>
                </c:pt>
                <c:pt idx="1">
                  <c:v>0.0011</c:v>
                </c:pt>
                <c:pt idx="2">
                  <c:v>0.0012</c:v>
                </c:pt>
                <c:pt idx="3">
                  <c:v>0.0297</c:v>
                </c:pt>
                <c:pt idx="4">
                  <c:v>0.0378</c:v>
                </c:pt>
                <c:pt idx="5">
                  <c:v>0.079</c:v>
                </c:pt>
                <c:pt idx="6">
                  <c:v>0.0797</c:v>
                </c:pt>
                <c:pt idx="7">
                  <c:v>0.2503</c:v>
                </c:pt>
                <c:pt idx="8">
                  <c:v>0.5208</c:v>
                </c:pt>
              </c:numCache>
            </c:numRef>
          </c:val>
        </c:ser>
        <c:dLbls>
          <c:dLblPos val="outEnd"/>
          <c:showLegendKey val="0"/>
          <c:showVal val="1"/>
          <c:showCatName val="0"/>
          <c:showSerName val="0"/>
          <c:showPercent val="0"/>
          <c:showBubbleSize val="0"/>
        </c:dLbls>
        <c:gapWidth val="115"/>
        <c:overlap val="-20"/>
        <c:axId val="2119761880"/>
        <c:axId val="2119776792"/>
      </c:barChart>
      <c:catAx>
        <c:axId val="211976188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mn-cs"/>
              </a:defRPr>
            </a:pPr>
            <a:endParaRPr lang="en-US"/>
          </a:p>
        </c:txPr>
        <c:crossAx val="2119776792"/>
        <c:crosses val="autoZero"/>
        <c:auto val="1"/>
        <c:lblAlgn val="ctr"/>
        <c:lblOffset val="100"/>
        <c:noMultiLvlLbl val="0"/>
      </c:catAx>
      <c:valAx>
        <c:axId val="2119776792"/>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crossAx val="211976188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Sheet1!$A$2:$A$10</c:f>
              <c:strCache>
                <c:ptCount val="9"/>
                <c:pt idx="0">
                  <c:v>Part B Only</c:v>
                </c:pt>
                <c:pt idx="1">
                  <c:v>Part C Only</c:v>
                </c:pt>
                <c:pt idx="2">
                  <c:v>Part A Only</c:v>
                </c:pt>
                <c:pt idx="3">
                  <c:v>Part D Only</c:v>
                </c:pt>
                <c:pt idx="4">
                  <c:v>Advantage</c:v>
                </c:pt>
                <c:pt idx="5">
                  <c:v>Part A and B</c:v>
                </c:pt>
                <c:pt idx="6">
                  <c:v>Blank</c:v>
                </c:pt>
                <c:pt idx="7">
                  <c:v>Not Applicable</c:v>
                </c:pt>
                <c:pt idx="8">
                  <c:v>No Medicare Coverage</c:v>
                </c:pt>
              </c:strCache>
            </c:strRef>
          </c:cat>
          <c:val>
            <c:numRef>
              <c:f>Sheet1!$B$2:$B$10</c:f>
              <c:numCache>
                <c:formatCode>0.00%</c:formatCode>
                <c:ptCount val="9"/>
                <c:pt idx="0">
                  <c:v>0.0003</c:v>
                </c:pt>
                <c:pt idx="1">
                  <c:v>0.0009</c:v>
                </c:pt>
                <c:pt idx="2">
                  <c:v>0.0012</c:v>
                </c:pt>
                <c:pt idx="3">
                  <c:v>0.0289</c:v>
                </c:pt>
                <c:pt idx="4">
                  <c:v>0.0347</c:v>
                </c:pt>
                <c:pt idx="5">
                  <c:v>0.074</c:v>
                </c:pt>
                <c:pt idx="6">
                  <c:v>0.0746</c:v>
                </c:pt>
                <c:pt idx="7">
                  <c:v>0.2429</c:v>
                </c:pt>
                <c:pt idx="8">
                  <c:v>0.5425</c:v>
                </c:pt>
              </c:numCache>
            </c:numRef>
          </c:val>
        </c:ser>
        <c:dLbls>
          <c:dLblPos val="outEnd"/>
          <c:showLegendKey val="0"/>
          <c:showVal val="1"/>
          <c:showCatName val="0"/>
          <c:showSerName val="0"/>
          <c:showPercent val="0"/>
          <c:showBubbleSize val="0"/>
        </c:dLbls>
        <c:gapWidth val="115"/>
        <c:overlap val="-20"/>
        <c:axId val="2119815896"/>
        <c:axId val="2119825000"/>
      </c:barChart>
      <c:catAx>
        <c:axId val="211981589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mn-cs"/>
              </a:defRPr>
            </a:pPr>
            <a:endParaRPr lang="en-US"/>
          </a:p>
        </c:txPr>
        <c:crossAx val="2119825000"/>
        <c:crosses val="autoZero"/>
        <c:auto val="1"/>
        <c:lblAlgn val="ctr"/>
        <c:lblOffset val="100"/>
        <c:noMultiLvlLbl val="0"/>
      </c:catAx>
      <c:valAx>
        <c:axId val="211982500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crossAx val="21198158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Sheet1!$A$2:$A$10</c:f>
              <c:strCache>
                <c:ptCount val="9"/>
                <c:pt idx="0">
                  <c:v>Part B Only</c:v>
                </c:pt>
                <c:pt idx="1">
                  <c:v>Part C Only</c:v>
                </c:pt>
                <c:pt idx="2">
                  <c:v>Part A Only</c:v>
                </c:pt>
                <c:pt idx="3">
                  <c:v>Part D Only</c:v>
                </c:pt>
                <c:pt idx="4">
                  <c:v>Advantage</c:v>
                </c:pt>
                <c:pt idx="5">
                  <c:v>Part A and B</c:v>
                </c:pt>
                <c:pt idx="6">
                  <c:v>Blank</c:v>
                </c:pt>
                <c:pt idx="7">
                  <c:v>Not Applicable</c:v>
                </c:pt>
                <c:pt idx="8">
                  <c:v>No Medicare Coverage</c:v>
                </c:pt>
              </c:strCache>
            </c:strRef>
          </c:cat>
          <c:val>
            <c:numRef>
              <c:f>Sheet1!$B$2:$B$10</c:f>
              <c:numCache>
                <c:formatCode>0.00%</c:formatCode>
                <c:ptCount val="9"/>
                <c:pt idx="0">
                  <c:v>0.0003</c:v>
                </c:pt>
                <c:pt idx="1">
                  <c:v>0.0006</c:v>
                </c:pt>
                <c:pt idx="2">
                  <c:v>0.0013</c:v>
                </c:pt>
                <c:pt idx="3">
                  <c:v>0.0314</c:v>
                </c:pt>
                <c:pt idx="4">
                  <c:v>0.0318</c:v>
                </c:pt>
                <c:pt idx="5">
                  <c:v>0.0739</c:v>
                </c:pt>
                <c:pt idx="6">
                  <c:v>0.0645</c:v>
                </c:pt>
                <c:pt idx="7">
                  <c:v>0.2361</c:v>
                </c:pt>
                <c:pt idx="8">
                  <c:v>0.5601</c:v>
                </c:pt>
              </c:numCache>
            </c:numRef>
          </c:val>
        </c:ser>
        <c:dLbls>
          <c:dLblPos val="outEnd"/>
          <c:showLegendKey val="0"/>
          <c:showVal val="1"/>
          <c:showCatName val="0"/>
          <c:showSerName val="0"/>
          <c:showPercent val="0"/>
          <c:showBubbleSize val="0"/>
        </c:dLbls>
        <c:gapWidth val="115"/>
        <c:overlap val="-20"/>
        <c:axId val="2119859688"/>
        <c:axId val="2119872664"/>
      </c:barChart>
      <c:catAx>
        <c:axId val="211985968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mn-cs"/>
              </a:defRPr>
            </a:pPr>
            <a:endParaRPr lang="en-US"/>
          </a:p>
        </c:txPr>
        <c:crossAx val="2119872664"/>
        <c:crosses val="autoZero"/>
        <c:auto val="1"/>
        <c:lblAlgn val="ctr"/>
        <c:lblOffset val="100"/>
        <c:noMultiLvlLbl val="0"/>
      </c:catAx>
      <c:valAx>
        <c:axId val="2119872664"/>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crossAx val="211985968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30D0E-48FC-48D2-8056-9D1815C4AB39}"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9ECB05D2-DF0B-4107-BD9B-1769A95616A2}">
      <dgm:prSet phldrT="[Text]" custT="1"/>
      <dgm:spPr>
        <a:solidFill>
          <a:srgbClr val="FF0000"/>
        </a:solidFill>
      </dgm:spPr>
      <dgm:t>
        <a:bodyPr/>
        <a:lstStyle/>
        <a:p>
          <a:r>
            <a:rPr lang="en-US" sz="2800" b="1" dirty="0" smtClean="0"/>
            <a:t>Emergency</a:t>
          </a:r>
          <a:endParaRPr lang="en-US" sz="2800" b="1" dirty="0"/>
        </a:p>
      </dgm:t>
    </dgm:pt>
    <dgm:pt modelId="{4137CABA-52A9-44C6-B104-B93F8F7AF5A7}" type="parTrans" cxnId="{276AB826-F105-415E-A74E-6945EE9A6B33}">
      <dgm:prSet/>
      <dgm:spPr/>
      <dgm:t>
        <a:bodyPr/>
        <a:lstStyle/>
        <a:p>
          <a:endParaRPr lang="en-US"/>
        </a:p>
      </dgm:t>
    </dgm:pt>
    <dgm:pt modelId="{AACAB758-A094-4E9D-8FB4-745E749709A4}" type="sibTrans" cxnId="{276AB826-F105-415E-A74E-6945EE9A6B33}">
      <dgm:prSet/>
      <dgm:spPr/>
      <dgm:t>
        <a:bodyPr/>
        <a:lstStyle/>
        <a:p>
          <a:endParaRPr lang="en-US"/>
        </a:p>
      </dgm:t>
    </dgm:pt>
    <dgm:pt modelId="{12B89443-3805-4ABC-9061-5CAFAB342B5F}">
      <dgm:prSet phldrT="[Text]" custT="1"/>
      <dgm:spPr>
        <a:solidFill>
          <a:srgbClr val="FFC000"/>
        </a:solidFill>
      </dgm:spPr>
      <dgm:t>
        <a:bodyPr/>
        <a:lstStyle/>
        <a:p>
          <a:r>
            <a:rPr lang="en-US" sz="2800" b="1" i="0" baseline="0" dirty="0" smtClean="0">
              <a:solidFill>
                <a:schemeClr val="tx1"/>
              </a:solidFill>
            </a:rPr>
            <a:t>Urgent</a:t>
          </a:r>
          <a:endParaRPr lang="en-US" sz="2800" b="1" i="0" baseline="0" dirty="0">
            <a:solidFill>
              <a:schemeClr val="tx1"/>
            </a:solidFill>
          </a:endParaRPr>
        </a:p>
      </dgm:t>
    </dgm:pt>
    <dgm:pt modelId="{83A0D42E-6FAF-4CE1-A34B-11BD289829F2}" type="parTrans" cxnId="{22275936-0A5B-4754-A3AF-F4E3A0B165B0}">
      <dgm:prSet/>
      <dgm:spPr/>
      <dgm:t>
        <a:bodyPr/>
        <a:lstStyle/>
        <a:p>
          <a:endParaRPr lang="en-US"/>
        </a:p>
      </dgm:t>
    </dgm:pt>
    <dgm:pt modelId="{033318C5-A552-48A6-AA1F-3D7EAF2863A7}" type="sibTrans" cxnId="{22275936-0A5B-4754-A3AF-F4E3A0B165B0}">
      <dgm:prSet/>
      <dgm:spPr/>
      <dgm:t>
        <a:bodyPr/>
        <a:lstStyle/>
        <a:p>
          <a:endParaRPr lang="en-US"/>
        </a:p>
      </dgm:t>
    </dgm:pt>
    <dgm:pt modelId="{BB9591A0-717E-4C46-B5A5-7220C97F9CC6}">
      <dgm:prSet phldrT="[Text]" custT="1"/>
      <dgm:spPr>
        <a:solidFill>
          <a:schemeClr val="accent6"/>
        </a:solidFill>
      </dgm:spPr>
      <dgm:t>
        <a:bodyPr/>
        <a:lstStyle/>
        <a:p>
          <a:r>
            <a:rPr lang="en-US" sz="2800" b="1" i="0" baseline="0" dirty="0" smtClean="0"/>
            <a:t>Elective</a:t>
          </a:r>
          <a:endParaRPr lang="en-US" sz="2800" b="1" i="0" baseline="0" dirty="0"/>
        </a:p>
      </dgm:t>
    </dgm:pt>
    <dgm:pt modelId="{03F5B755-5C22-4469-B935-AD48BD32957F}" type="parTrans" cxnId="{2FE4F757-6168-49C1-AD4A-F003B6911A70}">
      <dgm:prSet/>
      <dgm:spPr/>
      <dgm:t>
        <a:bodyPr/>
        <a:lstStyle/>
        <a:p>
          <a:endParaRPr lang="en-US"/>
        </a:p>
      </dgm:t>
    </dgm:pt>
    <dgm:pt modelId="{52F15053-C458-4F2A-B4AE-46DE8D3CF707}" type="sibTrans" cxnId="{2FE4F757-6168-49C1-AD4A-F003B6911A70}">
      <dgm:prSet/>
      <dgm:spPr/>
      <dgm:t>
        <a:bodyPr/>
        <a:lstStyle/>
        <a:p>
          <a:endParaRPr lang="en-US"/>
        </a:p>
      </dgm:t>
    </dgm:pt>
    <dgm:pt modelId="{24430CDD-9F1E-4D51-89C6-325E248EED70}" type="pres">
      <dgm:prSet presAssocID="{21C30D0E-48FC-48D2-8056-9D1815C4AB39}" presName="linear" presStyleCnt="0">
        <dgm:presLayoutVars>
          <dgm:animLvl val="lvl"/>
          <dgm:resizeHandles val="exact"/>
        </dgm:presLayoutVars>
      </dgm:prSet>
      <dgm:spPr/>
      <dgm:t>
        <a:bodyPr/>
        <a:lstStyle/>
        <a:p>
          <a:endParaRPr lang="en-US"/>
        </a:p>
      </dgm:t>
    </dgm:pt>
    <dgm:pt modelId="{BAB90125-32CE-4D66-81DA-FB537EB610C6}" type="pres">
      <dgm:prSet presAssocID="{9ECB05D2-DF0B-4107-BD9B-1769A95616A2}" presName="parentText" presStyleLbl="node1" presStyleIdx="0" presStyleCnt="3">
        <dgm:presLayoutVars>
          <dgm:chMax val="0"/>
          <dgm:bulletEnabled val="1"/>
        </dgm:presLayoutVars>
      </dgm:prSet>
      <dgm:spPr/>
      <dgm:t>
        <a:bodyPr/>
        <a:lstStyle/>
        <a:p>
          <a:endParaRPr lang="en-US"/>
        </a:p>
      </dgm:t>
    </dgm:pt>
    <dgm:pt modelId="{6E170049-9487-4557-8005-215F71DD4D76}" type="pres">
      <dgm:prSet presAssocID="{AACAB758-A094-4E9D-8FB4-745E749709A4}" presName="spacer" presStyleCnt="0"/>
      <dgm:spPr/>
    </dgm:pt>
    <dgm:pt modelId="{BC008DFD-C884-4D9A-B1EE-F71521D91AF6}" type="pres">
      <dgm:prSet presAssocID="{12B89443-3805-4ABC-9061-5CAFAB342B5F}" presName="parentText" presStyleLbl="node1" presStyleIdx="1" presStyleCnt="3">
        <dgm:presLayoutVars>
          <dgm:chMax val="0"/>
          <dgm:bulletEnabled val="1"/>
        </dgm:presLayoutVars>
      </dgm:prSet>
      <dgm:spPr/>
      <dgm:t>
        <a:bodyPr/>
        <a:lstStyle/>
        <a:p>
          <a:endParaRPr lang="en-US"/>
        </a:p>
      </dgm:t>
    </dgm:pt>
    <dgm:pt modelId="{5EDE1B89-277E-4920-B274-EE3361949960}" type="pres">
      <dgm:prSet presAssocID="{033318C5-A552-48A6-AA1F-3D7EAF2863A7}" presName="spacer" presStyleCnt="0"/>
      <dgm:spPr/>
    </dgm:pt>
    <dgm:pt modelId="{9281BF0C-0263-4973-A317-93BAA6CF7B62}" type="pres">
      <dgm:prSet presAssocID="{BB9591A0-717E-4C46-B5A5-7220C97F9CC6}" presName="parentText" presStyleLbl="node1" presStyleIdx="2" presStyleCnt="3">
        <dgm:presLayoutVars>
          <dgm:chMax val="0"/>
          <dgm:bulletEnabled val="1"/>
        </dgm:presLayoutVars>
      </dgm:prSet>
      <dgm:spPr/>
      <dgm:t>
        <a:bodyPr/>
        <a:lstStyle/>
        <a:p>
          <a:endParaRPr lang="en-US"/>
        </a:p>
      </dgm:t>
    </dgm:pt>
  </dgm:ptLst>
  <dgm:cxnLst>
    <dgm:cxn modelId="{40082F20-4F42-46BB-A74A-B2AF953C7F66}" type="presOf" srcId="{12B89443-3805-4ABC-9061-5CAFAB342B5F}" destId="{BC008DFD-C884-4D9A-B1EE-F71521D91AF6}" srcOrd="0" destOrd="0" presId="urn:microsoft.com/office/officeart/2005/8/layout/vList2"/>
    <dgm:cxn modelId="{294B9431-78B8-445D-B132-7366FFC7823C}" type="presOf" srcId="{21C30D0E-48FC-48D2-8056-9D1815C4AB39}" destId="{24430CDD-9F1E-4D51-89C6-325E248EED70}" srcOrd="0" destOrd="0" presId="urn:microsoft.com/office/officeart/2005/8/layout/vList2"/>
    <dgm:cxn modelId="{2FE4F757-6168-49C1-AD4A-F003B6911A70}" srcId="{21C30D0E-48FC-48D2-8056-9D1815C4AB39}" destId="{BB9591A0-717E-4C46-B5A5-7220C97F9CC6}" srcOrd="2" destOrd="0" parTransId="{03F5B755-5C22-4469-B935-AD48BD32957F}" sibTransId="{52F15053-C458-4F2A-B4AE-46DE8D3CF707}"/>
    <dgm:cxn modelId="{4AF5750B-EA0B-498D-87BF-156ADC385FB2}" type="presOf" srcId="{BB9591A0-717E-4C46-B5A5-7220C97F9CC6}" destId="{9281BF0C-0263-4973-A317-93BAA6CF7B62}" srcOrd="0" destOrd="0" presId="urn:microsoft.com/office/officeart/2005/8/layout/vList2"/>
    <dgm:cxn modelId="{22275936-0A5B-4754-A3AF-F4E3A0B165B0}" srcId="{21C30D0E-48FC-48D2-8056-9D1815C4AB39}" destId="{12B89443-3805-4ABC-9061-5CAFAB342B5F}" srcOrd="1" destOrd="0" parTransId="{83A0D42E-6FAF-4CE1-A34B-11BD289829F2}" sibTransId="{033318C5-A552-48A6-AA1F-3D7EAF2863A7}"/>
    <dgm:cxn modelId="{C4952B2F-C63D-4DD4-AF4E-D66952DE3B56}" type="presOf" srcId="{9ECB05D2-DF0B-4107-BD9B-1769A95616A2}" destId="{BAB90125-32CE-4D66-81DA-FB537EB610C6}" srcOrd="0" destOrd="0" presId="urn:microsoft.com/office/officeart/2005/8/layout/vList2"/>
    <dgm:cxn modelId="{276AB826-F105-415E-A74E-6945EE9A6B33}" srcId="{21C30D0E-48FC-48D2-8056-9D1815C4AB39}" destId="{9ECB05D2-DF0B-4107-BD9B-1769A95616A2}" srcOrd="0" destOrd="0" parTransId="{4137CABA-52A9-44C6-B104-B93F8F7AF5A7}" sibTransId="{AACAB758-A094-4E9D-8FB4-745E749709A4}"/>
    <dgm:cxn modelId="{84D0F559-9AA0-4B75-9092-19967B6D855E}" type="presParOf" srcId="{24430CDD-9F1E-4D51-89C6-325E248EED70}" destId="{BAB90125-32CE-4D66-81DA-FB537EB610C6}" srcOrd="0" destOrd="0" presId="urn:microsoft.com/office/officeart/2005/8/layout/vList2"/>
    <dgm:cxn modelId="{B58734A5-2181-4C3A-9276-791259798245}" type="presParOf" srcId="{24430CDD-9F1E-4D51-89C6-325E248EED70}" destId="{6E170049-9487-4557-8005-215F71DD4D76}" srcOrd="1" destOrd="0" presId="urn:microsoft.com/office/officeart/2005/8/layout/vList2"/>
    <dgm:cxn modelId="{5B579A57-FAF4-4A7E-A457-3818A8E73062}" type="presParOf" srcId="{24430CDD-9F1E-4D51-89C6-325E248EED70}" destId="{BC008DFD-C884-4D9A-B1EE-F71521D91AF6}" srcOrd="2" destOrd="0" presId="urn:microsoft.com/office/officeart/2005/8/layout/vList2"/>
    <dgm:cxn modelId="{74617219-6043-4142-AB8E-BA6307B94A1E}" type="presParOf" srcId="{24430CDD-9F1E-4D51-89C6-325E248EED70}" destId="{5EDE1B89-277E-4920-B274-EE3361949960}" srcOrd="3" destOrd="0" presId="urn:microsoft.com/office/officeart/2005/8/layout/vList2"/>
    <dgm:cxn modelId="{D3AEA7C1-D7CD-4612-A489-2CF509181631}" type="presParOf" srcId="{24430CDD-9F1E-4D51-89C6-325E248EED70}" destId="{9281BF0C-0263-4973-A317-93BAA6CF7B6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30D0E-48FC-48D2-8056-9D1815C4AB39}"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9ECB05D2-DF0B-4107-BD9B-1769A95616A2}">
      <dgm:prSet phldrT="[Text]" custT="1"/>
      <dgm:spPr>
        <a:solidFill>
          <a:srgbClr val="FF0000"/>
        </a:solidFill>
      </dgm:spPr>
      <dgm:t>
        <a:bodyPr/>
        <a:lstStyle/>
        <a:p>
          <a:r>
            <a:rPr lang="en-US" sz="2000" b="1" dirty="0" smtClean="0"/>
            <a:t>Emergency</a:t>
          </a:r>
          <a:endParaRPr lang="en-US" sz="2000" b="1" dirty="0"/>
        </a:p>
      </dgm:t>
    </dgm:pt>
    <dgm:pt modelId="{4137CABA-52A9-44C6-B104-B93F8F7AF5A7}" type="parTrans" cxnId="{276AB826-F105-415E-A74E-6945EE9A6B33}">
      <dgm:prSet/>
      <dgm:spPr/>
      <dgm:t>
        <a:bodyPr/>
        <a:lstStyle/>
        <a:p>
          <a:endParaRPr lang="en-US"/>
        </a:p>
      </dgm:t>
    </dgm:pt>
    <dgm:pt modelId="{AACAB758-A094-4E9D-8FB4-745E749709A4}" type="sibTrans" cxnId="{276AB826-F105-415E-A74E-6945EE9A6B33}">
      <dgm:prSet/>
      <dgm:spPr/>
      <dgm:t>
        <a:bodyPr/>
        <a:lstStyle/>
        <a:p>
          <a:endParaRPr lang="en-US"/>
        </a:p>
      </dgm:t>
    </dgm:pt>
    <dgm:pt modelId="{12B89443-3805-4ABC-9061-5CAFAB342B5F}">
      <dgm:prSet phldrT="[Text]" custT="1"/>
      <dgm:spPr>
        <a:solidFill>
          <a:srgbClr val="FFC000"/>
        </a:solidFill>
      </dgm:spPr>
      <dgm:t>
        <a:bodyPr/>
        <a:lstStyle/>
        <a:p>
          <a:r>
            <a:rPr lang="en-US" sz="2000" b="1" i="0" baseline="0" dirty="0" smtClean="0">
              <a:solidFill>
                <a:schemeClr val="tx1"/>
              </a:solidFill>
            </a:rPr>
            <a:t>Urgent</a:t>
          </a:r>
          <a:endParaRPr lang="en-US" sz="2000" b="1" i="0" baseline="0" dirty="0">
            <a:solidFill>
              <a:schemeClr val="tx1"/>
            </a:solidFill>
          </a:endParaRPr>
        </a:p>
      </dgm:t>
    </dgm:pt>
    <dgm:pt modelId="{83A0D42E-6FAF-4CE1-A34B-11BD289829F2}" type="parTrans" cxnId="{22275936-0A5B-4754-A3AF-F4E3A0B165B0}">
      <dgm:prSet/>
      <dgm:spPr/>
      <dgm:t>
        <a:bodyPr/>
        <a:lstStyle/>
        <a:p>
          <a:endParaRPr lang="en-US"/>
        </a:p>
      </dgm:t>
    </dgm:pt>
    <dgm:pt modelId="{033318C5-A552-48A6-AA1F-3D7EAF2863A7}" type="sibTrans" cxnId="{22275936-0A5B-4754-A3AF-F4E3A0B165B0}">
      <dgm:prSet/>
      <dgm:spPr/>
      <dgm:t>
        <a:bodyPr/>
        <a:lstStyle/>
        <a:p>
          <a:endParaRPr lang="en-US"/>
        </a:p>
      </dgm:t>
    </dgm:pt>
    <dgm:pt modelId="{BB9591A0-717E-4C46-B5A5-7220C97F9CC6}">
      <dgm:prSet phldrT="[Text]" custT="1"/>
      <dgm:spPr>
        <a:solidFill>
          <a:schemeClr val="accent6"/>
        </a:solidFill>
      </dgm:spPr>
      <dgm:t>
        <a:bodyPr/>
        <a:lstStyle/>
        <a:p>
          <a:r>
            <a:rPr lang="en-US" sz="2000" b="1" i="0" baseline="0" dirty="0" smtClean="0"/>
            <a:t>Elective</a:t>
          </a:r>
          <a:endParaRPr lang="en-US" sz="2000" b="1" i="0" baseline="0" dirty="0"/>
        </a:p>
      </dgm:t>
    </dgm:pt>
    <dgm:pt modelId="{03F5B755-5C22-4469-B935-AD48BD32957F}" type="parTrans" cxnId="{2FE4F757-6168-49C1-AD4A-F003B6911A70}">
      <dgm:prSet/>
      <dgm:spPr/>
      <dgm:t>
        <a:bodyPr/>
        <a:lstStyle/>
        <a:p>
          <a:endParaRPr lang="en-US"/>
        </a:p>
      </dgm:t>
    </dgm:pt>
    <dgm:pt modelId="{52F15053-C458-4F2A-B4AE-46DE8D3CF707}" type="sibTrans" cxnId="{2FE4F757-6168-49C1-AD4A-F003B6911A70}">
      <dgm:prSet/>
      <dgm:spPr/>
      <dgm:t>
        <a:bodyPr/>
        <a:lstStyle/>
        <a:p>
          <a:endParaRPr lang="en-US"/>
        </a:p>
      </dgm:t>
    </dgm:pt>
    <dgm:pt modelId="{24430CDD-9F1E-4D51-89C6-325E248EED70}" type="pres">
      <dgm:prSet presAssocID="{21C30D0E-48FC-48D2-8056-9D1815C4AB39}" presName="linear" presStyleCnt="0">
        <dgm:presLayoutVars>
          <dgm:animLvl val="lvl"/>
          <dgm:resizeHandles val="exact"/>
        </dgm:presLayoutVars>
      </dgm:prSet>
      <dgm:spPr/>
      <dgm:t>
        <a:bodyPr/>
        <a:lstStyle/>
        <a:p>
          <a:endParaRPr lang="en-US"/>
        </a:p>
      </dgm:t>
    </dgm:pt>
    <dgm:pt modelId="{BAB90125-32CE-4D66-81DA-FB537EB610C6}" type="pres">
      <dgm:prSet presAssocID="{9ECB05D2-DF0B-4107-BD9B-1769A95616A2}" presName="parentText" presStyleLbl="node1" presStyleIdx="0" presStyleCnt="3">
        <dgm:presLayoutVars>
          <dgm:chMax val="0"/>
          <dgm:bulletEnabled val="1"/>
        </dgm:presLayoutVars>
      </dgm:prSet>
      <dgm:spPr/>
      <dgm:t>
        <a:bodyPr/>
        <a:lstStyle/>
        <a:p>
          <a:endParaRPr lang="en-US"/>
        </a:p>
      </dgm:t>
    </dgm:pt>
    <dgm:pt modelId="{6E170049-9487-4557-8005-215F71DD4D76}" type="pres">
      <dgm:prSet presAssocID="{AACAB758-A094-4E9D-8FB4-745E749709A4}" presName="spacer" presStyleCnt="0"/>
      <dgm:spPr/>
    </dgm:pt>
    <dgm:pt modelId="{BC008DFD-C884-4D9A-B1EE-F71521D91AF6}" type="pres">
      <dgm:prSet presAssocID="{12B89443-3805-4ABC-9061-5CAFAB342B5F}" presName="parentText" presStyleLbl="node1" presStyleIdx="1" presStyleCnt="3">
        <dgm:presLayoutVars>
          <dgm:chMax val="0"/>
          <dgm:bulletEnabled val="1"/>
        </dgm:presLayoutVars>
      </dgm:prSet>
      <dgm:spPr/>
      <dgm:t>
        <a:bodyPr/>
        <a:lstStyle/>
        <a:p>
          <a:endParaRPr lang="en-US"/>
        </a:p>
      </dgm:t>
    </dgm:pt>
    <dgm:pt modelId="{5EDE1B89-277E-4920-B274-EE3361949960}" type="pres">
      <dgm:prSet presAssocID="{033318C5-A552-48A6-AA1F-3D7EAF2863A7}" presName="spacer" presStyleCnt="0"/>
      <dgm:spPr/>
    </dgm:pt>
    <dgm:pt modelId="{9281BF0C-0263-4973-A317-93BAA6CF7B62}" type="pres">
      <dgm:prSet presAssocID="{BB9591A0-717E-4C46-B5A5-7220C97F9CC6}" presName="parentText" presStyleLbl="node1" presStyleIdx="2" presStyleCnt="3">
        <dgm:presLayoutVars>
          <dgm:chMax val="0"/>
          <dgm:bulletEnabled val="1"/>
        </dgm:presLayoutVars>
      </dgm:prSet>
      <dgm:spPr/>
      <dgm:t>
        <a:bodyPr/>
        <a:lstStyle/>
        <a:p>
          <a:endParaRPr lang="en-US"/>
        </a:p>
      </dgm:t>
    </dgm:pt>
  </dgm:ptLst>
  <dgm:cxnLst>
    <dgm:cxn modelId="{2FE4F757-6168-49C1-AD4A-F003B6911A70}" srcId="{21C30D0E-48FC-48D2-8056-9D1815C4AB39}" destId="{BB9591A0-717E-4C46-B5A5-7220C97F9CC6}" srcOrd="2" destOrd="0" parTransId="{03F5B755-5C22-4469-B935-AD48BD32957F}" sibTransId="{52F15053-C458-4F2A-B4AE-46DE8D3CF707}"/>
    <dgm:cxn modelId="{0869CC31-DD24-42AC-ACDA-CA68C72DDAE9}" type="presOf" srcId="{9ECB05D2-DF0B-4107-BD9B-1769A95616A2}" destId="{BAB90125-32CE-4D66-81DA-FB537EB610C6}" srcOrd="0" destOrd="0" presId="urn:microsoft.com/office/officeart/2005/8/layout/vList2"/>
    <dgm:cxn modelId="{22275936-0A5B-4754-A3AF-F4E3A0B165B0}" srcId="{21C30D0E-48FC-48D2-8056-9D1815C4AB39}" destId="{12B89443-3805-4ABC-9061-5CAFAB342B5F}" srcOrd="1" destOrd="0" parTransId="{83A0D42E-6FAF-4CE1-A34B-11BD289829F2}" sibTransId="{033318C5-A552-48A6-AA1F-3D7EAF2863A7}"/>
    <dgm:cxn modelId="{4C6449F8-CF0A-4E50-8D2D-8D0E858D5468}" type="presOf" srcId="{BB9591A0-717E-4C46-B5A5-7220C97F9CC6}" destId="{9281BF0C-0263-4973-A317-93BAA6CF7B62}" srcOrd="0" destOrd="0" presId="urn:microsoft.com/office/officeart/2005/8/layout/vList2"/>
    <dgm:cxn modelId="{124259C3-AAAD-4A81-8B26-01C20CCBCD0B}" type="presOf" srcId="{12B89443-3805-4ABC-9061-5CAFAB342B5F}" destId="{BC008DFD-C884-4D9A-B1EE-F71521D91AF6}" srcOrd="0" destOrd="0" presId="urn:microsoft.com/office/officeart/2005/8/layout/vList2"/>
    <dgm:cxn modelId="{127E42ED-2D2A-4096-B816-485997EF8842}" type="presOf" srcId="{21C30D0E-48FC-48D2-8056-9D1815C4AB39}" destId="{24430CDD-9F1E-4D51-89C6-325E248EED70}" srcOrd="0" destOrd="0" presId="urn:microsoft.com/office/officeart/2005/8/layout/vList2"/>
    <dgm:cxn modelId="{276AB826-F105-415E-A74E-6945EE9A6B33}" srcId="{21C30D0E-48FC-48D2-8056-9D1815C4AB39}" destId="{9ECB05D2-DF0B-4107-BD9B-1769A95616A2}" srcOrd="0" destOrd="0" parTransId="{4137CABA-52A9-44C6-B104-B93F8F7AF5A7}" sibTransId="{AACAB758-A094-4E9D-8FB4-745E749709A4}"/>
    <dgm:cxn modelId="{E1E859D3-1285-4AFD-9F05-A7B5FE2A39AA}" type="presParOf" srcId="{24430CDD-9F1E-4D51-89C6-325E248EED70}" destId="{BAB90125-32CE-4D66-81DA-FB537EB610C6}" srcOrd="0" destOrd="0" presId="urn:microsoft.com/office/officeart/2005/8/layout/vList2"/>
    <dgm:cxn modelId="{70CE3EB1-C3F7-48CD-A8DC-98217039CC85}" type="presParOf" srcId="{24430CDD-9F1E-4D51-89C6-325E248EED70}" destId="{6E170049-9487-4557-8005-215F71DD4D76}" srcOrd="1" destOrd="0" presId="urn:microsoft.com/office/officeart/2005/8/layout/vList2"/>
    <dgm:cxn modelId="{99E39DF9-C0E4-4BDF-9143-1DC2EE167A46}" type="presParOf" srcId="{24430CDD-9F1E-4D51-89C6-325E248EED70}" destId="{BC008DFD-C884-4D9A-B1EE-F71521D91AF6}" srcOrd="2" destOrd="0" presId="urn:microsoft.com/office/officeart/2005/8/layout/vList2"/>
    <dgm:cxn modelId="{B1B4D4EE-3D02-4E66-A296-9531B8254933}" type="presParOf" srcId="{24430CDD-9F1E-4D51-89C6-325E248EED70}" destId="{5EDE1B89-277E-4920-B274-EE3361949960}" srcOrd="3" destOrd="0" presId="urn:microsoft.com/office/officeart/2005/8/layout/vList2"/>
    <dgm:cxn modelId="{A68F7AD3-C58E-42B9-B80D-95A00A06BF5D}" type="presParOf" srcId="{24430CDD-9F1E-4D51-89C6-325E248EED70}" destId="{9281BF0C-0263-4973-A317-93BAA6CF7B6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90125-32CE-4D66-81DA-FB537EB610C6}">
      <dsp:nvSpPr>
        <dsp:cNvPr id="0" name=""/>
        <dsp:cNvSpPr/>
      </dsp:nvSpPr>
      <dsp:spPr>
        <a:xfrm>
          <a:off x="0" y="414"/>
          <a:ext cx="1964327" cy="664020"/>
        </a:xfrm>
        <a:prstGeom prst="round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Emergency</a:t>
          </a:r>
          <a:endParaRPr lang="en-US" sz="2800" b="1" kern="1200" dirty="0"/>
        </a:p>
      </dsp:txBody>
      <dsp:txXfrm>
        <a:off x="32415" y="32829"/>
        <a:ext cx="1899497" cy="599190"/>
      </dsp:txXfrm>
    </dsp:sp>
    <dsp:sp modelId="{BC008DFD-C884-4D9A-B1EE-F71521D91AF6}">
      <dsp:nvSpPr>
        <dsp:cNvPr id="0" name=""/>
        <dsp:cNvSpPr/>
      </dsp:nvSpPr>
      <dsp:spPr>
        <a:xfrm>
          <a:off x="0" y="678525"/>
          <a:ext cx="1964327" cy="664020"/>
        </a:xfrm>
        <a:prstGeom prst="roundRect">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0" kern="1200" baseline="0" dirty="0" smtClean="0">
              <a:solidFill>
                <a:schemeClr val="tx1"/>
              </a:solidFill>
            </a:rPr>
            <a:t>Urgent</a:t>
          </a:r>
          <a:endParaRPr lang="en-US" sz="2800" b="1" i="0" kern="1200" baseline="0" dirty="0">
            <a:solidFill>
              <a:schemeClr val="tx1"/>
            </a:solidFill>
          </a:endParaRPr>
        </a:p>
      </dsp:txBody>
      <dsp:txXfrm>
        <a:off x="32415" y="710940"/>
        <a:ext cx="1899497" cy="599190"/>
      </dsp:txXfrm>
    </dsp:sp>
    <dsp:sp modelId="{9281BF0C-0263-4973-A317-93BAA6CF7B62}">
      <dsp:nvSpPr>
        <dsp:cNvPr id="0" name=""/>
        <dsp:cNvSpPr/>
      </dsp:nvSpPr>
      <dsp:spPr>
        <a:xfrm>
          <a:off x="0" y="1356636"/>
          <a:ext cx="1964327" cy="664020"/>
        </a:xfrm>
        <a:prstGeom prst="round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0" kern="1200" baseline="0" dirty="0" smtClean="0"/>
            <a:t>Elective</a:t>
          </a:r>
          <a:endParaRPr lang="en-US" sz="2800" b="1" i="0" kern="1200" baseline="0" dirty="0"/>
        </a:p>
      </dsp:txBody>
      <dsp:txXfrm>
        <a:off x="32415" y="1389051"/>
        <a:ext cx="1899497" cy="599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90125-32CE-4D66-81DA-FB537EB610C6}">
      <dsp:nvSpPr>
        <dsp:cNvPr id="0" name=""/>
        <dsp:cNvSpPr/>
      </dsp:nvSpPr>
      <dsp:spPr>
        <a:xfrm>
          <a:off x="0" y="142"/>
          <a:ext cx="1625600" cy="469862"/>
        </a:xfrm>
        <a:prstGeom prst="round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Emergency</a:t>
          </a:r>
          <a:endParaRPr lang="en-US" sz="2000" b="1" kern="1200" dirty="0"/>
        </a:p>
      </dsp:txBody>
      <dsp:txXfrm>
        <a:off x="22937" y="23079"/>
        <a:ext cx="1579726" cy="423988"/>
      </dsp:txXfrm>
    </dsp:sp>
    <dsp:sp modelId="{BC008DFD-C884-4D9A-B1EE-F71521D91AF6}">
      <dsp:nvSpPr>
        <dsp:cNvPr id="0" name=""/>
        <dsp:cNvSpPr/>
      </dsp:nvSpPr>
      <dsp:spPr>
        <a:xfrm>
          <a:off x="0" y="484109"/>
          <a:ext cx="1625600" cy="469862"/>
        </a:xfrm>
        <a:prstGeom prst="roundRect">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baseline="0" dirty="0" smtClean="0">
              <a:solidFill>
                <a:schemeClr val="tx1"/>
              </a:solidFill>
            </a:rPr>
            <a:t>Urgent</a:t>
          </a:r>
          <a:endParaRPr lang="en-US" sz="2000" b="1" i="0" kern="1200" baseline="0" dirty="0">
            <a:solidFill>
              <a:schemeClr val="tx1"/>
            </a:solidFill>
          </a:endParaRPr>
        </a:p>
      </dsp:txBody>
      <dsp:txXfrm>
        <a:off x="22937" y="507046"/>
        <a:ext cx="1579726" cy="423988"/>
      </dsp:txXfrm>
    </dsp:sp>
    <dsp:sp modelId="{9281BF0C-0263-4973-A317-93BAA6CF7B62}">
      <dsp:nvSpPr>
        <dsp:cNvPr id="0" name=""/>
        <dsp:cNvSpPr/>
      </dsp:nvSpPr>
      <dsp:spPr>
        <a:xfrm>
          <a:off x="0" y="968076"/>
          <a:ext cx="1625600" cy="469862"/>
        </a:xfrm>
        <a:prstGeom prst="round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baseline="0" dirty="0" smtClean="0"/>
            <a:t>Elective</a:t>
          </a:r>
          <a:endParaRPr lang="en-US" sz="2000" b="1" i="0" kern="1200" baseline="0" dirty="0"/>
        </a:p>
      </dsp:txBody>
      <dsp:txXfrm>
        <a:off x="22937" y="991013"/>
        <a:ext cx="1579726" cy="4239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3/29/21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3/29/21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3087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6590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4582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43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39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50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89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190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464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4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40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7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6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3/29/21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3/29/21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3/29/21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3/29/21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3/29/21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3/29/21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3/29/21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41447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Regulations-and-Guidance/Guidance/Transmittals/Downloads/R1775CP.pdf"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chart" Target="../charts/chart1.xm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6" Type="http://schemas.openxmlformats.org/officeDocument/2006/relationships/chart" Target="../charts/chart6.xml"/><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5.png"/><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CHIA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smtClean="0">
                <a:solidFill>
                  <a:schemeClr val="bg2">
                    <a:lumMod val="50000"/>
                  </a:schemeClr>
                </a:solidFill>
                <a:latin typeface="Arial" charset="0"/>
                <a:ea typeface="Arial" charset="0"/>
                <a:cs typeface="Arial" charset="0"/>
              </a:rPr>
              <a:t>March 23</a:t>
            </a:r>
            <a:r>
              <a:rPr lang="en-US" sz="1800" b="0" cap="none" spc="20" dirty="0" smtClean="0">
                <a:solidFill>
                  <a:schemeClr val="bg2">
                    <a:lumMod val="50000"/>
                  </a:schemeClr>
                </a:solidFill>
                <a:latin typeface="Arial" charset="0"/>
                <a:ea typeface="Arial" charset="0"/>
                <a:cs typeface="Arial" charset="0"/>
              </a:rPr>
              <a:t>, 2021</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7378" y="194257"/>
            <a:ext cx="6854622" cy="1323439"/>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Both the MA APCD and the case mix hospital inpatient discharge data have an ‘admission type’ field.  I am confused by the definitions. The filing</a:t>
            </a:r>
          </a:p>
          <a:p>
            <a:pPr defTabSz="914400">
              <a:spcBef>
                <a:spcPct val="0"/>
              </a:spcBef>
            </a:pPr>
            <a:r>
              <a:rPr lang="en-US" sz="1600" b="1" dirty="0" smtClean="0">
                <a:solidFill>
                  <a:srgbClr val="0070C0"/>
                </a:solidFill>
                <a:latin typeface="Calibri Light" panose="020F0302020204030204"/>
              </a:rPr>
              <a:t>specifications for the MA APCD medical claims references </a:t>
            </a:r>
            <a:r>
              <a:rPr lang="en-US" sz="1600" b="1" dirty="0">
                <a:solidFill>
                  <a:srgbClr val="0070C0"/>
                </a:solidFill>
                <a:latin typeface="Calibri Light" panose="020F0302020204030204"/>
              </a:rPr>
              <a:t>the National Uniform Billing Committee's UB-04 data </a:t>
            </a:r>
            <a:r>
              <a:rPr lang="en-US" sz="1600" b="1" dirty="0" smtClean="0">
                <a:solidFill>
                  <a:srgbClr val="0070C0"/>
                </a:solidFill>
                <a:latin typeface="Calibri Light" panose="020F0302020204030204"/>
              </a:rPr>
              <a:t>definitions for admission type. I am specifically confused about the distinction between </a:t>
            </a:r>
            <a:r>
              <a:rPr lang="en-US" sz="1600" b="1" i="1" u="sng" dirty="0" smtClean="0">
                <a:solidFill>
                  <a:srgbClr val="0070C0"/>
                </a:solidFill>
                <a:latin typeface="Calibri Light" panose="020F0302020204030204"/>
              </a:rPr>
              <a:t>emergency versus urgent </a:t>
            </a:r>
            <a:r>
              <a:rPr lang="en-US" sz="1600" b="1" dirty="0" smtClean="0">
                <a:solidFill>
                  <a:srgbClr val="0070C0"/>
                </a:solidFill>
                <a:latin typeface="Calibri Light" panose="020F0302020204030204"/>
              </a:rPr>
              <a:t> admission type.</a:t>
            </a:r>
            <a:endParaRPr lang="en-US" sz="1600" b="1" dirty="0">
              <a:solidFill>
                <a:srgbClr val="0070C0"/>
              </a:solidFill>
              <a:latin typeface="Calibri Light" panose="020F0302020204030204"/>
            </a:endParaRPr>
          </a:p>
        </p:txBody>
      </p:sp>
      <p:sp>
        <p:nvSpPr>
          <p:cNvPr id="15" name="TextBox 14"/>
          <p:cNvSpPr txBox="1"/>
          <p:nvPr/>
        </p:nvSpPr>
        <p:spPr>
          <a:xfrm>
            <a:off x="257378" y="1756138"/>
            <a:ext cx="8886622" cy="4616648"/>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It is important not to confuse MA APCD filing specifications with case mix filing</a:t>
            </a:r>
          </a:p>
          <a:p>
            <a:pPr defTabSz="914400"/>
            <a:r>
              <a:rPr lang="en-US" sz="1400" i="1" dirty="0" smtClean="0">
                <a:solidFill>
                  <a:prstClr val="black"/>
                </a:solidFill>
              </a:rPr>
              <a:t>specification definitions. The case mix filing specifications contain some legacy customized</a:t>
            </a:r>
          </a:p>
          <a:p>
            <a:pPr defTabSz="914400"/>
            <a:r>
              <a:rPr lang="en-US" sz="1400" i="1" dirty="0" smtClean="0">
                <a:solidFill>
                  <a:prstClr val="black"/>
                </a:solidFill>
              </a:rPr>
              <a:t>codes that are not used in the MA APCD. There is a nuanced difference in the admission type definitions in the </a:t>
            </a:r>
          </a:p>
          <a:p>
            <a:pPr defTabSz="914400"/>
            <a:r>
              <a:rPr lang="en-US" sz="1400" i="1" dirty="0" smtClean="0">
                <a:solidFill>
                  <a:prstClr val="black"/>
                </a:solidFill>
              </a:rPr>
              <a:t>two repositories. Like the MA APCD, CMS also uses the UB-04 Admission Type definitions and provides detail at the following link </a:t>
            </a:r>
            <a:r>
              <a:rPr lang="en-US" sz="1400" i="1" dirty="0">
                <a:solidFill>
                  <a:prstClr val="black"/>
                </a:solidFill>
              </a:rPr>
              <a:t>(see: </a:t>
            </a:r>
            <a:r>
              <a:rPr lang="en-US" sz="1400" i="1" dirty="0">
                <a:solidFill>
                  <a:prstClr val="black"/>
                </a:solidFill>
                <a:hlinkClick r:id="rId3"/>
              </a:rPr>
              <a:t>https://</a:t>
            </a:r>
            <a:r>
              <a:rPr lang="en-US" sz="1400" i="1" dirty="0" smtClean="0">
                <a:solidFill>
                  <a:prstClr val="black"/>
                </a:solidFill>
                <a:hlinkClick r:id="rId3"/>
              </a:rPr>
              <a:t>www.cms.gov/Regulations-and-Guidance/Guidance/Transmittals/Downloads/R1775CP.pdf</a:t>
            </a:r>
            <a:r>
              <a:rPr lang="en-US" sz="1400" i="1" dirty="0" smtClean="0">
                <a:solidFill>
                  <a:prstClr val="black"/>
                </a:solidFill>
              </a:rPr>
              <a:t> </a:t>
            </a:r>
            <a:r>
              <a:rPr lang="en-US" sz="1400" b="1" i="1" dirty="0" smtClean="0">
                <a:solidFill>
                  <a:prstClr val="black"/>
                </a:solidFill>
              </a:rPr>
              <a:t>) </a:t>
            </a:r>
          </a:p>
          <a:p>
            <a:pPr defTabSz="914400"/>
            <a:endParaRPr lang="en-US" sz="1400" b="1" i="1" dirty="0">
              <a:solidFill>
                <a:prstClr val="black"/>
              </a:solidFill>
            </a:endParaRPr>
          </a:p>
          <a:p>
            <a:pPr defTabSz="914400"/>
            <a:endParaRPr lang="en-US" sz="1400" b="1" i="1" dirty="0" smtClean="0">
              <a:solidFill>
                <a:prstClr val="black"/>
              </a:solidFill>
            </a:endParaRPr>
          </a:p>
          <a:p>
            <a:pPr defTabSz="914400"/>
            <a:endParaRPr lang="en-US" sz="1400" b="1" i="1" dirty="0">
              <a:solidFill>
                <a:prstClr val="black"/>
              </a:solidFill>
            </a:endParaRPr>
          </a:p>
          <a:p>
            <a:pPr defTabSz="914400"/>
            <a:endParaRPr lang="en-US" sz="1400" b="1" i="1" dirty="0" smtClean="0">
              <a:solidFill>
                <a:prstClr val="black"/>
              </a:solidFill>
            </a:endParaRPr>
          </a:p>
          <a:p>
            <a:pPr defTabSz="914400"/>
            <a:endParaRPr lang="en-US" sz="1400" b="1" i="1" dirty="0">
              <a:solidFill>
                <a:prstClr val="black"/>
              </a:solidFill>
            </a:endParaRPr>
          </a:p>
          <a:p>
            <a:pPr defTabSz="914400"/>
            <a:endParaRPr lang="en-US" sz="1400" b="1" i="1" dirty="0" smtClean="0">
              <a:solidFill>
                <a:prstClr val="black"/>
              </a:solidFill>
            </a:endParaRPr>
          </a:p>
          <a:p>
            <a:pPr defTabSz="914400"/>
            <a:endParaRPr lang="en-US" sz="1400" b="1" i="1" dirty="0">
              <a:solidFill>
                <a:prstClr val="black"/>
              </a:solidFill>
            </a:endParaRPr>
          </a:p>
          <a:p>
            <a:pPr defTabSz="914400"/>
            <a:endParaRPr lang="en-US" sz="1400" b="1" i="1" dirty="0" smtClean="0">
              <a:solidFill>
                <a:prstClr val="black"/>
              </a:solidFill>
            </a:endParaRPr>
          </a:p>
          <a:p>
            <a:pPr defTabSz="914400"/>
            <a:endParaRPr lang="en-US" sz="1400" b="1" i="1" dirty="0">
              <a:solidFill>
                <a:prstClr val="black"/>
              </a:solidFill>
            </a:endParaRPr>
          </a:p>
          <a:p>
            <a:pPr defTabSz="914400"/>
            <a:endParaRPr lang="en-US" sz="1400" b="1" i="1" dirty="0" smtClean="0">
              <a:solidFill>
                <a:prstClr val="black"/>
              </a:solidFill>
            </a:endParaRPr>
          </a:p>
          <a:p>
            <a:pPr defTabSz="914400"/>
            <a:endParaRPr lang="en-US" sz="1400" b="1" i="1" dirty="0">
              <a:solidFill>
                <a:prstClr val="black"/>
              </a:solidFill>
            </a:endParaRPr>
          </a:p>
          <a:p>
            <a:pPr defTabSz="914400"/>
            <a:endParaRPr lang="en-US" sz="1400" b="1" i="1" dirty="0" smtClean="0">
              <a:solidFill>
                <a:prstClr val="black"/>
              </a:solidFill>
            </a:endParaRPr>
          </a:p>
          <a:p>
            <a:pPr defTabSz="914400"/>
            <a:endParaRPr lang="en-US" sz="1400" b="1" i="1" dirty="0">
              <a:solidFill>
                <a:prstClr val="black"/>
              </a:solidFill>
            </a:endParaRPr>
          </a:p>
          <a:p>
            <a:pPr defTabSz="914400"/>
            <a:r>
              <a:rPr lang="en-US" sz="1400" i="1" dirty="0">
                <a:solidFill>
                  <a:prstClr val="black"/>
                </a:solidFill>
              </a:rPr>
              <a:t>While </a:t>
            </a:r>
            <a:r>
              <a:rPr lang="en-US" sz="1400" i="1" dirty="0" smtClean="0">
                <a:solidFill>
                  <a:prstClr val="black"/>
                </a:solidFill>
              </a:rPr>
              <a:t>both MA APCD and case mix use the same definitions for codes 1, 2, 3, 4, the definitions differ for code 5. Unlike the MA APCD, case mix does not classify an admission type for trauma separately as used in the MA APCD code 5. Also, the MA APCD and case mix use different codes to indicate information not available, MA APCD uses 9, case mix uses 5.</a:t>
            </a:r>
            <a:endParaRPr lang="en-US" sz="1400" i="1" dirty="0">
              <a:solidFill>
                <a:prstClr val="black"/>
              </a:solidFill>
            </a:endParaRPr>
          </a:p>
        </p:txBody>
      </p:sp>
      <p:sp>
        <p:nvSpPr>
          <p:cNvPr id="5" name="TextBox 4"/>
          <p:cNvSpPr txBox="1"/>
          <p:nvPr/>
        </p:nvSpPr>
        <p:spPr>
          <a:xfrm>
            <a:off x="6599647" y="6341112"/>
            <a:ext cx="1132811" cy="369332"/>
          </a:xfrm>
          <a:prstGeom prst="rect">
            <a:avLst/>
          </a:prstGeom>
          <a:noFill/>
        </p:spPr>
        <p:txBody>
          <a:bodyPr wrap="none" rtlCol="0">
            <a:spAutoFit/>
          </a:bodyPr>
          <a:lstStyle/>
          <a:p>
            <a:r>
              <a:rPr lang="en-US" b="1" i="1" dirty="0" smtClean="0">
                <a:solidFill>
                  <a:srgbClr val="5B9BD5">
                    <a:lumMod val="75000"/>
                  </a:srgbClr>
                </a:solidFill>
              </a:rPr>
              <a:t>continued</a:t>
            </a:r>
            <a:endParaRPr lang="en-US" b="1" i="1" dirty="0">
              <a:solidFill>
                <a:srgbClr val="5B9BD5">
                  <a:lumMod val="75000"/>
                </a:srgbClr>
              </a:solidFill>
            </a:endParaRPr>
          </a:p>
        </p:txBody>
      </p:sp>
      <p:sp>
        <p:nvSpPr>
          <p:cNvPr id="7" name="Right Arrow 6"/>
          <p:cNvSpPr/>
          <p:nvPr/>
        </p:nvSpPr>
        <p:spPr>
          <a:xfrm>
            <a:off x="7912100" y="6464300"/>
            <a:ext cx="949444" cy="157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3" name="Diagram 2"/>
          <p:cNvGraphicFramePr/>
          <p:nvPr>
            <p:extLst/>
          </p:nvPr>
        </p:nvGraphicFramePr>
        <p:xfrm>
          <a:off x="7010399" y="174819"/>
          <a:ext cx="1964327" cy="2021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Group 19"/>
          <p:cNvGrpSpPr/>
          <p:nvPr/>
        </p:nvGrpSpPr>
        <p:grpSpPr>
          <a:xfrm>
            <a:off x="635000" y="2951980"/>
            <a:ext cx="7277100" cy="2540712"/>
            <a:chOff x="635000" y="3098764"/>
            <a:chExt cx="7277100" cy="2540712"/>
          </a:xfrm>
        </p:grpSpPr>
        <p:grpSp>
          <p:nvGrpSpPr>
            <p:cNvPr id="18" name="Group 17"/>
            <p:cNvGrpSpPr/>
            <p:nvPr/>
          </p:nvGrpSpPr>
          <p:grpSpPr>
            <a:xfrm>
              <a:off x="635000" y="3455076"/>
              <a:ext cx="7277100" cy="2184400"/>
              <a:chOff x="635000" y="3302000"/>
              <a:chExt cx="7277100" cy="2184400"/>
            </a:xfrm>
          </p:grpSpPr>
          <p:grpSp>
            <p:nvGrpSpPr>
              <p:cNvPr id="12" name="Group 11"/>
              <p:cNvGrpSpPr/>
              <p:nvPr/>
            </p:nvGrpSpPr>
            <p:grpSpPr>
              <a:xfrm>
                <a:off x="810587" y="3455076"/>
                <a:ext cx="7101513" cy="1884540"/>
                <a:chOff x="781483" y="3140196"/>
                <a:chExt cx="7101513" cy="1884540"/>
              </a:xfrm>
            </p:grpSpPr>
            <p:sp>
              <p:nvSpPr>
                <p:cNvPr id="8" name="Rectangle 7"/>
                <p:cNvSpPr/>
                <p:nvPr/>
              </p:nvSpPr>
              <p:spPr>
                <a:xfrm>
                  <a:off x="825500" y="3455076"/>
                  <a:ext cx="2997200" cy="1569660"/>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dirty="0">
                      <a:solidFill>
                        <a:prstClr val="black"/>
                      </a:solidFill>
                    </a:rPr>
                    <a:t>1 = Emergency</a:t>
                  </a:r>
                </a:p>
                <a:p>
                  <a:r>
                    <a:rPr lang="en-US" sz="1600" dirty="0">
                      <a:solidFill>
                        <a:prstClr val="black"/>
                      </a:solidFill>
                    </a:rPr>
                    <a:t>2 = Urgent</a:t>
                  </a:r>
                </a:p>
                <a:p>
                  <a:r>
                    <a:rPr lang="en-US" sz="1600" dirty="0">
                      <a:solidFill>
                        <a:prstClr val="black"/>
                      </a:solidFill>
                    </a:rPr>
                    <a:t>3 = Elective</a:t>
                  </a:r>
                </a:p>
                <a:p>
                  <a:r>
                    <a:rPr lang="en-US" sz="1600" dirty="0">
                      <a:solidFill>
                        <a:prstClr val="black"/>
                      </a:solidFill>
                    </a:rPr>
                    <a:t>4 = Newborn</a:t>
                  </a:r>
                </a:p>
                <a:p>
                  <a:r>
                    <a:rPr lang="en-US" sz="1600" dirty="0">
                      <a:solidFill>
                        <a:prstClr val="black"/>
                      </a:solidFill>
                    </a:rPr>
                    <a:t>5 = Trauma</a:t>
                  </a:r>
                </a:p>
                <a:p>
                  <a:r>
                    <a:rPr lang="en-US" sz="1600" dirty="0">
                      <a:solidFill>
                        <a:prstClr val="black"/>
                      </a:solidFill>
                    </a:rPr>
                    <a:t>9 = Information Not Available</a:t>
                  </a:r>
                </a:p>
              </p:txBody>
            </p:sp>
            <p:sp>
              <p:nvSpPr>
                <p:cNvPr id="16" name="Rectangle 15"/>
                <p:cNvSpPr/>
                <p:nvPr/>
              </p:nvSpPr>
              <p:spPr>
                <a:xfrm>
                  <a:off x="4572000" y="3455076"/>
                  <a:ext cx="2997200" cy="1323439"/>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dirty="0">
                      <a:solidFill>
                        <a:prstClr val="black"/>
                      </a:solidFill>
                    </a:rPr>
                    <a:t>1 = Emergency</a:t>
                  </a:r>
                </a:p>
                <a:p>
                  <a:r>
                    <a:rPr lang="en-US" sz="1600" dirty="0">
                      <a:solidFill>
                        <a:prstClr val="black"/>
                      </a:solidFill>
                    </a:rPr>
                    <a:t>2 = Urgent</a:t>
                  </a:r>
                </a:p>
                <a:p>
                  <a:r>
                    <a:rPr lang="en-US" sz="1600" dirty="0">
                      <a:solidFill>
                        <a:prstClr val="black"/>
                      </a:solidFill>
                    </a:rPr>
                    <a:t>3 = Elective</a:t>
                  </a:r>
                </a:p>
                <a:p>
                  <a:r>
                    <a:rPr lang="en-US" sz="1600" dirty="0">
                      <a:solidFill>
                        <a:prstClr val="black"/>
                      </a:solidFill>
                    </a:rPr>
                    <a:t>4 = Newborn</a:t>
                  </a:r>
                </a:p>
                <a:p>
                  <a:r>
                    <a:rPr lang="en-US" sz="1600" dirty="0">
                      <a:solidFill>
                        <a:prstClr val="black"/>
                      </a:solidFill>
                    </a:rPr>
                    <a:t>5 = </a:t>
                  </a:r>
                  <a:r>
                    <a:rPr lang="en-US" sz="1600" dirty="0" smtClean="0">
                      <a:solidFill>
                        <a:prstClr val="black"/>
                      </a:solidFill>
                    </a:rPr>
                    <a:t>Information </a:t>
                  </a:r>
                  <a:r>
                    <a:rPr lang="en-US" sz="1600" dirty="0">
                      <a:solidFill>
                        <a:prstClr val="black"/>
                      </a:solidFill>
                    </a:rPr>
                    <a:t>Not Available</a:t>
                  </a:r>
                </a:p>
              </p:txBody>
            </p:sp>
            <p:sp>
              <p:nvSpPr>
                <p:cNvPr id="9" name="TextBox 8"/>
                <p:cNvSpPr txBox="1"/>
                <p:nvPr/>
              </p:nvSpPr>
              <p:spPr>
                <a:xfrm>
                  <a:off x="781483" y="3140196"/>
                  <a:ext cx="2393604" cy="338554"/>
                </a:xfrm>
                <a:prstGeom prst="rect">
                  <a:avLst/>
                </a:prstGeom>
                <a:noFill/>
                <a:ln>
                  <a:noFill/>
                </a:ln>
              </p:spPr>
              <p:txBody>
                <a:bodyPr wrap="none" rtlCol="0">
                  <a:spAutoFit/>
                </a:bodyPr>
                <a:lstStyle/>
                <a:p>
                  <a:r>
                    <a:rPr lang="en-US" sz="1600" b="1" dirty="0" smtClean="0">
                      <a:solidFill>
                        <a:srgbClr val="4472C4">
                          <a:lumMod val="75000"/>
                        </a:srgbClr>
                      </a:solidFill>
                    </a:rPr>
                    <a:t>MA APCD Admission Type</a:t>
                  </a:r>
                  <a:endParaRPr lang="en-US" sz="1600" b="1" dirty="0">
                    <a:solidFill>
                      <a:srgbClr val="4472C4">
                        <a:lumMod val="75000"/>
                      </a:srgbClr>
                    </a:solidFill>
                  </a:endParaRPr>
                </a:p>
              </p:txBody>
            </p:sp>
            <p:sp>
              <p:nvSpPr>
                <p:cNvPr id="17" name="TextBox 16"/>
                <p:cNvSpPr txBox="1"/>
                <p:nvPr/>
              </p:nvSpPr>
              <p:spPr>
                <a:xfrm>
                  <a:off x="4502583" y="3140196"/>
                  <a:ext cx="3380413" cy="338554"/>
                </a:xfrm>
                <a:prstGeom prst="rect">
                  <a:avLst/>
                </a:prstGeom>
                <a:noFill/>
                <a:ln>
                  <a:noFill/>
                </a:ln>
              </p:spPr>
              <p:txBody>
                <a:bodyPr wrap="none" rtlCol="0">
                  <a:spAutoFit/>
                </a:bodyPr>
                <a:lstStyle/>
                <a:p>
                  <a:r>
                    <a:rPr lang="en-US" sz="1600" b="1" dirty="0" smtClean="0">
                      <a:solidFill>
                        <a:srgbClr val="4472C4">
                          <a:lumMod val="75000"/>
                        </a:srgbClr>
                      </a:solidFill>
                    </a:rPr>
                    <a:t>Case Mix Inpatient Type of Admission</a:t>
                  </a:r>
                  <a:endParaRPr lang="en-US" sz="1600" b="1" dirty="0">
                    <a:solidFill>
                      <a:srgbClr val="4472C4">
                        <a:lumMod val="75000"/>
                      </a:srgbClr>
                    </a:solidFill>
                  </a:endParaRPr>
                </a:p>
              </p:txBody>
            </p:sp>
          </p:grpSp>
          <p:sp>
            <p:nvSpPr>
              <p:cNvPr id="13" name="Rectangle 12"/>
              <p:cNvSpPr/>
              <p:nvPr/>
            </p:nvSpPr>
            <p:spPr>
              <a:xfrm>
                <a:off x="635000" y="3302000"/>
                <a:ext cx="7277100" cy="2184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TextBox 18"/>
            <p:cNvSpPr txBox="1"/>
            <p:nvPr/>
          </p:nvSpPr>
          <p:spPr>
            <a:xfrm>
              <a:off x="1087306" y="3098764"/>
              <a:ext cx="6645152" cy="369332"/>
            </a:xfrm>
            <a:prstGeom prst="rect">
              <a:avLst/>
            </a:prstGeom>
            <a:noFill/>
          </p:spPr>
          <p:txBody>
            <a:bodyPr wrap="none" rtlCol="0">
              <a:spAutoFit/>
            </a:bodyPr>
            <a:lstStyle/>
            <a:p>
              <a:r>
                <a:rPr lang="en-US" b="1" dirty="0" smtClean="0">
                  <a:solidFill>
                    <a:srgbClr val="FF0000"/>
                  </a:solidFill>
                </a:rPr>
                <a:t>Differences between MA APCD and Case Mix Admission Type Codes</a:t>
              </a:r>
              <a:endParaRPr lang="en-US" b="1" dirty="0">
                <a:solidFill>
                  <a:srgbClr val="FF0000"/>
                </a:solidFill>
              </a:endParaRPr>
            </a:p>
          </p:txBody>
        </p:sp>
      </p:grpSp>
    </p:spTree>
    <p:extLst>
      <p:ext uri="{BB962C8B-B14F-4D97-AF65-F5344CB8AC3E}">
        <p14:creationId xmlns:p14="http://schemas.microsoft.com/office/powerpoint/2010/main" val="30877245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8085" y="256899"/>
            <a:ext cx="8751542" cy="1723549"/>
          </a:xfrm>
          <a:prstGeom prst="rect">
            <a:avLst/>
          </a:prstGeom>
          <a:noFill/>
        </p:spPr>
        <p:txBody>
          <a:bodyPr wrap="square" rtlCol="0">
            <a:spAutoFit/>
          </a:bodyPr>
          <a:lstStyle/>
          <a:p>
            <a:pPr defTabSz="914400"/>
            <a:r>
              <a:rPr lang="en-US" sz="1400" b="1" i="1" u="sng" dirty="0" smtClean="0">
                <a:solidFill>
                  <a:prstClr val="black"/>
                </a:solidFill>
              </a:rPr>
              <a:t>Answer (continued</a:t>
            </a:r>
            <a:r>
              <a:rPr lang="en-US" sz="1400" b="1" i="1" dirty="0" smtClean="0">
                <a:solidFill>
                  <a:prstClr val="black"/>
                </a:solidFill>
              </a:rPr>
              <a:t>): </a:t>
            </a:r>
            <a:r>
              <a:rPr lang="en-US" sz="1400" i="1" dirty="0" smtClean="0">
                <a:solidFill>
                  <a:prstClr val="black"/>
                </a:solidFill>
              </a:rPr>
              <a:t>Table 1 below lists detailed descriptions which CMS provides of the UB-04 </a:t>
            </a:r>
          </a:p>
          <a:p>
            <a:pPr defTabSz="914400"/>
            <a:r>
              <a:rPr lang="en-US" sz="1400" i="1" dirty="0" smtClean="0">
                <a:solidFill>
                  <a:prstClr val="black"/>
                </a:solidFill>
              </a:rPr>
              <a:t>admission type codes used on medical claims data. Emergency admission type code</a:t>
            </a:r>
          </a:p>
          <a:p>
            <a:pPr defTabSz="914400"/>
            <a:r>
              <a:rPr lang="en-US" sz="1400" i="1" dirty="0">
                <a:solidFill>
                  <a:prstClr val="black"/>
                </a:solidFill>
              </a:rPr>
              <a:t>i</a:t>
            </a:r>
            <a:r>
              <a:rPr lang="en-US" sz="1400" i="1" dirty="0" smtClean="0">
                <a:solidFill>
                  <a:prstClr val="black"/>
                </a:solidFill>
              </a:rPr>
              <a:t>s a higher severity than an urgent admission. While both requires immediate medical</a:t>
            </a:r>
          </a:p>
          <a:p>
            <a:pPr defTabSz="914400"/>
            <a:r>
              <a:rPr lang="en-US" sz="1400" i="1" dirty="0" smtClean="0">
                <a:solidFill>
                  <a:prstClr val="black"/>
                </a:solidFill>
              </a:rPr>
              <a:t>attention, emergency type is for a medical condition that is life threatening or potentially</a:t>
            </a:r>
          </a:p>
          <a:p>
            <a:pPr defTabSz="914400"/>
            <a:r>
              <a:rPr lang="en-US" sz="1400" i="1" dirty="0">
                <a:solidFill>
                  <a:prstClr val="black"/>
                </a:solidFill>
              </a:rPr>
              <a:t>d</a:t>
            </a:r>
            <a:r>
              <a:rPr lang="en-US" sz="1400" i="1" dirty="0" smtClean="0">
                <a:solidFill>
                  <a:prstClr val="black"/>
                </a:solidFill>
              </a:rPr>
              <a:t>isabling. This is evidenced by frequency of the admission type coding for patients who have</a:t>
            </a:r>
          </a:p>
          <a:p>
            <a:pPr defTabSz="914400"/>
            <a:r>
              <a:rPr lang="en-US" sz="1400" i="1" dirty="0" smtClean="0">
                <a:solidFill>
                  <a:prstClr val="black"/>
                </a:solidFill>
              </a:rPr>
              <a:t>expired in MA APCD Release 8 medical claims. In Figure 1 below,  patients who have expired</a:t>
            </a:r>
          </a:p>
          <a:p>
            <a:pPr defTabSz="914400"/>
            <a:r>
              <a:rPr lang="en-US" sz="1400" i="1" dirty="0">
                <a:solidFill>
                  <a:prstClr val="black"/>
                </a:solidFill>
              </a:rPr>
              <a:t>h</a:t>
            </a:r>
            <a:r>
              <a:rPr lang="en-US" sz="1400" i="1" dirty="0" smtClean="0">
                <a:solidFill>
                  <a:prstClr val="black"/>
                </a:solidFill>
              </a:rPr>
              <a:t>ave the highest frequency of  admission type code ‘1’ for emergency. </a:t>
            </a:r>
          </a:p>
          <a:p>
            <a:pPr defTabSz="914400"/>
            <a:endParaRPr lang="en-US" sz="800" dirty="0">
              <a:solidFill>
                <a:prstClr val="black"/>
              </a:solidFill>
            </a:endParaRPr>
          </a:p>
        </p:txBody>
      </p:sp>
      <p:graphicFrame>
        <p:nvGraphicFramePr>
          <p:cNvPr id="3" name="Table 2"/>
          <p:cNvGraphicFramePr>
            <a:graphicFrameLocks noGrp="1"/>
          </p:cNvGraphicFramePr>
          <p:nvPr>
            <p:extLst/>
          </p:nvPr>
        </p:nvGraphicFramePr>
        <p:xfrm>
          <a:off x="382731" y="2179312"/>
          <a:ext cx="8171296" cy="2038476"/>
        </p:xfrm>
        <a:graphic>
          <a:graphicData uri="http://schemas.openxmlformats.org/drawingml/2006/table">
            <a:tbl>
              <a:tblPr firstRow="1" firstCol="1" bandRow="1">
                <a:tableStyleId>{793D81CF-94F2-401A-BA57-92F5A7B2D0C5}</a:tableStyleId>
              </a:tblPr>
              <a:tblGrid>
                <a:gridCol w="710623"/>
                <a:gridCol w="7460673"/>
              </a:tblGrid>
              <a:tr h="190500">
                <a:tc>
                  <a:txBody>
                    <a:bodyPr/>
                    <a:lstStyle/>
                    <a:p>
                      <a:pPr marL="0" marR="0" algn="ctr">
                        <a:lnSpc>
                          <a:spcPct val="107000"/>
                        </a:lnSpc>
                        <a:spcBef>
                          <a:spcPts val="0"/>
                        </a:spcBef>
                        <a:spcAft>
                          <a:spcPts val="0"/>
                        </a:spcAft>
                      </a:pPr>
                      <a:r>
                        <a:rPr lang="en-US" sz="1200" dirty="0">
                          <a:effectLst/>
                        </a:rPr>
                        <a:t>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06654">
                <a:tc>
                  <a:txBody>
                    <a:bodyPr/>
                    <a:lstStyle/>
                    <a:p>
                      <a:pPr marL="0" marR="0" algn="ct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Emergency</a:t>
                      </a:r>
                      <a:r>
                        <a:rPr lang="en-US" sz="1200" dirty="0">
                          <a:effectLst/>
                        </a:rPr>
                        <a:t> - The patient required immediate medical intervention as a result </a:t>
                      </a:r>
                      <a:r>
                        <a:rPr lang="en-US" sz="1200" dirty="0" smtClean="0">
                          <a:effectLst/>
                        </a:rPr>
                        <a:t>of severe</a:t>
                      </a:r>
                      <a:r>
                        <a:rPr lang="en-US" sz="1200" dirty="0">
                          <a:effectLst/>
                        </a:rPr>
                        <a:t>, life threatening or potentially disabling conditions. Generally, the </a:t>
                      </a:r>
                      <a:r>
                        <a:rPr lang="en-US" sz="1200" dirty="0" smtClean="0">
                          <a:effectLst/>
                        </a:rPr>
                        <a:t>patient was </a:t>
                      </a:r>
                      <a:r>
                        <a:rPr lang="en-US" sz="1200" dirty="0">
                          <a:effectLst/>
                        </a:rPr>
                        <a:t>admitted through the emergency room.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300">
                <a:tc>
                  <a:txBody>
                    <a:bodyPr/>
                    <a:lstStyle/>
                    <a:p>
                      <a:pPr marL="0" marR="0" algn="ctr">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Urgent</a:t>
                      </a:r>
                      <a:r>
                        <a:rPr lang="en-US" sz="1200" dirty="0">
                          <a:effectLst/>
                        </a:rPr>
                        <a:t> - The patient required immediate attention for the care and treatment of a physical or mental disorder. Generally, the patient was admitted to the </a:t>
                      </a:r>
                      <a:r>
                        <a:rPr lang="en-US" sz="1200" dirty="0" smtClean="0">
                          <a:effectLst/>
                        </a:rPr>
                        <a:t>first available</a:t>
                      </a:r>
                      <a:r>
                        <a:rPr lang="en-US" sz="1200" dirty="0">
                          <a:effectLst/>
                        </a:rPr>
                        <a:t>, suitable accommodation.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2222">
                <a:tc>
                  <a:txBody>
                    <a:bodyPr/>
                    <a:lstStyle/>
                    <a:p>
                      <a:pPr marL="0" marR="0" algn="ctr">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Elective</a:t>
                      </a:r>
                      <a:r>
                        <a:rPr lang="en-US" sz="1200" dirty="0">
                          <a:effectLst/>
                        </a:rPr>
                        <a:t> - The patient’s condition permitted adequate time to schedule </a:t>
                      </a:r>
                      <a:r>
                        <a:rPr lang="en-US" sz="1200" dirty="0" smtClean="0">
                          <a:effectLst/>
                        </a:rPr>
                        <a:t>the availability </a:t>
                      </a:r>
                      <a:r>
                        <a:rPr lang="en-US" sz="1200" dirty="0">
                          <a:effectLst/>
                        </a:rPr>
                        <a:t>of a suitable accommodation.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Newborn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193">
                <a:tc>
                  <a:txBody>
                    <a:bodyPr/>
                    <a:lstStyle/>
                    <a:p>
                      <a:pPr marL="0" marR="0" algn="ctr">
                        <a:lnSpc>
                          <a:spcPct val="107000"/>
                        </a:lnSpc>
                        <a:spcBef>
                          <a:spcPts val="0"/>
                        </a:spcBef>
                        <a:spcAft>
                          <a:spcPts val="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Trauma Center - Visits to a trauma center/hospital as licensed or designated </a:t>
                      </a:r>
                      <a:r>
                        <a:rPr lang="en-US" sz="1200" dirty="0" smtClean="0">
                          <a:effectLst/>
                        </a:rPr>
                        <a:t>by the </a:t>
                      </a:r>
                      <a:r>
                        <a:rPr lang="en-US" sz="1200" dirty="0">
                          <a:effectLst/>
                        </a:rPr>
                        <a:t>State or local government authority authorized to do so, or as verified by </a:t>
                      </a:r>
                      <a:r>
                        <a:rPr lang="en-US" sz="1200" dirty="0" smtClean="0">
                          <a:effectLst/>
                        </a:rPr>
                        <a:t>the American </a:t>
                      </a:r>
                      <a:r>
                        <a:rPr lang="en-US" sz="1200" dirty="0">
                          <a:effectLst/>
                        </a:rPr>
                        <a:t>College of surgeons and involving a trauma activation.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a:effectLst/>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Information Not Available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2" name="Diagram 11"/>
          <p:cNvGraphicFramePr/>
          <p:nvPr>
            <p:extLst/>
          </p:nvPr>
        </p:nvGraphicFramePr>
        <p:xfrm>
          <a:off x="7175500" y="174819"/>
          <a:ext cx="1625600" cy="1438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p:nvPr>
            <p:extLst/>
          </p:nvPr>
        </p:nvGraphicFramePr>
        <p:xfrm>
          <a:off x="413904" y="4547742"/>
          <a:ext cx="8165523" cy="2045335"/>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2344128" y="1809980"/>
            <a:ext cx="3569503" cy="369332"/>
          </a:xfrm>
          <a:prstGeom prst="rect">
            <a:avLst/>
          </a:prstGeom>
          <a:noFill/>
        </p:spPr>
        <p:txBody>
          <a:bodyPr wrap="none" rtlCol="0">
            <a:spAutoFit/>
          </a:bodyPr>
          <a:lstStyle/>
          <a:p>
            <a:r>
              <a:rPr lang="en-US" b="1" dirty="0" smtClean="0">
                <a:solidFill>
                  <a:srgbClr val="FF0000"/>
                </a:solidFill>
              </a:rPr>
              <a:t>Table 1. Admission Type Definitions</a:t>
            </a:r>
            <a:endParaRPr lang="en-US" b="1" dirty="0">
              <a:solidFill>
                <a:srgbClr val="FF0000"/>
              </a:solidFill>
            </a:endParaRPr>
          </a:p>
        </p:txBody>
      </p:sp>
      <p:sp>
        <p:nvSpPr>
          <p:cNvPr id="16" name="TextBox 15"/>
          <p:cNvSpPr txBox="1"/>
          <p:nvPr/>
        </p:nvSpPr>
        <p:spPr>
          <a:xfrm>
            <a:off x="857496" y="4232132"/>
            <a:ext cx="7696531" cy="369332"/>
          </a:xfrm>
          <a:prstGeom prst="rect">
            <a:avLst/>
          </a:prstGeom>
          <a:noFill/>
        </p:spPr>
        <p:txBody>
          <a:bodyPr wrap="none" rtlCol="0">
            <a:spAutoFit/>
          </a:bodyPr>
          <a:lstStyle/>
          <a:p>
            <a:r>
              <a:rPr lang="en-US" b="1" dirty="0" smtClean="0">
                <a:solidFill>
                  <a:srgbClr val="FF0000"/>
                </a:solidFill>
              </a:rPr>
              <a:t>Figure 1. Admission Type Frequency for Patients with Discharge Status ‘Expired’</a:t>
            </a:r>
            <a:endParaRPr lang="en-US" b="1" dirty="0">
              <a:solidFill>
                <a:srgbClr val="FF0000"/>
              </a:solidFill>
            </a:endParaRPr>
          </a:p>
        </p:txBody>
      </p:sp>
      <p:sp>
        <p:nvSpPr>
          <p:cNvPr id="9" name="TextBox 8"/>
          <p:cNvSpPr txBox="1"/>
          <p:nvPr/>
        </p:nvSpPr>
        <p:spPr>
          <a:xfrm>
            <a:off x="2585428" y="4800480"/>
            <a:ext cx="2380272" cy="553998"/>
          </a:xfrm>
          <a:prstGeom prst="rect">
            <a:avLst/>
          </a:prstGeom>
          <a:solidFill>
            <a:srgbClr val="FFFF00"/>
          </a:solidFill>
        </p:spPr>
        <p:txBody>
          <a:bodyPr wrap="square" rtlCol="0">
            <a:spAutoFit/>
          </a:bodyPr>
          <a:lstStyle/>
          <a:p>
            <a:r>
              <a:rPr lang="en-US" sz="1000" dirty="0" smtClean="0">
                <a:solidFill>
                  <a:prstClr val="black"/>
                </a:solidFill>
              </a:rPr>
              <a:t>Admission Type ‘1’ (Emergency) is highest severity as indicated  by high frequency of code for patients who expired.</a:t>
            </a:r>
            <a:endParaRPr lang="en-US" sz="1000" dirty="0">
              <a:solidFill>
                <a:prstClr val="black"/>
              </a:solidFill>
            </a:endParaRPr>
          </a:p>
        </p:txBody>
      </p:sp>
      <p:sp>
        <p:nvSpPr>
          <p:cNvPr id="13" name="Left Arrow 12"/>
          <p:cNvSpPr/>
          <p:nvPr/>
        </p:nvSpPr>
        <p:spPr>
          <a:xfrm>
            <a:off x="1985112" y="4940300"/>
            <a:ext cx="487972" cy="254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78880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3938" y="114300"/>
            <a:ext cx="2108462" cy="1477328"/>
            <a:chOff x="6933938" y="114300"/>
            <a:chExt cx="2108462" cy="1477328"/>
          </a:xfrm>
        </p:grpSpPr>
        <p:sp>
          <p:nvSpPr>
            <p:cNvPr id="4" name="TextBox 3"/>
            <p:cNvSpPr txBox="1"/>
            <p:nvPr/>
          </p:nvSpPr>
          <p:spPr>
            <a:xfrm>
              <a:off x="6933938" y="114300"/>
              <a:ext cx="2108462" cy="147732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solidFill>
                    <a:srgbClr val="0070C0"/>
                  </a:solidFill>
                </a:rPr>
                <a:t>Subscriber</a:t>
              </a:r>
            </a:p>
            <a:p>
              <a:pPr algn="ctr"/>
              <a:endParaRPr lang="en-US" dirty="0" smtClean="0">
                <a:solidFill>
                  <a:srgbClr val="0070C0"/>
                </a:solidFill>
              </a:endParaRPr>
            </a:p>
            <a:p>
              <a:pPr algn="ctr"/>
              <a:endParaRPr lang="en-US" dirty="0">
                <a:solidFill>
                  <a:srgbClr val="0070C0"/>
                </a:solidFill>
              </a:endParaRPr>
            </a:p>
            <a:p>
              <a:pPr algn="ctr"/>
              <a:endParaRPr lang="en-US" dirty="0" smtClean="0">
                <a:solidFill>
                  <a:srgbClr val="0070C0"/>
                </a:solidFill>
              </a:endParaRPr>
            </a:p>
            <a:p>
              <a:pPr algn="ctr"/>
              <a:r>
                <a:rPr lang="en-US" dirty="0" smtClean="0">
                  <a:solidFill>
                    <a:srgbClr val="0070C0"/>
                  </a:solidFill>
                </a:rPr>
                <a:t>Spouse and Children</a:t>
              </a:r>
              <a:endParaRPr lang="en-US" dirty="0">
                <a:solidFill>
                  <a:srgbClr val="0070C0"/>
                </a:solidFill>
              </a:endParaRPr>
            </a:p>
          </p:txBody>
        </p:sp>
        <p:pic>
          <p:nvPicPr>
            <p:cNvPr id="2050" name="Picture 2" descr="Big Family Icons - Download Free Vector Icons | Noun Project"/>
            <p:cNvPicPr>
              <a:picLocks noChangeAspect="1" noChangeArrowheads="1"/>
            </p:cNvPicPr>
            <p:nvPr/>
          </p:nvPicPr>
          <p:blipFill rotWithShape="1">
            <a:blip r:embed="rId2">
              <a:extLst>
                <a:ext uri="{28A0092B-C50C-407E-A947-70E740481C1C}">
                  <a14:useLocalDpi xmlns:a14="http://schemas.microsoft.com/office/drawing/2010/main" val="0"/>
                </a:ext>
              </a:extLst>
            </a:blip>
            <a:srcRect t="20666" b="19999"/>
            <a:stretch/>
          </p:blipFill>
          <p:spPr bwMode="auto">
            <a:xfrm>
              <a:off x="7265719" y="448700"/>
              <a:ext cx="1344881" cy="7979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257378" y="109114"/>
            <a:ext cx="6676560" cy="1477328"/>
          </a:xfrm>
          <a:prstGeom prst="rect">
            <a:avLst/>
          </a:prstGeom>
        </p:spPr>
        <p:txBody>
          <a:bodyPr wrap="square">
            <a:spAutoFit/>
          </a:bodyPr>
          <a:lstStyle/>
          <a:p>
            <a:r>
              <a:rPr lang="en-US" b="1" u="sng" dirty="0">
                <a:solidFill>
                  <a:srgbClr val="0070C0"/>
                </a:solidFill>
                <a:latin typeface="Calibri Light" panose="020F0302020204030204"/>
              </a:rPr>
              <a:t>Question</a:t>
            </a:r>
            <a:r>
              <a:rPr lang="en-US" b="1" dirty="0" smtClean="0">
                <a:solidFill>
                  <a:srgbClr val="0070C0"/>
                </a:solidFill>
                <a:latin typeface="Calibri Light" panose="020F0302020204030204"/>
              </a:rPr>
              <a:t>: </a:t>
            </a:r>
            <a:r>
              <a:rPr lang="en-US" b="1" dirty="0">
                <a:solidFill>
                  <a:srgbClr val="0070C0"/>
                </a:solidFill>
                <a:latin typeface="Calibri Light" panose="020F0302020204030204"/>
              </a:rPr>
              <a:t>Is there a </a:t>
            </a:r>
            <a:r>
              <a:rPr lang="en-US" b="1" dirty="0" smtClean="0">
                <a:solidFill>
                  <a:srgbClr val="0070C0"/>
                </a:solidFill>
                <a:latin typeface="Calibri Light" panose="020F0302020204030204"/>
              </a:rPr>
              <a:t>Subscriber </a:t>
            </a:r>
            <a:r>
              <a:rPr lang="en-US" b="1" dirty="0">
                <a:solidFill>
                  <a:srgbClr val="0070C0"/>
                </a:solidFill>
                <a:latin typeface="Calibri Light" panose="020F0302020204030204"/>
              </a:rPr>
              <a:t>ID to determine individuals enrolled together in the same plan and </a:t>
            </a:r>
            <a:r>
              <a:rPr lang="en-US" b="1" dirty="0" smtClean="0">
                <a:solidFill>
                  <a:srgbClr val="0070C0"/>
                </a:solidFill>
                <a:latin typeface="Calibri Light" panose="020F0302020204030204"/>
              </a:rPr>
              <a:t>a Person ID to distinguish when individuals </a:t>
            </a:r>
            <a:r>
              <a:rPr lang="en-US" b="1" dirty="0">
                <a:solidFill>
                  <a:srgbClr val="0070C0"/>
                </a:solidFill>
                <a:latin typeface="Calibri Light" panose="020F0302020204030204"/>
              </a:rPr>
              <a:t>leave </a:t>
            </a:r>
            <a:r>
              <a:rPr lang="en-US" b="1" dirty="0" smtClean="0">
                <a:solidFill>
                  <a:srgbClr val="0070C0"/>
                </a:solidFill>
                <a:latin typeface="Calibri Light" panose="020F0302020204030204"/>
              </a:rPr>
              <a:t>a </a:t>
            </a:r>
            <a:r>
              <a:rPr lang="en-US" b="1" dirty="0">
                <a:solidFill>
                  <a:srgbClr val="0070C0"/>
                </a:solidFill>
                <a:latin typeface="Calibri Light" panose="020F0302020204030204"/>
              </a:rPr>
              <a:t>shared plan for another?  </a:t>
            </a:r>
            <a:r>
              <a:rPr lang="en-US" b="1" dirty="0" smtClean="0">
                <a:solidFill>
                  <a:srgbClr val="0070C0"/>
                </a:solidFill>
                <a:latin typeface="Calibri Light" panose="020F0302020204030204"/>
              </a:rPr>
              <a:t>Does a </a:t>
            </a:r>
            <a:r>
              <a:rPr lang="en-US" b="1" dirty="0">
                <a:solidFill>
                  <a:srgbClr val="0070C0"/>
                </a:solidFill>
                <a:latin typeface="Calibri Light" panose="020F0302020204030204"/>
              </a:rPr>
              <a:t>Person ID </a:t>
            </a:r>
            <a:r>
              <a:rPr lang="en-US" b="1" dirty="0" smtClean="0">
                <a:solidFill>
                  <a:srgbClr val="0070C0"/>
                </a:solidFill>
                <a:latin typeface="Calibri Light" panose="020F0302020204030204"/>
              </a:rPr>
              <a:t>allow following individuals </a:t>
            </a:r>
            <a:r>
              <a:rPr lang="en-US" b="1" dirty="0">
                <a:solidFill>
                  <a:srgbClr val="0070C0"/>
                </a:solidFill>
                <a:latin typeface="Calibri Light" panose="020F0302020204030204"/>
              </a:rPr>
              <a:t>across coverage changes, </a:t>
            </a:r>
            <a:r>
              <a:rPr lang="en-US" b="1" dirty="0" smtClean="0">
                <a:solidFill>
                  <a:srgbClr val="0070C0"/>
                </a:solidFill>
                <a:latin typeface="Calibri Light" panose="020F0302020204030204"/>
              </a:rPr>
              <a:t> for example, if an individual transitions from </a:t>
            </a:r>
            <a:r>
              <a:rPr lang="en-US" b="1" dirty="0">
                <a:solidFill>
                  <a:srgbClr val="0070C0"/>
                </a:solidFill>
                <a:latin typeface="Calibri Light" panose="020F0302020204030204"/>
              </a:rPr>
              <a:t>one carrier to </a:t>
            </a:r>
            <a:r>
              <a:rPr lang="en-US" b="1" dirty="0" smtClean="0">
                <a:solidFill>
                  <a:srgbClr val="0070C0"/>
                </a:solidFill>
                <a:latin typeface="Calibri Light" panose="020F0302020204030204"/>
              </a:rPr>
              <a:t>another? </a:t>
            </a:r>
            <a:endParaRPr lang="en-US" b="1" dirty="0">
              <a:solidFill>
                <a:srgbClr val="0070C0"/>
              </a:solidFill>
              <a:latin typeface="Calibri Light" panose="020F0302020204030204"/>
            </a:endParaRPr>
          </a:p>
        </p:txBody>
      </p:sp>
      <p:sp>
        <p:nvSpPr>
          <p:cNvPr id="8" name="TextBox 7"/>
          <p:cNvSpPr txBox="1"/>
          <p:nvPr/>
        </p:nvSpPr>
        <p:spPr>
          <a:xfrm>
            <a:off x="257378" y="1586442"/>
            <a:ext cx="8642266" cy="2585323"/>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Individuals </a:t>
            </a:r>
            <a:r>
              <a:rPr lang="en-US" sz="1400" i="1" dirty="0">
                <a:solidFill>
                  <a:prstClr val="black"/>
                </a:solidFill>
              </a:rPr>
              <a:t>on the same plan can be determined using the </a:t>
            </a:r>
            <a:r>
              <a:rPr lang="en-US" sz="1400" i="1" dirty="0" smtClean="0">
                <a:solidFill>
                  <a:prstClr val="black"/>
                </a:solidFill>
              </a:rPr>
              <a:t>OrgID, Carrier </a:t>
            </a:r>
            <a:r>
              <a:rPr lang="en-US" sz="1400" i="1" dirty="0">
                <a:solidFill>
                  <a:prstClr val="black"/>
                </a:solidFill>
              </a:rPr>
              <a:t>Specific Unique Subscriber </a:t>
            </a:r>
            <a:r>
              <a:rPr lang="en-US" sz="1400" i="1" dirty="0" smtClean="0">
                <a:solidFill>
                  <a:prstClr val="black"/>
                </a:solidFill>
              </a:rPr>
              <a:t>ID, and Carrier Specific Unique Member ID. If the individual (</a:t>
            </a:r>
            <a:r>
              <a:rPr lang="en-US" sz="1400" b="1" i="1" dirty="0" smtClean="0">
                <a:solidFill>
                  <a:prstClr val="black"/>
                </a:solidFill>
              </a:rPr>
              <a:t>determined by the Carrier Specific Unique Member ID and OrgID</a:t>
            </a:r>
            <a:r>
              <a:rPr lang="en-US" sz="1400" i="1" dirty="0" smtClean="0">
                <a:solidFill>
                  <a:prstClr val="black"/>
                </a:solidFill>
              </a:rPr>
              <a:t>) is on the same plan with another, they would </a:t>
            </a:r>
            <a:r>
              <a:rPr lang="en-US" sz="1400" b="1" i="1" dirty="0" smtClean="0">
                <a:solidFill>
                  <a:prstClr val="black"/>
                </a:solidFill>
              </a:rPr>
              <a:t>share the same OrgID and Carrier Specific Unique Subscriber ID</a:t>
            </a:r>
            <a:r>
              <a:rPr lang="en-US" sz="1400" i="1" dirty="0" smtClean="0">
                <a:solidFill>
                  <a:prstClr val="black"/>
                </a:solidFill>
              </a:rPr>
              <a:t>.  CHIA </a:t>
            </a:r>
            <a:r>
              <a:rPr lang="en-US" sz="1400" i="1" dirty="0">
                <a:solidFill>
                  <a:prstClr val="black"/>
                </a:solidFill>
              </a:rPr>
              <a:t>generates a member link </a:t>
            </a:r>
            <a:r>
              <a:rPr lang="en-US" sz="1400" i="1" dirty="0" smtClean="0">
                <a:solidFill>
                  <a:prstClr val="black"/>
                </a:solidFill>
              </a:rPr>
              <a:t>entity </a:t>
            </a:r>
            <a:r>
              <a:rPr lang="en-US" sz="1400" i="1" dirty="0">
                <a:solidFill>
                  <a:prstClr val="black"/>
                </a:solidFill>
              </a:rPr>
              <a:t>identifier (</a:t>
            </a:r>
            <a:r>
              <a:rPr lang="en-US" sz="1400" b="1" i="1" dirty="0">
                <a:solidFill>
                  <a:prstClr val="black"/>
                </a:solidFill>
              </a:rPr>
              <a:t>MEID</a:t>
            </a:r>
            <a:r>
              <a:rPr lang="en-US" sz="1400" i="1" dirty="0">
                <a:solidFill>
                  <a:prstClr val="black"/>
                </a:solidFill>
              </a:rPr>
              <a:t>) which enables analysis of </a:t>
            </a:r>
            <a:r>
              <a:rPr lang="en-US" sz="1400" i="1" dirty="0" smtClean="0">
                <a:solidFill>
                  <a:prstClr val="black"/>
                </a:solidFill>
              </a:rPr>
              <a:t>individuals </a:t>
            </a:r>
            <a:r>
              <a:rPr lang="en-US" sz="1400" i="1" dirty="0">
                <a:solidFill>
                  <a:prstClr val="black"/>
                </a:solidFill>
              </a:rPr>
              <a:t>across payers. </a:t>
            </a:r>
            <a:r>
              <a:rPr lang="en-US" sz="1400" i="1" dirty="0" smtClean="0">
                <a:solidFill>
                  <a:prstClr val="black"/>
                </a:solidFill>
              </a:rPr>
              <a:t>If an individual changes from a shared plan to a different plan, the MEID can be used to determine changes in any combinations and associations of OrgIDs </a:t>
            </a:r>
            <a:r>
              <a:rPr lang="en-US" sz="1400" i="1" dirty="0">
                <a:solidFill>
                  <a:prstClr val="black"/>
                </a:solidFill>
              </a:rPr>
              <a:t>and Carrier Specific Unique Member </a:t>
            </a:r>
            <a:r>
              <a:rPr lang="en-US" sz="1400" i="1" dirty="0" smtClean="0">
                <a:solidFill>
                  <a:prstClr val="black"/>
                </a:solidFill>
              </a:rPr>
              <a:t>IDs </a:t>
            </a:r>
            <a:r>
              <a:rPr lang="en-US" sz="1400" i="1" dirty="0">
                <a:solidFill>
                  <a:prstClr val="black"/>
                </a:solidFill>
              </a:rPr>
              <a:t>and Carrier Specific Unique Subscriber </a:t>
            </a:r>
            <a:r>
              <a:rPr lang="en-US" sz="1400" i="1" dirty="0" smtClean="0">
                <a:solidFill>
                  <a:prstClr val="black"/>
                </a:solidFill>
              </a:rPr>
              <a:t>IDs. The Member Eligibility file also has an Individual Relationship Code (</a:t>
            </a:r>
            <a:r>
              <a:rPr lang="en-US" sz="1400" b="1" i="1" dirty="0" smtClean="0">
                <a:solidFill>
                  <a:prstClr val="black"/>
                </a:solidFill>
              </a:rPr>
              <a:t>ME012</a:t>
            </a:r>
            <a:r>
              <a:rPr lang="en-US" sz="1400" i="1" dirty="0" smtClean="0">
                <a:solidFill>
                  <a:prstClr val="black"/>
                </a:solidFill>
              </a:rPr>
              <a:t>) where the carriers re</a:t>
            </a:r>
            <a:r>
              <a:rPr lang="en-US" sz="1400" i="1" dirty="0">
                <a:solidFill>
                  <a:prstClr val="black"/>
                </a:solidFill>
              </a:rPr>
              <a:t>port the value that defines the member's relationship to the subscriber. For example, a relationship code of 20 (self/employee) would indicate that the subscriber and the member are the same person</a:t>
            </a:r>
            <a:r>
              <a:rPr lang="en-US" sz="1400" i="1" dirty="0" smtClean="0">
                <a:solidFill>
                  <a:prstClr val="black"/>
                </a:solidFill>
              </a:rPr>
              <a:t>. </a:t>
            </a:r>
          </a:p>
          <a:p>
            <a:pPr defTabSz="914400"/>
            <a:endParaRPr lang="en-US" sz="1000" i="1" dirty="0">
              <a:solidFill>
                <a:prstClr val="black"/>
              </a:solidFill>
            </a:endParaRPr>
          </a:p>
          <a:p>
            <a:pPr defTabSz="914400"/>
            <a:r>
              <a:rPr lang="en-US" sz="1400" b="1" i="1" dirty="0" smtClean="0">
                <a:solidFill>
                  <a:prstClr val="black"/>
                </a:solidFill>
              </a:rPr>
              <a:t>       The </a:t>
            </a:r>
            <a:r>
              <a:rPr lang="it-IT" sz="1400" b="1" dirty="0" smtClean="0">
                <a:solidFill>
                  <a:prstClr val="black"/>
                </a:solidFill>
              </a:rPr>
              <a:t>MA </a:t>
            </a:r>
            <a:r>
              <a:rPr lang="it-IT" sz="1400" b="1" dirty="0">
                <a:solidFill>
                  <a:prstClr val="black"/>
                </a:solidFill>
              </a:rPr>
              <a:t>APCD Release 8.0 Documentation </a:t>
            </a:r>
            <a:r>
              <a:rPr lang="it-IT" sz="1400" b="1" dirty="0" smtClean="0">
                <a:solidFill>
                  <a:prstClr val="black"/>
                </a:solidFill>
              </a:rPr>
              <a:t>has the following key definitions.</a:t>
            </a:r>
            <a:endParaRPr lang="en-US" sz="1400" b="1" i="1" dirty="0">
              <a:solidFill>
                <a:prstClr val="black"/>
              </a:solidFill>
            </a:endParaRPr>
          </a:p>
          <a:p>
            <a:pPr defTabSz="914400"/>
            <a:endParaRPr lang="en-US" sz="800" dirty="0">
              <a:solidFill>
                <a:prstClr val="black"/>
              </a:solidFill>
            </a:endParaRPr>
          </a:p>
        </p:txBody>
      </p:sp>
      <p:graphicFrame>
        <p:nvGraphicFramePr>
          <p:cNvPr id="6" name="Table 5"/>
          <p:cNvGraphicFramePr>
            <a:graphicFrameLocks noGrp="1"/>
          </p:cNvGraphicFramePr>
          <p:nvPr>
            <p:extLst/>
          </p:nvPr>
        </p:nvGraphicFramePr>
        <p:xfrm>
          <a:off x="560268" y="3947432"/>
          <a:ext cx="5949950" cy="2782976"/>
        </p:xfrm>
        <a:graphic>
          <a:graphicData uri="http://schemas.openxmlformats.org/drawingml/2006/table">
            <a:tbl>
              <a:tblPr firstRow="1" firstCol="1" bandRow="1">
                <a:tableStyleId>{7DF18680-E054-41AD-8BC1-D1AEF772440D}</a:tableStyleId>
              </a:tblPr>
              <a:tblGrid>
                <a:gridCol w="1198351"/>
                <a:gridCol w="4751599"/>
              </a:tblGrid>
              <a:tr h="0">
                <a:tc>
                  <a:txBody>
                    <a:bodyPr/>
                    <a:lstStyle/>
                    <a:p>
                      <a:pPr marL="0" marR="0" algn="ctr">
                        <a:lnSpc>
                          <a:spcPct val="107000"/>
                        </a:lnSpc>
                        <a:spcBef>
                          <a:spcPts val="0"/>
                        </a:spcBef>
                        <a:spcAft>
                          <a:spcPts val="0"/>
                        </a:spcAft>
                      </a:pPr>
                      <a:r>
                        <a:rPr lang="en-US" sz="1200" dirty="0" smtClean="0">
                          <a:effectLst/>
                          <a:latin typeface="+mn-lt"/>
                          <a:ea typeface="+mn-ea"/>
                          <a:cs typeface="+mn-cs"/>
                        </a:rPr>
                        <a:t>Term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smtClean="0">
                          <a:effectLst/>
                        </a:rPr>
                        <a:t>Definition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790575">
                <a:tc>
                  <a:txBody>
                    <a:bodyPr/>
                    <a:lstStyle/>
                    <a:p>
                      <a:pPr marL="0" marR="0" algn="ctr">
                        <a:lnSpc>
                          <a:spcPct val="107000"/>
                        </a:lnSpc>
                        <a:spcBef>
                          <a:spcPts val="0"/>
                        </a:spcBef>
                        <a:spcAft>
                          <a:spcPts val="0"/>
                        </a:spcAft>
                      </a:pPr>
                      <a:r>
                        <a:rPr lang="en-US" sz="1200" dirty="0">
                          <a:effectLst/>
                        </a:rPr>
                        <a:t>Subscriber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The subscriber is the insurance policy holder. The individual that has opted into and pays a premium for health insurance benefits under a defined policy. In some instances, the subscriber can be the Employer, or a non-related individual in cases of personal injury.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100">
                <a:tc>
                  <a:txBody>
                    <a:bodyPr/>
                    <a:lstStyle/>
                    <a:p>
                      <a:pPr marL="0" marR="0" algn="ctr">
                        <a:lnSpc>
                          <a:spcPct val="107000"/>
                        </a:lnSpc>
                        <a:spcBef>
                          <a:spcPts val="0"/>
                        </a:spcBef>
                        <a:spcAft>
                          <a:spcPts val="0"/>
                        </a:spcAft>
                      </a:pPr>
                      <a:r>
                        <a:rPr lang="en-US" sz="1200">
                          <a:effectLst/>
                        </a:rPr>
                        <a:t>Member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A person who holds an individual contract or a certificate under a group</a:t>
                      </a:r>
                      <a:br>
                        <a:rPr lang="en-US" sz="1200" dirty="0">
                          <a:effectLst/>
                        </a:rPr>
                      </a:br>
                      <a:r>
                        <a:rPr lang="en-US" sz="1200" dirty="0">
                          <a:effectLst/>
                        </a:rPr>
                        <a:t>arrangement contracted with a Health Care Payer.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0">
                <a:tc>
                  <a:txBody>
                    <a:bodyPr/>
                    <a:lstStyle/>
                    <a:p>
                      <a:pPr marL="0" marR="0" algn="ctr">
                        <a:lnSpc>
                          <a:spcPct val="107000"/>
                        </a:lnSpc>
                        <a:spcBef>
                          <a:spcPts val="0"/>
                        </a:spcBef>
                        <a:spcAft>
                          <a:spcPts val="0"/>
                        </a:spcAft>
                      </a:pPr>
                      <a:r>
                        <a:rPr lang="en-US" sz="1200">
                          <a:effectLst/>
                        </a:rPr>
                        <a:t>Individual Relationship Code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Indicator defining the Member/Patient's relationship to the Subscriber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0575">
                <a:tc>
                  <a:txBody>
                    <a:bodyPr/>
                    <a:lstStyle/>
                    <a:p>
                      <a:pPr marL="0" marR="0" algn="ctr">
                        <a:lnSpc>
                          <a:spcPct val="107000"/>
                        </a:lnSpc>
                        <a:spcBef>
                          <a:spcPts val="0"/>
                        </a:spcBef>
                        <a:spcAft>
                          <a:spcPts val="0"/>
                        </a:spcAft>
                      </a:pPr>
                      <a:r>
                        <a:rPr lang="en-US" sz="1200" dirty="0">
                          <a:effectLst/>
                        </a:rPr>
                        <a:t>Member </a:t>
                      </a:r>
                      <a:endParaRPr lang="en-US" sz="1200" dirty="0" smtClean="0">
                        <a:effectLst/>
                      </a:endParaRPr>
                    </a:p>
                    <a:p>
                      <a:pPr marL="0" marR="0" algn="ctr">
                        <a:lnSpc>
                          <a:spcPct val="107000"/>
                        </a:lnSpc>
                        <a:spcBef>
                          <a:spcPts val="0"/>
                        </a:spcBef>
                        <a:spcAft>
                          <a:spcPts val="0"/>
                        </a:spcAft>
                      </a:pPr>
                      <a:r>
                        <a:rPr lang="en-US" sz="1200" dirty="0" smtClean="0">
                          <a:effectLst/>
                        </a:rPr>
                        <a:t>Link  EID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CHIA provides a derived element (Member Link EID) that represents a unique Enterprise ID (EID) of an individual member (person entity). This number can be used to link an individual across all filing types – Eligibility, Claims, and to analyze individuals across carriers.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TextBox 9"/>
          <p:cNvSpPr txBox="1"/>
          <p:nvPr/>
        </p:nvSpPr>
        <p:spPr>
          <a:xfrm>
            <a:off x="6599647" y="6341112"/>
            <a:ext cx="1132811" cy="369332"/>
          </a:xfrm>
          <a:prstGeom prst="rect">
            <a:avLst/>
          </a:prstGeom>
          <a:noFill/>
        </p:spPr>
        <p:txBody>
          <a:bodyPr wrap="none" rtlCol="0">
            <a:spAutoFit/>
          </a:bodyPr>
          <a:lstStyle/>
          <a:p>
            <a:r>
              <a:rPr lang="en-US" b="1" i="1" dirty="0" smtClean="0">
                <a:solidFill>
                  <a:srgbClr val="5B9BD5">
                    <a:lumMod val="75000"/>
                  </a:srgbClr>
                </a:solidFill>
              </a:rPr>
              <a:t>continued</a:t>
            </a:r>
            <a:endParaRPr lang="en-US" b="1" i="1" dirty="0">
              <a:solidFill>
                <a:srgbClr val="5B9BD5">
                  <a:lumMod val="75000"/>
                </a:srgbClr>
              </a:solidFill>
            </a:endParaRPr>
          </a:p>
        </p:txBody>
      </p:sp>
      <p:sp>
        <p:nvSpPr>
          <p:cNvPr id="11" name="Right Arrow 10"/>
          <p:cNvSpPr/>
          <p:nvPr/>
        </p:nvSpPr>
        <p:spPr>
          <a:xfrm>
            <a:off x="7912100" y="6464300"/>
            <a:ext cx="949444" cy="157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293165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8085" y="282299"/>
            <a:ext cx="4502815" cy="2446824"/>
          </a:xfrm>
          <a:prstGeom prst="rect">
            <a:avLst/>
          </a:prstGeom>
          <a:noFill/>
        </p:spPr>
        <p:txBody>
          <a:bodyPr wrap="square" rtlCol="0">
            <a:spAutoFit/>
          </a:bodyPr>
          <a:lstStyle/>
          <a:p>
            <a:pPr defTabSz="914400"/>
            <a:r>
              <a:rPr lang="en-US" sz="1700" b="1" i="1" u="sng" dirty="0" smtClean="0">
                <a:solidFill>
                  <a:prstClr val="black"/>
                </a:solidFill>
              </a:rPr>
              <a:t>Answer (continued</a:t>
            </a:r>
            <a:r>
              <a:rPr lang="en-US" sz="1700" b="1" i="1" dirty="0" smtClean="0">
                <a:solidFill>
                  <a:prstClr val="black"/>
                </a:solidFill>
              </a:rPr>
              <a:t>): </a:t>
            </a:r>
            <a:r>
              <a:rPr lang="en-US" sz="1700" i="1" dirty="0" smtClean="0">
                <a:solidFill>
                  <a:prstClr val="black"/>
                </a:solidFill>
              </a:rPr>
              <a:t>The Member Eligibility file also has a benefit Coverage Level Code field  (ME007) where the carrier </a:t>
            </a:r>
            <a:r>
              <a:rPr lang="en-US" sz="1700" i="1" dirty="0">
                <a:solidFill>
                  <a:prstClr val="black"/>
                </a:solidFill>
              </a:rPr>
              <a:t>reports </a:t>
            </a:r>
            <a:r>
              <a:rPr lang="en-US" sz="1700" i="1" dirty="0" smtClean="0">
                <a:solidFill>
                  <a:prstClr val="black"/>
                </a:solidFill>
              </a:rPr>
              <a:t> </a:t>
            </a:r>
            <a:r>
              <a:rPr lang="en-US" sz="1700" i="1" dirty="0">
                <a:solidFill>
                  <a:prstClr val="black"/>
                </a:solidFill>
              </a:rPr>
              <a:t>the code that defines the dependent </a:t>
            </a:r>
            <a:r>
              <a:rPr lang="en-US" sz="1700" i="1" dirty="0" smtClean="0">
                <a:solidFill>
                  <a:prstClr val="black"/>
                </a:solidFill>
              </a:rPr>
              <a:t>coverage using benefit coverage code levels in the table to the right. The benefit coverage code levels have a high percent of  completeness. </a:t>
            </a:r>
            <a:r>
              <a:rPr lang="en-US" sz="1700" b="1" i="1" dirty="0" smtClean="0">
                <a:solidFill>
                  <a:prstClr val="black"/>
                </a:solidFill>
              </a:rPr>
              <a:t>Only 9.2% of the member eligibility record coverage code levels are coded as unknown. </a:t>
            </a:r>
            <a:endParaRPr lang="en-US" sz="1700" b="1" i="1" dirty="0">
              <a:solidFill>
                <a:prstClr val="black"/>
              </a:solidFill>
            </a:endParaRPr>
          </a:p>
        </p:txBody>
      </p:sp>
      <p:graphicFrame>
        <p:nvGraphicFramePr>
          <p:cNvPr id="8" name="Table 7"/>
          <p:cNvGraphicFramePr>
            <a:graphicFrameLocks noGrp="1"/>
          </p:cNvGraphicFramePr>
          <p:nvPr>
            <p:extLst/>
          </p:nvPr>
        </p:nvGraphicFramePr>
        <p:xfrm>
          <a:off x="4762500" y="159606"/>
          <a:ext cx="4051300" cy="2854147"/>
        </p:xfrm>
        <a:graphic>
          <a:graphicData uri="http://schemas.openxmlformats.org/drawingml/2006/table">
            <a:tbl>
              <a:tblPr firstRow="1" firstCol="1" bandRow="1">
                <a:tableStyleId>{5C22544A-7EE6-4342-B048-85BDC9FD1C3A}</a:tableStyleId>
              </a:tblPr>
              <a:tblGrid>
                <a:gridCol w="1676400"/>
                <a:gridCol w="2374900"/>
              </a:tblGrid>
              <a:tr h="342900">
                <a:tc>
                  <a:txBody>
                    <a:bodyPr/>
                    <a:lstStyle/>
                    <a:p>
                      <a:pPr marL="0" marR="0" algn="ctr">
                        <a:lnSpc>
                          <a:spcPct val="107000"/>
                        </a:lnSpc>
                        <a:spcBef>
                          <a:spcPts val="0"/>
                        </a:spcBef>
                        <a:spcAft>
                          <a:spcPts val="0"/>
                        </a:spcAft>
                      </a:pPr>
                      <a:r>
                        <a:rPr lang="en-US" sz="1400" dirty="0">
                          <a:effectLst/>
                        </a:rPr>
                        <a:t>Coverage Code 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CHD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Children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DEP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Dependents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ECH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Employee and Children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ELF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Employee and Life Partner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dirty="0">
                          <a:effectLst/>
                        </a:rPr>
                        <a:t>EMP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Employee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ESP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Employee and Spouse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FAM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Family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IND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Individual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SPC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Spouse and Children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a:effectLst/>
                        </a:rPr>
                        <a:t>SPO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Spouse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400" dirty="0">
                          <a:effectLst/>
                        </a:rPr>
                        <a:t>UNK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Unknown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12" name="Chart 11"/>
          <p:cNvGraphicFramePr/>
          <p:nvPr>
            <p:extLst/>
          </p:nvPr>
        </p:nvGraphicFramePr>
        <p:xfrm>
          <a:off x="406400" y="3479800"/>
          <a:ext cx="8064500" cy="320742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351849" y="3110468"/>
            <a:ext cx="6080319" cy="369332"/>
          </a:xfrm>
          <a:prstGeom prst="rect">
            <a:avLst/>
          </a:prstGeom>
          <a:noFill/>
        </p:spPr>
        <p:txBody>
          <a:bodyPr wrap="none" rtlCol="0">
            <a:spAutoFit/>
          </a:bodyPr>
          <a:lstStyle/>
          <a:p>
            <a:r>
              <a:rPr lang="en-US" b="1" dirty="0" smtClean="0">
                <a:solidFill>
                  <a:srgbClr val="0070C0"/>
                </a:solidFill>
              </a:rPr>
              <a:t>Frequency of Coverage Code Levels in Member Eligibility File</a:t>
            </a:r>
            <a:endParaRPr lang="en-US" b="1" dirty="0">
              <a:solidFill>
                <a:srgbClr val="0070C0"/>
              </a:solidFill>
            </a:endParaRPr>
          </a:p>
        </p:txBody>
      </p:sp>
    </p:spTree>
    <p:extLst>
      <p:ext uri="{BB962C8B-B14F-4D97-AF65-F5344CB8AC3E}">
        <p14:creationId xmlns:p14="http://schemas.microsoft.com/office/powerpoint/2010/main" val="2175503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528" y="228600"/>
            <a:ext cx="1886743" cy="1595120"/>
          </a:xfrm>
          <a:prstGeom prst="rect">
            <a:avLst/>
          </a:prstGeom>
        </p:spPr>
      </p:pic>
      <p:sp>
        <p:nvSpPr>
          <p:cNvPr id="8" name="Rectangle 7"/>
          <p:cNvSpPr/>
          <p:nvPr/>
        </p:nvSpPr>
        <p:spPr>
          <a:xfrm>
            <a:off x="257378" y="212997"/>
            <a:ext cx="6651422" cy="923330"/>
          </a:xfrm>
          <a:prstGeom prst="rect">
            <a:avLst/>
          </a:prstGeom>
        </p:spPr>
        <p:txBody>
          <a:bodyPr wrap="square">
            <a:spAutoFit/>
          </a:bodyPr>
          <a:lstStyle/>
          <a:p>
            <a:r>
              <a:rPr lang="en-US" b="1" u="sng" dirty="0" smtClean="0">
                <a:solidFill>
                  <a:srgbClr val="0070C0"/>
                </a:solidFill>
                <a:latin typeface="Calibri Light" panose="020F0302020204030204"/>
              </a:rPr>
              <a:t>Question</a:t>
            </a:r>
            <a:r>
              <a:rPr lang="en-US" b="1" dirty="0" smtClean="0">
                <a:solidFill>
                  <a:srgbClr val="0070C0"/>
                </a:solidFill>
                <a:latin typeface="Calibri Light" panose="020F0302020204030204"/>
              </a:rPr>
              <a:t>: What do each of the values for the medical coverage variable correspond to? From the documentation, I was able to figure out that ‘1’ corresponds to "yes", ‘2’ to "no", but I'm not sure about ‘3’ and ‘5’.</a:t>
            </a:r>
            <a:endParaRPr lang="en-US" b="1" dirty="0">
              <a:solidFill>
                <a:srgbClr val="0070C0"/>
              </a:solidFill>
              <a:latin typeface="Calibri Light" panose="020F0302020204030204"/>
            </a:endParaRPr>
          </a:p>
        </p:txBody>
      </p:sp>
      <p:sp>
        <p:nvSpPr>
          <p:cNvPr id="9" name="TextBox 8"/>
          <p:cNvSpPr txBox="1"/>
          <p:nvPr/>
        </p:nvSpPr>
        <p:spPr>
          <a:xfrm>
            <a:off x="257378" y="1277593"/>
            <a:ext cx="8642266" cy="1200329"/>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In the Member Eligibility file, four different coverage fields (Medical Coverage </a:t>
            </a:r>
          </a:p>
          <a:p>
            <a:pPr defTabSz="914400"/>
            <a:r>
              <a:rPr lang="en-US" sz="1400" i="1" dirty="0" smtClean="0">
                <a:solidFill>
                  <a:prstClr val="black"/>
                </a:solidFill>
              </a:rPr>
              <a:t>(ME018), Prescription Drug Coverage (ME019), Dental Coverage (ME020) and the Behavioral</a:t>
            </a:r>
          </a:p>
          <a:p>
            <a:pPr defTabSz="914400"/>
            <a:r>
              <a:rPr lang="en-US" sz="1400" i="1" dirty="0" smtClean="0">
                <a:solidFill>
                  <a:prstClr val="black"/>
                </a:solidFill>
              </a:rPr>
              <a:t>Health Benefit Flag (ME051)) have the same coding options: </a:t>
            </a:r>
            <a:r>
              <a:rPr lang="en-US" sz="1600" b="1" i="1" dirty="0" smtClean="0">
                <a:solidFill>
                  <a:srgbClr val="FF0000"/>
                </a:solidFill>
              </a:rPr>
              <a:t> </a:t>
            </a:r>
            <a:r>
              <a:rPr lang="en-US" sz="1400" b="1" i="1" dirty="0" smtClean="0">
                <a:solidFill>
                  <a:srgbClr val="FF0000"/>
                </a:solidFill>
              </a:rPr>
              <a:t>1 (Yes), 2(No), 3 (Unknown),</a:t>
            </a:r>
          </a:p>
          <a:p>
            <a:pPr defTabSz="914400"/>
            <a:r>
              <a:rPr lang="en-US" sz="1400" b="1" i="1" dirty="0" smtClean="0">
                <a:solidFill>
                  <a:srgbClr val="FF0000"/>
                </a:solidFill>
              </a:rPr>
              <a:t>4 (Other), </a:t>
            </a:r>
            <a:r>
              <a:rPr lang="en-US" sz="1400" i="1" dirty="0" smtClean="0">
                <a:solidFill>
                  <a:prstClr val="black"/>
                </a:solidFill>
              </a:rPr>
              <a:t>and</a:t>
            </a:r>
            <a:r>
              <a:rPr lang="en-US" sz="1400" b="1" i="1" dirty="0" smtClean="0">
                <a:solidFill>
                  <a:srgbClr val="FF0000"/>
                </a:solidFill>
              </a:rPr>
              <a:t> 5 (Not Applicable)</a:t>
            </a:r>
            <a:r>
              <a:rPr lang="en-US" sz="1400" b="1" i="1" dirty="0" smtClean="0">
                <a:solidFill>
                  <a:prstClr val="black"/>
                </a:solidFill>
              </a:rPr>
              <a:t>. </a:t>
            </a:r>
            <a:r>
              <a:rPr lang="en-US" sz="1400" i="1" dirty="0" smtClean="0">
                <a:solidFill>
                  <a:prstClr val="black"/>
                </a:solidFill>
              </a:rPr>
              <a:t>The frequency of coding for these four coverage fields (see charts below) indicates that the coding option for ‘Other’ has not been used and the percent of records coded as unknown is low.</a:t>
            </a:r>
            <a:endParaRPr lang="en-US" sz="1400" i="1" dirty="0">
              <a:solidFill>
                <a:prstClr val="black"/>
              </a:solidFill>
            </a:endParaRPr>
          </a:p>
        </p:txBody>
      </p:sp>
      <p:grpSp>
        <p:nvGrpSpPr>
          <p:cNvPr id="12" name="Group 11"/>
          <p:cNvGrpSpPr/>
          <p:nvPr/>
        </p:nvGrpSpPr>
        <p:grpSpPr>
          <a:xfrm>
            <a:off x="660400" y="2667000"/>
            <a:ext cx="7607300" cy="4064000"/>
            <a:chOff x="660400" y="2667000"/>
            <a:chExt cx="7607300" cy="4064000"/>
          </a:xfrm>
        </p:grpSpPr>
        <p:graphicFrame>
          <p:nvGraphicFramePr>
            <p:cNvPr id="11" name="Chart 10"/>
            <p:cNvGraphicFramePr/>
            <p:nvPr>
              <p:extLst/>
            </p:nvPr>
          </p:nvGraphicFramePr>
          <p:xfrm>
            <a:off x="660400" y="2667000"/>
            <a:ext cx="34925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nvPr>
          </p:nvGraphicFramePr>
          <p:xfrm>
            <a:off x="4775200" y="2667000"/>
            <a:ext cx="34925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nvPr>
          </p:nvGraphicFramePr>
          <p:xfrm>
            <a:off x="660400" y="4749800"/>
            <a:ext cx="34925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nvPr>
          </p:nvGraphicFramePr>
          <p:xfrm>
            <a:off x="4775200" y="4749800"/>
            <a:ext cx="3492500" cy="198120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33788985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ire Abilities Hawai'iMedicare Open Enrollment Announcement - FALL 2018 -  Hire Abilities Hawai'i"/>
          <p:cNvPicPr>
            <a:picLocks noChangeAspect="1" noChangeArrowheads="1"/>
          </p:cNvPicPr>
          <p:nvPr/>
        </p:nvPicPr>
        <p:blipFill rotWithShape="1">
          <a:blip r:embed="rId2">
            <a:extLst>
              <a:ext uri="{28A0092B-C50C-407E-A947-70E740481C1C}">
                <a14:useLocalDpi xmlns:a14="http://schemas.microsoft.com/office/drawing/2010/main" val="0"/>
              </a:ext>
            </a:extLst>
          </a:blip>
          <a:srcRect t="28210" b="30259"/>
          <a:stretch/>
        </p:blipFill>
        <p:spPr bwMode="auto">
          <a:xfrm>
            <a:off x="6156563" y="181558"/>
            <a:ext cx="2619138" cy="8000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7378" y="181558"/>
            <a:ext cx="5711622" cy="1246495"/>
          </a:xfrm>
          <a:prstGeom prst="rect">
            <a:avLst/>
          </a:prstGeom>
        </p:spPr>
        <p:txBody>
          <a:bodyPr wrap="square">
            <a:spAutoFit/>
          </a:bodyPr>
          <a:lstStyle/>
          <a:p>
            <a:r>
              <a:rPr lang="en-US" sz="1900" b="1" u="sng" dirty="0" smtClean="0">
                <a:solidFill>
                  <a:srgbClr val="0070C0"/>
                </a:solidFill>
                <a:latin typeface="Calibri Light" panose="020F0302020204030204"/>
              </a:rPr>
              <a:t>Question</a:t>
            </a:r>
            <a:r>
              <a:rPr lang="en-US" sz="1900" b="1" dirty="0" smtClean="0">
                <a:solidFill>
                  <a:srgbClr val="0070C0"/>
                </a:solidFill>
                <a:latin typeface="Calibri Light" panose="020F0302020204030204"/>
              </a:rPr>
              <a:t>: </a:t>
            </a:r>
            <a:r>
              <a:rPr lang="en-US" sz="1900" b="1" dirty="0">
                <a:solidFill>
                  <a:srgbClr val="0070C0"/>
                </a:solidFill>
                <a:latin typeface="Calibri Light" panose="020F0302020204030204"/>
              </a:rPr>
              <a:t>What does the Medicare Code </a:t>
            </a:r>
            <a:r>
              <a:rPr lang="en-US" sz="1900" b="1" dirty="0" smtClean="0">
                <a:solidFill>
                  <a:srgbClr val="0070C0"/>
                </a:solidFill>
                <a:latin typeface="Calibri Light" panose="020F0302020204030204"/>
              </a:rPr>
              <a:t>variable in the </a:t>
            </a:r>
          </a:p>
          <a:p>
            <a:r>
              <a:rPr lang="en-US" sz="1900" b="1" dirty="0" smtClean="0">
                <a:solidFill>
                  <a:srgbClr val="0070C0"/>
                </a:solidFill>
                <a:latin typeface="Calibri Light" panose="020F0302020204030204"/>
              </a:rPr>
              <a:t>Member Eligibility file mean </a:t>
            </a:r>
            <a:r>
              <a:rPr lang="en-US" sz="1900" b="1" dirty="0">
                <a:solidFill>
                  <a:srgbClr val="0070C0"/>
                </a:solidFill>
                <a:latin typeface="Calibri Light" panose="020F0302020204030204"/>
              </a:rPr>
              <a:t>and what </a:t>
            </a:r>
            <a:r>
              <a:rPr lang="en-US" sz="1900" b="1" dirty="0" smtClean="0">
                <a:solidFill>
                  <a:srgbClr val="0070C0"/>
                </a:solidFill>
                <a:latin typeface="Calibri Light" panose="020F0302020204030204"/>
              </a:rPr>
              <a:t>values do its codes correspond </a:t>
            </a:r>
            <a:r>
              <a:rPr lang="en-US" sz="1900" b="1" dirty="0">
                <a:solidFill>
                  <a:srgbClr val="0070C0"/>
                </a:solidFill>
                <a:latin typeface="Calibri Light" panose="020F0302020204030204"/>
              </a:rPr>
              <a:t>to?</a:t>
            </a:r>
          </a:p>
          <a:p>
            <a:endParaRPr lang="en-US" b="1" dirty="0">
              <a:solidFill>
                <a:srgbClr val="0070C0"/>
              </a:solidFill>
              <a:latin typeface="Calibri Light" panose="020F0302020204030204"/>
            </a:endParaRPr>
          </a:p>
        </p:txBody>
      </p:sp>
      <p:sp>
        <p:nvSpPr>
          <p:cNvPr id="6" name="TextBox 5"/>
          <p:cNvSpPr txBox="1"/>
          <p:nvPr/>
        </p:nvSpPr>
        <p:spPr>
          <a:xfrm>
            <a:off x="257378" y="952500"/>
            <a:ext cx="6613322" cy="2954655"/>
          </a:xfrm>
          <a:prstGeom prst="rect">
            <a:avLst/>
          </a:prstGeom>
          <a:noFill/>
        </p:spPr>
        <p:txBody>
          <a:bodyPr wrap="square" rtlCol="0">
            <a:spAutoFit/>
          </a:bodyPr>
          <a:lstStyle/>
          <a:p>
            <a:pPr defTabSz="914400"/>
            <a:endParaRPr lang="en-US" sz="1400" b="1" i="1" u="sng" dirty="0" smtClean="0">
              <a:solidFill>
                <a:prstClr val="black"/>
              </a:solidFill>
            </a:endParaRPr>
          </a:p>
          <a:p>
            <a:pPr defTabSz="914400"/>
            <a:r>
              <a:rPr lang="en-US" sz="1600" b="1" i="1" u="sng" dirty="0" smtClean="0">
                <a:solidFill>
                  <a:prstClr val="black"/>
                </a:solidFill>
              </a:rPr>
              <a:t>Answer</a:t>
            </a:r>
            <a:r>
              <a:rPr lang="en-US" sz="1600" b="1" i="1" dirty="0" smtClean="0">
                <a:solidFill>
                  <a:prstClr val="black"/>
                </a:solidFill>
              </a:rPr>
              <a:t>: </a:t>
            </a:r>
            <a:r>
              <a:rPr lang="en-US" sz="1600" i="1" dirty="0" smtClean="0">
                <a:solidFill>
                  <a:prstClr val="black"/>
                </a:solidFill>
              </a:rPr>
              <a:t>The </a:t>
            </a:r>
            <a:r>
              <a:rPr lang="en-US" sz="1600" b="1" i="1" dirty="0" smtClean="0">
                <a:solidFill>
                  <a:prstClr val="black"/>
                </a:solidFill>
              </a:rPr>
              <a:t>Medicare Code variable (ME081</a:t>
            </a:r>
            <a:r>
              <a:rPr lang="en-US" sz="1600" i="1" dirty="0" smtClean="0">
                <a:solidFill>
                  <a:prstClr val="black"/>
                </a:solidFill>
              </a:rPr>
              <a:t>) is used by the carrier</a:t>
            </a:r>
          </a:p>
          <a:p>
            <a:pPr defTabSz="914400"/>
            <a:r>
              <a:rPr lang="en-US" sz="1600" i="1" dirty="0" smtClean="0">
                <a:solidFill>
                  <a:prstClr val="black"/>
                </a:solidFill>
              </a:rPr>
              <a:t> to report the value </a:t>
            </a:r>
            <a:r>
              <a:rPr lang="en-US" sz="1600" i="1" dirty="0">
                <a:solidFill>
                  <a:prstClr val="black"/>
                </a:solidFill>
              </a:rPr>
              <a:t>that defines if and what type of Medicare </a:t>
            </a:r>
            <a:endParaRPr lang="en-US" sz="1600" i="1" dirty="0" smtClean="0">
              <a:solidFill>
                <a:prstClr val="black"/>
              </a:solidFill>
            </a:endParaRPr>
          </a:p>
          <a:p>
            <a:pPr defTabSz="914400"/>
            <a:r>
              <a:rPr lang="en-US" sz="1600" i="1" dirty="0" smtClean="0">
                <a:solidFill>
                  <a:prstClr val="black"/>
                </a:solidFill>
              </a:rPr>
              <a:t>coverage applies </a:t>
            </a:r>
            <a:r>
              <a:rPr lang="en-US" sz="1600" i="1" dirty="0">
                <a:solidFill>
                  <a:prstClr val="black"/>
                </a:solidFill>
              </a:rPr>
              <a:t>to </a:t>
            </a:r>
            <a:r>
              <a:rPr lang="en-US" sz="1600" i="1" dirty="0" smtClean="0">
                <a:solidFill>
                  <a:prstClr val="black"/>
                </a:solidFill>
              </a:rPr>
              <a:t>the eligibility record using the codes shown </a:t>
            </a:r>
          </a:p>
          <a:p>
            <a:pPr defTabSz="914400"/>
            <a:r>
              <a:rPr lang="en-US" sz="1600" i="1" dirty="0" smtClean="0">
                <a:solidFill>
                  <a:prstClr val="black"/>
                </a:solidFill>
              </a:rPr>
              <a:t>in the table to the right. </a:t>
            </a:r>
          </a:p>
          <a:p>
            <a:pPr defTabSz="914400"/>
            <a:endParaRPr lang="en-US" sz="1600" i="1" dirty="0">
              <a:solidFill>
                <a:prstClr val="black"/>
              </a:solidFill>
            </a:endParaRPr>
          </a:p>
          <a:p>
            <a:pPr defTabSz="914400"/>
            <a:r>
              <a:rPr lang="en-US" sz="1600" i="1" dirty="0" smtClean="0">
                <a:solidFill>
                  <a:prstClr val="black"/>
                </a:solidFill>
              </a:rPr>
              <a:t>Part A is Inpatient/hospital coverage, Part B is outpatient/medical </a:t>
            </a:r>
          </a:p>
          <a:p>
            <a:pPr defTabSz="914400"/>
            <a:r>
              <a:rPr lang="en-US" sz="1600" i="1" dirty="0" smtClean="0">
                <a:solidFill>
                  <a:prstClr val="black"/>
                </a:solidFill>
              </a:rPr>
              <a:t>coverage, Part C is Medicare coverage by private companies approved by Medicare, and Medicare Part D is prescription coverage.  </a:t>
            </a:r>
          </a:p>
          <a:p>
            <a:pPr defTabSz="914400"/>
            <a:endParaRPr lang="en-US" sz="1200" i="1" dirty="0" smtClean="0">
              <a:solidFill>
                <a:prstClr val="black"/>
              </a:solidFill>
            </a:endParaRPr>
          </a:p>
          <a:p>
            <a:pPr defTabSz="914400"/>
            <a:r>
              <a:rPr lang="en-US" sz="1200" i="1" dirty="0" smtClean="0">
                <a:solidFill>
                  <a:prstClr val="black"/>
                </a:solidFill>
              </a:rPr>
              <a:t>  </a:t>
            </a:r>
          </a:p>
          <a:p>
            <a:pPr defTabSz="914400"/>
            <a:r>
              <a:rPr lang="en-US" sz="1400" b="1" i="1" dirty="0" smtClean="0">
                <a:solidFill>
                  <a:prstClr val="black"/>
                </a:solidFill>
              </a:rPr>
              <a:t>              </a:t>
            </a:r>
            <a:r>
              <a:rPr lang="en-US" sz="1600" b="1" i="1" dirty="0" smtClean="0">
                <a:solidFill>
                  <a:prstClr val="black"/>
                </a:solidFill>
              </a:rPr>
              <a:t>MA APCD Release 8.0 Documentation Explanation of Medicare codes</a:t>
            </a:r>
            <a:endParaRPr lang="en-US" sz="1600" i="1" dirty="0">
              <a:solidFill>
                <a:prstClr val="black"/>
              </a:solidFill>
            </a:endParaRPr>
          </a:p>
        </p:txBody>
      </p:sp>
      <p:graphicFrame>
        <p:nvGraphicFramePr>
          <p:cNvPr id="4" name="Table 3"/>
          <p:cNvGraphicFramePr>
            <a:graphicFrameLocks noGrp="1"/>
          </p:cNvGraphicFramePr>
          <p:nvPr>
            <p:extLst/>
          </p:nvPr>
        </p:nvGraphicFramePr>
        <p:xfrm>
          <a:off x="6162556" y="1301053"/>
          <a:ext cx="2613145" cy="2128587"/>
        </p:xfrm>
        <a:graphic>
          <a:graphicData uri="http://schemas.openxmlformats.org/drawingml/2006/table">
            <a:tbl>
              <a:tblPr firstRow="1" firstCol="1" bandRow="1">
                <a:tableStyleId>{5C22544A-7EE6-4342-B048-85BDC9FD1C3A}</a:tableStyleId>
              </a:tblPr>
              <a:tblGrid>
                <a:gridCol w="653202"/>
                <a:gridCol w="1959943"/>
              </a:tblGrid>
              <a:tr h="106282">
                <a:tc>
                  <a:txBody>
                    <a:bodyPr/>
                    <a:lstStyle/>
                    <a:p>
                      <a:pPr marL="0" marR="0" algn="ctr">
                        <a:lnSpc>
                          <a:spcPct val="107000"/>
                        </a:lnSpc>
                        <a:spcBef>
                          <a:spcPts val="0"/>
                        </a:spcBef>
                        <a:spcAft>
                          <a:spcPts val="0"/>
                        </a:spcAft>
                      </a:pPr>
                      <a:r>
                        <a:rPr lang="en-US" sz="1400" dirty="0">
                          <a:effectLst/>
                        </a:rPr>
                        <a:t>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17">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Part A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17">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Part B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17">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Part A and 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17">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Part C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120">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Advantage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17">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Part D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17">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Not Applicable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4080">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No Medicare Coverage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7" name="Table 6"/>
          <p:cNvGraphicFramePr>
            <a:graphicFrameLocks noGrp="1"/>
          </p:cNvGraphicFramePr>
          <p:nvPr>
            <p:extLst/>
          </p:nvPr>
        </p:nvGraphicFramePr>
        <p:xfrm>
          <a:off x="482600" y="3810238"/>
          <a:ext cx="8293100" cy="2282952"/>
        </p:xfrm>
        <a:graphic>
          <a:graphicData uri="http://schemas.openxmlformats.org/drawingml/2006/table">
            <a:tbl>
              <a:tblPr firstRow="1" firstCol="1" bandRow="1">
                <a:tableStyleId>{5940675A-B579-460E-94D1-54222C63F5DA}</a:tableStyleId>
              </a:tblPr>
              <a:tblGrid>
                <a:gridCol w="1252110"/>
                <a:gridCol w="7040990"/>
              </a:tblGrid>
              <a:tr h="180062">
                <a:tc>
                  <a:txBody>
                    <a:bodyPr/>
                    <a:lstStyle/>
                    <a:p>
                      <a:pPr marL="0" marR="0" algn="ctr">
                        <a:lnSpc>
                          <a:spcPct val="107000"/>
                        </a:lnSpc>
                        <a:spcBef>
                          <a:spcPts val="0"/>
                        </a:spcBef>
                        <a:spcAft>
                          <a:spcPts val="0"/>
                        </a:spcAft>
                      </a:pPr>
                      <a:r>
                        <a:rPr lang="en-US" sz="1400" b="1" dirty="0">
                          <a:effectLst/>
                        </a:rPr>
                        <a:t>Term</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22" marR="64822" marT="0" marB="0" anchor="b"/>
                </a:tc>
                <a:tc>
                  <a:txBody>
                    <a:bodyPr/>
                    <a:lstStyle/>
                    <a:p>
                      <a:pPr marL="0" marR="0" algn="ctr">
                        <a:lnSpc>
                          <a:spcPct val="107000"/>
                        </a:lnSpc>
                        <a:spcBef>
                          <a:spcPts val="0"/>
                        </a:spcBef>
                        <a:spcAft>
                          <a:spcPts val="0"/>
                        </a:spcAft>
                      </a:pPr>
                      <a:r>
                        <a:rPr lang="en-US" sz="1400" b="1" dirty="0">
                          <a:effectLst/>
                        </a:rPr>
                        <a:t>Definition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22" marR="64822" marT="0" marB="0" anchor="b"/>
                </a:tc>
              </a:tr>
              <a:tr h="1080370">
                <a:tc>
                  <a:txBody>
                    <a:bodyPr/>
                    <a:lstStyle/>
                    <a:p>
                      <a:pPr marL="0" marR="0" algn="ctr">
                        <a:lnSpc>
                          <a:spcPct val="107000"/>
                        </a:lnSpc>
                        <a:spcBef>
                          <a:spcPts val="0"/>
                        </a:spcBef>
                        <a:spcAft>
                          <a:spcPts val="0"/>
                        </a:spcAft>
                      </a:pPr>
                      <a:r>
                        <a:rPr lang="en-US" sz="1400" dirty="0">
                          <a:effectLst/>
                        </a:rPr>
                        <a:t>Medicare </a:t>
                      </a:r>
                      <a:r>
                        <a:rPr lang="en-US" sz="1400" dirty="0" smtClean="0">
                          <a:effectLst/>
                        </a:rPr>
                        <a:t>Benefits</a:t>
                      </a:r>
                    </a:p>
                    <a:p>
                      <a:pPr marL="0" marR="0" algn="ctr">
                        <a:lnSpc>
                          <a:spcPct val="107000"/>
                        </a:lnSpc>
                        <a:spcBef>
                          <a:spcPts val="0"/>
                        </a:spcBef>
                        <a:spcAft>
                          <a:spcPts val="0"/>
                        </a:spcAft>
                      </a:pPr>
                      <a:r>
                        <a:rPr lang="en-US" sz="1400" dirty="0" smtClean="0">
                          <a:effectLst/>
                        </a:rPr>
                        <a:t> </a:t>
                      </a:r>
                      <a:r>
                        <a:rPr lang="en-US" sz="1400" dirty="0">
                          <a:effectLst/>
                        </a:rPr>
                        <a:t>(Part A &amp; 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822" marR="64822" marT="0" marB="0"/>
                </a:tc>
                <a:tc>
                  <a:txBody>
                    <a:bodyPr/>
                    <a:lstStyle/>
                    <a:p>
                      <a:pPr marL="0" marR="0">
                        <a:lnSpc>
                          <a:spcPct val="107000"/>
                        </a:lnSpc>
                        <a:spcBef>
                          <a:spcPts val="0"/>
                        </a:spcBef>
                        <a:spcAft>
                          <a:spcPts val="0"/>
                        </a:spcAft>
                      </a:pPr>
                      <a:r>
                        <a:rPr lang="en-US" sz="1400" dirty="0">
                          <a:effectLst/>
                        </a:rPr>
                        <a:t>Health insurance available under Medicare Part A and Part B through </a:t>
                      </a:r>
                      <a:r>
                        <a:rPr lang="en-US" sz="1400" dirty="0" smtClean="0">
                          <a:effectLst/>
                        </a:rPr>
                        <a:t>the traditional </a:t>
                      </a:r>
                      <a:r>
                        <a:rPr lang="en-US" sz="1400" dirty="0">
                          <a:effectLst/>
                        </a:rPr>
                        <a:t>fee-for-service payment system. Part A is hospital insurance </a:t>
                      </a:r>
                      <a:r>
                        <a:rPr lang="en-US" sz="1400" dirty="0" smtClean="0">
                          <a:effectLst/>
                        </a:rPr>
                        <a:t>that helps </a:t>
                      </a:r>
                      <a:r>
                        <a:rPr lang="en-US" sz="1400" dirty="0">
                          <a:effectLst/>
                        </a:rPr>
                        <a:t>cover inpatient care in hospitals, skilled nursing facility, hospice, </a:t>
                      </a:r>
                      <a:r>
                        <a:rPr lang="en-US" sz="1400" dirty="0" smtClean="0">
                          <a:effectLst/>
                        </a:rPr>
                        <a:t>and home </a:t>
                      </a:r>
                      <a:r>
                        <a:rPr lang="en-US" sz="1400" dirty="0">
                          <a:effectLst/>
                        </a:rPr>
                        <a:t>health care. Part B helps cover medically-necessary services </a:t>
                      </a:r>
                      <a:r>
                        <a:rPr lang="en-US" sz="1400" dirty="0" smtClean="0">
                          <a:effectLst/>
                        </a:rPr>
                        <a:t>like doctors</a:t>
                      </a:r>
                      <a:r>
                        <a:rPr lang="en-US" sz="1400" dirty="0">
                          <a:effectLst/>
                        </a:rPr>
                        <a:t>' services, outpatient care, durable medical equipment, home </a:t>
                      </a:r>
                      <a:r>
                        <a:rPr lang="en-US" sz="1400" dirty="0" smtClean="0">
                          <a:effectLst/>
                        </a:rPr>
                        <a:t>health services</a:t>
                      </a:r>
                      <a:r>
                        <a:rPr lang="en-US" sz="1400" dirty="0">
                          <a:effectLst/>
                        </a:rPr>
                        <a:t>, and other medical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822" marR="64822" marT="0" marB="0"/>
                </a:tc>
              </a:tr>
              <a:tr h="891305">
                <a:tc>
                  <a:txBody>
                    <a:bodyPr/>
                    <a:lstStyle/>
                    <a:p>
                      <a:pPr marL="0" marR="0" algn="ctr">
                        <a:lnSpc>
                          <a:spcPct val="107000"/>
                        </a:lnSpc>
                        <a:spcBef>
                          <a:spcPts val="0"/>
                        </a:spcBef>
                        <a:spcAft>
                          <a:spcPts val="0"/>
                        </a:spcAft>
                      </a:pPr>
                      <a:r>
                        <a:rPr lang="en-US" sz="1400" dirty="0">
                          <a:effectLst/>
                        </a:rPr>
                        <a:t>Medicare Advantage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822" marR="64822" marT="0" marB="0"/>
                </a:tc>
                <a:tc>
                  <a:txBody>
                    <a:bodyPr/>
                    <a:lstStyle/>
                    <a:p>
                      <a:pPr marL="0" marR="0">
                        <a:lnSpc>
                          <a:spcPct val="107000"/>
                        </a:lnSpc>
                        <a:spcBef>
                          <a:spcPts val="0"/>
                        </a:spcBef>
                        <a:spcAft>
                          <a:spcPts val="0"/>
                        </a:spcAft>
                      </a:pPr>
                      <a:r>
                        <a:rPr lang="en-US" sz="1400" dirty="0">
                          <a:effectLst/>
                        </a:rPr>
                        <a:t>A Medicare Advantage Plan (Part C) is a Medicare health plan choice </a:t>
                      </a:r>
                      <a:r>
                        <a:rPr lang="en-US" sz="1400" dirty="0" smtClean="0">
                          <a:effectLst/>
                        </a:rPr>
                        <a:t>offered by </a:t>
                      </a:r>
                      <a:r>
                        <a:rPr lang="en-US" sz="1400" dirty="0">
                          <a:effectLst/>
                        </a:rPr>
                        <a:t>private companies approved by Medicare. The plan will provides all Part </a:t>
                      </a:r>
                      <a:r>
                        <a:rPr lang="en-US" sz="1400" dirty="0" smtClean="0">
                          <a:effectLst/>
                        </a:rPr>
                        <a:t>A (</a:t>
                      </a:r>
                      <a:r>
                        <a:rPr lang="en-US" sz="1400" dirty="0">
                          <a:effectLst/>
                        </a:rPr>
                        <a:t>Hospital Insurance) and Part B (Medical Insurance) coverage and may </a:t>
                      </a:r>
                      <a:r>
                        <a:rPr lang="en-US" sz="1400" dirty="0" smtClean="0">
                          <a:effectLst/>
                        </a:rPr>
                        <a:t>offer extra </a:t>
                      </a:r>
                      <a:r>
                        <a:rPr lang="en-US" sz="1400" dirty="0">
                          <a:effectLst/>
                        </a:rPr>
                        <a:t>coverage such as vision or dental coverage Medicare Benefits (Part A </a:t>
                      </a:r>
                      <a:r>
                        <a:rPr lang="en-US" sz="1400" dirty="0" smtClean="0">
                          <a:effectLst/>
                        </a:rPr>
                        <a:t>&amp; B</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822" marR="64822" marT="0" marB="0"/>
                </a:tc>
              </a:tr>
            </a:tbl>
          </a:graphicData>
        </a:graphic>
      </p:graphicFrame>
      <p:sp>
        <p:nvSpPr>
          <p:cNvPr id="12" name="TextBox 11"/>
          <p:cNvSpPr txBox="1"/>
          <p:nvPr/>
        </p:nvSpPr>
        <p:spPr>
          <a:xfrm>
            <a:off x="6239694" y="986278"/>
            <a:ext cx="2319738" cy="369332"/>
          </a:xfrm>
          <a:prstGeom prst="rect">
            <a:avLst/>
          </a:prstGeom>
          <a:noFill/>
        </p:spPr>
        <p:txBody>
          <a:bodyPr wrap="none" rtlCol="0">
            <a:spAutoFit/>
          </a:bodyPr>
          <a:lstStyle/>
          <a:p>
            <a:r>
              <a:rPr lang="en-US" b="1" dirty="0" smtClean="0">
                <a:solidFill>
                  <a:srgbClr val="FF0000"/>
                </a:solidFill>
              </a:rPr>
              <a:t>ME081 Medicare Code</a:t>
            </a:r>
            <a:endParaRPr lang="en-US" b="1" dirty="0">
              <a:solidFill>
                <a:srgbClr val="FF0000"/>
              </a:solidFill>
            </a:endParaRPr>
          </a:p>
        </p:txBody>
      </p:sp>
      <p:sp>
        <p:nvSpPr>
          <p:cNvPr id="14" name="TextBox 13"/>
          <p:cNvSpPr txBox="1"/>
          <p:nvPr/>
        </p:nvSpPr>
        <p:spPr>
          <a:xfrm>
            <a:off x="6599647" y="6341112"/>
            <a:ext cx="1132811" cy="369332"/>
          </a:xfrm>
          <a:prstGeom prst="rect">
            <a:avLst/>
          </a:prstGeom>
          <a:noFill/>
        </p:spPr>
        <p:txBody>
          <a:bodyPr wrap="none" rtlCol="0">
            <a:spAutoFit/>
          </a:bodyPr>
          <a:lstStyle/>
          <a:p>
            <a:r>
              <a:rPr lang="en-US" b="1" i="1" dirty="0" smtClean="0">
                <a:solidFill>
                  <a:srgbClr val="5B9BD5">
                    <a:lumMod val="75000"/>
                  </a:srgbClr>
                </a:solidFill>
              </a:rPr>
              <a:t>continued</a:t>
            </a:r>
            <a:endParaRPr lang="en-US" b="1" i="1" dirty="0">
              <a:solidFill>
                <a:srgbClr val="5B9BD5">
                  <a:lumMod val="75000"/>
                </a:srgbClr>
              </a:solidFill>
            </a:endParaRPr>
          </a:p>
        </p:txBody>
      </p:sp>
      <p:sp>
        <p:nvSpPr>
          <p:cNvPr id="15" name="Right Arrow 14"/>
          <p:cNvSpPr/>
          <p:nvPr/>
        </p:nvSpPr>
        <p:spPr>
          <a:xfrm>
            <a:off x="7912100" y="6464300"/>
            <a:ext cx="949444" cy="157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524931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304800" y="1787604"/>
          <a:ext cx="4241800" cy="23368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Hire Abilities Hawai'iMedicare Open Enrollment Announcement - FALL 2018 -  Hire Abilities Hawai'i"/>
          <p:cNvPicPr>
            <a:picLocks noChangeAspect="1" noChangeArrowheads="1"/>
          </p:cNvPicPr>
          <p:nvPr/>
        </p:nvPicPr>
        <p:blipFill rotWithShape="1">
          <a:blip r:embed="rId4">
            <a:extLst>
              <a:ext uri="{28A0092B-C50C-407E-A947-70E740481C1C}">
                <a14:useLocalDpi xmlns:a14="http://schemas.microsoft.com/office/drawing/2010/main" val="0"/>
              </a:ext>
            </a:extLst>
          </a:blip>
          <a:srcRect t="28210" b="30259"/>
          <a:stretch/>
        </p:blipFill>
        <p:spPr bwMode="auto">
          <a:xfrm>
            <a:off x="6377873" y="282299"/>
            <a:ext cx="2501901" cy="800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362" y="1446368"/>
            <a:ext cx="8760475" cy="369332"/>
          </a:xfrm>
          <a:prstGeom prst="rect">
            <a:avLst/>
          </a:prstGeom>
          <a:noFill/>
        </p:spPr>
        <p:txBody>
          <a:bodyPr wrap="none" rtlCol="0">
            <a:spAutoFit/>
          </a:bodyPr>
          <a:lstStyle/>
          <a:p>
            <a:r>
              <a:rPr lang="en-US" b="1" dirty="0" smtClean="0">
                <a:solidFill>
                  <a:srgbClr val="0070C0"/>
                </a:solidFill>
              </a:rPr>
              <a:t>Frequency of Medicare Code (MEO81) for Massachusetts Residents by Distinct MEID Count</a:t>
            </a:r>
            <a:endParaRPr lang="en-US" b="1" dirty="0">
              <a:solidFill>
                <a:srgbClr val="0070C0"/>
              </a:solidFill>
            </a:endParaRPr>
          </a:p>
        </p:txBody>
      </p:sp>
      <p:sp>
        <p:nvSpPr>
          <p:cNvPr id="7" name="TextBox 6"/>
          <p:cNvSpPr txBox="1"/>
          <p:nvPr/>
        </p:nvSpPr>
        <p:spPr>
          <a:xfrm>
            <a:off x="158086" y="282299"/>
            <a:ext cx="6369714" cy="954107"/>
          </a:xfrm>
          <a:prstGeom prst="rect">
            <a:avLst/>
          </a:prstGeom>
          <a:noFill/>
        </p:spPr>
        <p:txBody>
          <a:bodyPr wrap="square" rtlCol="0">
            <a:spAutoFit/>
          </a:bodyPr>
          <a:lstStyle/>
          <a:p>
            <a:pPr defTabSz="914400"/>
            <a:r>
              <a:rPr lang="en-US" sz="1400" b="1" i="1" u="sng" dirty="0" smtClean="0">
                <a:solidFill>
                  <a:prstClr val="black"/>
                </a:solidFill>
              </a:rPr>
              <a:t>Answer (continued</a:t>
            </a:r>
            <a:r>
              <a:rPr lang="en-US" sz="1400" b="1" i="1" dirty="0" smtClean="0">
                <a:solidFill>
                  <a:prstClr val="black"/>
                </a:solidFill>
              </a:rPr>
              <a:t>): </a:t>
            </a:r>
            <a:r>
              <a:rPr lang="en-US" sz="1400" i="1" dirty="0" smtClean="0">
                <a:solidFill>
                  <a:prstClr val="black"/>
                </a:solidFill>
              </a:rPr>
              <a:t>In looking at the frequency of Medicare Coding in MA APCD Release 8.0 by count of distinct MEIDs and by year for calendar years 2016 to 2019 for Massachusetts residents, while under 15% of records have a Medicare product, each year that percentage has been increasing as shown in the four charts below.</a:t>
            </a:r>
            <a:endParaRPr lang="en-US" sz="1400" i="1" dirty="0">
              <a:solidFill>
                <a:prstClr val="black"/>
              </a:solidFill>
            </a:endParaRPr>
          </a:p>
        </p:txBody>
      </p:sp>
      <p:graphicFrame>
        <p:nvGraphicFramePr>
          <p:cNvPr id="9" name="Chart 8"/>
          <p:cNvGraphicFramePr/>
          <p:nvPr>
            <p:extLst/>
          </p:nvPr>
        </p:nvGraphicFramePr>
        <p:xfrm>
          <a:off x="4637974" y="1787604"/>
          <a:ext cx="4241800" cy="2336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304800" y="4276804"/>
          <a:ext cx="4241800" cy="2336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extLst/>
          </p:nvPr>
        </p:nvGraphicFramePr>
        <p:xfrm>
          <a:off x="4637974" y="4276804"/>
          <a:ext cx="4241800" cy="2336800"/>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p:cNvSpPr txBox="1"/>
          <p:nvPr/>
        </p:nvSpPr>
        <p:spPr>
          <a:xfrm>
            <a:off x="3416300" y="2921000"/>
            <a:ext cx="652743" cy="369332"/>
          </a:xfrm>
          <a:prstGeom prst="rect">
            <a:avLst/>
          </a:prstGeom>
          <a:solidFill>
            <a:srgbClr val="FFFF00"/>
          </a:solidFill>
        </p:spPr>
        <p:txBody>
          <a:bodyPr wrap="none" rtlCol="0">
            <a:spAutoFit/>
          </a:bodyPr>
          <a:lstStyle/>
          <a:p>
            <a:r>
              <a:rPr lang="en-US" b="1" dirty="0" smtClean="0">
                <a:solidFill>
                  <a:srgbClr val="FF0000"/>
                </a:solidFill>
              </a:rPr>
              <a:t>2019</a:t>
            </a:r>
            <a:endParaRPr lang="en-US" b="1" dirty="0">
              <a:solidFill>
                <a:srgbClr val="FF0000"/>
              </a:solidFill>
            </a:endParaRPr>
          </a:p>
        </p:txBody>
      </p:sp>
      <p:sp>
        <p:nvSpPr>
          <p:cNvPr id="13" name="TextBox 12"/>
          <p:cNvSpPr txBox="1"/>
          <p:nvPr/>
        </p:nvSpPr>
        <p:spPr>
          <a:xfrm>
            <a:off x="3416300" y="5435600"/>
            <a:ext cx="652743" cy="369332"/>
          </a:xfrm>
          <a:prstGeom prst="rect">
            <a:avLst/>
          </a:prstGeom>
          <a:solidFill>
            <a:srgbClr val="FFFF00"/>
          </a:solidFill>
        </p:spPr>
        <p:txBody>
          <a:bodyPr wrap="none" rtlCol="0">
            <a:spAutoFit/>
          </a:bodyPr>
          <a:lstStyle/>
          <a:p>
            <a:r>
              <a:rPr lang="en-US" b="1" dirty="0" smtClean="0">
                <a:solidFill>
                  <a:srgbClr val="FF0000"/>
                </a:solidFill>
              </a:rPr>
              <a:t>2017</a:t>
            </a:r>
            <a:endParaRPr lang="en-US" b="1" dirty="0">
              <a:solidFill>
                <a:srgbClr val="FF0000"/>
              </a:solidFill>
            </a:endParaRPr>
          </a:p>
        </p:txBody>
      </p:sp>
      <p:sp>
        <p:nvSpPr>
          <p:cNvPr id="14" name="TextBox 13"/>
          <p:cNvSpPr txBox="1"/>
          <p:nvPr/>
        </p:nvSpPr>
        <p:spPr>
          <a:xfrm>
            <a:off x="7505700" y="5435600"/>
            <a:ext cx="652743" cy="369332"/>
          </a:xfrm>
          <a:prstGeom prst="rect">
            <a:avLst/>
          </a:prstGeom>
          <a:solidFill>
            <a:srgbClr val="FFFF00"/>
          </a:solidFill>
        </p:spPr>
        <p:txBody>
          <a:bodyPr wrap="none" rtlCol="0">
            <a:spAutoFit/>
          </a:bodyPr>
          <a:lstStyle/>
          <a:p>
            <a:r>
              <a:rPr lang="en-US" b="1" dirty="0" smtClean="0">
                <a:solidFill>
                  <a:srgbClr val="FF0000"/>
                </a:solidFill>
              </a:rPr>
              <a:t>2016</a:t>
            </a:r>
            <a:endParaRPr lang="en-US" b="1" dirty="0">
              <a:solidFill>
                <a:srgbClr val="FF0000"/>
              </a:solidFill>
            </a:endParaRPr>
          </a:p>
        </p:txBody>
      </p:sp>
      <p:sp>
        <p:nvSpPr>
          <p:cNvPr id="15" name="TextBox 14"/>
          <p:cNvSpPr txBox="1"/>
          <p:nvPr/>
        </p:nvSpPr>
        <p:spPr>
          <a:xfrm>
            <a:off x="7505700" y="2888734"/>
            <a:ext cx="652743" cy="369332"/>
          </a:xfrm>
          <a:prstGeom prst="rect">
            <a:avLst/>
          </a:prstGeom>
          <a:solidFill>
            <a:srgbClr val="FFFF00"/>
          </a:solidFill>
        </p:spPr>
        <p:txBody>
          <a:bodyPr wrap="none" rtlCol="0">
            <a:spAutoFit/>
          </a:bodyPr>
          <a:lstStyle/>
          <a:p>
            <a:r>
              <a:rPr lang="en-US" b="1" dirty="0" smtClean="0">
                <a:solidFill>
                  <a:srgbClr val="FF0000"/>
                </a:solidFill>
              </a:rPr>
              <a:t>2018</a:t>
            </a:r>
            <a:endParaRPr lang="en-US" b="1" dirty="0">
              <a:solidFill>
                <a:srgbClr val="FF0000"/>
              </a:solidFill>
            </a:endParaRPr>
          </a:p>
        </p:txBody>
      </p:sp>
    </p:spTree>
    <p:extLst>
      <p:ext uri="{BB962C8B-B14F-4D97-AF65-F5344CB8AC3E}">
        <p14:creationId xmlns:p14="http://schemas.microsoft.com/office/powerpoint/2010/main" val="40684689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Does Group Health Insurance Cover? – USA Her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08558"/>
            <a:ext cx="1428750" cy="7836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69593" y="308558"/>
            <a:ext cx="4451807" cy="1200329"/>
          </a:xfrm>
          <a:prstGeom prst="rect">
            <a:avLst/>
          </a:prstGeom>
        </p:spPr>
        <p:txBody>
          <a:bodyPr wrap="square">
            <a:spAutoFit/>
          </a:bodyPr>
          <a:lstStyle/>
          <a:p>
            <a:r>
              <a:rPr lang="en-US" b="1" u="sng" dirty="0" smtClean="0">
                <a:solidFill>
                  <a:srgbClr val="0070C0"/>
                </a:solidFill>
                <a:latin typeface="Calibri Light" panose="020F0302020204030204"/>
              </a:rPr>
              <a:t>Question</a:t>
            </a:r>
            <a:r>
              <a:rPr lang="en-US" b="1" dirty="0" smtClean="0">
                <a:solidFill>
                  <a:srgbClr val="0070C0"/>
                </a:solidFill>
                <a:latin typeface="Calibri Light" panose="020F0302020204030204"/>
              </a:rPr>
              <a:t>: </a:t>
            </a:r>
            <a:r>
              <a:rPr lang="en-US" b="1" dirty="0">
                <a:solidFill>
                  <a:srgbClr val="0070C0"/>
                </a:solidFill>
                <a:latin typeface="Calibri Light" panose="020F0302020204030204"/>
              </a:rPr>
              <a:t>Is there a way to identify </a:t>
            </a:r>
            <a:r>
              <a:rPr lang="en-US" b="1" dirty="0" smtClean="0">
                <a:solidFill>
                  <a:srgbClr val="0070C0"/>
                </a:solidFill>
                <a:latin typeface="Calibri Light" panose="020F0302020204030204"/>
              </a:rPr>
              <a:t>non-</a:t>
            </a:r>
          </a:p>
          <a:p>
            <a:r>
              <a:rPr lang="en-US" b="1" dirty="0" smtClean="0">
                <a:solidFill>
                  <a:srgbClr val="0070C0"/>
                </a:solidFill>
                <a:latin typeface="Calibri Light" panose="020F0302020204030204"/>
              </a:rPr>
              <a:t>group </a:t>
            </a:r>
            <a:r>
              <a:rPr lang="en-US" b="1" dirty="0">
                <a:solidFill>
                  <a:srgbClr val="0070C0"/>
                </a:solidFill>
                <a:latin typeface="Calibri Light" panose="020F0302020204030204"/>
              </a:rPr>
              <a:t>vs employer </a:t>
            </a:r>
            <a:r>
              <a:rPr lang="en-US" b="1" dirty="0" smtClean="0">
                <a:solidFill>
                  <a:srgbClr val="0070C0"/>
                </a:solidFill>
                <a:latin typeface="Calibri Light" panose="020F0302020204030204"/>
              </a:rPr>
              <a:t>sponsored plans</a:t>
            </a:r>
            <a:r>
              <a:rPr lang="en-US" b="1" dirty="0">
                <a:solidFill>
                  <a:srgbClr val="0070C0"/>
                </a:solidFill>
                <a:latin typeface="Calibri Light" panose="020F0302020204030204"/>
              </a:rPr>
              <a:t>? </a:t>
            </a:r>
            <a:r>
              <a:rPr lang="en-US" b="1" dirty="0" smtClean="0">
                <a:solidFill>
                  <a:srgbClr val="0070C0"/>
                </a:solidFill>
                <a:latin typeface="Calibri Light" panose="020F0302020204030204"/>
              </a:rPr>
              <a:t>Market place </a:t>
            </a:r>
            <a:r>
              <a:rPr lang="en-US" b="1" dirty="0">
                <a:solidFill>
                  <a:srgbClr val="0070C0"/>
                </a:solidFill>
                <a:latin typeface="Calibri Light" panose="020F0302020204030204"/>
              </a:rPr>
              <a:t>vs off-marketplace non-group plans?  </a:t>
            </a:r>
          </a:p>
          <a:p>
            <a:endParaRPr lang="en-US" b="1" dirty="0">
              <a:solidFill>
                <a:srgbClr val="0070C0"/>
              </a:solidFill>
              <a:latin typeface="Calibri Light" panose="020F0302020204030204"/>
            </a:endParaRPr>
          </a:p>
        </p:txBody>
      </p:sp>
      <p:sp>
        <p:nvSpPr>
          <p:cNvPr id="6" name="TextBox 5"/>
          <p:cNvSpPr txBox="1"/>
          <p:nvPr/>
        </p:nvSpPr>
        <p:spPr>
          <a:xfrm>
            <a:off x="263272" y="1398333"/>
            <a:ext cx="5312028" cy="1077218"/>
          </a:xfrm>
          <a:prstGeom prst="rect">
            <a:avLst/>
          </a:prstGeom>
          <a:noFill/>
        </p:spPr>
        <p:txBody>
          <a:bodyPr wrap="square" rtlCol="0">
            <a:spAutoFit/>
          </a:bodyPr>
          <a:lstStyle/>
          <a:p>
            <a:pPr defTabSz="914400"/>
            <a:r>
              <a:rPr lang="en-US" sz="1600" b="1" i="1" u="sng" dirty="0" smtClean="0">
                <a:solidFill>
                  <a:prstClr val="black"/>
                </a:solidFill>
              </a:rPr>
              <a:t>Answer</a:t>
            </a:r>
            <a:r>
              <a:rPr lang="en-US" sz="1600" b="1" i="1" dirty="0" smtClean="0">
                <a:solidFill>
                  <a:prstClr val="black"/>
                </a:solidFill>
              </a:rPr>
              <a:t>: </a:t>
            </a:r>
            <a:r>
              <a:rPr lang="en-US" sz="1600" i="1" dirty="0" smtClean="0">
                <a:solidFill>
                  <a:prstClr val="black"/>
                </a:solidFill>
              </a:rPr>
              <a:t>Yes, the </a:t>
            </a:r>
            <a:r>
              <a:rPr lang="en-US" sz="1600" i="1" dirty="0">
                <a:solidFill>
                  <a:prstClr val="black"/>
                </a:solidFill>
              </a:rPr>
              <a:t>non-government limited data set Product file includes a field called Insurance Plan Market (PR005</a:t>
            </a:r>
            <a:r>
              <a:rPr lang="en-US" sz="1600" i="1" dirty="0" smtClean="0">
                <a:solidFill>
                  <a:prstClr val="black"/>
                </a:solidFill>
              </a:rPr>
              <a:t>), see table to right. And the </a:t>
            </a:r>
            <a:r>
              <a:rPr lang="en-US" sz="1600" i="1" dirty="0">
                <a:solidFill>
                  <a:prstClr val="black"/>
                </a:solidFill>
              </a:rPr>
              <a:t>Member Eligibility file includes a field called Market Category Code (</a:t>
            </a:r>
            <a:r>
              <a:rPr lang="en-US" sz="1600" i="1" dirty="0" smtClean="0">
                <a:solidFill>
                  <a:prstClr val="black"/>
                </a:solidFill>
              </a:rPr>
              <a:t>ME030), see table below.</a:t>
            </a:r>
            <a:endParaRPr lang="en-US" sz="1600" b="1" i="1" dirty="0">
              <a:solidFill>
                <a:prstClr val="black"/>
              </a:solidFill>
            </a:endParaRPr>
          </a:p>
        </p:txBody>
      </p:sp>
      <p:pic>
        <p:nvPicPr>
          <p:cNvPr id="6147" name="Picture 5"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1" y="566292"/>
            <a:ext cx="31718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810251" y="196960"/>
            <a:ext cx="3171825" cy="369332"/>
          </a:xfrm>
          <a:prstGeom prst="rect">
            <a:avLst/>
          </a:prstGeom>
          <a:noFill/>
        </p:spPr>
        <p:txBody>
          <a:bodyPr wrap="square" rtlCol="0">
            <a:spAutoFit/>
          </a:bodyPr>
          <a:lstStyle/>
          <a:p>
            <a:r>
              <a:rPr lang="en-US" b="1" dirty="0" smtClean="0">
                <a:solidFill>
                  <a:srgbClr val="FF0000"/>
                </a:solidFill>
              </a:rPr>
              <a:t>Insurance Plan Market (PR005)</a:t>
            </a:r>
            <a:endParaRPr lang="en-US" b="1" dirty="0">
              <a:solidFill>
                <a:srgbClr val="FF0000"/>
              </a:solidFill>
            </a:endParaRPr>
          </a:p>
        </p:txBody>
      </p:sp>
      <p:pic>
        <p:nvPicPr>
          <p:cNvPr id="6148" name="Picture 6" descr="image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 y="3171380"/>
            <a:ext cx="51641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00151" y="2802048"/>
            <a:ext cx="3171825" cy="369332"/>
          </a:xfrm>
          <a:prstGeom prst="rect">
            <a:avLst/>
          </a:prstGeom>
          <a:noFill/>
        </p:spPr>
        <p:txBody>
          <a:bodyPr wrap="square" rtlCol="0">
            <a:spAutoFit/>
          </a:bodyPr>
          <a:lstStyle/>
          <a:p>
            <a:r>
              <a:rPr lang="en-US" b="1" dirty="0" smtClean="0">
                <a:solidFill>
                  <a:srgbClr val="FF0000"/>
                </a:solidFill>
              </a:rPr>
              <a:t>Market Category Code (ME030)</a:t>
            </a:r>
            <a:endParaRPr lang="en-US" b="1" dirty="0">
              <a:solidFill>
                <a:srgbClr val="FF0000"/>
              </a:solidFill>
            </a:endParaRPr>
          </a:p>
        </p:txBody>
      </p:sp>
    </p:spTree>
    <p:extLst>
      <p:ext uri="{BB962C8B-B14F-4D97-AF65-F5344CB8AC3E}">
        <p14:creationId xmlns:p14="http://schemas.microsoft.com/office/powerpoint/2010/main" val="27283242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858966"/>
            <a:ext cx="78105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00" y="0"/>
            <a:ext cx="8712200" cy="954107"/>
          </a:xfrm>
          <a:prstGeom prst="rect">
            <a:avLst/>
          </a:prstGeom>
        </p:spPr>
        <p:txBody>
          <a:bodyPr wrap="square">
            <a:spAutoFit/>
          </a:bodyPr>
          <a:lstStyle/>
          <a:p>
            <a:r>
              <a:rPr lang="en-US" sz="1400" b="1" u="sng" dirty="0">
                <a:solidFill>
                  <a:srgbClr val="0070C0"/>
                </a:solidFill>
                <a:latin typeface="Calibri Light" panose="020F0302020204030204"/>
              </a:rPr>
              <a:t>Question</a:t>
            </a:r>
            <a:r>
              <a:rPr lang="en-US" sz="1400" b="1" dirty="0">
                <a:solidFill>
                  <a:srgbClr val="0070C0"/>
                </a:solidFill>
                <a:latin typeface="Calibri Light" panose="020F0302020204030204"/>
              </a:rPr>
              <a:t>: What </a:t>
            </a:r>
            <a:r>
              <a:rPr lang="en-US" sz="1400" b="1" dirty="0" smtClean="0">
                <a:solidFill>
                  <a:srgbClr val="0070C0"/>
                </a:solidFill>
                <a:latin typeface="Calibri Light" panose="020F0302020204030204"/>
              </a:rPr>
              <a:t>out-of-pocket </a:t>
            </a:r>
            <a:r>
              <a:rPr lang="en-US" sz="1400" b="1" dirty="0">
                <a:solidFill>
                  <a:srgbClr val="0070C0"/>
                </a:solidFill>
                <a:latin typeface="Calibri Light" panose="020F0302020204030204"/>
              </a:rPr>
              <a:t>cost </a:t>
            </a:r>
            <a:r>
              <a:rPr lang="en-US" sz="1400" b="1">
                <a:solidFill>
                  <a:srgbClr val="0070C0"/>
                </a:solidFill>
                <a:latin typeface="Calibri Light" panose="020F0302020204030204"/>
              </a:rPr>
              <a:t>data </a:t>
            </a:r>
            <a:r>
              <a:rPr lang="en-US" sz="1400" b="1" smtClean="0">
                <a:solidFill>
                  <a:srgbClr val="0070C0"/>
                </a:solidFill>
                <a:latin typeface="Calibri Light" panose="020F0302020204030204"/>
              </a:rPr>
              <a:t>is available</a:t>
            </a:r>
            <a:r>
              <a:rPr lang="en-US" sz="1400" b="1" dirty="0">
                <a:solidFill>
                  <a:srgbClr val="0070C0"/>
                </a:solidFill>
                <a:latin typeface="Calibri Light" panose="020F0302020204030204"/>
              </a:rPr>
              <a:t>?  Are these data broken down by deductible, co-pay, and co-insurance amounts?  </a:t>
            </a:r>
            <a:r>
              <a:rPr lang="en-US" sz="1400" i="1" u="sng" dirty="0">
                <a:solidFill>
                  <a:prstClr val="black"/>
                </a:solidFill>
              </a:rPr>
              <a:t>Answer</a:t>
            </a:r>
            <a:r>
              <a:rPr lang="en-US" sz="1400" i="1" dirty="0">
                <a:solidFill>
                  <a:prstClr val="black"/>
                </a:solidFill>
              </a:rPr>
              <a:t>: Yes, below are 14 currency fields included in the data release and their description. </a:t>
            </a:r>
            <a:endParaRPr lang="en-US" sz="1400" i="1" dirty="0" smtClean="0">
              <a:solidFill>
                <a:prstClr val="black"/>
              </a:solidFill>
            </a:endParaRPr>
          </a:p>
          <a:p>
            <a:r>
              <a:rPr lang="en-US" sz="1400" i="1" dirty="0" smtClean="0">
                <a:solidFill>
                  <a:prstClr val="black"/>
                </a:solidFill>
              </a:rPr>
              <a:t>The </a:t>
            </a:r>
            <a:r>
              <a:rPr lang="en-US" sz="1400" i="1" dirty="0">
                <a:solidFill>
                  <a:prstClr val="black"/>
                </a:solidFill>
              </a:rPr>
              <a:t>ones related to out-of-pocket costs are highlighted in yellow.</a:t>
            </a:r>
          </a:p>
          <a:p>
            <a:endParaRPr lang="en-US" sz="1400" b="1" dirty="0">
              <a:solidFill>
                <a:srgbClr val="0070C0"/>
              </a:solidFill>
              <a:latin typeface="Calibri Light" panose="020F0302020204030204"/>
            </a:endParaRPr>
          </a:p>
        </p:txBody>
      </p:sp>
    </p:spTree>
    <p:extLst>
      <p:ext uri="{BB962C8B-B14F-4D97-AF65-F5344CB8AC3E}">
        <p14:creationId xmlns:p14="http://schemas.microsoft.com/office/powerpoint/2010/main" val="39271884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443198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solidFill>
                  <a:srgbClr val="63666A"/>
                </a:solidFill>
                <a:latin typeface="Arial" panose="020B0604020202020204" pitchFamily="34" charset="0"/>
                <a:cs typeface="Arial" panose="020B0604020202020204" pitchFamily="34" charset="0"/>
              </a:rPr>
              <a:t>Announcements</a:t>
            </a:r>
            <a:r>
              <a:rPr lang="en-US" sz="2400" dirty="0" smtClean="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0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0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smtClean="0">
                <a:solidFill>
                  <a:srgbClr val="63666A"/>
                </a:solidFill>
                <a:latin typeface="Arial"/>
                <a:cs typeface="Arial"/>
              </a:rPr>
              <a:t>Website Updates</a:t>
            </a:r>
          </a:p>
          <a:p>
            <a:pPr marL="342900" indent="-342900">
              <a:buFont typeface="Wingdings" panose="05000000000000000000" pitchFamily="2" charset="2"/>
              <a:buChar char="Ø"/>
            </a:pPr>
            <a:r>
              <a:rPr lang="en-US" sz="20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0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Admission </a:t>
            </a:r>
            <a:r>
              <a:rPr lang="en-US" dirty="0">
                <a:solidFill>
                  <a:srgbClr val="63666A"/>
                </a:solidFill>
              </a:rPr>
              <a:t>Type</a:t>
            </a:r>
          </a:p>
          <a:p>
            <a:pPr marL="800100" lvl="1" indent="-342900">
              <a:buFont typeface="Wingdings" panose="05000000000000000000" pitchFamily="2" charset="2"/>
              <a:buChar char="Ø"/>
            </a:pPr>
            <a:r>
              <a:rPr lang="en-US" dirty="0" smtClean="0">
                <a:solidFill>
                  <a:srgbClr val="63666A"/>
                </a:solidFill>
              </a:rPr>
              <a:t>Carrier </a:t>
            </a:r>
            <a:r>
              <a:rPr lang="en-US" dirty="0">
                <a:solidFill>
                  <a:srgbClr val="63666A"/>
                </a:solidFill>
              </a:rPr>
              <a:t>Specific Subscriber ID</a:t>
            </a:r>
          </a:p>
          <a:p>
            <a:pPr marL="800100" lvl="1" indent="-342900">
              <a:buFont typeface="Wingdings" panose="05000000000000000000" pitchFamily="2" charset="2"/>
              <a:buChar char="Ø"/>
            </a:pPr>
            <a:r>
              <a:rPr lang="en-US" dirty="0" smtClean="0">
                <a:solidFill>
                  <a:srgbClr val="63666A"/>
                </a:solidFill>
              </a:rPr>
              <a:t>Medical </a:t>
            </a:r>
            <a:r>
              <a:rPr lang="en-US" dirty="0">
                <a:solidFill>
                  <a:srgbClr val="63666A"/>
                </a:solidFill>
              </a:rPr>
              <a:t>Coverage Codes</a:t>
            </a:r>
          </a:p>
          <a:p>
            <a:pPr marL="800100" lvl="1" indent="-342900">
              <a:buFont typeface="Wingdings" panose="05000000000000000000" pitchFamily="2" charset="2"/>
              <a:buChar char="Ø"/>
            </a:pPr>
            <a:r>
              <a:rPr lang="en-US" dirty="0" smtClean="0">
                <a:solidFill>
                  <a:srgbClr val="63666A"/>
                </a:solidFill>
              </a:rPr>
              <a:t>Medicare </a:t>
            </a:r>
            <a:r>
              <a:rPr lang="en-US" dirty="0">
                <a:solidFill>
                  <a:srgbClr val="63666A"/>
                </a:solidFill>
              </a:rPr>
              <a:t>Code</a:t>
            </a:r>
          </a:p>
          <a:p>
            <a:pPr marL="800100" lvl="1" indent="-342900">
              <a:buFont typeface="Wingdings" panose="05000000000000000000" pitchFamily="2" charset="2"/>
              <a:buChar char="Ø"/>
            </a:pPr>
            <a:r>
              <a:rPr lang="en-US" dirty="0" smtClean="0">
                <a:solidFill>
                  <a:srgbClr val="63666A"/>
                </a:solidFill>
              </a:rPr>
              <a:t>Marketplace </a:t>
            </a:r>
            <a:r>
              <a:rPr lang="en-US" dirty="0">
                <a:solidFill>
                  <a:srgbClr val="63666A"/>
                </a:solidFill>
              </a:rPr>
              <a:t>Category</a:t>
            </a:r>
          </a:p>
          <a:p>
            <a:pPr marL="800100" lvl="1" indent="-342900">
              <a:buFont typeface="Wingdings" panose="05000000000000000000" pitchFamily="2" charset="2"/>
              <a:buChar char="Ø"/>
            </a:pPr>
            <a:r>
              <a:rPr lang="en-US" dirty="0" smtClean="0">
                <a:solidFill>
                  <a:srgbClr val="63666A"/>
                </a:solidFill>
              </a:rPr>
              <a:t>Out </a:t>
            </a:r>
            <a:r>
              <a:rPr lang="en-US" dirty="0">
                <a:solidFill>
                  <a:srgbClr val="63666A"/>
                </a:solidFill>
              </a:rPr>
              <a:t>of Pocket Costs</a:t>
            </a:r>
          </a:p>
          <a:p>
            <a:pPr marL="342900" indent="-342900">
              <a:buFont typeface="Wingdings" panose="05000000000000000000" pitchFamily="2" charset="2"/>
              <a:buChar char="Ø"/>
            </a:pPr>
            <a:r>
              <a:rPr lang="en-US" sz="20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smtClean="0"/>
              <a:t>The next User Group will meet Tuesday, April 27.</a:t>
            </a:r>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1433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21</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 and delivery</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a:r>
            <a:r>
              <a:rPr lang="en-US" sz="1600" dirty="0" smtClean="0"/>
              <a:t>At this time, CHIA is releasing data and providing extracts to requestors. </a:t>
            </a:r>
          </a:p>
          <a:p>
            <a:endParaRPr lang="en-US" sz="1600" dirty="0" smtClean="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5441</TotalTime>
  <Words>2531</Words>
  <Application>Microsoft Macintosh PowerPoint</Application>
  <PresentationFormat>On-screen Show (4:3)</PresentationFormat>
  <Paragraphs>283</Paragraphs>
  <Slides>22</Slides>
  <Notes>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178</cp:revision>
  <cp:lastPrinted>2019-07-23T18:41:08Z</cp:lastPrinted>
  <dcterms:created xsi:type="dcterms:W3CDTF">2018-01-09T20:21:29Z</dcterms:created>
  <dcterms:modified xsi:type="dcterms:W3CDTF">2021-03-29T17:51:38Z</dcterms:modified>
</cp:coreProperties>
</file>