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 id="2147483696" r:id="rId2"/>
  </p:sldMasterIdLst>
  <p:notesMasterIdLst>
    <p:notesMasterId r:id="rId19"/>
  </p:notesMasterIdLst>
  <p:handoutMasterIdLst>
    <p:handoutMasterId r:id="rId20"/>
  </p:handoutMasterIdLst>
  <p:sldIdLst>
    <p:sldId id="259" r:id="rId3"/>
    <p:sldId id="274" r:id="rId4"/>
    <p:sldId id="343" r:id="rId5"/>
    <p:sldId id="351" r:id="rId6"/>
    <p:sldId id="352" r:id="rId7"/>
    <p:sldId id="336" r:id="rId8"/>
    <p:sldId id="387" r:id="rId9"/>
    <p:sldId id="388" r:id="rId10"/>
    <p:sldId id="389" r:id="rId11"/>
    <p:sldId id="390" r:id="rId12"/>
    <p:sldId id="391" r:id="rId13"/>
    <p:sldId id="392" r:id="rId14"/>
    <p:sldId id="306" r:id="rId15"/>
    <p:sldId id="358" r:id="rId16"/>
    <p:sldId id="366" r:id="rId17"/>
    <p:sldId id="328" r:id="rId1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yeth, Amy" initials="WA" lastIdx="10" clrIdx="0">
    <p:extLst>
      <p:ext uri="{19B8F6BF-5375-455C-9EA6-DF929625EA0E}">
        <p15:presenceInfo xmlns:p15="http://schemas.microsoft.com/office/powerpoint/2012/main" userId="S-1-5-21-320818509-2549926932-657949529-2110" providerId="AD"/>
      </p:ext>
    </p:extLst>
  </p:cmAuthor>
  <p:cmAuthor id="2" name="Curley, Scott" initials="CS" lastIdx="2" clrIdx="1">
    <p:extLst>
      <p:ext uri="{19B8F6BF-5375-455C-9EA6-DF929625EA0E}">
        <p15:presenceInfo xmlns:p15="http://schemas.microsoft.com/office/powerpoint/2012/main" userId="S-1-5-21-320818509-2549926932-657949529-17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66A"/>
    <a:srgbClr val="0054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45" autoAdjust="0"/>
    <p:restoredTop sz="96327" autoAdjust="0"/>
  </p:normalViewPr>
  <p:slideViewPr>
    <p:cSldViewPr snapToGrid="0" snapToObjects="1" showGuides="1">
      <p:cViewPr varScale="1">
        <p:scale>
          <a:sx n="128" d="100"/>
          <a:sy n="128" d="100"/>
        </p:scale>
        <p:origin x="1768"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APCD</c:v>
                </c:pt>
              </c:strCache>
            </c:strRef>
          </c:tx>
          <c:spPr>
            <a:solidFill>
              <a:schemeClr val="accent1"/>
            </a:solidFill>
            <a:ln>
              <a:noFill/>
            </a:ln>
            <a:effectLst/>
          </c:spPr>
          <c:invertIfNegative val="0"/>
          <c:cat>
            <c:strRef>
              <c:f>Sheet1!$A$2:$A$49</c:f>
              <c:strCache>
                <c:ptCount val="48"/>
                <c:pt idx="0">
                  <c:v>2015-01</c:v>
                </c:pt>
                <c:pt idx="1">
                  <c:v>2015-02</c:v>
                </c:pt>
                <c:pt idx="2">
                  <c:v>2015-03</c:v>
                </c:pt>
                <c:pt idx="3">
                  <c:v>2015-04</c:v>
                </c:pt>
                <c:pt idx="4">
                  <c:v>2015-05</c:v>
                </c:pt>
                <c:pt idx="5">
                  <c:v>2015-06</c:v>
                </c:pt>
                <c:pt idx="6">
                  <c:v>2015-07</c:v>
                </c:pt>
                <c:pt idx="7">
                  <c:v>2015-08</c:v>
                </c:pt>
                <c:pt idx="8">
                  <c:v>2015-09</c:v>
                </c:pt>
                <c:pt idx="9">
                  <c:v>2015-10</c:v>
                </c:pt>
                <c:pt idx="10">
                  <c:v>2015-11</c:v>
                </c:pt>
                <c:pt idx="11">
                  <c:v>2015-12</c:v>
                </c:pt>
                <c:pt idx="12">
                  <c:v>2016-01</c:v>
                </c:pt>
                <c:pt idx="13">
                  <c:v>2016-02</c:v>
                </c:pt>
                <c:pt idx="14">
                  <c:v>2016-03</c:v>
                </c:pt>
                <c:pt idx="15">
                  <c:v>2016-04</c:v>
                </c:pt>
                <c:pt idx="16">
                  <c:v>2016-05</c:v>
                </c:pt>
                <c:pt idx="17">
                  <c:v>2016-06</c:v>
                </c:pt>
                <c:pt idx="18">
                  <c:v>2016-07</c:v>
                </c:pt>
                <c:pt idx="19">
                  <c:v>2016-08</c:v>
                </c:pt>
                <c:pt idx="20">
                  <c:v>2016-09</c:v>
                </c:pt>
                <c:pt idx="21">
                  <c:v>2016-10</c:v>
                </c:pt>
                <c:pt idx="22">
                  <c:v>2016-11</c:v>
                </c:pt>
                <c:pt idx="23">
                  <c:v>2016-12</c:v>
                </c:pt>
                <c:pt idx="24">
                  <c:v>2017-01</c:v>
                </c:pt>
                <c:pt idx="25">
                  <c:v>2017-02</c:v>
                </c:pt>
                <c:pt idx="26">
                  <c:v>2017-03</c:v>
                </c:pt>
                <c:pt idx="27">
                  <c:v>2017-04</c:v>
                </c:pt>
                <c:pt idx="28">
                  <c:v>2017-05</c:v>
                </c:pt>
                <c:pt idx="29">
                  <c:v>2017-06</c:v>
                </c:pt>
                <c:pt idx="30">
                  <c:v>2017-07</c:v>
                </c:pt>
                <c:pt idx="31">
                  <c:v>2017-08</c:v>
                </c:pt>
                <c:pt idx="32">
                  <c:v>2017-09</c:v>
                </c:pt>
                <c:pt idx="33">
                  <c:v>2017-10</c:v>
                </c:pt>
                <c:pt idx="34">
                  <c:v>2017-11</c:v>
                </c:pt>
                <c:pt idx="35">
                  <c:v>2017-12</c:v>
                </c:pt>
                <c:pt idx="36">
                  <c:v>2018-01</c:v>
                </c:pt>
                <c:pt idx="37">
                  <c:v>2018-02</c:v>
                </c:pt>
                <c:pt idx="38">
                  <c:v>2018-03</c:v>
                </c:pt>
                <c:pt idx="39">
                  <c:v>2018-04</c:v>
                </c:pt>
                <c:pt idx="40">
                  <c:v>2018-05</c:v>
                </c:pt>
                <c:pt idx="41">
                  <c:v>2018-06</c:v>
                </c:pt>
                <c:pt idx="42">
                  <c:v>2018-07</c:v>
                </c:pt>
                <c:pt idx="43">
                  <c:v>2018-08</c:v>
                </c:pt>
                <c:pt idx="44">
                  <c:v>2018-09</c:v>
                </c:pt>
                <c:pt idx="45">
                  <c:v>2018-10</c:v>
                </c:pt>
                <c:pt idx="46">
                  <c:v>2018-11</c:v>
                </c:pt>
                <c:pt idx="47">
                  <c:v>2018-12</c:v>
                </c:pt>
              </c:strCache>
            </c:strRef>
          </c:cat>
          <c:val>
            <c:numRef>
              <c:f>Sheet1!$B$2:$B$49</c:f>
              <c:numCache>
                <c:formatCode>General</c:formatCode>
                <c:ptCount val="48"/>
                <c:pt idx="0">
                  <c:v>33461</c:v>
                </c:pt>
                <c:pt idx="1">
                  <c:v>29213</c:v>
                </c:pt>
                <c:pt idx="2">
                  <c:v>31720</c:v>
                </c:pt>
                <c:pt idx="3">
                  <c:v>31557</c:v>
                </c:pt>
                <c:pt idx="4">
                  <c:v>31606</c:v>
                </c:pt>
                <c:pt idx="5">
                  <c:v>31146</c:v>
                </c:pt>
                <c:pt idx="6">
                  <c:v>31550</c:v>
                </c:pt>
                <c:pt idx="7">
                  <c:v>30424</c:v>
                </c:pt>
                <c:pt idx="8">
                  <c:v>30471</c:v>
                </c:pt>
                <c:pt idx="9">
                  <c:v>31576</c:v>
                </c:pt>
                <c:pt idx="10">
                  <c:v>29203</c:v>
                </c:pt>
                <c:pt idx="11">
                  <c:v>30430</c:v>
                </c:pt>
                <c:pt idx="12">
                  <c:v>29102</c:v>
                </c:pt>
                <c:pt idx="13">
                  <c:v>27717</c:v>
                </c:pt>
                <c:pt idx="14">
                  <c:v>30328</c:v>
                </c:pt>
                <c:pt idx="15">
                  <c:v>28378</c:v>
                </c:pt>
                <c:pt idx="16">
                  <c:v>28804</c:v>
                </c:pt>
                <c:pt idx="17">
                  <c:v>27777</c:v>
                </c:pt>
                <c:pt idx="18">
                  <c:v>28133</c:v>
                </c:pt>
                <c:pt idx="19">
                  <c:v>28448</c:v>
                </c:pt>
                <c:pt idx="20">
                  <c:v>28231</c:v>
                </c:pt>
                <c:pt idx="21">
                  <c:v>28782</c:v>
                </c:pt>
                <c:pt idx="22">
                  <c:v>28086</c:v>
                </c:pt>
                <c:pt idx="23">
                  <c:v>29318</c:v>
                </c:pt>
                <c:pt idx="24">
                  <c:v>30710</c:v>
                </c:pt>
                <c:pt idx="25">
                  <c:v>28049</c:v>
                </c:pt>
                <c:pt idx="26">
                  <c:v>30991</c:v>
                </c:pt>
                <c:pt idx="27">
                  <c:v>29477</c:v>
                </c:pt>
                <c:pt idx="28">
                  <c:v>30409</c:v>
                </c:pt>
                <c:pt idx="29">
                  <c:v>30755</c:v>
                </c:pt>
                <c:pt idx="30">
                  <c:v>30027</c:v>
                </c:pt>
                <c:pt idx="31">
                  <c:v>30546</c:v>
                </c:pt>
                <c:pt idx="32">
                  <c:v>29898</c:v>
                </c:pt>
                <c:pt idx="33">
                  <c:v>30667</c:v>
                </c:pt>
                <c:pt idx="34">
                  <c:v>30141</c:v>
                </c:pt>
                <c:pt idx="35">
                  <c:v>30947</c:v>
                </c:pt>
                <c:pt idx="36">
                  <c:v>32642</c:v>
                </c:pt>
                <c:pt idx="37">
                  <c:v>29732</c:v>
                </c:pt>
                <c:pt idx="38">
                  <c:v>32377</c:v>
                </c:pt>
                <c:pt idx="39">
                  <c:v>30797</c:v>
                </c:pt>
                <c:pt idx="40">
                  <c:v>31882</c:v>
                </c:pt>
                <c:pt idx="41">
                  <c:v>31530</c:v>
                </c:pt>
                <c:pt idx="42">
                  <c:v>30608</c:v>
                </c:pt>
                <c:pt idx="43">
                  <c:v>31466</c:v>
                </c:pt>
                <c:pt idx="44">
                  <c:v>30509</c:v>
                </c:pt>
                <c:pt idx="45">
                  <c:v>31807</c:v>
                </c:pt>
                <c:pt idx="46">
                  <c:v>30173</c:v>
                </c:pt>
                <c:pt idx="47">
                  <c:v>30929</c:v>
                </c:pt>
              </c:numCache>
            </c:numRef>
          </c:val>
          <c:extLst>
            <c:ext xmlns:c16="http://schemas.microsoft.com/office/drawing/2014/chart" uri="{C3380CC4-5D6E-409C-BE32-E72D297353CC}">
              <c16:uniqueId val="{00000000-53EB-4929-9DAF-DAFCB3A2C066}"/>
            </c:ext>
          </c:extLst>
        </c:ser>
        <c:dLbls>
          <c:showLegendKey val="0"/>
          <c:showVal val="0"/>
          <c:showCatName val="0"/>
          <c:showSerName val="0"/>
          <c:showPercent val="0"/>
          <c:showBubbleSize val="0"/>
        </c:dLbls>
        <c:gapWidth val="219"/>
        <c:overlap val="-27"/>
        <c:axId val="2122451663"/>
        <c:axId val="2122468303"/>
      </c:barChart>
      <c:catAx>
        <c:axId val="21224516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2468303"/>
        <c:crosses val="autoZero"/>
        <c:auto val="1"/>
        <c:lblAlgn val="ctr"/>
        <c:lblOffset val="100"/>
        <c:noMultiLvlLbl val="0"/>
      </c:catAx>
      <c:valAx>
        <c:axId val="2122468303"/>
        <c:scaling>
          <c:orientation val="minMax"/>
          <c:max val="350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2451663"/>
        <c:crosses val="autoZero"/>
        <c:crossBetween val="between"/>
        <c:majorUnit val="5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Case Mix</c:v>
                </c:pt>
              </c:strCache>
            </c:strRef>
          </c:tx>
          <c:spPr>
            <a:solidFill>
              <a:schemeClr val="accent1"/>
            </a:solidFill>
            <a:ln>
              <a:noFill/>
            </a:ln>
            <a:effectLst/>
          </c:spPr>
          <c:invertIfNegative val="0"/>
          <c:cat>
            <c:strRef>
              <c:f>Sheet1!$A$2:$A$49</c:f>
              <c:strCache>
                <c:ptCount val="48"/>
                <c:pt idx="0">
                  <c:v>2015-01</c:v>
                </c:pt>
                <c:pt idx="1">
                  <c:v>2015-02</c:v>
                </c:pt>
                <c:pt idx="2">
                  <c:v>2015-03</c:v>
                </c:pt>
                <c:pt idx="3">
                  <c:v>2015-04</c:v>
                </c:pt>
                <c:pt idx="4">
                  <c:v>2015-05</c:v>
                </c:pt>
                <c:pt idx="5">
                  <c:v>2015-06</c:v>
                </c:pt>
                <c:pt idx="6">
                  <c:v>2015-07</c:v>
                </c:pt>
                <c:pt idx="7">
                  <c:v>2015-08</c:v>
                </c:pt>
                <c:pt idx="8">
                  <c:v>2015-09</c:v>
                </c:pt>
                <c:pt idx="9">
                  <c:v>2015-10</c:v>
                </c:pt>
                <c:pt idx="10">
                  <c:v>2015-11</c:v>
                </c:pt>
                <c:pt idx="11">
                  <c:v>2015-12</c:v>
                </c:pt>
                <c:pt idx="12">
                  <c:v>2016-01</c:v>
                </c:pt>
                <c:pt idx="13">
                  <c:v>2016-02</c:v>
                </c:pt>
                <c:pt idx="14">
                  <c:v>2016-03</c:v>
                </c:pt>
                <c:pt idx="15">
                  <c:v>2016-04</c:v>
                </c:pt>
                <c:pt idx="16">
                  <c:v>2016-05</c:v>
                </c:pt>
                <c:pt idx="17">
                  <c:v>2016-06</c:v>
                </c:pt>
                <c:pt idx="18">
                  <c:v>2016-07</c:v>
                </c:pt>
                <c:pt idx="19">
                  <c:v>2016-08</c:v>
                </c:pt>
                <c:pt idx="20">
                  <c:v>2016-09</c:v>
                </c:pt>
                <c:pt idx="21">
                  <c:v>2016-10</c:v>
                </c:pt>
                <c:pt idx="22">
                  <c:v>2016-11</c:v>
                </c:pt>
                <c:pt idx="23">
                  <c:v>2016-12</c:v>
                </c:pt>
                <c:pt idx="24">
                  <c:v>2017-01</c:v>
                </c:pt>
                <c:pt idx="25">
                  <c:v>2017-02</c:v>
                </c:pt>
                <c:pt idx="26">
                  <c:v>2017-03</c:v>
                </c:pt>
                <c:pt idx="27">
                  <c:v>2017-04</c:v>
                </c:pt>
                <c:pt idx="28">
                  <c:v>2017-05</c:v>
                </c:pt>
                <c:pt idx="29">
                  <c:v>2017-06</c:v>
                </c:pt>
                <c:pt idx="30">
                  <c:v>2017-07</c:v>
                </c:pt>
                <c:pt idx="31">
                  <c:v>2017-08</c:v>
                </c:pt>
                <c:pt idx="32">
                  <c:v>2017-09</c:v>
                </c:pt>
                <c:pt idx="33">
                  <c:v>2017-10</c:v>
                </c:pt>
                <c:pt idx="34">
                  <c:v>2017-11</c:v>
                </c:pt>
                <c:pt idx="35">
                  <c:v>2017-12</c:v>
                </c:pt>
                <c:pt idx="36">
                  <c:v>2018-01</c:v>
                </c:pt>
                <c:pt idx="37">
                  <c:v>2018-02</c:v>
                </c:pt>
                <c:pt idx="38">
                  <c:v>2018-03</c:v>
                </c:pt>
                <c:pt idx="39">
                  <c:v>2018-04</c:v>
                </c:pt>
                <c:pt idx="40">
                  <c:v>2018-05</c:v>
                </c:pt>
                <c:pt idx="41">
                  <c:v>2018-06</c:v>
                </c:pt>
                <c:pt idx="42">
                  <c:v>2018-07</c:v>
                </c:pt>
                <c:pt idx="43">
                  <c:v>2018-08</c:v>
                </c:pt>
                <c:pt idx="44">
                  <c:v>2018-09</c:v>
                </c:pt>
                <c:pt idx="45">
                  <c:v>2018-10</c:v>
                </c:pt>
                <c:pt idx="46">
                  <c:v>2018-11</c:v>
                </c:pt>
                <c:pt idx="47">
                  <c:v>2018-12</c:v>
                </c:pt>
              </c:strCache>
            </c:strRef>
          </c:cat>
          <c:val>
            <c:numRef>
              <c:f>Sheet1!$B$2:$B$49</c:f>
              <c:numCache>
                <c:formatCode>General</c:formatCode>
                <c:ptCount val="48"/>
                <c:pt idx="0">
                  <c:v>68570</c:v>
                </c:pt>
                <c:pt idx="1">
                  <c:v>61347</c:v>
                </c:pt>
                <c:pt idx="2">
                  <c:v>68280</c:v>
                </c:pt>
                <c:pt idx="3">
                  <c:v>67848</c:v>
                </c:pt>
                <c:pt idx="4">
                  <c:v>68044</c:v>
                </c:pt>
                <c:pt idx="5">
                  <c:v>66944</c:v>
                </c:pt>
                <c:pt idx="6">
                  <c:v>68628</c:v>
                </c:pt>
                <c:pt idx="7">
                  <c:v>65617</c:v>
                </c:pt>
                <c:pt idx="8">
                  <c:v>65617</c:v>
                </c:pt>
                <c:pt idx="9">
                  <c:v>68313</c:v>
                </c:pt>
                <c:pt idx="10">
                  <c:v>63414</c:v>
                </c:pt>
                <c:pt idx="11">
                  <c:v>66506</c:v>
                </c:pt>
                <c:pt idx="12">
                  <c:v>66087</c:v>
                </c:pt>
                <c:pt idx="13">
                  <c:v>63840</c:v>
                </c:pt>
                <c:pt idx="14">
                  <c:v>70325</c:v>
                </c:pt>
                <c:pt idx="15">
                  <c:v>66978</c:v>
                </c:pt>
                <c:pt idx="16">
                  <c:v>68103</c:v>
                </c:pt>
                <c:pt idx="17">
                  <c:v>67293</c:v>
                </c:pt>
                <c:pt idx="18">
                  <c:v>67802</c:v>
                </c:pt>
                <c:pt idx="19">
                  <c:v>68414</c:v>
                </c:pt>
                <c:pt idx="20">
                  <c:v>66666</c:v>
                </c:pt>
                <c:pt idx="21">
                  <c:v>67282</c:v>
                </c:pt>
                <c:pt idx="22">
                  <c:v>64991</c:v>
                </c:pt>
                <c:pt idx="23">
                  <c:v>67388</c:v>
                </c:pt>
                <c:pt idx="24">
                  <c:v>68661</c:v>
                </c:pt>
                <c:pt idx="25">
                  <c:v>62986</c:v>
                </c:pt>
                <c:pt idx="26">
                  <c:v>70526</c:v>
                </c:pt>
                <c:pt idx="27">
                  <c:v>66668</c:v>
                </c:pt>
                <c:pt idx="28">
                  <c:v>69213</c:v>
                </c:pt>
                <c:pt idx="29">
                  <c:v>69185</c:v>
                </c:pt>
                <c:pt idx="30">
                  <c:v>67257</c:v>
                </c:pt>
                <c:pt idx="31">
                  <c:v>68247</c:v>
                </c:pt>
                <c:pt idx="32">
                  <c:v>66445</c:v>
                </c:pt>
                <c:pt idx="33">
                  <c:v>68434</c:v>
                </c:pt>
                <c:pt idx="34">
                  <c:v>66548</c:v>
                </c:pt>
                <c:pt idx="35">
                  <c:v>67479</c:v>
                </c:pt>
                <c:pt idx="36">
                  <c:v>69668</c:v>
                </c:pt>
                <c:pt idx="37">
                  <c:v>63583</c:v>
                </c:pt>
                <c:pt idx="38">
                  <c:v>69373</c:v>
                </c:pt>
                <c:pt idx="39">
                  <c:v>65601</c:v>
                </c:pt>
                <c:pt idx="40">
                  <c:v>69500</c:v>
                </c:pt>
                <c:pt idx="41">
                  <c:v>67949</c:v>
                </c:pt>
                <c:pt idx="42">
                  <c:v>67382</c:v>
                </c:pt>
                <c:pt idx="43">
                  <c:v>68627</c:v>
                </c:pt>
                <c:pt idx="44">
                  <c:v>65120</c:v>
                </c:pt>
                <c:pt idx="45">
                  <c:v>68742</c:v>
                </c:pt>
                <c:pt idx="46">
                  <c:v>65273</c:v>
                </c:pt>
                <c:pt idx="47">
                  <c:v>66368</c:v>
                </c:pt>
              </c:numCache>
            </c:numRef>
          </c:val>
          <c:extLst>
            <c:ext xmlns:c16="http://schemas.microsoft.com/office/drawing/2014/chart" uri="{C3380CC4-5D6E-409C-BE32-E72D297353CC}">
              <c16:uniqueId val="{00000000-A294-4B47-9950-03D83ED9B476}"/>
            </c:ext>
          </c:extLst>
        </c:ser>
        <c:dLbls>
          <c:showLegendKey val="0"/>
          <c:showVal val="0"/>
          <c:showCatName val="0"/>
          <c:showSerName val="0"/>
          <c:showPercent val="0"/>
          <c:showBubbleSize val="0"/>
        </c:dLbls>
        <c:gapWidth val="219"/>
        <c:overlap val="-27"/>
        <c:axId val="2122451663"/>
        <c:axId val="2122468303"/>
      </c:barChart>
      <c:catAx>
        <c:axId val="21224516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2468303"/>
        <c:crosses val="autoZero"/>
        <c:auto val="1"/>
        <c:lblAlgn val="ctr"/>
        <c:lblOffset val="100"/>
        <c:noMultiLvlLbl val="0"/>
      </c:catAx>
      <c:valAx>
        <c:axId val="2122468303"/>
        <c:scaling>
          <c:orientation val="minMax"/>
          <c:max val="800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2451663"/>
        <c:crosses val="autoZero"/>
        <c:crossBetween val="between"/>
        <c:majorUnit val="15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4 and younger</c:v>
                </c:pt>
              </c:strCache>
            </c:strRef>
          </c:tx>
          <c:spPr>
            <a:solidFill>
              <a:schemeClr val="accent1"/>
            </a:solidFill>
            <a:ln>
              <a:noFill/>
            </a:ln>
            <a:effectLst/>
          </c:spPr>
          <c:invertIfNegative val="0"/>
          <c:cat>
            <c:strRef>
              <c:f>Sheet1!$A$2:$A$5</c:f>
              <c:strCache>
                <c:ptCount val="4"/>
                <c:pt idx="0">
                  <c:v>2015</c:v>
                </c:pt>
                <c:pt idx="1">
                  <c:v>2016</c:v>
                </c:pt>
                <c:pt idx="2">
                  <c:v>2017</c:v>
                </c:pt>
                <c:pt idx="3">
                  <c:v>2018</c:v>
                </c:pt>
              </c:strCache>
            </c:strRef>
          </c:cat>
          <c:val>
            <c:numRef>
              <c:f>Sheet1!$B$2:$B$5</c:f>
              <c:numCache>
                <c:formatCode>0%</c:formatCode>
                <c:ptCount val="4"/>
                <c:pt idx="0">
                  <c:v>0.1091653767173428</c:v>
                </c:pt>
                <c:pt idx="1">
                  <c:v>0.10886917987627288</c:v>
                </c:pt>
                <c:pt idx="2">
                  <c:v>0.10780255090977192</c:v>
                </c:pt>
                <c:pt idx="3">
                  <c:v>0.10555834308970286</c:v>
                </c:pt>
              </c:numCache>
            </c:numRef>
          </c:val>
          <c:extLst>
            <c:ext xmlns:c16="http://schemas.microsoft.com/office/drawing/2014/chart" uri="{C3380CC4-5D6E-409C-BE32-E72D297353CC}">
              <c16:uniqueId val="{00000000-9E7F-40FE-A430-AE3AC056D393}"/>
            </c:ext>
          </c:extLst>
        </c:ser>
        <c:ser>
          <c:idx val="1"/>
          <c:order val="1"/>
          <c:tx>
            <c:strRef>
              <c:f>Sheet1!$C$1</c:f>
              <c:strCache>
                <c:ptCount val="1"/>
                <c:pt idx="0">
                  <c:v>5-9</c:v>
                </c:pt>
              </c:strCache>
            </c:strRef>
          </c:tx>
          <c:spPr>
            <a:solidFill>
              <a:schemeClr val="accent2"/>
            </a:solidFill>
            <a:ln>
              <a:noFill/>
            </a:ln>
            <a:effectLst/>
          </c:spPr>
          <c:invertIfNegative val="0"/>
          <c:cat>
            <c:strRef>
              <c:f>Sheet1!$A$2:$A$5</c:f>
              <c:strCache>
                <c:ptCount val="4"/>
                <c:pt idx="0">
                  <c:v>2015</c:v>
                </c:pt>
                <c:pt idx="1">
                  <c:v>2016</c:v>
                </c:pt>
                <c:pt idx="2">
                  <c:v>2017</c:v>
                </c:pt>
                <c:pt idx="3">
                  <c:v>2018</c:v>
                </c:pt>
              </c:strCache>
            </c:strRef>
          </c:cat>
          <c:val>
            <c:numRef>
              <c:f>Sheet1!$C$2:$C$5</c:f>
              <c:numCache>
                <c:formatCode>0%</c:formatCode>
                <c:ptCount val="4"/>
                <c:pt idx="0">
                  <c:v>7.1115104357630261E-3</c:v>
                </c:pt>
                <c:pt idx="1">
                  <c:v>6.7390416054468744E-3</c:v>
                </c:pt>
                <c:pt idx="2">
                  <c:v>6.4117728231513791E-3</c:v>
                </c:pt>
                <c:pt idx="3">
                  <c:v>5.913289104458196E-3</c:v>
                </c:pt>
              </c:numCache>
            </c:numRef>
          </c:val>
          <c:extLst>
            <c:ext xmlns:c16="http://schemas.microsoft.com/office/drawing/2014/chart" uri="{C3380CC4-5D6E-409C-BE32-E72D297353CC}">
              <c16:uniqueId val="{00000001-9E7F-40FE-A430-AE3AC056D393}"/>
            </c:ext>
          </c:extLst>
        </c:ser>
        <c:ser>
          <c:idx val="2"/>
          <c:order val="2"/>
          <c:tx>
            <c:strRef>
              <c:f>Sheet1!$D$1</c:f>
              <c:strCache>
                <c:ptCount val="1"/>
                <c:pt idx="0">
                  <c:v>10-14</c:v>
                </c:pt>
              </c:strCache>
            </c:strRef>
          </c:tx>
          <c:spPr>
            <a:solidFill>
              <a:schemeClr val="accent3"/>
            </a:solidFill>
            <a:ln>
              <a:noFill/>
            </a:ln>
            <a:effectLst/>
          </c:spPr>
          <c:invertIfNegative val="0"/>
          <c:cat>
            <c:strRef>
              <c:f>Sheet1!$A$2:$A$5</c:f>
              <c:strCache>
                <c:ptCount val="4"/>
                <c:pt idx="0">
                  <c:v>2015</c:v>
                </c:pt>
                <c:pt idx="1">
                  <c:v>2016</c:v>
                </c:pt>
                <c:pt idx="2">
                  <c:v>2017</c:v>
                </c:pt>
                <c:pt idx="3">
                  <c:v>2018</c:v>
                </c:pt>
              </c:strCache>
            </c:strRef>
          </c:cat>
          <c:val>
            <c:numRef>
              <c:f>Sheet1!$D$2:$D$5</c:f>
              <c:numCache>
                <c:formatCode>0%</c:formatCode>
                <c:ptCount val="4"/>
                <c:pt idx="0">
                  <c:v>7.9874663226245646E-3</c:v>
                </c:pt>
                <c:pt idx="1">
                  <c:v>7.6643246861799966E-3</c:v>
                </c:pt>
                <c:pt idx="2">
                  <c:v>7.6931417193999247E-3</c:v>
                </c:pt>
                <c:pt idx="3">
                  <c:v>7.1323707048744677E-3</c:v>
                </c:pt>
              </c:numCache>
            </c:numRef>
          </c:val>
          <c:extLst>
            <c:ext xmlns:c16="http://schemas.microsoft.com/office/drawing/2014/chart" uri="{C3380CC4-5D6E-409C-BE32-E72D297353CC}">
              <c16:uniqueId val="{00000002-9E7F-40FE-A430-AE3AC056D393}"/>
            </c:ext>
          </c:extLst>
        </c:ser>
        <c:ser>
          <c:idx val="3"/>
          <c:order val="3"/>
          <c:tx>
            <c:strRef>
              <c:f>Sheet1!$E$1</c:f>
              <c:strCache>
                <c:ptCount val="1"/>
                <c:pt idx="0">
                  <c:v>15-19</c:v>
                </c:pt>
              </c:strCache>
            </c:strRef>
          </c:tx>
          <c:spPr>
            <a:solidFill>
              <a:schemeClr val="accent4"/>
            </a:solidFill>
            <a:ln>
              <a:noFill/>
            </a:ln>
            <a:effectLst/>
          </c:spPr>
          <c:invertIfNegative val="0"/>
          <c:cat>
            <c:strRef>
              <c:f>Sheet1!$A$2:$A$5</c:f>
              <c:strCache>
                <c:ptCount val="4"/>
                <c:pt idx="0">
                  <c:v>2015</c:v>
                </c:pt>
                <c:pt idx="1">
                  <c:v>2016</c:v>
                </c:pt>
                <c:pt idx="2">
                  <c:v>2017</c:v>
                </c:pt>
                <c:pt idx="3">
                  <c:v>2018</c:v>
                </c:pt>
              </c:strCache>
            </c:strRef>
          </c:cat>
          <c:val>
            <c:numRef>
              <c:f>Sheet1!$E$2:$E$5</c:f>
              <c:numCache>
                <c:formatCode>0%</c:formatCode>
                <c:ptCount val="4"/>
                <c:pt idx="0">
                  <c:v>1.655681762723572E-2</c:v>
                </c:pt>
                <c:pt idx="1">
                  <c:v>1.6102409586181116E-2</c:v>
                </c:pt>
                <c:pt idx="2">
                  <c:v>1.5658574329252665E-2</c:v>
                </c:pt>
                <c:pt idx="3">
                  <c:v>1.4620306876537016E-2</c:v>
                </c:pt>
              </c:numCache>
            </c:numRef>
          </c:val>
          <c:extLst>
            <c:ext xmlns:c16="http://schemas.microsoft.com/office/drawing/2014/chart" uri="{C3380CC4-5D6E-409C-BE32-E72D297353CC}">
              <c16:uniqueId val="{00000004-9E7F-40FE-A430-AE3AC056D393}"/>
            </c:ext>
          </c:extLst>
        </c:ser>
        <c:ser>
          <c:idx val="4"/>
          <c:order val="4"/>
          <c:tx>
            <c:strRef>
              <c:f>Sheet1!$F$1</c:f>
              <c:strCache>
                <c:ptCount val="1"/>
                <c:pt idx="0">
                  <c:v>20-24</c:v>
                </c:pt>
              </c:strCache>
            </c:strRef>
          </c:tx>
          <c:spPr>
            <a:solidFill>
              <a:schemeClr val="accent5"/>
            </a:solidFill>
            <a:ln>
              <a:noFill/>
            </a:ln>
            <a:effectLst/>
          </c:spPr>
          <c:invertIfNegative val="0"/>
          <c:cat>
            <c:strRef>
              <c:f>Sheet1!$A$2:$A$5</c:f>
              <c:strCache>
                <c:ptCount val="4"/>
                <c:pt idx="0">
                  <c:v>2015</c:v>
                </c:pt>
                <c:pt idx="1">
                  <c:v>2016</c:v>
                </c:pt>
                <c:pt idx="2">
                  <c:v>2017</c:v>
                </c:pt>
                <c:pt idx="3">
                  <c:v>2018</c:v>
                </c:pt>
              </c:strCache>
            </c:strRef>
          </c:cat>
          <c:val>
            <c:numRef>
              <c:f>Sheet1!$F$2:$F$5</c:f>
              <c:numCache>
                <c:formatCode>0%</c:formatCode>
                <c:ptCount val="4"/>
                <c:pt idx="0">
                  <c:v>3.1172767282296808E-2</c:v>
                </c:pt>
                <c:pt idx="1">
                  <c:v>3.0051207277071983E-2</c:v>
                </c:pt>
                <c:pt idx="2">
                  <c:v>2.8344126402113274E-2</c:v>
                </c:pt>
                <c:pt idx="3">
                  <c:v>2.6783866991259533E-2</c:v>
                </c:pt>
              </c:numCache>
            </c:numRef>
          </c:val>
          <c:extLst>
            <c:ext xmlns:c16="http://schemas.microsoft.com/office/drawing/2014/chart" uri="{C3380CC4-5D6E-409C-BE32-E72D297353CC}">
              <c16:uniqueId val="{00000005-9E7F-40FE-A430-AE3AC056D393}"/>
            </c:ext>
          </c:extLst>
        </c:ser>
        <c:ser>
          <c:idx val="5"/>
          <c:order val="5"/>
          <c:tx>
            <c:strRef>
              <c:f>Sheet1!$G$1</c:f>
              <c:strCache>
                <c:ptCount val="1"/>
                <c:pt idx="0">
                  <c:v>25-29</c:v>
                </c:pt>
              </c:strCache>
            </c:strRef>
          </c:tx>
          <c:spPr>
            <a:solidFill>
              <a:schemeClr val="accent6"/>
            </a:solidFill>
            <a:ln>
              <a:noFill/>
            </a:ln>
            <a:effectLst/>
          </c:spPr>
          <c:invertIfNegative val="0"/>
          <c:cat>
            <c:strRef>
              <c:f>Sheet1!$A$2:$A$5</c:f>
              <c:strCache>
                <c:ptCount val="4"/>
                <c:pt idx="0">
                  <c:v>2015</c:v>
                </c:pt>
                <c:pt idx="1">
                  <c:v>2016</c:v>
                </c:pt>
                <c:pt idx="2">
                  <c:v>2017</c:v>
                </c:pt>
                <c:pt idx="3">
                  <c:v>2018</c:v>
                </c:pt>
              </c:strCache>
            </c:strRef>
          </c:cat>
          <c:val>
            <c:numRef>
              <c:f>Sheet1!$G$2:$G$5</c:f>
              <c:numCache>
                <c:formatCode>0%</c:formatCode>
                <c:ptCount val="4"/>
                <c:pt idx="0">
                  <c:v>4.6776044358406113E-2</c:v>
                </c:pt>
                <c:pt idx="1">
                  <c:v>4.7047850176176381E-2</c:v>
                </c:pt>
                <c:pt idx="2">
                  <c:v>4.5653695270763107E-2</c:v>
                </c:pt>
                <c:pt idx="3">
                  <c:v>4.4118612675227493E-2</c:v>
                </c:pt>
              </c:numCache>
            </c:numRef>
          </c:val>
          <c:extLst>
            <c:ext xmlns:c16="http://schemas.microsoft.com/office/drawing/2014/chart" uri="{C3380CC4-5D6E-409C-BE32-E72D297353CC}">
              <c16:uniqueId val="{00000006-9E7F-40FE-A430-AE3AC056D393}"/>
            </c:ext>
          </c:extLst>
        </c:ser>
        <c:ser>
          <c:idx val="6"/>
          <c:order val="6"/>
          <c:tx>
            <c:strRef>
              <c:f>Sheet1!$H$1</c:f>
              <c:strCache>
                <c:ptCount val="1"/>
                <c:pt idx="0">
                  <c:v>30-34</c:v>
                </c:pt>
              </c:strCache>
            </c:strRef>
          </c:tx>
          <c:spPr>
            <a:solidFill>
              <a:schemeClr val="accent1">
                <a:lumMod val="60000"/>
              </a:schemeClr>
            </a:solidFill>
            <a:ln>
              <a:noFill/>
            </a:ln>
            <a:effectLst/>
          </c:spPr>
          <c:invertIfNegative val="0"/>
          <c:cat>
            <c:strRef>
              <c:f>Sheet1!$A$2:$A$5</c:f>
              <c:strCache>
                <c:ptCount val="4"/>
                <c:pt idx="0">
                  <c:v>2015</c:v>
                </c:pt>
                <c:pt idx="1">
                  <c:v>2016</c:v>
                </c:pt>
                <c:pt idx="2">
                  <c:v>2017</c:v>
                </c:pt>
                <c:pt idx="3">
                  <c:v>2018</c:v>
                </c:pt>
              </c:strCache>
            </c:strRef>
          </c:cat>
          <c:val>
            <c:numRef>
              <c:f>Sheet1!$H$2:$H$5</c:f>
              <c:numCache>
                <c:formatCode>0%</c:formatCode>
                <c:ptCount val="4"/>
                <c:pt idx="0">
                  <c:v>5.8274842421792782E-2</c:v>
                </c:pt>
                <c:pt idx="1">
                  <c:v>5.911503193779117E-2</c:v>
                </c:pt>
                <c:pt idx="2">
                  <c:v>5.9434571332820783E-2</c:v>
                </c:pt>
                <c:pt idx="3">
                  <c:v>5.9751104173248346E-2</c:v>
                </c:pt>
              </c:numCache>
            </c:numRef>
          </c:val>
          <c:extLst>
            <c:ext xmlns:c16="http://schemas.microsoft.com/office/drawing/2014/chart" uri="{C3380CC4-5D6E-409C-BE32-E72D297353CC}">
              <c16:uniqueId val="{00000007-9E7F-40FE-A430-AE3AC056D393}"/>
            </c:ext>
          </c:extLst>
        </c:ser>
        <c:ser>
          <c:idx val="7"/>
          <c:order val="7"/>
          <c:tx>
            <c:strRef>
              <c:f>Sheet1!$I$1</c:f>
              <c:strCache>
                <c:ptCount val="1"/>
                <c:pt idx="0">
                  <c:v>35-39</c:v>
                </c:pt>
              </c:strCache>
            </c:strRef>
          </c:tx>
          <c:spPr>
            <a:solidFill>
              <a:schemeClr val="accent2">
                <a:lumMod val="60000"/>
              </a:schemeClr>
            </a:solidFill>
            <a:ln>
              <a:noFill/>
            </a:ln>
            <a:effectLst/>
          </c:spPr>
          <c:invertIfNegative val="0"/>
          <c:cat>
            <c:strRef>
              <c:f>Sheet1!$A$2:$A$5</c:f>
              <c:strCache>
                <c:ptCount val="4"/>
                <c:pt idx="0">
                  <c:v>2015</c:v>
                </c:pt>
                <c:pt idx="1">
                  <c:v>2016</c:v>
                </c:pt>
                <c:pt idx="2">
                  <c:v>2017</c:v>
                </c:pt>
                <c:pt idx="3">
                  <c:v>2018</c:v>
                </c:pt>
              </c:strCache>
            </c:strRef>
          </c:cat>
          <c:val>
            <c:numRef>
              <c:f>Sheet1!$I$2:$I$5</c:f>
              <c:numCache>
                <c:formatCode>0%</c:formatCode>
                <c:ptCount val="4"/>
                <c:pt idx="0">
                  <c:v>4.4420974388301233E-2</c:v>
                </c:pt>
                <c:pt idx="1">
                  <c:v>4.6341157460824511E-2</c:v>
                </c:pt>
                <c:pt idx="2">
                  <c:v>4.6461943343781419E-2</c:v>
                </c:pt>
                <c:pt idx="3">
                  <c:v>4.6695533131391971E-2</c:v>
                </c:pt>
              </c:numCache>
            </c:numRef>
          </c:val>
          <c:extLst>
            <c:ext xmlns:c16="http://schemas.microsoft.com/office/drawing/2014/chart" uri="{C3380CC4-5D6E-409C-BE32-E72D297353CC}">
              <c16:uniqueId val="{00000008-9E7F-40FE-A430-AE3AC056D393}"/>
            </c:ext>
          </c:extLst>
        </c:ser>
        <c:ser>
          <c:idx val="8"/>
          <c:order val="8"/>
          <c:tx>
            <c:strRef>
              <c:f>Sheet1!$J$1</c:f>
              <c:strCache>
                <c:ptCount val="1"/>
                <c:pt idx="0">
                  <c:v>40-44</c:v>
                </c:pt>
              </c:strCache>
            </c:strRef>
          </c:tx>
          <c:spPr>
            <a:solidFill>
              <a:schemeClr val="accent3">
                <a:lumMod val="60000"/>
              </a:schemeClr>
            </a:solidFill>
            <a:ln>
              <a:noFill/>
            </a:ln>
            <a:effectLst/>
          </c:spPr>
          <c:invertIfNegative val="0"/>
          <c:cat>
            <c:strRef>
              <c:f>Sheet1!$A$2:$A$5</c:f>
              <c:strCache>
                <c:ptCount val="4"/>
                <c:pt idx="0">
                  <c:v>2015</c:v>
                </c:pt>
                <c:pt idx="1">
                  <c:v>2016</c:v>
                </c:pt>
                <c:pt idx="2">
                  <c:v>2017</c:v>
                </c:pt>
                <c:pt idx="3">
                  <c:v>2018</c:v>
                </c:pt>
              </c:strCache>
            </c:strRef>
          </c:cat>
          <c:val>
            <c:numRef>
              <c:f>Sheet1!$J$2:$J$5</c:f>
              <c:numCache>
                <c:formatCode>0%</c:formatCode>
                <c:ptCount val="4"/>
                <c:pt idx="0">
                  <c:v>3.5577574027657682E-2</c:v>
                </c:pt>
                <c:pt idx="1">
                  <c:v>3.4539761711661919E-2</c:v>
                </c:pt>
                <c:pt idx="2">
                  <c:v>3.3145563506613837E-2</c:v>
                </c:pt>
                <c:pt idx="3">
                  <c:v>3.3249707308914536E-2</c:v>
                </c:pt>
              </c:numCache>
            </c:numRef>
          </c:val>
          <c:extLst>
            <c:ext xmlns:c16="http://schemas.microsoft.com/office/drawing/2014/chart" uri="{C3380CC4-5D6E-409C-BE32-E72D297353CC}">
              <c16:uniqueId val="{00000009-9E7F-40FE-A430-AE3AC056D393}"/>
            </c:ext>
          </c:extLst>
        </c:ser>
        <c:ser>
          <c:idx val="9"/>
          <c:order val="9"/>
          <c:tx>
            <c:strRef>
              <c:f>Sheet1!$K$1</c:f>
              <c:strCache>
                <c:ptCount val="1"/>
                <c:pt idx="0">
                  <c:v>45-49</c:v>
                </c:pt>
              </c:strCache>
            </c:strRef>
          </c:tx>
          <c:spPr>
            <a:solidFill>
              <a:schemeClr val="accent4">
                <a:lumMod val="60000"/>
              </a:schemeClr>
            </a:solidFill>
            <a:ln>
              <a:noFill/>
            </a:ln>
            <a:effectLst/>
          </c:spPr>
          <c:invertIfNegative val="0"/>
          <c:cat>
            <c:strRef>
              <c:f>Sheet1!$A$2:$A$5</c:f>
              <c:strCache>
                <c:ptCount val="4"/>
                <c:pt idx="0">
                  <c:v>2015</c:v>
                </c:pt>
                <c:pt idx="1">
                  <c:v>2016</c:v>
                </c:pt>
                <c:pt idx="2">
                  <c:v>2017</c:v>
                </c:pt>
                <c:pt idx="3">
                  <c:v>2018</c:v>
                </c:pt>
              </c:strCache>
            </c:strRef>
          </c:cat>
          <c:val>
            <c:numRef>
              <c:f>Sheet1!$K$2:$K$5</c:f>
              <c:numCache>
                <c:formatCode>0%</c:formatCode>
                <c:ptCount val="4"/>
                <c:pt idx="0">
                  <c:v>4.4653728381095874E-2</c:v>
                </c:pt>
                <c:pt idx="1">
                  <c:v>4.4134139964901342E-2</c:v>
                </c:pt>
                <c:pt idx="2">
                  <c:v>4.1624775760443156E-2</c:v>
                </c:pt>
                <c:pt idx="3">
                  <c:v>3.9680858312736551E-2</c:v>
                </c:pt>
              </c:numCache>
            </c:numRef>
          </c:val>
          <c:extLst>
            <c:ext xmlns:c16="http://schemas.microsoft.com/office/drawing/2014/chart" uri="{C3380CC4-5D6E-409C-BE32-E72D297353CC}">
              <c16:uniqueId val="{0000000A-9E7F-40FE-A430-AE3AC056D393}"/>
            </c:ext>
          </c:extLst>
        </c:ser>
        <c:ser>
          <c:idx val="10"/>
          <c:order val="10"/>
          <c:tx>
            <c:strRef>
              <c:f>Sheet1!$L$1</c:f>
              <c:strCache>
                <c:ptCount val="1"/>
                <c:pt idx="0">
                  <c:v>50-54</c:v>
                </c:pt>
              </c:strCache>
            </c:strRef>
          </c:tx>
          <c:spPr>
            <a:solidFill>
              <a:schemeClr val="accent5">
                <a:lumMod val="60000"/>
              </a:schemeClr>
            </a:solidFill>
            <a:ln>
              <a:noFill/>
            </a:ln>
            <a:effectLst/>
          </c:spPr>
          <c:invertIfNegative val="0"/>
          <c:cat>
            <c:strRef>
              <c:f>Sheet1!$A$2:$A$5</c:f>
              <c:strCache>
                <c:ptCount val="4"/>
                <c:pt idx="0">
                  <c:v>2015</c:v>
                </c:pt>
                <c:pt idx="1">
                  <c:v>2016</c:v>
                </c:pt>
                <c:pt idx="2">
                  <c:v>2017</c:v>
                </c:pt>
                <c:pt idx="3">
                  <c:v>2018</c:v>
                </c:pt>
              </c:strCache>
            </c:strRef>
          </c:cat>
          <c:val>
            <c:numRef>
              <c:f>Sheet1!$L$2:$L$5</c:f>
              <c:numCache>
                <c:formatCode>0%</c:formatCode>
                <c:ptCount val="4"/>
                <c:pt idx="0">
                  <c:v>6.1289382038149133E-2</c:v>
                </c:pt>
                <c:pt idx="1">
                  <c:v>6.0166998071188423E-2</c:v>
                </c:pt>
                <c:pt idx="2">
                  <c:v>5.7587675202554853E-2</c:v>
                </c:pt>
                <c:pt idx="3">
                  <c:v>5.5354233644917705E-2</c:v>
                </c:pt>
              </c:numCache>
            </c:numRef>
          </c:val>
          <c:extLst>
            <c:ext xmlns:c16="http://schemas.microsoft.com/office/drawing/2014/chart" uri="{C3380CC4-5D6E-409C-BE32-E72D297353CC}">
              <c16:uniqueId val="{0000000B-9E7F-40FE-A430-AE3AC056D393}"/>
            </c:ext>
          </c:extLst>
        </c:ser>
        <c:ser>
          <c:idx val="11"/>
          <c:order val="11"/>
          <c:tx>
            <c:strRef>
              <c:f>Sheet1!$M$1</c:f>
              <c:strCache>
                <c:ptCount val="1"/>
                <c:pt idx="0">
                  <c:v>55-59</c:v>
                </c:pt>
              </c:strCache>
            </c:strRef>
          </c:tx>
          <c:spPr>
            <a:solidFill>
              <a:schemeClr val="accent6">
                <a:lumMod val="60000"/>
              </a:schemeClr>
            </a:solidFill>
            <a:ln>
              <a:noFill/>
            </a:ln>
            <a:effectLst/>
          </c:spPr>
          <c:invertIfNegative val="0"/>
          <c:cat>
            <c:strRef>
              <c:f>Sheet1!$A$2:$A$5</c:f>
              <c:strCache>
                <c:ptCount val="4"/>
                <c:pt idx="0">
                  <c:v>2015</c:v>
                </c:pt>
                <c:pt idx="1">
                  <c:v>2016</c:v>
                </c:pt>
                <c:pt idx="2">
                  <c:v>2017</c:v>
                </c:pt>
                <c:pt idx="3">
                  <c:v>2018</c:v>
                </c:pt>
              </c:strCache>
            </c:strRef>
          </c:cat>
          <c:val>
            <c:numRef>
              <c:f>Sheet1!$M$2:$M$5</c:f>
              <c:numCache>
                <c:formatCode>0%</c:formatCode>
                <c:ptCount val="4"/>
                <c:pt idx="0">
                  <c:v>6.9951334393657083E-2</c:v>
                </c:pt>
                <c:pt idx="1">
                  <c:v>7.1845436739824062E-2</c:v>
                </c:pt>
                <c:pt idx="2">
                  <c:v>7.1202219725195651E-2</c:v>
                </c:pt>
                <c:pt idx="3">
                  <c:v>7.0748855562369525E-2</c:v>
                </c:pt>
              </c:numCache>
            </c:numRef>
          </c:val>
          <c:extLst>
            <c:ext xmlns:c16="http://schemas.microsoft.com/office/drawing/2014/chart" uri="{C3380CC4-5D6E-409C-BE32-E72D297353CC}">
              <c16:uniqueId val="{0000000C-9E7F-40FE-A430-AE3AC056D393}"/>
            </c:ext>
          </c:extLst>
        </c:ser>
        <c:ser>
          <c:idx val="12"/>
          <c:order val="12"/>
          <c:tx>
            <c:strRef>
              <c:f>Sheet1!$N$1</c:f>
              <c:strCache>
                <c:ptCount val="1"/>
                <c:pt idx="0">
                  <c:v>60-64</c:v>
                </c:pt>
              </c:strCache>
            </c:strRef>
          </c:tx>
          <c:spPr>
            <a:solidFill>
              <a:schemeClr val="accent1">
                <a:lumMod val="80000"/>
                <a:lumOff val="20000"/>
              </a:schemeClr>
            </a:solidFill>
            <a:ln>
              <a:noFill/>
            </a:ln>
            <a:effectLst/>
          </c:spPr>
          <c:invertIfNegative val="0"/>
          <c:cat>
            <c:strRef>
              <c:f>Sheet1!$A$2:$A$5</c:f>
              <c:strCache>
                <c:ptCount val="4"/>
                <c:pt idx="0">
                  <c:v>2015</c:v>
                </c:pt>
                <c:pt idx="1">
                  <c:v>2016</c:v>
                </c:pt>
                <c:pt idx="2">
                  <c:v>2017</c:v>
                </c:pt>
                <c:pt idx="3">
                  <c:v>2018</c:v>
                </c:pt>
              </c:strCache>
            </c:strRef>
          </c:cat>
          <c:val>
            <c:numRef>
              <c:f>Sheet1!$N$2:$N$5</c:f>
              <c:numCache>
                <c:formatCode>0%</c:formatCode>
                <c:ptCount val="4"/>
                <c:pt idx="0">
                  <c:v>7.3585299958579806E-2</c:v>
                </c:pt>
                <c:pt idx="1">
                  <c:v>7.6377460849347767E-2</c:v>
                </c:pt>
                <c:pt idx="2">
                  <c:v>7.8032901610582142E-2</c:v>
                </c:pt>
                <c:pt idx="3">
                  <c:v>8.0610531923460502E-2</c:v>
                </c:pt>
              </c:numCache>
            </c:numRef>
          </c:val>
          <c:extLst>
            <c:ext xmlns:c16="http://schemas.microsoft.com/office/drawing/2014/chart" uri="{C3380CC4-5D6E-409C-BE32-E72D297353CC}">
              <c16:uniqueId val="{0000000D-9E7F-40FE-A430-AE3AC056D393}"/>
            </c:ext>
          </c:extLst>
        </c:ser>
        <c:ser>
          <c:idx val="13"/>
          <c:order val="13"/>
          <c:tx>
            <c:strRef>
              <c:f>Sheet1!$O$1</c:f>
              <c:strCache>
                <c:ptCount val="1"/>
                <c:pt idx="0">
                  <c:v>65-69</c:v>
                </c:pt>
              </c:strCache>
            </c:strRef>
          </c:tx>
          <c:spPr>
            <a:solidFill>
              <a:schemeClr val="accent2">
                <a:lumMod val="80000"/>
                <a:lumOff val="20000"/>
              </a:schemeClr>
            </a:solidFill>
            <a:ln>
              <a:noFill/>
            </a:ln>
            <a:effectLst/>
          </c:spPr>
          <c:invertIfNegative val="0"/>
          <c:cat>
            <c:strRef>
              <c:f>Sheet1!$A$2:$A$5</c:f>
              <c:strCache>
                <c:ptCount val="4"/>
                <c:pt idx="0">
                  <c:v>2015</c:v>
                </c:pt>
                <c:pt idx="1">
                  <c:v>2016</c:v>
                </c:pt>
                <c:pt idx="2">
                  <c:v>2017</c:v>
                </c:pt>
                <c:pt idx="3">
                  <c:v>2018</c:v>
                </c:pt>
              </c:strCache>
            </c:strRef>
          </c:cat>
          <c:val>
            <c:numRef>
              <c:f>Sheet1!$O$2:$O$5</c:f>
              <c:numCache>
                <c:formatCode>0%</c:formatCode>
                <c:ptCount val="4"/>
                <c:pt idx="0">
                  <c:v>7.87647019810368E-2</c:v>
                </c:pt>
                <c:pt idx="1">
                  <c:v>8.2198671318335886E-2</c:v>
                </c:pt>
                <c:pt idx="2">
                  <c:v>8.1869615786464803E-2</c:v>
                </c:pt>
                <c:pt idx="3">
                  <c:v>8.1897753247477278E-2</c:v>
                </c:pt>
              </c:numCache>
            </c:numRef>
          </c:val>
          <c:extLst>
            <c:ext xmlns:c16="http://schemas.microsoft.com/office/drawing/2014/chart" uri="{C3380CC4-5D6E-409C-BE32-E72D297353CC}">
              <c16:uniqueId val="{0000000E-9E7F-40FE-A430-AE3AC056D393}"/>
            </c:ext>
          </c:extLst>
        </c:ser>
        <c:ser>
          <c:idx val="14"/>
          <c:order val="14"/>
          <c:tx>
            <c:strRef>
              <c:f>Sheet1!$P$1</c:f>
              <c:strCache>
                <c:ptCount val="1"/>
                <c:pt idx="0">
                  <c:v>70-74</c:v>
                </c:pt>
              </c:strCache>
            </c:strRef>
          </c:tx>
          <c:spPr>
            <a:solidFill>
              <a:schemeClr val="accent3">
                <a:lumMod val="80000"/>
                <a:lumOff val="20000"/>
              </a:schemeClr>
            </a:solidFill>
            <a:ln>
              <a:noFill/>
            </a:ln>
            <a:effectLst/>
          </c:spPr>
          <c:invertIfNegative val="0"/>
          <c:cat>
            <c:strRef>
              <c:f>Sheet1!$A$2:$A$5</c:f>
              <c:strCache>
                <c:ptCount val="4"/>
                <c:pt idx="0">
                  <c:v>2015</c:v>
                </c:pt>
                <c:pt idx="1">
                  <c:v>2016</c:v>
                </c:pt>
                <c:pt idx="2">
                  <c:v>2017</c:v>
                </c:pt>
                <c:pt idx="3">
                  <c:v>2018</c:v>
                </c:pt>
              </c:strCache>
            </c:strRef>
          </c:cat>
          <c:val>
            <c:numRef>
              <c:f>Sheet1!$P$2:$P$5</c:f>
              <c:numCache>
                <c:formatCode>0%</c:formatCode>
                <c:ptCount val="4"/>
                <c:pt idx="0">
                  <c:v>7.4242266873725954E-2</c:v>
                </c:pt>
                <c:pt idx="1">
                  <c:v>7.611912678116993E-2</c:v>
                </c:pt>
                <c:pt idx="2">
                  <c:v>8.1127900329213243E-2</c:v>
                </c:pt>
                <c:pt idx="3">
                  <c:v>8.3910972353855778E-2</c:v>
                </c:pt>
              </c:numCache>
            </c:numRef>
          </c:val>
          <c:extLst>
            <c:ext xmlns:c16="http://schemas.microsoft.com/office/drawing/2014/chart" uri="{C3380CC4-5D6E-409C-BE32-E72D297353CC}">
              <c16:uniqueId val="{0000000F-9E7F-40FE-A430-AE3AC056D393}"/>
            </c:ext>
          </c:extLst>
        </c:ser>
        <c:ser>
          <c:idx val="15"/>
          <c:order val="15"/>
          <c:tx>
            <c:strRef>
              <c:f>Sheet1!$Q$1</c:f>
              <c:strCache>
                <c:ptCount val="1"/>
                <c:pt idx="0">
                  <c:v>75-79</c:v>
                </c:pt>
              </c:strCache>
            </c:strRef>
          </c:tx>
          <c:spPr>
            <a:solidFill>
              <a:schemeClr val="accent4">
                <a:lumMod val="80000"/>
                <a:lumOff val="20000"/>
              </a:schemeClr>
            </a:solidFill>
            <a:ln>
              <a:noFill/>
            </a:ln>
            <a:effectLst/>
          </c:spPr>
          <c:invertIfNegative val="0"/>
          <c:cat>
            <c:strRef>
              <c:f>Sheet1!$A$2:$A$5</c:f>
              <c:strCache>
                <c:ptCount val="4"/>
                <c:pt idx="0">
                  <c:v>2015</c:v>
                </c:pt>
                <c:pt idx="1">
                  <c:v>2016</c:v>
                </c:pt>
                <c:pt idx="2">
                  <c:v>2017</c:v>
                </c:pt>
                <c:pt idx="3">
                  <c:v>2018</c:v>
                </c:pt>
              </c:strCache>
            </c:strRef>
          </c:cat>
          <c:val>
            <c:numRef>
              <c:f>Sheet1!$Q$2:$Q$5</c:f>
              <c:numCache>
                <c:formatCode>0%</c:formatCode>
                <c:ptCount val="4"/>
                <c:pt idx="0">
                  <c:v>6.7260898455439505E-2</c:v>
                </c:pt>
                <c:pt idx="1">
                  <c:v>6.7242619159693928E-2</c:v>
                </c:pt>
                <c:pt idx="2">
                  <c:v>7.0567695704457187E-2</c:v>
                </c:pt>
                <c:pt idx="3">
                  <c:v>7.5217582526497059E-2</c:v>
                </c:pt>
              </c:numCache>
            </c:numRef>
          </c:val>
          <c:extLst>
            <c:ext xmlns:c16="http://schemas.microsoft.com/office/drawing/2014/chart" uri="{C3380CC4-5D6E-409C-BE32-E72D297353CC}">
              <c16:uniqueId val="{00000010-9E7F-40FE-A430-AE3AC056D393}"/>
            </c:ext>
          </c:extLst>
        </c:ser>
        <c:ser>
          <c:idx val="16"/>
          <c:order val="16"/>
          <c:tx>
            <c:strRef>
              <c:f>Sheet1!$R$1</c:f>
              <c:strCache>
                <c:ptCount val="1"/>
                <c:pt idx="0">
                  <c:v>80-84</c:v>
                </c:pt>
              </c:strCache>
            </c:strRef>
          </c:tx>
          <c:spPr>
            <a:solidFill>
              <a:schemeClr val="accent5">
                <a:lumMod val="80000"/>
                <a:lumOff val="20000"/>
              </a:schemeClr>
            </a:solidFill>
            <a:ln>
              <a:noFill/>
            </a:ln>
            <a:effectLst/>
          </c:spPr>
          <c:invertIfNegative val="0"/>
          <c:cat>
            <c:strRef>
              <c:f>Sheet1!$A$2:$A$5</c:f>
              <c:strCache>
                <c:ptCount val="4"/>
                <c:pt idx="0">
                  <c:v>2015</c:v>
                </c:pt>
                <c:pt idx="1">
                  <c:v>2016</c:v>
                </c:pt>
                <c:pt idx="2">
                  <c:v>2017</c:v>
                </c:pt>
                <c:pt idx="3">
                  <c:v>2018</c:v>
                </c:pt>
              </c:strCache>
            </c:strRef>
          </c:cat>
          <c:val>
            <c:numRef>
              <c:f>Sheet1!$R$2:$R$5</c:f>
              <c:numCache>
                <c:formatCode>0%</c:formatCode>
                <c:ptCount val="4"/>
                <c:pt idx="0">
                  <c:v>6.7300942153124599E-2</c:v>
                </c:pt>
                <c:pt idx="1">
                  <c:v>6.4174902100082101E-2</c:v>
                </c:pt>
                <c:pt idx="2">
                  <c:v>6.4535405208271723E-2</c:v>
                </c:pt>
                <c:pt idx="3">
                  <c:v>6.518865411656849E-2</c:v>
                </c:pt>
              </c:numCache>
            </c:numRef>
          </c:val>
          <c:extLst>
            <c:ext xmlns:c16="http://schemas.microsoft.com/office/drawing/2014/chart" uri="{C3380CC4-5D6E-409C-BE32-E72D297353CC}">
              <c16:uniqueId val="{00000011-9E7F-40FE-A430-AE3AC056D393}"/>
            </c:ext>
          </c:extLst>
        </c:ser>
        <c:ser>
          <c:idx val="17"/>
          <c:order val="17"/>
          <c:tx>
            <c:strRef>
              <c:f>Sheet1!$S$1</c:f>
              <c:strCache>
                <c:ptCount val="1"/>
                <c:pt idx="0">
                  <c:v>85 and older</c:v>
                </c:pt>
              </c:strCache>
            </c:strRef>
          </c:tx>
          <c:spPr>
            <a:solidFill>
              <a:schemeClr val="accent6">
                <a:lumMod val="80000"/>
                <a:lumOff val="20000"/>
              </a:schemeClr>
            </a:solidFill>
            <a:ln>
              <a:noFill/>
            </a:ln>
            <a:effectLst/>
          </c:spPr>
          <c:invertIfNegative val="0"/>
          <c:cat>
            <c:strRef>
              <c:f>Sheet1!$A$2:$A$5</c:f>
              <c:strCache>
                <c:ptCount val="4"/>
                <c:pt idx="0">
                  <c:v>2015</c:v>
                </c:pt>
                <c:pt idx="1">
                  <c:v>2016</c:v>
                </c:pt>
                <c:pt idx="2">
                  <c:v>2017</c:v>
                </c:pt>
                <c:pt idx="3">
                  <c:v>2018</c:v>
                </c:pt>
              </c:strCache>
            </c:strRef>
          </c:cat>
          <c:val>
            <c:numRef>
              <c:f>Sheet1!$S$2:$S$5</c:f>
              <c:numCache>
                <c:formatCode>0%</c:formatCode>
                <c:ptCount val="4"/>
                <c:pt idx="0">
                  <c:v>0.10590807218377055</c:v>
                </c:pt>
                <c:pt idx="1">
                  <c:v>0.10127068069784974</c:v>
                </c:pt>
                <c:pt idx="2">
                  <c:v>0.10284587103514893</c:v>
                </c:pt>
                <c:pt idx="3">
                  <c:v>0.1035674242565027</c:v>
                </c:pt>
              </c:numCache>
            </c:numRef>
          </c:val>
          <c:extLst>
            <c:ext xmlns:c16="http://schemas.microsoft.com/office/drawing/2014/chart" uri="{C3380CC4-5D6E-409C-BE32-E72D297353CC}">
              <c16:uniqueId val="{00000012-9E7F-40FE-A430-AE3AC056D393}"/>
            </c:ext>
          </c:extLst>
        </c:ser>
        <c:dLbls>
          <c:showLegendKey val="0"/>
          <c:showVal val="0"/>
          <c:showCatName val="0"/>
          <c:showSerName val="0"/>
          <c:showPercent val="0"/>
          <c:showBubbleSize val="0"/>
        </c:dLbls>
        <c:gapWidth val="219"/>
        <c:overlap val="-27"/>
        <c:axId val="1979197055"/>
        <c:axId val="1979197887"/>
      </c:barChart>
      <c:catAx>
        <c:axId val="19791970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79197887"/>
        <c:crosses val="autoZero"/>
        <c:auto val="1"/>
        <c:lblAlgn val="ctr"/>
        <c:lblOffset val="100"/>
        <c:noMultiLvlLbl val="0"/>
      </c:catAx>
      <c:valAx>
        <c:axId val="197919788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79197055"/>
        <c:crosses val="autoZero"/>
        <c:crossBetween val="between"/>
        <c:majorUnit val="2.5000000000000005E-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4 and younger</c:v>
                </c:pt>
              </c:strCache>
            </c:strRef>
          </c:tx>
          <c:spPr>
            <a:solidFill>
              <a:schemeClr val="accent1"/>
            </a:solidFill>
            <a:ln>
              <a:noFill/>
            </a:ln>
            <a:effectLst/>
          </c:spPr>
          <c:invertIfNegative val="0"/>
          <c:cat>
            <c:strRef>
              <c:f>Sheet1!$A$2:$A$5</c:f>
              <c:strCache>
                <c:ptCount val="4"/>
                <c:pt idx="0">
                  <c:v>2015</c:v>
                </c:pt>
                <c:pt idx="1">
                  <c:v>2016</c:v>
                </c:pt>
                <c:pt idx="2">
                  <c:v>2017</c:v>
                </c:pt>
                <c:pt idx="3">
                  <c:v>2018</c:v>
                </c:pt>
              </c:strCache>
            </c:strRef>
          </c:cat>
          <c:val>
            <c:numRef>
              <c:f>Sheet1!$B$2:$B$5</c:f>
              <c:numCache>
                <c:formatCode>0%</c:formatCode>
                <c:ptCount val="4"/>
                <c:pt idx="0">
                  <c:v>9.7982123510292521E-2</c:v>
                </c:pt>
                <c:pt idx="1">
                  <c:v>8.6729182097907018E-2</c:v>
                </c:pt>
                <c:pt idx="2">
                  <c:v>9.1554618010281627E-2</c:v>
                </c:pt>
                <c:pt idx="3">
                  <c:v>9.330534173081409E-2</c:v>
                </c:pt>
              </c:numCache>
            </c:numRef>
          </c:val>
          <c:extLst>
            <c:ext xmlns:c16="http://schemas.microsoft.com/office/drawing/2014/chart" uri="{C3380CC4-5D6E-409C-BE32-E72D297353CC}">
              <c16:uniqueId val="{00000000-BCE8-4BCE-ACA3-80BCED879236}"/>
            </c:ext>
          </c:extLst>
        </c:ser>
        <c:ser>
          <c:idx val="1"/>
          <c:order val="1"/>
          <c:tx>
            <c:strRef>
              <c:f>Sheet1!$C$1</c:f>
              <c:strCache>
                <c:ptCount val="1"/>
                <c:pt idx="0">
                  <c:v>5-9</c:v>
                </c:pt>
              </c:strCache>
            </c:strRef>
          </c:tx>
          <c:spPr>
            <a:solidFill>
              <a:schemeClr val="accent2"/>
            </a:solidFill>
            <a:ln>
              <a:noFill/>
            </a:ln>
            <a:effectLst/>
          </c:spPr>
          <c:invertIfNegative val="0"/>
          <c:cat>
            <c:strRef>
              <c:f>Sheet1!$A$2:$A$5</c:f>
              <c:strCache>
                <c:ptCount val="4"/>
                <c:pt idx="0">
                  <c:v>2015</c:v>
                </c:pt>
                <c:pt idx="1">
                  <c:v>2016</c:v>
                </c:pt>
                <c:pt idx="2">
                  <c:v>2017</c:v>
                </c:pt>
                <c:pt idx="3">
                  <c:v>2018</c:v>
                </c:pt>
              </c:strCache>
            </c:strRef>
          </c:cat>
          <c:val>
            <c:numRef>
              <c:f>Sheet1!$C$2:$C$5</c:f>
              <c:numCache>
                <c:formatCode>0%</c:formatCode>
                <c:ptCount val="4"/>
                <c:pt idx="0">
                  <c:v>6.5303358613217769E-3</c:v>
                </c:pt>
                <c:pt idx="1">
                  <c:v>6.6458021658874194E-3</c:v>
                </c:pt>
                <c:pt idx="2">
                  <c:v>5.8716541122341356E-3</c:v>
                </c:pt>
                <c:pt idx="3">
                  <c:v>5.8369462341374212E-3</c:v>
                </c:pt>
              </c:numCache>
            </c:numRef>
          </c:val>
          <c:extLst>
            <c:ext xmlns:c16="http://schemas.microsoft.com/office/drawing/2014/chart" uri="{C3380CC4-5D6E-409C-BE32-E72D297353CC}">
              <c16:uniqueId val="{00000001-BCE8-4BCE-ACA3-80BCED879236}"/>
            </c:ext>
          </c:extLst>
        </c:ser>
        <c:ser>
          <c:idx val="2"/>
          <c:order val="2"/>
          <c:tx>
            <c:strRef>
              <c:f>Sheet1!$D$1</c:f>
              <c:strCache>
                <c:ptCount val="1"/>
                <c:pt idx="0">
                  <c:v>10-14</c:v>
                </c:pt>
              </c:strCache>
            </c:strRef>
          </c:tx>
          <c:spPr>
            <a:solidFill>
              <a:schemeClr val="accent3"/>
            </a:solidFill>
            <a:ln>
              <a:noFill/>
            </a:ln>
            <a:effectLst/>
          </c:spPr>
          <c:invertIfNegative val="0"/>
          <c:cat>
            <c:strRef>
              <c:f>Sheet1!$A$2:$A$5</c:f>
              <c:strCache>
                <c:ptCount val="4"/>
                <c:pt idx="0">
                  <c:v>2015</c:v>
                </c:pt>
                <c:pt idx="1">
                  <c:v>2016</c:v>
                </c:pt>
                <c:pt idx="2">
                  <c:v>2017</c:v>
                </c:pt>
                <c:pt idx="3">
                  <c:v>2018</c:v>
                </c:pt>
              </c:strCache>
            </c:strRef>
          </c:cat>
          <c:val>
            <c:numRef>
              <c:f>Sheet1!$D$2:$D$5</c:f>
              <c:numCache>
                <c:formatCode>0%</c:formatCode>
                <c:ptCount val="4"/>
                <c:pt idx="0">
                  <c:v>7.1180931744312028E-3</c:v>
                </c:pt>
                <c:pt idx="1">
                  <c:v>6.9883391057150969E-3</c:v>
                </c:pt>
                <c:pt idx="2">
                  <c:v>6.3921024729602163E-3</c:v>
                </c:pt>
                <c:pt idx="3">
                  <c:v>6.6573897562532004E-3</c:v>
                </c:pt>
              </c:numCache>
            </c:numRef>
          </c:val>
          <c:extLst>
            <c:ext xmlns:c16="http://schemas.microsoft.com/office/drawing/2014/chart" uri="{C3380CC4-5D6E-409C-BE32-E72D297353CC}">
              <c16:uniqueId val="{00000002-BCE8-4BCE-ACA3-80BCED879236}"/>
            </c:ext>
          </c:extLst>
        </c:ser>
        <c:ser>
          <c:idx val="3"/>
          <c:order val="3"/>
          <c:tx>
            <c:strRef>
              <c:f>Sheet1!$E$1</c:f>
              <c:strCache>
                <c:ptCount val="1"/>
                <c:pt idx="0">
                  <c:v>15-19</c:v>
                </c:pt>
              </c:strCache>
            </c:strRef>
          </c:tx>
          <c:spPr>
            <a:solidFill>
              <a:schemeClr val="accent4"/>
            </a:solidFill>
            <a:ln>
              <a:noFill/>
            </a:ln>
            <a:effectLst/>
          </c:spPr>
          <c:invertIfNegative val="0"/>
          <c:cat>
            <c:strRef>
              <c:f>Sheet1!$A$2:$A$5</c:f>
              <c:strCache>
                <c:ptCount val="4"/>
                <c:pt idx="0">
                  <c:v>2015</c:v>
                </c:pt>
                <c:pt idx="1">
                  <c:v>2016</c:v>
                </c:pt>
                <c:pt idx="2">
                  <c:v>2017</c:v>
                </c:pt>
                <c:pt idx="3">
                  <c:v>2018</c:v>
                </c:pt>
              </c:strCache>
            </c:strRef>
          </c:cat>
          <c:val>
            <c:numRef>
              <c:f>Sheet1!$E$2:$E$5</c:f>
              <c:numCache>
                <c:formatCode>0%</c:formatCode>
                <c:ptCount val="4"/>
                <c:pt idx="0">
                  <c:v>1.5604008667388949E-2</c:v>
                </c:pt>
                <c:pt idx="1">
                  <c:v>1.4386551472762459E-2</c:v>
                </c:pt>
                <c:pt idx="2">
                  <c:v>1.3993970550374142E-2</c:v>
                </c:pt>
                <c:pt idx="3">
                  <c:v>1.397435175577595E-2</c:v>
                </c:pt>
              </c:numCache>
            </c:numRef>
          </c:val>
          <c:extLst>
            <c:ext xmlns:c16="http://schemas.microsoft.com/office/drawing/2014/chart" uri="{C3380CC4-5D6E-409C-BE32-E72D297353CC}">
              <c16:uniqueId val="{00000003-BCE8-4BCE-ACA3-80BCED879236}"/>
            </c:ext>
          </c:extLst>
        </c:ser>
        <c:ser>
          <c:idx val="4"/>
          <c:order val="4"/>
          <c:tx>
            <c:strRef>
              <c:f>Sheet1!$F$1</c:f>
              <c:strCache>
                <c:ptCount val="1"/>
                <c:pt idx="0">
                  <c:v>20-24</c:v>
                </c:pt>
              </c:strCache>
            </c:strRef>
          </c:tx>
          <c:spPr>
            <a:solidFill>
              <a:schemeClr val="accent5"/>
            </a:solidFill>
            <a:ln>
              <a:noFill/>
            </a:ln>
            <a:effectLst/>
          </c:spPr>
          <c:invertIfNegative val="0"/>
          <c:cat>
            <c:strRef>
              <c:f>Sheet1!$A$2:$A$5</c:f>
              <c:strCache>
                <c:ptCount val="4"/>
                <c:pt idx="0">
                  <c:v>2015</c:v>
                </c:pt>
                <c:pt idx="1">
                  <c:v>2016</c:v>
                </c:pt>
                <c:pt idx="2">
                  <c:v>2017</c:v>
                </c:pt>
                <c:pt idx="3">
                  <c:v>2018</c:v>
                </c:pt>
              </c:strCache>
            </c:strRef>
          </c:cat>
          <c:val>
            <c:numRef>
              <c:f>Sheet1!$F$2:$F$5</c:f>
              <c:numCache>
                <c:formatCode>0%</c:formatCode>
                <c:ptCount val="4"/>
                <c:pt idx="0">
                  <c:v>3.227518959913326E-2</c:v>
                </c:pt>
                <c:pt idx="1">
                  <c:v>3.0005650395674082E-2</c:v>
                </c:pt>
                <c:pt idx="2">
                  <c:v>2.9344428849449239E-2</c:v>
                </c:pt>
                <c:pt idx="3">
                  <c:v>2.904262820770627E-2</c:v>
                </c:pt>
              </c:numCache>
            </c:numRef>
          </c:val>
          <c:extLst>
            <c:ext xmlns:c16="http://schemas.microsoft.com/office/drawing/2014/chart" uri="{C3380CC4-5D6E-409C-BE32-E72D297353CC}">
              <c16:uniqueId val="{00000004-BCE8-4BCE-ACA3-80BCED879236}"/>
            </c:ext>
          </c:extLst>
        </c:ser>
        <c:ser>
          <c:idx val="5"/>
          <c:order val="5"/>
          <c:tx>
            <c:strRef>
              <c:f>Sheet1!$G$1</c:f>
              <c:strCache>
                <c:ptCount val="1"/>
                <c:pt idx="0">
                  <c:v>25-29</c:v>
                </c:pt>
              </c:strCache>
            </c:strRef>
          </c:tx>
          <c:spPr>
            <a:solidFill>
              <a:schemeClr val="accent6"/>
            </a:solidFill>
            <a:ln>
              <a:noFill/>
            </a:ln>
            <a:effectLst/>
          </c:spPr>
          <c:invertIfNegative val="0"/>
          <c:cat>
            <c:strRef>
              <c:f>Sheet1!$A$2:$A$5</c:f>
              <c:strCache>
                <c:ptCount val="4"/>
                <c:pt idx="0">
                  <c:v>2015</c:v>
                </c:pt>
                <c:pt idx="1">
                  <c:v>2016</c:v>
                </c:pt>
                <c:pt idx="2">
                  <c:v>2017</c:v>
                </c:pt>
                <c:pt idx="3">
                  <c:v>2018</c:v>
                </c:pt>
              </c:strCache>
            </c:strRef>
          </c:cat>
          <c:val>
            <c:numRef>
              <c:f>Sheet1!$G$2:$G$5</c:f>
              <c:numCache>
                <c:formatCode>0%</c:formatCode>
                <c:ptCount val="4"/>
                <c:pt idx="0">
                  <c:v>4.7372697724810398E-2</c:v>
                </c:pt>
                <c:pt idx="1">
                  <c:v>4.6833875439515879E-2</c:v>
                </c:pt>
                <c:pt idx="2">
                  <c:v>4.7474302862189149E-2</c:v>
                </c:pt>
                <c:pt idx="3">
                  <c:v>4.7824350013003759E-2</c:v>
                </c:pt>
              </c:numCache>
            </c:numRef>
          </c:val>
          <c:extLst>
            <c:ext xmlns:c16="http://schemas.microsoft.com/office/drawing/2014/chart" uri="{C3380CC4-5D6E-409C-BE32-E72D297353CC}">
              <c16:uniqueId val="{00000005-BCE8-4BCE-ACA3-80BCED879236}"/>
            </c:ext>
          </c:extLst>
        </c:ser>
        <c:ser>
          <c:idx val="6"/>
          <c:order val="6"/>
          <c:tx>
            <c:strRef>
              <c:f>Sheet1!$H$1</c:f>
              <c:strCache>
                <c:ptCount val="1"/>
                <c:pt idx="0">
                  <c:v>30-34</c:v>
                </c:pt>
              </c:strCache>
            </c:strRef>
          </c:tx>
          <c:spPr>
            <a:solidFill>
              <a:schemeClr val="accent1">
                <a:lumMod val="60000"/>
              </a:schemeClr>
            </a:solidFill>
            <a:ln>
              <a:noFill/>
            </a:ln>
            <a:effectLst/>
          </c:spPr>
          <c:invertIfNegative val="0"/>
          <c:cat>
            <c:strRef>
              <c:f>Sheet1!$A$2:$A$5</c:f>
              <c:strCache>
                <c:ptCount val="4"/>
                <c:pt idx="0">
                  <c:v>2015</c:v>
                </c:pt>
                <c:pt idx="1">
                  <c:v>2016</c:v>
                </c:pt>
                <c:pt idx="2">
                  <c:v>2017</c:v>
                </c:pt>
                <c:pt idx="3">
                  <c:v>2018</c:v>
                </c:pt>
              </c:strCache>
            </c:strRef>
          </c:cat>
          <c:val>
            <c:numRef>
              <c:f>Sheet1!$H$2:$H$5</c:f>
              <c:numCache>
                <c:formatCode>0%</c:formatCode>
                <c:ptCount val="4"/>
                <c:pt idx="0">
                  <c:v>5.9133261105092094E-2</c:v>
                </c:pt>
                <c:pt idx="1">
                  <c:v>5.518650697223694E-2</c:v>
                </c:pt>
                <c:pt idx="2">
                  <c:v>5.5732268075199251E-2</c:v>
                </c:pt>
                <c:pt idx="3">
                  <c:v>5.8125474235124097E-2</c:v>
                </c:pt>
              </c:numCache>
            </c:numRef>
          </c:val>
          <c:extLst>
            <c:ext xmlns:c16="http://schemas.microsoft.com/office/drawing/2014/chart" uri="{C3380CC4-5D6E-409C-BE32-E72D297353CC}">
              <c16:uniqueId val="{00000006-BCE8-4BCE-ACA3-80BCED879236}"/>
            </c:ext>
          </c:extLst>
        </c:ser>
        <c:ser>
          <c:idx val="7"/>
          <c:order val="7"/>
          <c:tx>
            <c:strRef>
              <c:f>Sheet1!$I$1</c:f>
              <c:strCache>
                <c:ptCount val="1"/>
                <c:pt idx="0">
                  <c:v>35-39</c:v>
                </c:pt>
              </c:strCache>
            </c:strRef>
          </c:tx>
          <c:spPr>
            <a:solidFill>
              <a:schemeClr val="accent2">
                <a:lumMod val="60000"/>
              </a:schemeClr>
            </a:solidFill>
            <a:ln>
              <a:noFill/>
            </a:ln>
            <a:effectLst/>
          </c:spPr>
          <c:invertIfNegative val="0"/>
          <c:cat>
            <c:strRef>
              <c:f>Sheet1!$A$2:$A$5</c:f>
              <c:strCache>
                <c:ptCount val="4"/>
                <c:pt idx="0">
                  <c:v>2015</c:v>
                </c:pt>
                <c:pt idx="1">
                  <c:v>2016</c:v>
                </c:pt>
                <c:pt idx="2">
                  <c:v>2017</c:v>
                </c:pt>
                <c:pt idx="3">
                  <c:v>2018</c:v>
                </c:pt>
              </c:strCache>
            </c:strRef>
          </c:cat>
          <c:val>
            <c:numRef>
              <c:f>Sheet1!$I$2:$I$5</c:f>
              <c:numCache>
                <c:formatCode>0%</c:formatCode>
                <c:ptCount val="4"/>
                <c:pt idx="0">
                  <c:v>4.6741603466955578E-2</c:v>
                </c:pt>
                <c:pt idx="1">
                  <c:v>4.6060971575289329E-2</c:v>
                </c:pt>
                <c:pt idx="2">
                  <c:v>4.5810529113272262E-2</c:v>
                </c:pt>
                <c:pt idx="3">
                  <c:v>4.6794773828387884E-2</c:v>
                </c:pt>
              </c:numCache>
            </c:numRef>
          </c:val>
          <c:extLst>
            <c:ext xmlns:c16="http://schemas.microsoft.com/office/drawing/2014/chart" uri="{C3380CC4-5D6E-409C-BE32-E72D297353CC}">
              <c16:uniqueId val="{00000007-BCE8-4BCE-ACA3-80BCED879236}"/>
            </c:ext>
          </c:extLst>
        </c:ser>
        <c:ser>
          <c:idx val="8"/>
          <c:order val="8"/>
          <c:tx>
            <c:strRef>
              <c:f>Sheet1!$J$1</c:f>
              <c:strCache>
                <c:ptCount val="1"/>
                <c:pt idx="0">
                  <c:v>40-44</c:v>
                </c:pt>
              </c:strCache>
            </c:strRef>
          </c:tx>
          <c:spPr>
            <a:solidFill>
              <a:schemeClr val="accent3">
                <a:lumMod val="60000"/>
              </a:schemeClr>
            </a:solidFill>
            <a:ln>
              <a:noFill/>
            </a:ln>
            <a:effectLst/>
          </c:spPr>
          <c:invertIfNegative val="0"/>
          <c:cat>
            <c:strRef>
              <c:f>Sheet1!$A$2:$A$5</c:f>
              <c:strCache>
                <c:ptCount val="4"/>
                <c:pt idx="0">
                  <c:v>2015</c:v>
                </c:pt>
                <c:pt idx="1">
                  <c:v>2016</c:v>
                </c:pt>
                <c:pt idx="2">
                  <c:v>2017</c:v>
                </c:pt>
                <c:pt idx="3">
                  <c:v>2018</c:v>
                </c:pt>
              </c:strCache>
            </c:strRef>
          </c:cat>
          <c:val>
            <c:numRef>
              <c:f>Sheet1!$J$2:$J$5</c:f>
              <c:numCache>
                <c:formatCode>0%</c:formatCode>
                <c:ptCount val="4"/>
                <c:pt idx="0">
                  <c:v>3.8388407367280608E-2</c:v>
                </c:pt>
                <c:pt idx="1">
                  <c:v>3.6426022267828755E-2</c:v>
                </c:pt>
                <c:pt idx="2">
                  <c:v>3.4861735141614551E-2</c:v>
                </c:pt>
                <c:pt idx="3">
                  <c:v>3.6238936748094343E-2</c:v>
                </c:pt>
              </c:numCache>
            </c:numRef>
          </c:val>
          <c:extLst>
            <c:ext xmlns:c16="http://schemas.microsoft.com/office/drawing/2014/chart" uri="{C3380CC4-5D6E-409C-BE32-E72D297353CC}">
              <c16:uniqueId val="{00000008-BCE8-4BCE-ACA3-80BCED879236}"/>
            </c:ext>
          </c:extLst>
        </c:ser>
        <c:ser>
          <c:idx val="9"/>
          <c:order val="9"/>
          <c:tx>
            <c:strRef>
              <c:f>Sheet1!$K$1</c:f>
              <c:strCache>
                <c:ptCount val="1"/>
                <c:pt idx="0">
                  <c:v>45-49</c:v>
                </c:pt>
              </c:strCache>
            </c:strRef>
          </c:tx>
          <c:spPr>
            <a:solidFill>
              <a:schemeClr val="accent4">
                <a:lumMod val="60000"/>
              </a:schemeClr>
            </a:solidFill>
            <a:ln>
              <a:noFill/>
            </a:ln>
            <a:effectLst/>
          </c:spPr>
          <c:invertIfNegative val="0"/>
          <c:cat>
            <c:strRef>
              <c:f>Sheet1!$A$2:$A$5</c:f>
              <c:strCache>
                <c:ptCount val="4"/>
                <c:pt idx="0">
                  <c:v>2015</c:v>
                </c:pt>
                <c:pt idx="1">
                  <c:v>2016</c:v>
                </c:pt>
                <c:pt idx="2">
                  <c:v>2017</c:v>
                </c:pt>
                <c:pt idx="3">
                  <c:v>2018</c:v>
                </c:pt>
              </c:strCache>
            </c:strRef>
          </c:cat>
          <c:val>
            <c:numRef>
              <c:f>Sheet1!$K$2:$K$5</c:f>
              <c:numCache>
                <c:formatCode>0%</c:formatCode>
                <c:ptCount val="4"/>
                <c:pt idx="0">
                  <c:v>5.0146262188515707E-2</c:v>
                </c:pt>
                <c:pt idx="1">
                  <c:v>4.9670783941165621E-2</c:v>
                </c:pt>
                <c:pt idx="2">
                  <c:v>4.5417424500383413E-2</c:v>
                </c:pt>
                <c:pt idx="3">
                  <c:v>4.3577348251463262E-2</c:v>
                </c:pt>
              </c:numCache>
            </c:numRef>
          </c:val>
          <c:extLst>
            <c:ext xmlns:c16="http://schemas.microsoft.com/office/drawing/2014/chart" uri="{C3380CC4-5D6E-409C-BE32-E72D297353CC}">
              <c16:uniqueId val="{00000009-BCE8-4BCE-ACA3-80BCED879236}"/>
            </c:ext>
          </c:extLst>
        </c:ser>
        <c:ser>
          <c:idx val="10"/>
          <c:order val="10"/>
          <c:tx>
            <c:strRef>
              <c:f>Sheet1!$L$1</c:f>
              <c:strCache>
                <c:ptCount val="1"/>
                <c:pt idx="0">
                  <c:v>50-54</c:v>
                </c:pt>
              </c:strCache>
            </c:strRef>
          </c:tx>
          <c:spPr>
            <a:solidFill>
              <a:schemeClr val="accent5">
                <a:lumMod val="60000"/>
              </a:schemeClr>
            </a:solidFill>
            <a:ln>
              <a:noFill/>
            </a:ln>
            <a:effectLst/>
          </c:spPr>
          <c:invertIfNegative val="0"/>
          <c:cat>
            <c:strRef>
              <c:f>Sheet1!$A$2:$A$5</c:f>
              <c:strCache>
                <c:ptCount val="4"/>
                <c:pt idx="0">
                  <c:v>2015</c:v>
                </c:pt>
                <c:pt idx="1">
                  <c:v>2016</c:v>
                </c:pt>
                <c:pt idx="2">
                  <c:v>2017</c:v>
                </c:pt>
                <c:pt idx="3">
                  <c:v>2018</c:v>
                </c:pt>
              </c:strCache>
            </c:strRef>
          </c:cat>
          <c:val>
            <c:numRef>
              <c:f>Sheet1!$L$2:$L$5</c:f>
              <c:numCache>
                <c:formatCode>0%</c:formatCode>
                <c:ptCount val="4"/>
                <c:pt idx="0">
                  <c:v>6.8740520043336945E-2</c:v>
                </c:pt>
                <c:pt idx="1">
                  <c:v>6.7002567563215626E-2</c:v>
                </c:pt>
                <c:pt idx="2">
                  <c:v>6.3079448656938708E-2</c:v>
                </c:pt>
                <c:pt idx="3">
                  <c:v>6.1155216653394788E-2</c:v>
                </c:pt>
              </c:numCache>
            </c:numRef>
          </c:val>
          <c:extLst>
            <c:ext xmlns:c16="http://schemas.microsoft.com/office/drawing/2014/chart" uri="{C3380CC4-5D6E-409C-BE32-E72D297353CC}">
              <c16:uniqueId val="{0000000A-BCE8-4BCE-ACA3-80BCED879236}"/>
            </c:ext>
          </c:extLst>
        </c:ser>
        <c:ser>
          <c:idx val="11"/>
          <c:order val="11"/>
          <c:tx>
            <c:strRef>
              <c:f>Sheet1!$M$1</c:f>
              <c:strCache>
                <c:ptCount val="1"/>
                <c:pt idx="0">
                  <c:v>55-59</c:v>
                </c:pt>
              </c:strCache>
            </c:strRef>
          </c:tx>
          <c:spPr>
            <a:solidFill>
              <a:schemeClr val="accent6">
                <a:lumMod val="60000"/>
              </a:schemeClr>
            </a:solidFill>
            <a:ln>
              <a:noFill/>
            </a:ln>
            <a:effectLst/>
          </c:spPr>
          <c:invertIfNegative val="0"/>
          <c:cat>
            <c:strRef>
              <c:f>Sheet1!$A$2:$A$5</c:f>
              <c:strCache>
                <c:ptCount val="4"/>
                <c:pt idx="0">
                  <c:v>2015</c:v>
                </c:pt>
                <c:pt idx="1">
                  <c:v>2016</c:v>
                </c:pt>
                <c:pt idx="2">
                  <c:v>2017</c:v>
                </c:pt>
                <c:pt idx="3">
                  <c:v>2018</c:v>
                </c:pt>
              </c:strCache>
            </c:strRef>
          </c:cat>
          <c:val>
            <c:numRef>
              <c:f>Sheet1!$M$2:$M$5</c:f>
              <c:numCache>
                <c:formatCode>0%</c:formatCode>
                <c:ptCount val="4"/>
                <c:pt idx="0">
                  <c:v>7.8824485373781145E-2</c:v>
                </c:pt>
                <c:pt idx="1">
                  <c:v>8.0159499251981292E-2</c:v>
                </c:pt>
                <c:pt idx="2">
                  <c:v>7.8205671226126511E-2</c:v>
                </c:pt>
                <c:pt idx="3">
                  <c:v>7.7521188088018042E-2</c:v>
                </c:pt>
              </c:numCache>
            </c:numRef>
          </c:val>
          <c:extLst>
            <c:ext xmlns:c16="http://schemas.microsoft.com/office/drawing/2014/chart" uri="{C3380CC4-5D6E-409C-BE32-E72D297353CC}">
              <c16:uniqueId val="{0000000B-BCE8-4BCE-ACA3-80BCED879236}"/>
            </c:ext>
          </c:extLst>
        </c:ser>
        <c:ser>
          <c:idx val="12"/>
          <c:order val="12"/>
          <c:tx>
            <c:strRef>
              <c:f>Sheet1!$N$1</c:f>
              <c:strCache>
                <c:ptCount val="1"/>
                <c:pt idx="0">
                  <c:v>60-64</c:v>
                </c:pt>
              </c:strCache>
            </c:strRef>
          </c:tx>
          <c:spPr>
            <a:solidFill>
              <a:schemeClr val="accent1">
                <a:lumMod val="80000"/>
                <a:lumOff val="20000"/>
              </a:schemeClr>
            </a:solidFill>
            <a:ln>
              <a:noFill/>
            </a:ln>
            <a:effectLst/>
          </c:spPr>
          <c:invertIfNegative val="0"/>
          <c:cat>
            <c:strRef>
              <c:f>Sheet1!$A$2:$A$5</c:f>
              <c:strCache>
                <c:ptCount val="4"/>
                <c:pt idx="0">
                  <c:v>2015</c:v>
                </c:pt>
                <c:pt idx="1">
                  <c:v>2016</c:v>
                </c:pt>
                <c:pt idx="2">
                  <c:v>2017</c:v>
                </c:pt>
                <c:pt idx="3">
                  <c:v>2018</c:v>
                </c:pt>
              </c:strCache>
            </c:strRef>
          </c:cat>
          <c:val>
            <c:numRef>
              <c:f>Sheet1!$N$2:$N$5</c:f>
              <c:numCache>
                <c:formatCode>0%</c:formatCode>
                <c:ptCount val="4"/>
                <c:pt idx="0">
                  <c:v>7.9135969664138675E-2</c:v>
                </c:pt>
                <c:pt idx="1">
                  <c:v>8.1005594770017189E-2</c:v>
                </c:pt>
                <c:pt idx="2">
                  <c:v>8.3642695590307486E-2</c:v>
                </c:pt>
                <c:pt idx="3">
                  <c:v>8.5369025307733354E-2</c:v>
                </c:pt>
              </c:numCache>
            </c:numRef>
          </c:val>
          <c:extLst>
            <c:ext xmlns:c16="http://schemas.microsoft.com/office/drawing/2014/chart" uri="{C3380CC4-5D6E-409C-BE32-E72D297353CC}">
              <c16:uniqueId val="{0000000C-BCE8-4BCE-ACA3-80BCED879236}"/>
            </c:ext>
          </c:extLst>
        </c:ser>
        <c:ser>
          <c:idx val="13"/>
          <c:order val="13"/>
          <c:tx>
            <c:strRef>
              <c:f>Sheet1!$O$1</c:f>
              <c:strCache>
                <c:ptCount val="1"/>
                <c:pt idx="0">
                  <c:v>65-69</c:v>
                </c:pt>
              </c:strCache>
            </c:strRef>
          </c:tx>
          <c:spPr>
            <a:solidFill>
              <a:schemeClr val="accent2">
                <a:lumMod val="80000"/>
                <a:lumOff val="20000"/>
              </a:schemeClr>
            </a:solidFill>
            <a:ln>
              <a:noFill/>
            </a:ln>
            <a:effectLst/>
          </c:spPr>
          <c:invertIfNegative val="0"/>
          <c:cat>
            <c:strRef>
              <c:f>Sheet1!$A$2:$A$5</c:f>
              <c:strCache>
                <c:ptCount val="4"/>
                <c:pt idx="0">
                  <c:v>2015</c:v>
                </c:pt>
                <c:pt idx="1">
                  <c:v>2016</c:v>
                </c:pt>
                <c:pt idx="2">
                  <c:v>2017</c:v>
                </c:pt>
                <c:pt idx="3">
                  <c:v>2018</c:v>
                </c:pt>
              </c:strCache>
            </c:strRef>
          </c:cat>
          <c:val>
            <c:numRef>
              <c:f>Sheet1!$O$2:$O$5</c:f>
              <c:numCache>
                <c:formatCode>0%</c:formatCode>
                <c:ptCount val="4"/>
                <c:pt idx="0">
                  <c:v>7.4940411700975082E-2</c:v>
                </c:pt>
                <c:pt idx="1">
                  <c:v>8.263337715073675E-2</c:v>
                </c:pt>
                <c:pt idx="2">
                  <c:v>8.2380331481312311E-2</c:v>
                </c:pt>
                <c:pt idx="3">
                  <c:v>8.033375427984632E-2</c:v>
                </c:pt>
              </c:numCache>
            </c:numRef>
          </c:val>
          <c:extLst>
            <c:ext xmlns:c16="http://schemas.microsoft.com/office/drawing/2014/chart" uri="{C3380CC4-5D6E-409C-BE32-E72D297353CC}">
              <c16:uniqueId val="{0000000D-BCE8-4BCE-ACA3-80BCED879236}"/>
            </c:ext>
          </c:extLst>
        </c:ser>
        <c:ser>
          <c:idx val="14"/>
          <c:order val="14"/>
          <c:tx>
            <c:strRef>
              <c:f>Sheet1!$P$1</c:f>
              <c:strCache>
                <c:ptCount val="1"/>
                <c:pt idx="0">
                  <c:v>70-74</c:v>
                </c:pt>
              </c:strCache>
            </c:strRef>
          </c:tx>
          <c:spPr>
            <a:solidFill>
              <a:schemeClr val="accent3">
                <a:lumMod val="80000"/>
                <a:lumOff val="20000"/>
              </a:schemeClr>
            </a:solidFill>
            <a:ln>
              <a:noFill/>
            </a:ln>
            <a:effectLst/>
          </c:spPr>
          <c:invertIfNegative val="0"/>
          <c:cat>
            <c:strRef>
              <c:f>Sheet1!$A$2:$A$5</c:f>
              <c:strCache>
                <c:ptCount val="4"/>
                <c:pt idx="0">
                  <c:v>2015</c:v>
                </c:pt>
                <c:pt idx="1">
                  <c:v>2016</c:v>
                </c:pt>
                <c:pt idx="2">
                  <c:v>2017</c:v>
                </c:pt>
                <c:pt idx="3">
                  <c:v>2018</c:v>
                </c:pt>
              </c:strCache>
            </c:strRef>
          </c:cat>
          <c:val>
            <c:numRef>
              <c:f>Sheet1!$P$2:$P$5</c:f>
              <c:numCache>
                <c:formatCode>0%</c:formatCode>
                <c:ptCount val="4"/>
                <c:pt idx="0">
                  <c:v>7.0728602383531958E-2</c:v>
                </c:pt>
                <c:pt idx="1">
                  <c:v>7.8394116562100186E-2</c:v>
                </c:pt>
                <c:pt idx="2">
                  <c:v>8.1148419138104291E-2</c:v>
                </c:pt>
                <c:pt idx="3">
                  <c:v>8.1752102721673922E-2</c:v>
                </c:pt>
              </c:numCache>
            </c:numRef>
          </c:val>
          <c:extLst>
            <c:ext xmlns:c16="http://schemas.microsoft.com/office/drawing/2014/chart" uri="{C3380CC4-5D6E-409C-BE32-E72D297353CC}">
              <c16:uniqueId val="{0000000E-BCE8-4BCE-ACA3-80BCED879236}"/>
            </c:ext>
          </c:extLst>
        </c:ser>
        <c:ser>
          <c:idx val="15"/>
          <c:order val="15"/>
          <c:tx>
            <c:strRef>
              <c:f>Sheet1!$Q$1</c:f>
              <c:strCache>
                <c:ptCount val="1"/>
                <c:pt idx="0">
                  <c:v>75-79</c:v>
                </c:pt>
              </c:strCache>
            </c:strRef>
          </c:tx>
          <c:spPr>
            <a:solidFill>
              <a:schemeClr val="accent4">
                <a:lumMod val="80000"/>
                <a:lumOff val="20000"/>
              </a:schemeClr>
            </a:solidFill>
            <a:ln>
              <a:noFill/>
            </a:ln>
            <a:effectLst/>
          </c:spPr>
          <c:invertIfNegative val="0"/>
          <c:cat>
            <c:strRef>
              <c:f>Sheet1!$A$2:$A$5</c:f>
              <c:strCache>
                <c:ptCount val="4"/>
                <c:pt idx="0">
                  <c:v>2015</c:v>
                </c:pt>
                <c:pt idx="1">
                  <c:v>2016</c:v>
                </c:pt>
                <c:pt idx="2">
                  <c:v>2017</c:v>
                </c:pt>
                <c:pt idx="3">
                  <c:v>2018</c:v>
                </c:pt>
              </c:strCache>
            </c:strRef>
          </c:cat>
          <c:val>
            <c:numRef>
              <c:f>Sheet1!$Q$2:$Q$5</c:f>
              <c:numCache>
                <c:formatCode>0%</c:formatCode>
                <c:ptCount val="4"/>
                <c:pt idx="0">
                  <c:v>6.3661971830985917E-2</c:v>
                </c:pt>
                <c:pt idx="1">
                  <c:v>6.8890912231496418E-2</c:v>
                </c:pt>
                <c:pt idx="2">
                  <c:v>7.1450915906064602E-2</c:v>
                </c:pt>
                <c:pt idx="3">
                  <c:v>7.2609251707246442E-2</c:v>
                </c:pt>
              </c:numCache>
            </c:numRef>
          </c:val>
          <c:extLst>
            <c:ext xmlns:c16="http://schemas.microsoft.com/office/drawing/2014/chart" uri="{C3380CC4-5D6E-409C-BE32-E72D297353CC}">
              <c16:uniqueId val="{0000000F-BCE8-4BCE-ACA3-80BCED879236}"/>
            </c:ext>
          </c:extLst>
        </c:ser>
        <c:ser>
          <c:idx val="16"/>
          <c:order val="16"/>
          <c:tx>
            <c:strRef>
              <c:f>Sheet1!$R$1</c:f>
              <c:strCache>
                <c:ptCount val="1"/>
                <c:pt idx="0">
                  <c:v>80-84</c:v>
                </c:pt>
              </c:strCache>
            </c:strRef>
          </c:tx>
          <c:spPr>
            <a:solidFill>
              <a:schemeClr val="accent5">
                <a:lumMod val="80000"/>
                <a:lumOff val="20000"/>
              </a:schemeClr>
            </a:solidFill>
            <a:ln>
              <a:noFill/>
            </a:ln>
            <a:effectLst/>
          </c:spPr>
          <c:invertIfNegative val="0"/>
          <c:cat>
            <c:strRef>
              <c:f>Sheet1!$A$2:$A$5</c:f>
              <c:strCache>
                <c:ptCount val="4"/>
                <c:pt idx="0">
                  <c:v>2015</c:v>
                </c:pt>
                <c:pt idx="1">
                  <c:v>2016</c:v>
                </c:pt>
                <c:pt idx="2">
                  <c:v>2017</c:v>
                </c:pt>
                <c:pt idx="3">
                  <c:v>2018</c:v>
                </c:pt>
              </c:strCache>
            </c:strRef>
          </c:cat>
          <c:val>
            <c:numRef>
              <c:f>Sheet1!$R$2:$R$5</c:f>
              <c:numCache>
                <c:formatCode>0%</c:formatCode>
                <c:ptCount val="4"/>
                <c:pt idx="0">
                  <c:v>6.4582881906825568E-2</c:v>
                </c:pt>
                <c:pt idx="1">
                  <c:v>6.5333797856362841E-2</c:v>
                </c:pt>
                <c:pt idx="2">
                  <c:v>6.5612481901961922E-2</c:v>
                </c:pt>
                <c:pt idx="3">
                  <c:v>6.3616547219742123E-2</c:v>
                </c:pt>
              </c:numCache>
            </c:numRef>
          </c:val>
          <c:extLst>
            <c:ext xmlns:c16="http://schemas.microsoft.com/office/drawing/2014/chart" uri="{C3380CC4-5D6E-409C-BE32-E72D297353CC}">
              <c16:uniqueId val="{00000010-BCE8-4BCE-ACA3-80BCED879236}"/>
            </c:ext>
          </c:extLst>
        </c:ser>
        <c:ser>
          <c:idx val="17"/>
          <c:order val="17"/>
          <c:tx>
            <c:strRef>
              <c:f>Sheet1!$S$1</c:f>
              <c:strCache>
                <c:ptCount val="1"/>
                <c:pt idx="0">
                  <c:v>85 and older</c:v>
                </c:pt>
              </c:strCache>
            </c:strRef>
          </c:tx>
          <c:spPr>
            <a:solidFill>
              <a:schemeClr val="accent6">
                <a:lumMod val="80000"/>
                <a:lumOff val="20000"/>
              </a:schemeClr>
            </a:solidFill>
            <a:ln>
              <a:noFill/>
            </a:ln>
            <a:effectLst/>
          </c:spPr>
          <c:invertIfNegative val="0"/>
          <c:cat>
            <c:strRef>
              <c:f>Sheet1!$A$2:$A$5</c:f>
              <c:strCache>
                <c:ptCount val="4"/>
                <c:pt idx="0">
                  <c:v>2015</c:v>
                </c:pt>
                <c:pt idx="1">
                  <c:v>2016</c:v>
                </c:pt>
                <c:pt idx="2">
                  <c:v>2017</c:v>
                </c:pt>
                <c:pt idx="3">
                  <c:v>2018</c:v>
                </c:pt>
              </c:strCache>
            </c:strRef>
          </c:cat>
          <c:val>
            <c:numRef>
              <c:f>Sheet1!$S$2:$S$5</c:f>
              <c:numCache>
                <c:formatCode>0%</c:formatCode>
                <c:ptCount val="4"/>
                <c:pt idx="0">
                  <c:v>9.8093174431202607E-2</c:v>
                </c:pt>
                <c:pt idx="1">
                  <c:v>9.7646449180107092E-2</c:v>
                </c:pt>
                <c:pt idx="2">
                  <c:v>9.802700241122618E-2</c:v>
                </c:pt>
                <c:pt idx="3">
                  <c:v>9.6265373261584741E-2</c:v>
                </c:pt>
              </c:numCache>
            </c:numRef>
          </c:val>
          <c:extLst>
            <c:ext xmlns:c16="http://schemas.microsoft.com/office/drawing/2014/chart" uri="{C3380CC4-5D6E-409C-BE32-E72D297353CC}">
              <c16:uniqueId val="{00000011-BCE8-4BCE-ACA3-80BCED879236}"/>
            </c:ext>
          </c:extLst>
        </c:ser>
        <c:dLbls>
          <c:showLegendKey val="0"/>
          <c:showVal val="0"/>
          <c:showCatName val="0"/>
          <c:showSerName val="0"/>
          <c:showPercent val="0"/>
          <c:showBubbleSize val="0"/>
        </c:dLbls>
        <c:gapWidth val="219"/>
        <c:overlap val="-27"/>
        <c:axId val="1979197055"/>
        <c:axId val="1979197887"/>
      </c:barChart>
      <c:catAx>
        <c:axId val="19791970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79197887"/>
        <c:crosses val="autoZero"/>
        <c:auto val="1"/>
        <c:lblAlgn val="ctr"/>
        <c:lblOffset val="100"/>
        <c:noMultiLvlLbl val="0"/>
      </c:catAx>
      <c:valAx>
        <c:axId val="197919788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79197055"/>
        <c:crosses val="autoZero"/>
        <c:crossBetween val="between"/>
        <c:majorUnit val="2.5000000000000005E-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64B5B5A-35CA-47A7-A939-85D0392BE8B0}" type="datetimeFigureOut">
              <a:rPr lang="en-US" smtClean="0"/>
              <a:t>5/25/22</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7A031CC-D268-4AB4-ADE9-6A894518A811}" type="slidenum">
              <a:rPr lang="en-US" smtClean="0"/>
              <a:t>‹#›</a:t>
            </a:fld>
            <a:endParaRPr lang="en-US" dirty="0"/>
          </a:p>
        </p:txBody>
      </p:sp>
    </p:spTree>
    <p:extLst>
      <p:ext uri="{BB962C8B-B14F-4D97-AF65-F5344CB8AC3E}">
        <p14:creationId xmlns:p14="http://schemas.microsoft.com/office/powerpoint/2010/main" val="3030819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8486FE-A5DD-4311-AFBA-6655621CCDF4}" type="datetimeFigureOut">
              <a:rPr lang="en-US" smtClean="0"/>
              <a:t>5/25/22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EC809B1-F9BB-4DFF-A65F-C33C0E523AA7}" type="slidenum">
              <a:rPr lang="en-US" smtClean="0"/>
              <a:t>‹#›</a:t>
            </a:fld>
            <a:endParaRPr lang="en-US" dirty="0"/>
          </a:p>
        </p:txBody>
      </p:sp>
    </p:spTree>
    <p:extLst>
      <p:ext uri="{BB962C8B-B14F-4D97-AF65-F5344CB8AC3E}">
        <p14:creationId xmlns:p14="http://schemas.microsoft.com/office/powerpoint/2010/main" val="520538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C809B1-F9BB-4DFF-A65F-C33C0E523AA7}" type="slidenum">
              <a:rPr lang="en-US" smtClean="0"/>
              <a:t>2</a:t>
            </a:fld>
            <a:endParaRPr lang="en-US" dirty="0"/>
          </a:p>
        </p:txBody>
      </p:sp>
    </p:spTree>
    <p:extLst>
      <p:ext uri="{BB962C8B-B14F-4D97-AF65-F5344CB8AC3E}">
        <p14:creationId xmlns:p14="http://schemas.microsoft.com/office/powerpoint/2010/main" val="2690289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C809B1-F9BB-4DFF-A65F-C33C0E523AA7}" type="slidenum">
              <a:rPr lang="en-US" smtClean="0"/>
              <a:t>5</a:t>
            </a:fld>
            <a:endParaRPr lang="en-US" dirty="0"/>
          </a:p>
        </p:txBody>
      </p:sp>
    </p:spTree>
    <p:extLst>
      <p:ext uri="{BB962C8B-B14F-4D97-AF65-F5344CB8AC3E}">
        <p14:creationId xmlns:p14="http://schemas.microsoft.com/office/powerpoint/2010/main" val="4050608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0219084-C52A-F94C-A0C4-07451512D6CE}" type="datetimeFigureOut">
              <a:rPr lang="en-US" smtClean="0"/>
              <a:t>5/25/22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797977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219084-C52A-F94C-A0C4-07451512D6CE}" type="datetimeFigureOut">
              <a:rPr lang="en-US" smtClean="0"/>
              <a:t>5/25/22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3927122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219084-C52A-F94C-A0C4-07451512D6CE}" type="datetimeFigureOut">
              <a:rPr lang="en-US" smtClean="0"/>
              <a:t>5/25/22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97491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201A65-34FF-4624-A5E9-3E638541810D}" type="datetimeFigureOut">
              <a:rPr lang="en-US" smtClean="0">
                <a:solidFill>
                  <a:prstClr val="black">
                    <a:tint val="75000"/>
                  </a:prstClr>
                </a:solidFill>
              </a:rPr>
              <a:pPr/>
              <a:t>5/25/22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7555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201A65-34FF-4624-A5E9-3E638541810D}" type="datetimeFigureOut">
              <a:rPr lang="en-US" smtClean="0">
                <a:solidFill>
                  <a:prstClr val="black">
                    <a:tint val="75000"/>
                  </a:prstClr>
                </a:solidFill>
              </a:rPr>
              <a:pPr/>
              <a:t>5/25/22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74443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201A65-34FF-4624-A5E9-3E638541810D}" type="datetimeFigureOut">
              <a:rPr lang="en-US" smtClean="0">
                <a:solidFill>
                  <a:prstClr val="black">
                    <a:tint val="75000"/>
                  </a:prstClr>
                </a:solidFill>
              </a:rPr>
              <a:pPr/>
              <a:t>5/25/22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59434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201A65-34FF-4624-A5E9-3E638541810D}" type="datetimeFigureOut">
              <a:rPr lang="en-US" smtClean="0">
                <a:solidFill>
                  <a:prstClr val="black">
                    <a:tint val="75000"/>
                  </a:prstClr>
                </a:solidFill>
              </a:rPr>
              <a:pPr/>
              <a:t>5/25/22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72327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201A65-34FF-4624-A5E9-3E638541810D}" type="datetimeFigureOut">
              <a:rPr lang="en-US" smtClean="0">
                <a:solidFill>
                  <a:prstClr val="black">
                    <a:tint val="75000"/>
                  </a:prstClr>
                </a:solidFill>
              </a:rPr>
              <a:pPr/>
              <a:t>5/25/22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23918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201A65-34FF-4624-A5E9-3E638541810D}" type="datetimeFigureOut">
              <a:rPr lang="en-US" smtClean="0">
                <a:solidFill>
                  <a:prstClr val="black">
                    <a:tint val="75000"/>
                  </a:prstClr>
                </a:solidFill>
              </a:rPr>
              <a:pPr/>
              <a:t>5/25/22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3747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201A65-34FF-4624-A5E9-3E638541810D}" type="datetimeFigureOut">
              <a:rPr lang="en-US" smtClean="0">
                <a:solidFill>
                  <a:prstClr val="black">
                    <a:tint val="75000"/>
                  </a:prstClr>
                </a:solidFill>
              </a:rPr>
              <a:pPr/>
              <a:t>5/25/22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86391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201A65-34FF-4624-A5E9-3E638541810D}" type="datetimeFigureOut">
              <a:rPr lang="en-US" smtClean="0">
                <a:solidFill>
                  <a:prstClr val="black">
                    <a:tint val="75000"/>
                  </a:prstClr>
                </a:solidFill>
              </a:rPr>
              <a:pPr/>
              <a:t>5/25/22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5538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219084-C52A-F94C-A0C4-07451512D6CE}" type="datetimeFigureOut">
              <a:rPr lang="en-US" smtClean="0"/>
              <a:t>5/25/22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20645296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201A65-34FF-4624-A5E9-3E638541810D}" type="datetimeFigureOut">
              <a:rPr lang="en-US" smtClean="0">
                <a:solidFill>
                  <a:prstClr val="black">
                    <a:tint val="75000"/>
                  </a:prstClr>
                </a:solidFill>
              </a:rPr>
              <a:pPr/>
              <a:t>5/25/22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1787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201A65-34FF-4624-A5E9-3E638541810D}" type="datetimeFigureOut">
              <a:rPr lang="en-US" smtClean="0">
                <a:solidFill>
                  <a:prstClr val="black">
                    <a:tint val="75000"/>
                  </a:prstClr>
                </a:solidFill>
              </a:rPr>
              <a:pPr/>
              <a:t>5/25/22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00863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201A65-34FF-4624-A5E9-3E638541810D}" type="datetimeFigureOut">
              <a:rPr lang="en-US" smtClean="0">
                <a:solidFill>
                  <a:prstClr val="black">
                    <a:tint val="75000"/>
                  </a:prstClr>
                </a:solidFill>
              </a:rPr>
              <a:pPr/>
              <a:t>5/25/22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2019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219084-C52A-F94C-A0C4-07451512D6CE}" type="datetimeFigureOut">
              <a:rPr lang="en-US" smtClean="0"/>
              <a:t>5/25/22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1144259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219084-C52A-F94C-A0C4-07451512D6CE}" type="datetimeFigureOut">
              <a:rPr lang="en-US" smtClean="0"/>
              <a:t>5/25/22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1560442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219084-C52A-F94C-A0C4-07451512D6CE}" type="datetimeFigureOut">
              <a:rPr lang="en-US" smtClean="0"/>
              <a:t>5/25/22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3300724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219084-C52A-F94C-A0C4-07451512D6CE}" type="datetimeFigureOut">
              <a:rPr lang="en-US" smtClean="0"/>
              <a:t>5/25/22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2379976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219084-C52A-F94C-A0C4-07451512D6CE}" type="datetimeFigureOut">
              <a:rPr lang="en-US" smtClean="0"/>
              <a:t>5/25/22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4045097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219084-C52A-F94C-A0C4-07451512D6CE}" type="datetimeFigureOut">
              <a:rPr lang="en-US" smtClean="0"/>
              <a:t>5/25/22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4053290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219084-C52A-F94C-A0C4-07451512D6CE}" type="datetimeFigureOut">
              <a:rPr lang="en-US" smtClean="0"/>
              <a:t>5/25/22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3666870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219084-C52A-F94C-A0C4-07451512D6CE}" type="datetimeFigureOut">
              <a:rPr lang="en-US" smtClean="0"/>
              <a:t>5/25/22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A6123-CB18-7F45-A55A-50B480F99457}" type="slidenum">
              <a:rPr lang="en-US" smtClean="0"/>
              <a:t>‹#›</a:t>
            </a:fld>
            <a:endParaRPr lang="en-US" dirty="0"/>
          </a:p>
        </p:txBody>
      </p:sp>
    </p:spTree>
    <p:extLst>
      <p:ext uri="{BB962C8B-B14F-4D97-AF65-F5344CB8AC3E}">
        <p14:creationId xmlns:p14="http://schemas.microsoft.com/office/powerpoint/2010/main" val="4399080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1201A65-34FF-4624-A5E9-3E638541810D}" type="datetimeFigureOut">
              <a:rPr lang="en-US" smtClean="0">
                <a:solidFill>
                  <a:prstClr val="black">
                    <a:tint val="75000"/>
                  </a:prstClr>
                </a:solidFill>
              </a:rPr>
              <a:pPr defTabSz="914400"/>
              <a:t>5/25/22</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8130F4A9-C1E7-4F0E-ABE5-F714C882C8AB}"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87380658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chiamass.gov/case-mix-data/" TargetMode="External"/><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www.chiamass.gov/ma-apcd-and-case-mix-user-workgroup-information/"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chiamass.gov/ma-apcd-and-case-mix-user-workgroup-information/"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chiamass.gov/resultant-research-using-chia-data"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casemix.data@state.ma.us" TargetMode="External"/><Relationship Id="rId2" Type="http://schemas.openxmlformats.org/officeDocument/2006/relationships/hyperlink" Target="mailto:apcd.data@state.ma.us" TargetMode="Externa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chiamass.gov/status-of-data-request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cms.gov/medicare/icd-10/2022-icd-10-cm"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ftp.cdc.gov/pub/Health_Statistics/NCHS/Publications/ICD10CM/2022/icd10cm-tabular-2022-April-1.pdf"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1561229"/>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200" dirty="0">
                <a:latin typeface="Arial" charset="0"/>
                <a:ea typeface="Arial" charset="0"/>
                <a:cs typeface="Arial" charset="0"/>
              </a:rPr>
              <a:t>CHIA user workgroup</a:t>
            </a:r>
          </a:p>
        </p:txBody>
      </p:sp>
      <p:sp>
        <p:nvSpPr>
          <p:cNvPr id="5" name="Text Placeholder 2"/>
          <p:cNvSpPr txBox="1">
            <a:spLocks/>
          </p:cNvSpPr>
          <p:nvPr/>
        </p:nvSpPr>
        <p:spPr>
          <a:xfrm>
            <a:off x="685799" y="5698557"/>
            <a:ext cx="7626781" cy="522287"/>
          </a:xfrm>
          <a:prstGeom prst="rect">
            <a:avLst/>
          </a:prstGeom>
        </p:spPr>
        <p:txBody>
          <a:bodyPr vert="horz" lIns="91440" tIns="45720" rIns="91440" bIns="45720" rtlCol="0" anchor="b">
            <a:normAutofit/>
          </a:bodyPr>
          <a:lstStyle>
            <a:lvl1pPr marL="0" indent="0" algn="ctr" defTabSz="914400" rtl="0" eaLnBrk="1" latinLnBrk="0" hangingPunct="1">
              <a:spcBef>
                <a:spcPct val="20000"/>
              </a:spcBef>
              <a:buFontTx/>
              <a:buNone/>
              <a:defRPr sz="2000" kern="1200" baseline="0">
                <a:solidFill>
                  <a:schemeClr val="tx1">
                    <a:tint val="7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Clr>
                <a:schemeClr val="accent1"/>
              </a:buClr>
              <a:buFont typeface="Wingdings" panose="05000000000000000000" pitchFamily="2" charset="2"/>
              <a:buNone/>
              <a:defRPr sz="1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1600" i="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l"/>
            <a:r>
              <a:rPr lang="en-US" sz="1400" kern="0" spc="200" dirty="0">
                <a:solidFill>
                  <a:schemeClr val="accent4"/>
                </a:solidFill>
                <a:latin typeface="Arial Narrow" charset="0"/>
                <a:ea typeface="Arial Narrow" charset="0"/>
                <a:cs typeface="Arial Narrow" charset="0"/>
              </a:rPr>
              <a:t>CENTER FOR HEALTH INFORMATION AND ANALYSIS</a:t>
            </a:r>
          </a:p>
        </p:txBody>
      </p:sp>
      <p:sp>
        <p:nvSpPr>
          <p:cNvPr id="6" name="Title 1"/>
          <p:cNvSpPr txBox="1">
            <a:spLocks/>
          </p:cNvSpPr>
          <p:nvPr/>
        </p:nvSpPr>
        <p:spPr>
          <a:xfrm>
            <a:off x="685800" y="3375025"/>
            <a:ext cx="7772400" cy="1425575"/>
          </a:xfrm>
          <a:prstGeom prst="rect">
            <a:avLst/>
          </a:prstGeom>
        </p:spPr>
        <p:txBody>
          <a:bodyPr vert="horz" lIns="91440" tIns="45720" rIns="91440" bIns="45720" rtlCol="0" anchor="t">
            <a:normAutofit lnSpcReduction="10000"/>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pPr>
              <a:lnSpc>
                <a:spcPct val="130000"/>
              </a:lnSpc>
            </a:pPr>
            <a:r>
              <a:rPr lang="en-US" sz="1800" b="0" cap="none" spc="20" dirty="0">
                <a:solidFill>
                  <a:schemeClr val="accent4"/>
                </a:solidFill>
                <a:latin typeface="Arial" charset="0"/>
                <a:ea typeface="Arial" charset="0"/>
                <a:cs typeface="Arial" charset="0"/>
              </a:rPr>
              <a:t>Don Kirkwood (Manager of Data Release and Procurement)</a:t>
            </a:r>
          </a:p>
          <a:p>
            <a:pPr>
              <a:lnSpc>
                <a:spcPct val="130000"/>
              </a:lnSpc>
            </a:pPr>
            <a:r>
              <a:rPr lang="en-US" sz="1800" b="0" cap="none" spc="20" dirty="0">
                <a:solidFill>
                  <a:schemeClr val="accent4"/>
                </a:solidFill>
                <a:latin typeface="Arial" charset="0"/>
                <a:ea typeface="Arial" charset="0"/>
                <a:cs typeface="Arial" charset="0"/>
              </a:rPr>
              <a:t>Sylvia Hobbs (Manager of User Support)</a:t>
            </a:r>
          </a:p>
          <a:p>
            <a:pPr>
              <a:lnSpc>
                <a:spcPct val="130000"/>
              </a:lnSpc>
            </a:pPr>
            <a:r>
              <a:rPr lang="en-US" sz="1800" b="0" cap="none" spc="20" dirty="0">
                <a:solidFill>
                  <a:schemeClr val="accent4"/>
                </a:solidFill>
                <a:latin typeface="Arial" charset="0"/>
                <a:ea typeface="Arial" charset="0"/>
                <a:cs typeface="Arial" charset="0"/>
              </a:rPr>
              <a:t>Scott Curley (Manager Privacy &amp; Compliance)</a:t>
            </a:r>
          </a:p>
          <a:p>
            <a:pPr>
              <a:lnSpc>
                <a:spcPct val="130000"/>
              </a:lnSpc>
            </a:pPr>
            <a:r>
              <a:rPr lang="en-US" sz="1800" b="0" cap="none" spc="20" dirty="0">
                <a:solidFill>
                  <a:schemeClr val="bg2">
                    <a:lumMod val="50000"/>
                  </a:schemeClr>
                </a:solidFill>
                <a:latin typeface="Arial" charset="0"/>
                <a:ea typeface="Arial" charset="0"/>
                <a:cs typeface="Arial" charset="0"/>
              </a:rPr>
              <a:t>May 24, 2022</a:t>
            </a:r>
          </a:p>
        </p:txBody>
      </p:sp>
      <p:pic>
        <p:nvPicPr>
          <p:cNvPr id="7" name="Picture 6"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3905" y="5464598"/>
            <a:ext cx="756246" cy="756246"/>
          </a:xfrm>
          <a:prstGeom prst="rect">
            <a:avLst/>
          </a:prstGeom>
        </p:spPr>
      </p:pic>
      <p:cxnSp>
        <p:nvCxnSpPr>
          <p:cNvPr id="8" name="Straight Connector 7"/>
          <p:cNvCxnSpPr/>
          <p:nvPr/>
        </p:nvCxnSpPr>
        <p:spPr>
          <a:xfrm>
            <a:off x="809705" y="3009398"/>
            <a:ext cx="7648495" cy="0"/>
          </a:xfrm>
          <a:prstGeom prst="line">
            <a:avLst/>
          </a:prstGeom>
          <a:ln w="19050" cmpd="sng">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8388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CEAD83B7-F2EC-DB2B-3A79-9BA74E213476}"/>
              </a:ext>
            </a:extLst>
          </p:cNvPr>
          <p:cNvGrpSpPr/>
          <p:nvPr/>
        </p:nvGrpSpPr>
        <p:grpSpPr>
          <a:xfrm>
            <a:off x="7006726" y="161576"/>
            <a:ext cx="1963466" cy="727162"/>
            <a:chOff x="6819441" y="238694"/>
            <a:chExt cx="2146556" cy="830997"/>
          </a:xfrm>
        </p:grpSpPr>
        <p:pic>
          <p:nvPicPr>
            <p:cNvPr id="7" name="Picture 6" descr="Icon&#10;&#10;Description automatically generated">
              <a:extLst>
                <a:ext uri="{FF2B5EF4-FFF2-40B4-BE49-F238E27FC236}">
                  <a16:creationId xmlns:a16="http://schemas.microsoft.com/office/drawing/2014/main" id="{32DF3D39-23B4-5129-5CC9-F82184F0E2D2}"/>
                </a:ext>
              </a:extLst>
            </p:cNvPr>
            <p:cNvPicPr>
              <a:picLocks noChangeAspect="1"/>
            </p:cNvPicPr>
            <p:nvPr/>
          </p:nvPicPr>
          <p:blipFill>
            <a:blip r:embed="rId2"/>
            <a:stretch>
              <a:fillRect/>
            </a:stretch>
          </p:blipFill>
          <p:spPr>
            <a:xfrm>
              <a:off x="6819441" y="303905"/>
              <a:ext cx="797632" cy="765786"/>
            </a:xfrm>
            <a:prstGeom prst="rect">
              <a:avLst/>
            </a:prstGeom>
          </p:spPr>
        </p:pic>
        <p:sp>
          <p:nvSpPr>
            <p:cNvPr id="8" name="TextBox 7">
              <a:extLst>
                <a:ext uri="{FF2B5EF4-FFF2-40B4-BE49-F238E27FC236}">
                  <a16:creationId xmlns:a16="http://schemas.microsoft.com/office/drawing/2014/main" id="{EF65EC25-39AF-7C8D-2FA7-95A312A6E183}"/>
                </a:ext>
              </a:extLst>
            </p:cNvPr>
            <p:cNvSpPr txBox="1"/>
            <p:nvPr/>
          </p:nvSpPr>
          <p:spPr>
            <a:xfrm>
              <a:off x="7560157" y="238694"/>
              <a:ext cx="1405840" cy="808968"/>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solidFill>
                    <a:srgbClr val="FFC000"/>
                  </a:solidFill>
                  <a:effectLst/>
                  <a:uLnTx/>
                  <a:uFillTx/>
                  <a:latin typeface="Arial Rounded MT Bold" panose="020F0704030504030204" pitchFamily="34" charset="0"/>
                  <a:ea typeface="+mn-ea"/>
                  <a:cs typeface="+mn-cs"/>
                </a:rPr>
                <a:t>Inpatient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solidFill>
                    <a:srgbClr val="FFC000"/>
                  </a:solidFill>
                  <a:effectLst/>
                  <a:uLnTx/>
                  <a:uFillTx/>
                  <a:latin typeface="Arial Rounded MT Bold" panose="020F0704030504030204" pitchFamily="34" charset="0"/>
                  <a:ea typeface="+mn-ea"/>
                  <a:cs typeface="+mn-cs"/>
                </a:rPr>
                <a:t>Care</a:t>
              </a:r>
            </a:p>
          </p:txBody>
        </p:sp>
      </p:grpSp>
      <p:sp>
        <p:nvSpPr>
          <p:cNvPr id="18" name="TextBox 17">
            <a:extLst>
              <a:ext uri="{FF2B5EF4-FFF2-40B4-BE49-F238E27FC236}">
                <a16:creationId xmlns:a16="http://schemas.microsoft.com/office/drawing/2014/main" id="{0DD32971-FBA3-6A4D-4E4A-3217033B0C80}"/>
              </a:ext>
            </a:extLst>
          </p:cNvPr>
          <p:cNvSpPr txBox="1"/>
          <p:nvPr/>
        </p:nvSpPr>
        <p:spPr>
          <a:xfrm>
            <a:off x="219101" y="176964"/>
            <a:ext cx="8219819" cy="138499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1" u="sng" strike="noStrike" kern="1200" cap="none" spc="0" normalizeH="0" baseline="0" noProof="0" dirty="0">
                <a:ln>
                  <a:noFill/>
                </a:ln>
                <a:solidFill>
                  <a:prstClr val="black"/>
                </a:solidFill>
                <a:effectLst/>
                <a:uLnTx/>
                <a:uFillTx/>
                <a:latin typeface="Calibri" panose="020F0502020204030204"/>
                <a:ea typeface="+mn-ea"/>
                <a:cs typeface="+mn-cs"/>
              </a:rPr>
              <a:t>Answer </a:t>
            </a:r>
            <a:r>
              <a:rPr kumimoji="0" lang="en-US" sz="1400" b="0" i="1" u="sng" strike="noStrike" kern="1200" cap="none" spc="0" normalizeH="0" baseline="0" noProof="0" dirty="0">
                <a:ln>
                  <a:noFill/>
                </a:ln>
                <a:solidFill>
                  <a:prstClr val="black"/>
                </a:solidFill>
                <a:effectLst/>
                <a:uLnTx/>
                <a:uFillTx/>
                <a:latin typeface="Calibri" panose="020F0502020204030204"/>
                <a:ea typeface="+mn-ea"/>
                <a:cs typeface="+mn-cs"/>
              </a:rPr>
              <a:t>(continued)</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 Even with the impact of Gobeille, the age group distribution for the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case mix inpatient discharges (see Figure 1 below) and the age group distribution for the MA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APCD (see Figure 2 below) are similar. Both have a high proportion of infants and elderly.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However, the case mix data has a higher proportion of infants since there are instances in claims data where a newborn’s delivery claim might be rolled into the mother’s claim. In the case mix data, all newborns have a separate discharge record from the mother.</a:t>
            </a:r>
          </a:p>
        </p:txBody>
      </p:sp>
      <p:graphicFrame>
        <p:nvGraphicFramePr>
          <p:cNvPr id="25" name="Chart 24">
            <a:extLst>
              <a:ext uri="{FF2B5EF4-FFF2-40B4-BE49-F238E27FC236}">
                <a16:creationId xmlns:a16="http://schemas.microsoft.com/office/drawing/2014/main" id="{1AEB3E1E-2F9B-2123-ACD6-982D8359985F}"/>
              </a:ext>
            </a:extLst>
          </p:cNvPr>
          <p:cNvGraphicFramePr/>
          <p:nvPr/>
        </p:nvGraphicFramePr>
        <p:xfrm>
          <a:off x="219101" y="1828800"/>
          <a:ext cx="8628669" cy="22694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Chart 26">
            <a:extLst>
              <a:ext uri="{FF2B5EF4-FFF2-40B4-BE49-F238E27FC236}">
                <a16:creationId xmlns:a16="http://schemas.microsoft.com/office/drawing/2014/main" id="{A63E2CA2-5006-A7CD-0B4F-3AF59380A2DD}"/>
              </a:ext>
            </a:extLst>
          </p:cNvPr>
          <p:cNvGraphicFramePr/>
          <p:nvPr/>
        </p:nvGraphicFramePr>
        <p:xfrm>
          <a:off x="341522" y="4369886"/>
          <a:ext cx="8628669" cy="2269475"/>
        </p:xfrm>
        <a:graphic>
          <a:graphicData uri="http://schemas.openxmlformats.org/drawingml/2006/chart">
            <c:chart xmlns:c="http://schemas.openxmlformats.org/drawingml/2006/chart" xmlns:r="http://schemas.openxmlformats.org/officeDocument/2006/relationships" r:id="rId4"/>
          </a:graphicData>
        </a:graphic>
      </p:graphicFrame>
      <p:sp>
        <p:nvSpPr>
          <p:cNvPr id="28" name="TextBox 27">
            <a:extLst>
              <a:ext uri="{FF2B5EF4-FFF2-40B4-BE49-F238E27FC236}">
                <a16:creationId xmlns:a16="http://schemas.microsoft.com/office/drawing/2014/main" id="{95BD4AB8-A75A-C0FD-43CC-EF5B3769EEBA}"/>
              </a:ext>
            </a:extLst>
          </p:cNvPr>
          <p:cNvSpPr txBox="1"/>
          <p:nvPr/>
        </p:nvSpPr>
        <p:spPr>
          <a:xfrm>
            <a:off x="1083955" y="4050608"/>
            <a:ext cx="7718523"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Fig 2. MA APCD Inpatient Discharge Age Distribution by Year for MA Acute Care Hospitals </a:t>
            </a:r>
          </a:p>
        </p:txBody>
      </p:sp>
      <p:sp>
        <p:nvSpPr>
          <p:cNvPr id="29" name="TextBox 28">
            <a:extLst>
              <a:ext uri="{FF2B5EF4-FFF2-40B4-BE49-F238E27FC236}">
                <a16:creationId xmlns:a16="http://schemas.microsoft.com/office/drawing/2014/main" id="{74F27AC6-CC70-9A48-030C-76C63281433B}"/>
              </a:ext>
            </a:extLst>
          </p:cNvPr>
          <p:cNvSpPr txBox="1"/>
          <p:nvPr/>
        </p:nvSpPr>
        <p:spPr>
          <a:xfrm>
            <a:off x="971605" y="1527108"/>
            <a:ext cx="773295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Fig 1. Case Mix Inpatient Discharge Age Distribution by Year for MA Acute Care Hospitals </a:t>
            </a:r>
          </a:p>
        </p:txBody>
      </p:sp>
    </p:spTree>
    <p:extLst>
      <p:ext uri="{BB962C8B-B14F-4D97-AF65-F5344CB8AC3E}">
        <p14:creationId xmlns:p14="http://schemas.microsoft.com/office/powerpoint/2010/main" val="1387410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44FBDAE-48C9-60E8-6F9F-E866E5D90501}"/>
              </a:ext>
            </a:extLst>
          </p:cNvPr>
          <p:cNvSpPr/>
          <p:nvPr/>
        </p:nvSpPr>
        <p:spPr>
          <a:xfrm>
            <a:off x="173808" y="161576"/>
            <a:ext cx="6204958" cy="1323439"/>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00" b="1" i="0" u="sng" strike="noStrike" kern="1200" cap="none" spc="0" normalizeH="0" baseline="0" noProof="0" dirty="0">
                <a:ln>
                  <a:noFill/>
                </a:ln>
                <a:solidFill>
                  <a:srgbClr val="4472C4"/>
                </a:solidFill>
                <a:effectLst/>
                <a:uLnTx/>
                <a:uFillTx/>
                <a:latin typeface="Calibri Light" panose="020F0302020204030204"/>
                <a:ea typeface="+mn-ea"/>
                <a:cs typeface="+mn-cs"/>
              </a:rPr>
              <a:t>Question</a:t>
            </a:r>
            <a:r>
              <a:rPr kumimoji="0" lang="en-US" sz="1600" b="1" i="0" u="none" strike="noStrike" kern="1200" cap="none" spc="0" normalizeH="0" baseline="0" noProof="0" dirty="0">
                <a:ln>
                  <a:noFill/>
                </a:ln>
                <a:solidFill>
                  <a:srgbClr val="4472C4"/>
                </a:solidFill>
                <a:effectLst/>
                <a:uLnTx/>
                <a:uFillTx/>
                <a:latin typeface="Calibri Light" panose="020F0302020204030204"/>
                <a:ea typeface="+mn-ea"/>
                <a:cs typeface="+mn-cs"/>
              </a:rPr>
              <a:t>: I have received the case mix data and am looking for information on how to link the tables.  In the discharge data and emergency department data, I noticed a Record Type 20 key field in some of the tables but not in others, and in the observation stay data a Record Type 01 key field in some tables but not in others. How do I proceed?</a:t>
            </a:r>
          </a:p>
        </p:txBody>
      </p:sp>
      <p:pic>
        <p:nvPicPr>
          <p:cNvPr id="3" name="Picture 2" descr="Logo&#10;&#10;Description automatically generated">
            <a:extLst>
              <a:ext uri="{FF2B5EF4-FFF2-40B4-BE49-F238E27FC236}">
                <a16:creationId xmlns:a16="http://schemas.microsoft.com/office/drawing/2014/main" id="{2400DDBC-B004-64A4-923B-72CF493EFB63}"/>
              </a:ext>
            </a:extLst>
          </p:cNvPr>
          <p:cNvPicPr>
            <a:picLocks noChangeAspect="1"/>
          </p:cNvPicPr>
          <p:nvPr/>
        </p:nvPicPr>
        <p:blipFill>
          <a:blip r:embed="rId2"/>
          <a:stretch>
            <a:fillRect/>
          </a:stretch>
        </p:blipFill>
        <p:spPr>
          <a:xfrm>
            <a:off x="6821903" y="161576"/>
            <a:ext cx="2148289" cy="1211855"/>
          </a:xfrm>
          <a:prstGeom prst="rect">
            <a:avLst/>
          </a:prstGeom>
        </p:spPr>
      </p:pic>
      <p:sp>
        <p:nvSpPr>
          <p:cNvPr id="13" name="TextBox 12">
            <a:extLst>
              <a:ext uri="{FF2B5EF4-FFF2-40B4-BE49-F238E27FC236}">
                <a16:creationId xmlns:a16="http://schemas.microsoft.com/office/drawing/2014/main" id="{DF875463-A220-5734-F313-2FDEDDDD238A}"/>
              </a:ext>
            </a:extLst>
          </p:cNvPr>
          <p:cNvSpPr txBox="1"/>
          <p:nvPr/>
        </p:nvSpPr>
        <p:spPr>
          <a:xfrm>
            <a:off x="137082" y="1485015"/>
            <a:ext cx="8869835" cy="169277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1" u="sng" strike="noStrike" kern="1200" cap="none" spc="0" normalizeH="0" baseline="0" noProof="0" dirty="0">
                <a:ln>
                  <a:noFill/>
                </a:ln>
                <a:solidFill>
                  <a:prstClr val="black"/>
                </a:solidFill>
                <a:effectLst/>
                <a:uLnTx/>
                <a:uFillTx/>
                <a:latin typeface="Calibri" panose="020F0502020204030204"/>
                <a:ea typeface="+mn-ea"/>
                <a:cs typeface="+mn-cs"/>
              </a:rPr>
              <a:t>Answer</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 All information concerning the linkage of  case mix data fields, their definitions, formatting and discussions of data quality can be found on the CHIA website at the following link below. This page includes a link to archived documentation on older data and a link to previous webinar slides.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FF0000"/>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https://www.chiamass.gov/case-mix-data/</a:t>
            </a:r>
            <a:endParaRPr kumimoji="0" lang="en-US" sz="2000" b="0" i="1"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0950293D-211D-58E9-79F2-DA3017199299}"/>
              </a:ext>
            </a:extLst>
          </p:cNvPr>
          <p:cNvPicPr>
            <a:picLocks noChangeAspect="1"/>
          </p:cNvPicPr>
          <p:nvPr/>
        </p:nvPicPr>
        <p:blipFill rotWithShape="1">
          <a:blip r:embed="rId4"/>
          <a:srcRect l="11084" t="27252" r="11928" b="14276"/>
          <a:stretch/>
        </p:blipFill>
        <p:spPr>
          <a:xfrm>
            <a:off x="137081" y="2696871"/>
            <a:ext cx="8727948" cy="3728718"/>
          </a:xfrm>
          <a:prstGeom prst="rect">
            <a:avLst/>
          </a:prstGeom>
        </p:spPr>
      </p:pic>
      <p:sp>
        <p:nvSpPr>
          <p:cNvPr id="6" name="Oval 5">
            <a:extLst>
              <a:ext uri="{FF2B5EF4-FFF2-40B4-BE49-F238E27FC236}">
                <a16:creationId xmlns:a16="http://schemas.microsoft.com/office/drawing/2014/main" id="{D63D53C2-65FB-C9EA-B782-A2A958F4CA9F}"/>
              </a:ext>
            </a:extLst>
          </p:cNvPr>
          <p:cNvSpPr/>
          <p:nvPr/>
        </p:nvSpPr>
        <p:spPr>
          <a:xfrm>
            <a:off x="4847422" y="3177786"/>
            <a:ext cx="3933021" cy="3680214"/>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0861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hat is Medical Coding? - AAPC">
            <a:extLst>
              <a:ext uri="{FF2B5EF4-FFF2-40B4-BE49-F238E27FC236}">
                <a16:creationId xmlns:a16="http://schemas.microsoft.com/office/drawing/2014/main" id="{7B8F0695-0A39-1A49-7D9D-360583EE58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5153" y="214314"/>
            <a:ext cx="1317032" cy="131703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9557D367-7660-21A8-798B-D923270F5F04}"/>
              </a:ext>
            </a:extLst>
          </p:cNvPr>
          <p:cNvSpPr/>
          <p:nvPr/>
        </p:nvSpPr>
        <p:spPr>
          <a:xfrm>
            <a:off x="107658" y="84632"/>
            <a:ext cx="7527031" cy="1200329"/>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800" b="1" i="0" u="sng" strike="noStrike" kern="1200" cap="none" spc="0" normalizeH="0" baseline="0" noProof="0" dirty="0">
                <a:ln>
                  <a:noFill/>
                </a:ln>
                <a:solidFill>
                  <a:srgbClr val="4472C4"/>
                </a:solidFill>
                <a:effectLst/>
                <a:uLnTx/>
                <a:uFillTx/>
                <a:latin typeface="Calibri Light" panose="020F0302020204030204"/>
                <a:ea typeface="+mn-ea"/>
                <a:cs typeface="+mn-cs"/>
              </a:rPr>
              <a:t>Question</a:t>
            </a:r>
            <a:r>
              <a:rPr kumimoji="0" lang="en-US" sz="1800" b="1" i="0" u="none" strike="noStrike" kern="1200" cap="none" spc="0" normalizeH="0" baseline="0" noProof="0" dirty="0">
                <a:ln>
                  <a:noFill/>
                </a:ln>
                <a:solidFill>
                  <a:srgbClr val="4472C4"/>
                </a:solidFill>
                <a:effectLst/>
                <a:uLnTx/>
                <a:uFillTx/>
                <a:latin typeface="Calibri Light" panose="020F0302020204030204"/>
                <a:ea typeface="+mn-ea"/>
                <a:cs typeface="+mn-cs"/>
              </a:rPr>
              <a:t>:  Does the outpatient observation stay data use the same coding nomenclature as the outpatient emergency department visit data (both CPT codes and HCPCS codes) or does it use the same coding nomenclature as the inpatient hospital discharge data (ICD-10-PCS codes)?</a:t>
            </a:r>
          </a:p>
        </p:txBody>
      </p:sp>
      <p:sp>
        <p:nvSpPr>
          <p:cNvPr id="6" name="TextBox 5">
            <a:extLst>
              <a:ext uri="{FF2B5EF4-FFF2-40B4-BE49-F238E27FC236}">
                <a16:creationId xmlns:a16="http://schemas.microsoft.com/office/drawing/2014/main" id="{66580C7F-7F01-8986-FD37-3A5094F57848}"/>
              </a:ext>
            </a:extLst>
          </p:cNvPr>
          <p:cNvSpPr txBox="1"/>
          <p:nvPr/>
        </p:nvSpPr>
        <p:spPr>
          <a:xfrm>
            <a:off x="107658" y="1452178"/>
            <a:ext cx="8650752" cy="329320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1" u="sng" strike="noStrike" kern="1200" cap="none" spc="0" normalizeH="0" baseline="0" noProof="0" dirty="0">
                <a:ln>
                  <a:noFill/>
                </a:ln>
                <a:solidFill>
                  <a:prstClr val="black"/>
                </a:solidFill>
                <a:effectLst/>
                <a:uLnTx/>
                <a:uFillTx/>
                <a:latin typeface="Calibri" panose="020F0502020204030204"/>
                <a:ea typeface="+mn-ea"/>
                <a:cs typeface="+mn-cs"/>
              </a:rPr>
              <a:t>Answer</a:t>
            </a: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 CMS has extensive documentation describing the uses of observation stay for outpatient surgery. Since certain surgical procedures are performed either in the inpatient setting or in observation stay, the observation stay data does include ICD-10-PCS codes. However, like the outpatient emergency data, observation stay also has CPT codes, with fields for up to five CPT codes.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FF0000"/>
                </a:solidFill>
                <a:effectLst/>
                <a:uLnTx/>
                <a:uFillTx/>
                <a:latin typeface="Calibri" panose="020F0502020204030204"/>
                <a:ea typeface="+mn-ea"/>
                <a:cs typeface="+mn-cs"/>
              </a:rPr>
              <a:t>If you are applying for inpatient hospital discharge data to study a particular surgical intervention, you may want to contact CHIA in advance to determine if </a:t>
            </a:r>
            <a:r>
              <a:rPr lang="en-US" sz="1600" i="1" dirty="0">
                <a:solidFill>
                  <a:srgbClr val="FF0000"/>
                </a:solidFill>
                <a:latin typeface="Calibri" panose="020F0502020204030204"/>
              </a:rPr>
              <a:t>a </a:t>
            </a:r>
            <a:r>
              <a:rPr kumimoji="0" lang="en-US" sz="1600" b="0" i="1" u="none" strike="noStrike" kern="1200" cap="none" spc="0" normalizeH="0" baseline="0" noProof="0" dirty="0">
                <a:ln>
                  <a:noFill/>
                </a:ln>
                <a:solidFill>
                  <a:srgbClr val="FF0000"/>
                </a:solidFill>
                <a:effectLst/>
                <a:uLnTx/>
                <a:uFillTx/>
                <a:latin typeface="Calibri" panose="020F0502020204030204"/>
                <a:ea typeface="+mn-ea"/>
                <a:cs typeface="+mn-cs"/>
              </a:rPr>
              <a:t>significant volume of those procedures are performed in observation stay </a:t>
            </a:r>
            <a:r>
              <a:rPr lang="en-US" sz="1600" i="1" dirty="0">
                <a:solidFill>
                  <a:srgbClr val="FF0000"/>
                </a:solidFill>
                <a:latin typeface="Calibri" panose="020F0502020204030204"/>
              </a:rPr>
              <a:t>and therefore</a:t>
            </a:r>
            <a:r>
              <a:rPr kumimoji="0" lang="en-US" sz="1600" b="0" i="1" u="none" strike="noStrike" kern="1200" cap="none" spc="0" normalizeH="0" baseline="0" noProof="0" dirty="0">
                <a:ln>
                  <a:noFill/>
                </a:ln>
                <a:solidFill>
                  <a:srgbClr val="FF0000"/>
                </a:solidFill>
                <a:effectLst/>
                <a:uLnTx/>
                <a:uFillTx/>
                <a:latin typeface="Calibri" panose="020F0502020204030204"/>
                <a:ea typeface="+mn-ea"/>
                <a:cs typeface="+mn-cs"/>
              </a:rPr>
              <a:t> warrant applying for both the inpatient discharge data and the observation stay data.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1"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In addition to principal and associated procedures, the observation stay also has fields that provide information on the surgeon performing the procedures, with additional coding options if the procedure is performed by a nurse.</a:t>
            </a:r>
          </a:p>
        </p:txBody>
      </p:sp>
    </p:spTree>
    <p:extLst>
      <p:ext uri="{BB962C8B-B14F-4D97-AF65-F5344CB8AC3E}">
        <p14:creationId xmlns:p14="http://schemas.microsoft.com/office/powerpoint/2010/main" val="2479373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08954"/>
            <a:ext cx="8162910" cy="1292662"/>
          </a:xfrm>
          <a:prstGeom prst="rect">
            <a:avLst/>
          </a:prstGeom>
          <a:noFill/>
        </p:spPr>
        <p:txBody>
          <a:bodyPr wrap="square" rtlCol="0">
            <a:spAutoFit/>
          </a:bodyPr>
          <a:lstStyle/>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hlinkClick r:id="rId2"/>
              </a:rPr>
              <a:t>http://www.chiamass.gov/ma-apcd-and-case-mix-user-workgroup-information/</a:t>
            </a:r>
            <a:r>
              <a:rPr lang="en-US" sz="2000" dirty="0">
                <a:latin typeface="Arial" panose="020B0604020202020204" pitchFamily="34" charset="0"/>
                <a:cs typeface="Arial" panose="020B0604020202020204" pitchFamily="34" charset="0"/>
              </a:rPr>
              <a:t> </a:t>
            </a:r>
          </a:p>
          <a:p>
            <a:pPr>
              <a:lnSpc>
                <a:spcPct val="130000"/>
              </a:lnSpc>
            </a:pPr>
            <a:endParaRPr lang="en-US" sz="2000" dirty="0">
              <a:latin typeface="Arial" panose="020B0604020202020204" pitchFamily="34" charset="0"/>
              <a:cs typeface="Arial" panose="020B0604020202020204" pitchFamily="34" charset="0"/>
            </a:endParaRPr>
          </a:p>
        </p:txBody>
      </p:sp>
      <p:sp>
        <p:nvSpPr>
          <p:cNvPr id="28" name="TextBox 27"/>
          <p:cNvSpPr txBox="1"/>
          <p:nvPr/>
        </p:nvSpPr>
        <p:spPr>
          <a:xfrm>
            <a:off x="258971" y="296188"/>
            <a:ext cx="8030931" cy="954107"/>
          </a:xfrm>
          <a:prstGeom prst="rect">
            <a:avLst/>
          </a:prstGeom>
          <a:noFill/>
        </p:spPr>
        <p:txBody>
          <a:bodyPr wrap="square" rtlCol="0" anchor="b">
            <a:spAutoFit/>
          </a:bodyPr>
          <a:lstStyle/>
          <a:p>
            <a:r>
              <a:rPr lang="en-US" sz="2800" b="1" dirty="0">
                <a:solidFill>
                  <a:srgbClr val="005480"/>
                </a:solidFill>
                <a:latin typeface="Arial"/>
                <a:cs typeface="Arial"/>
              </a:rPr>
              <a:t>Where can I find past User Workgroup Presentations?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13</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User Workgroup |  CHIA User Support</a:t>
            </a:r>
          </a:p>
        </p:txBody>
      </p:sp>
      <p:pic>
        <p:nvPicPr>
          <p:cNvPr id="10" name="Picture 9" descr="CHIAlogoSQ.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a:stretch>
            <a:fillRect/>
          </a:stretch>
        </p:blipFill>
        <p:spPr>
          <a:xfrm>
            <a:off x="263090" y="2696042"/>
            <a:ext cx="8590342" cy="3196393"/>
          </a:xfrm>
          <a:prstGeom prst="rect">
            <a:avLst/>
          </a:prstGeom>
        </p:spPr>
      </p:pic>
    </p:spTree>
    <p:extLst>
      <p:ext uri="{BB962C8B-B14F-4D97-AF65-F5344CB8AC3E}">
        <p14:creationId xmlns:p14="http://schemas.microsoft.com/office/powerpoint/2010/main" val="401953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br>
              <a:rPr lang="en-US" sz="3100" b="1" dirty="0">
                <a:solidFill>
                  <a:srgbClr val="005480"/>
                </a:solidFill>
                <a:cs typeface="Arial"/>
              </a:rPr>
            </a:br>
            <a:r>
              <a:rPr lang="en-US" sz="3100" b="1" dirty="0">
                <a:solidFill>
                  <a:srgbClr val="005480"/>
                </a:solidFill>
                <a:cs typeface="Arial"/>
              </a:rPr>
              <a:t>When is the next User Group meeting?</a:t>
            </a:r>
            <a:br>
              <a:rPr lang="en-US" b="1" dirty="0">
                <a:solidFill>
                  <a:srgbClr val="005480"/>
                </a:solidFill>
                <a:cs typeface="Arial"/>
              </a:rPr>
            </a:br>
            <a:endParaRPr lang="en-US" dirty="0"/>
          </a:p>
        </p:txBody>
      </p:sp>
      <p:sp>
        <p:nvSpPr>
          <p:cNvPr id="3" name="Content Placeholder 2"/>
          <p:cNvSpPr>
            <a:spLocks noGrp="1"/>
          </p:cNvSpPr>
          <p:nvPr>
            <p:ph idx="1"/>
          </p:nvPr>
        </p:nvSpPr>
        <p:spPr>
          <a:xfrm>
            <a:off x="457200" y="1600200"/>
            <a:ext cx="8229599" cy="4525963"/>
          </a:xfrm>
        </p:spPr>
        <p:txBody>
          <a:bodyPr>
            <a:normAutofit/>
          </a:bodyPr>
          <a:lstStyle/>
          <a:p>
            <a:r>
              <a:rPr lang="en-US" sz="2800" dirty="0"/>
              <a:t>The next User Group will meet Tuesday, June 28.</a:t>
            </a:r>
            <a:endParaRPr lang="en-US" sz="2000" dirty="0">
              <a:hlinkClick r:id="rId2"/>
            </a:endParaRPr>
          </a:p>
          <a:p>
            <a:endParaRPr lang="en-US" sz="2000" dirty="0">
              <a:hlinkClick r:id="rId2"/>
            </a:endParaRPr>
          </a:p>
          <a:p>
            <a:endParaRPr lang="en-US" sz="2000" dirty="0">
              <a:hlinkClick r:id="rId2"/>
            </a:endParaRPr>
          </a:p>
          <a:p>
            <a:endParaRPr lang="en-US" sz="2000" dirty="0">
              <a:hlinkClick r:id="rId2"/>
            </a:endParaRPr>
          </a:p>
          <a:p>
            <a:endParaRPr lang="en-US" sz="2000" dirty="0">
              <a:hlinkClick r:id="rId2"/>
            </a:endParaRPr>
          </a:p>
          <a:p>
            <a:endParaRPr lang="en-US" sz="2000" dirty="0">
              <a:hlinkClick r:id="rId2"/>
            </a:endParaRPr>
          </a:p>
          <a:p>
            <a:r>
              <a:rPr lang="en-US" sz="2000" dirty="0">
                <a:hlinkClick r:id="rId2"/>
              </a:rPr>
              <a:t>http://www.chiamass.gov/ma-apcd-and-case-mix-user-workgroup-information/</a:t>
            </a:r>
            <a:endParaRPr lang="en-US" sz="2000" dirty="0"/>
          </a:p>
          <a:p>
            <a:endParaRPr lang="en-US" sz="2800" dirty="0"/>
          </a:p>
        </p:txBody>
      </p:sp>
      <p:pic>
        <p:nvPicPr>
          <p:cNvPr id="5" name="Picture 4"/>
          <p:cNvPicPr>
            <a:picLocks noChangeAspect="1"/>
          </p:cNvPicPr>
          <p:nvPr/>
        </p:nvPicPr>
        <p:blipFill>
          <a:blip r:embed="rId3"/>
          <a:stretch>
            <a:fillRect/>
          </a:stretch>
        </p:blipFill>
        <p:spPr>
          <a:xfrm>
            <a:off x="0" y="2661708"/>
            <a:ext cx="9144000" cy="1534583"/>
          </a:xfrm>
          <a:prstGeom prst="rect">
            <a:avLst/>
          </a:prstGeom>
        </p:spPr>
      </p:pic>
    </p:spTree>
    <p:extLst>
      <p:ext uri="{BB962C8B-B14F-4D97-AF65-F5344CB8AC3E}">
        <p14:creationId xmlns:p14="http://schemas.microsoft.com/office/powerpoint/2010/main" val="1466137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453" y="274638"/>
            <a:ext cx="8229600" cy="1143000"/>
          </a:xfrm>
        </p:spPr>
        <p:txBody>
          <a:bodyPr>
            <a:normAutofit fontScale="90000"/>
          </a:bodyPr>
          <a:lstStyle/>
          <a:p>
            <a:r>
              <a:rPr lang="en-US" sz="3800" b="1" dirty="0">
                <a:solidFill>
                  <a:srgbClr val="005480"/>
                </a:solidFill>
                <a:cs typeface="Arial"/>
              </a:rPr>
              <a:t>Resultant Research Using CHIA Data</a:t>
            </a:r>
            <a:endParaRPr lang="en-US" dirty="0"/>
          </a:p>
        </p:txBody>
      </p:sp>
      <p:sp>
        <p:nvSpPr>
          <p:cNvPr id="3" name="Content Placeholder 2"/>
          <p:cNvSpPr>
            <a:spLocks noGrp="1"/>
          </p:cNvSpPr>
          <p:nvPr>
            <p:ph idx="1"/>
          </p:nvPr>
        </p:nvSpPr>
        <p:spPr>
          <a:xfrm>
            <a:off x="457200" y="1244065"/>
            <a:ext cx="8229600" cy="4525963"/>
          </a:xfrm>
        </p:spPr>
        <p:txBody>
          <a:bodyPr/>
          <a:lstStyle/>
          <a:p>
            <a:r>
              <a:rPr lang="en-US" sz="2000" dirty="0">
                <a:hlinkClick r:id="rId2"/>
              </a:rPr>
              <a:t>https://www.chiamass.gov/resultant-research-using-chia-data</a:t>
            </a:r>
            <a:endParaRPr lang="en-US" sz="2000" dirty="0"/>
          </a:p>
          <a:p>
            <a:endParaRPr lang="en-US" dirty="0"/>
          </a:p>
        </p:txBody>
      </p:sp>
      <p:pic>
        <p:nvPicPr>
          <p:cNvPr id="5" name="Picture 4"/>
          <p:cNvPicPr>
            <a:picLocks noChangeAspect="1"/>
          </p:cNvPicPr>
          <p:nvPr/>
        </p:nvPicPr>
        <p:blipFill rotWithShape="1">
          <a:blip r:embed="rId3"/>
          <a:srcRect b="13149"/>
          <a:stretch/>
        </p:blipFill>
        <p:spPr>
          <a:xfrm>
            <a:off x="0" y="1792075"/>
            <a:ext cx="9144000" cy="4054955"/>
          </a:xfrm>
          <a:prstGeom prst="rect">
            <a:avLst/>
          </a:prstGeom>
        </p:spPr>
      </p:pic>
    </p:spTree>
    <p:extLst>
      <p:ext uri="{BB962C8B-B14F-4D97-AF65-F5344CB8AC3E}">
        <p14:creationId xmlns:p14="http://schemas.microsoft.com/office/powerpoint/2010/main" val="2625558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08954"/>
            <a:ext cx="8162910" cy="3693319"/>
          </a:xfrm>
          <a:prstGeom prst="rect">
            <a:avLst/>
          </a:prstGeom>
          <a:noFill/>
        </p:spPr>
        <p:txBody>
          <a:bodyPr wrap="square" rtlCol="0">
            <a:spAutoFit/>
          </a:bodyPr>
          <a:lstStyle/>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Questions related to MA APCD: </a:t>
            </a:r>
          </a:p>
          <a:p>
            <a:pPr>
              <a:lnSpc>
                <a:spcPct val="130000"/>
              </a:lnSpc>
              <a:buClr>
                <a:schemeClr val="accent1"/>
              </a:buClr>
            </a:pPr>
            <a:r>
              <a:rPr lang="en-US"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hlinkClick r:id="rId2"/>
              </a:rPr>
              <a:t>apcd.data@chiamass.gov</a:t>
            </a:r>
            <a:endParaRPr lang="en-US" sz="2000" dirty="0">
              <a:latin typeface="Arial" panose="020B0604020202020204" pitchFamily="34" charset="0"/>
              <a:cs typeface="Arial" panose="020B0604020202020204" pitchFamily="34" charset="0"/>
            </a:endParaRPr>
          </a:p>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Questions related to Case Mix: </a:t>
            </a:r>
          </a:p>
          <a:p>
            <a:pPr>
              <a:lnSpc>
                <a:spcPct val="130000"/>
              </a:lnSpc>
              <a:buClr>
                <a:schemeClr val="accent1"/>
              </a:buClr>
            </a:pPr>
            <a:r>
              <a:rPr lang="en-US"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hlinkClick r:id="rId3"/>
              </a:rPr>
              <a:t>casemix.data@chiamass.gov</a:t>
            </a:r>
            <a:r>
              <a:rPr lang="en-US" sz="2000" dirty="0">
                <a:latin typeface="Arial" panose="020B0604020202020204" pitchFamily="34" charset="0"/>
                <a:cs typeface="Arial" panose="020B0604020202020204" pitchFamily="34" charset="0"/>
              </a:rPr>
              <a:t> </a:t>
            </a:r>
          </a:p>
          <a:p>
            <a:pPr>
              <a:lnSpc>
                <a:spcPct val="130000"/>
              </a:lnSpc>
              <a:buClr>
                <a:schemeClr val="accent1"/>
              </a:buClr>
            </a:pPr>
            <a:endParaRPr lang="en-US" sz="2000" dirty="0">
              <a:latin typeface="Arial" panose="020B0604020202020204" pitchFamily="34" charset="0"/>
              <a:cs typeface="Arial" panose="020B0604020202020204" pitchFamily="34" charset="0"/>
            </a:endParaRPr>
          </a:p>
          <a:p>
            <a:pPr>
              <a:lnSpc>
                <a:spcPct val="130000"/>
              </a:lnSpc>
              <a:buClr>
                <a:schemeClr val="accent1"/>
              </a:buClr>
            </a:pPr>
            <a:r>
              <a:rPr lang="en-US" sz="2000" u="sng" dirty="0">
                <a:latin typeface="Arial" panose="020B0604020202020204" pitchFamily="34" charset="0"/>
                <a:cs typeface="Arial" panose="020B0604020202020204" pitchFamily="34" charset="0"/>
              </a:rPr>
              <a:t>REMINDER</a:t>
            </a:r>
            <a:r>
              <a:rPr lang="en-US" sz="2000" dirty="0">
                <a:latin typeface="Arial" panose="020B0604020202020204" pitchFamily="34" charset="0"/>
                <a:cs typeface="Arial" panose="020B0604020202020204" pitchFamily="34" charset="0"/>
              </a:rPr>
              <a:t>: Please include your </a:t>
            </a:r>
            <a:r>
              <a:rPr lang="en-US" sz="2000" b="1" dirty="0">
                <a:latin typeface="Arial" panose="020B0604020202020204" pitchFamily="34" charset="0"/>
                <a:cs typeface="Arial" panose="020B0604020202020204" pitchFamily="34" charset="0"/>
              </a:rPr>
              <a:t>IRBNet ID#</a:t>
            </a:r>
            <a:r>
              <a:rPr lang="en-US" sz="2000" dirty="0">
                <a:latin typeface="Arial" panose="020B0604020202020204" pitchFamily="34" charset="0"/>
                <a:cs typeface="Arial" panose="020B0604020202020204" pitchFamily="34" charset="0"/>
              </a:rPr>
              <a:t>, if you currently have a project using CHIA data.</a:t>
            </a:r>
          </a:p>
          <a:p>
            <a:pPr>
              <a:lnSpc>
                <a:spcPct val="130000"/>
              </a:lnSpc>
              <a:buClr>
                <a:schemeClr val="accent1"/>
              </a:buClr>
            </a:pPr>
            <a:endParaRPr lang="en-US" sz="2000" dirty="0">
              <a:latin typeface="Arial" panose="020B0604020202020204" pitchFamily="34" charset="0"/>
              <a:cs typeface="Arial" panose="020B0604020202020204" pitchFamily="34" charset="0"/>
            </a:endParaRPr>
          </a:p>
          <a:p>
            <a:pPr>
              <a:lnSpc>
                <a:spcPct val="130000"/>
              </a:lnSpc>
            </a:pPr>
            <a:endParaRPr lang="en-US" sz="2000" dirty="0">
              <a:latin typeface="Arial" panose="020B0604020202020204" pitchFamily="34" charset="0"/>
              <a:cs typeface="Arial" panose="020B0604020202020204" pitchFamily="34" charset="0"/>
            </a:endParaRPr>
          </a:p>
        </p:txBody>
      </p:sp>
      <p:sp>
        <p:nvSpPr>
          <p:cNvPr id="28" name="TextBox 27"/>
          <p:cNvSpPr txBox="1"/>
          <p:nvPr/>
        </p:nvSpPr>
        <p:spPr>
          <a:xfrm>
            <a:off x="258971" y="727075"/>
            <a:ext cx="8030931" cy="523220"/>
          </a:xfrm>
          <a:prstGeom prst="rect">
            <a:avLst/>
          </a:prstGeom>
          <a:noFill/>
        </p:spPr>
        <p:txBody>
          <a:bodyPr wrap="square" rtlCol="0" anchor="b">
            <a:spAutoFit/>
          </a:bodyPr>
          <a:lstStyle/>
          <a:p>
            <a:r>
              <a:rPr lang="en-US" sz="2800" b="1" dirty="0">
                <a:solidFill>
                  <a:srgbClr val="005480"/>
                </a:solidFill>
                <a:latin typeface="Arial"/>
                <a:cs typeface="Arial"/>
              </a:rPr>
              <a:t>Questions?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16</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User Workgroup |  CHIA User Support</a:t>
            </a:r>
          </a:p>
        </p:txBody>
      </p:sp>
      <p:pic>
        <p:nvPicPr>
          <p:cNvPr id="10" name="Picture 9" descr="CHIAlogoSQ.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288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192981" y="1354110"/>
            <a:ext cx="8162910" cy="3539430"/>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solidFill>
                  <a:srgbClr val="63666A"/>
                </a:solidFill>
                <a:latin typeface="Arial" panose="020B0604020202020204" pitchFamily="34" charset="0"/>
                <a:cs typeface="Arial" panose="020B0604020202020204" pitchFamily="34" charset="0"/>
              </a:rPr>
              <a:t>Announcements</a:t>
            </a:r>
            <a:r>
              <a:rPr lang="en-US" sz="2400" dirty="0">
                <a:solidFill>
                  <a:srgbClr val="63666A"/>
                </a:solidFill>
                <a:latin typeface="Arial" panose="020B0604020202020204" pitchFamily="34" charset="0"/>
                <a:cs typeface="Arial" panose="020B0604020202020204" pitchFamily="34" charset="0"/>
              </a:rPr>
              <a:t>:</a:t>
            </a:r>
          </a:p>
          <a:p>
            <a:pPr marL="742950" lvl="1" indent="-285750">
              <a:buClr>
                <a:schemeClr val="accent1"/>
              </a:buClr>
              <a:buFont typeface="Wingdings" charset="2"/>
              <a:buChar char="§"/>
            </a:pPr>
            <a:r>
              <a:rPr lang="en-US" sz="2000" dirty="0">
                <a:solidFill>
                  <a:srgbClr val="63666A"/>
                </a:solidFill>
                <a:latin typeface="Arial"/>
                <a:cs typeface="Arial"/>
              </a:rPr>
              <a:t>APCD Release CY 2020 Updates</a:t>
            </a:r>
          </a:p>
          <a:p>
            <a:pPr marL="742950" lvl="1" indent="-285750">
              <a:buClr>
                <a:schemeClr val="accent1"/>
              </a:buClr>
              <a:buFont typeface="Wingdings" charset="2"/>
              <a:buChar char="§"/>
            </a:pPr>
            <a:r>
              <a:rPr lang="en-US" sz="2000" dirty="0">
                <a:solidFill>
                  <a:srgbClr val="63666A"/>
                </a:solidFill>
                <a:latin typeface="Arial"/>
                <a:cs typeface="Arial"/>
              </a:rPr>
              <a:t>FY20 Case Mix Release Projections</a:t>
            </a:r>
          </a:p>
          <a:p>
            <a:pPr marL="342900" indent="-342900">
              <a:buFont typeface="Wingdings" panose="05000000000000000000" pitchFamily="2" charset="2"/>
              <a:buChar char="Ø"/>
            </a:pPr>
            <a:r>
              <a:rPr lang="en-US" sz="2000" dirty="0">
                <a:solidFill>
                  <a:srgbClr val="63666A"/>
                </a:solidFill>
                <a:latin typeface="Arial"/>
                <a:cs typeface="Arial"/>
              </a:rPr>
              <a:t>Website Updates</a:t>
            </a:r>
          </a:p>
          <a:p>
            <a:pPr marL="342900" indent="-342900">
              <a:buFont typeface="Wingdings" panose="05000000000000000000" pitchFamily="2" charset="2"/>
              <a:buChar char="Ø"/>
            </a:pPr>
            <a:r>
              <a:rPr lang="en-US" sz="2000" dirty="0">
                <a:solidFill>
                  <a:srgbClr val="63666A"/>
                </a:solidFill>
                <a:latin typeface="Arial"/>
                <a:cs typeface="Arial"/>
              </a:rPr>
              <a:t>User Support Questions</a:t>
            </a:r>
          </a:p>
          <a:p>
            <a:pPr marL="800100" lvl="1" indent="-342900">
              <a:buFont typeface="Wingdings" panose="05000000000000000000" pitchFamily="2" charset="2"/>
              <a:buChar char="Ø"/>
            </a:pPr>
            <a:r>
              <a:rPr lang="en-US" dirty="0">
                <a:solidFill>
                  <a:srgbClr val="63666A"/>
                </a:solidFill>
              </a:rPr>
              <a:t>COVID-19 Vaccine Status Codes</a:t>
            </a:r>
          </a:p>
          <a:p>
            <a:pPr marL="800100" lvl="1" indent="-342900">
              <a:buFont typeface="Wingdings" panose="05000000000000000000" pitchFamily="2" charset="2"/>
              <a:buChar char="Ø"/>
            </a:pPr>
            <a:r>
              <a:rPr lang="en-US" dirty="0">
                <a:solidFill>
                  <a:srgbClr val="63666A"/>
                </a:solidFill>
              </a:rPr>
              <a:t>Clarification of Case Mix Between Table Linkage fields</a:t>
            </a:r>
          </a:p>
          <a:p>
            <a:pPr marL="800100" lvl="1" indent="-342900">
              <a:buFont typeface="Wingdings" panose="05000000000000000000" pitchFamily="2" charset="2"/>
              <a:buChar char="Ø"/>
            </a:pPr>
            <a:r>
              <a:rPr lang="en-US" dirty="0">
                <a:solidFill>
                  <a:srgbClr val="63666A"/>
                </a:solidFill>
              </a:rPr>
              <a:t>Observation Stay Procedures</a:t>
            </a:r>
          </a:p>
          <a:p>
            <a:pPr marL="800100" lvl="1" indent="-342900">
              <a:buFont typeface="Wingdings" panose="05000000000000000000" pitchFamily="2" charset="2"/>
              <a:buChar char="Ø"/>
            </a:pPr>
            <a:r>
              <a:rPr lang="en-US" dirty="0">
                <a:solidFill>
                  <a:srgbClr val="63666A"/>
                </a:solidFill>
              </a:rPr>
              <a:t>Expected Acute Care Inpatient Discharge Volume Differences between Case Mix and MA APCD</a:t>
            </a:r>
          </a:p>
          <a:p>
            <a:pPr marL="342900" indent="-342900">
              <a:buFont typeface="Wingdings" panose="05000000000000000000" pitchFamily="2" charset="2"/>
              <a:buChar char="Ø"/>
            </a:pPr>
            <a:r>
              <a:rPr lang="en-US" sz="2000" dirty="0">
                <a:solidFill>
                  <a:srgbClr val="63666A"/>
                </a:solidFill>
                <a:latin typeface="Arial"/>
                <a:cs typeface="Arial"/>
              </a:rPr>
              <a:t>Q&amp;A</a:t>
            </a:r>
            <a:endParaRPr lang="en-US" sz="2400" dirty="0">
              <a:solidFill>
                <a:srgbClr val="63666A"/>
              </a:solidFill>
              <a:latin typeface="Arial"/>
              <a:cs typeface="Arial"/>
            </a:endParaRPr>
          </a:p>
          <a:p>
            <a:pPr marL="742950" lvl="1" indent="-285750">
              <a:buClr>
                <a:schemeClr val="accent1"/>
              </a:buClr>
              <a:buFont typeface="Wingdings" charset="2"/>
              <a:buChar char="§"/>
            </a:pPr>
            <a:endParaRPr lang="en-US" sz="1000" dirty="0">
              <a:latin typeface="Arial"/>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a:solidFill>
                  <a:srgbClr val="005480"/>
                </a:solidFill>
                <a:latin typeface="Arial"/>
                <a:cs typeface="Arial"/>
              </a:rPr>
              <a:t>Agenda</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2</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User Workgroup |  CHIA User Support</a:t>
            </a:r>
          </a:p>
        </p:txBody>
      </p:sp>
      <p:pic>
        <p:nvPicPr>
          <p:cNvPr id="10" name="Picture 9" descr="CHIAlogoSQ.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750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301716" y="1488691"/>
            <a:ext cx="8162910" cy="3477875"/>
          </a:xfrm>
          <a:prstGeom prst="rect">
            <a:avLst/>
          </a:prstGeom>
          <a:noFill/>
        </p:spPr>
        <p:txBody>
          <a:bodyPr wrap="square" rtlCol="0">
            <a:spAutoFit/>
          </a:bodyPr>
          <a:lstStyle/>
          <a:p>
            <a:pPr marL="742950" lvl="1" indent="-285750">
              <a:buClr>
                <a:schemeClr val="accent1"/>
              </a:buClr>
              <a:buFont typeface="Wingdings" charset="2"/>
              <a:buChar char="§"/>
            </a:pPr>
            <a:r>
              <a:rPr lang="en-US" sz="2000" dirty="0">
                <a:cs typeface="Arial"/>
              </a:rPr>
              <a:t>Available for request</a:t>
            </a:r>
          </a:p>
          <a:p>
            <a:pPr marL="742950" lvl="1" indent="-285750">
              <a:buClr>
                <a:schemeClr val="accent1"/>
              </a:buClr>
              <a:buFont typeface="Wingdings" charset="2"/>
              <a:buChar char="§"/>
            </a:pPr>
            <a:r>
              <a:rPr lang="en-US" sz="2000" dirty="0">
                <a:cs typeface="Arial"/>
              </a:rPr>
              <a:t>Applicants with </a:t>
            </a:r>
            <a:r>
              <a:rPr lang="en-US" sz="2000" i="1" dirty="0">
                <a:cs typeface="Arial"/>
              </a:rPr>
              <a:t>approved projects</a:t>
            </a:r>
            <a:r>
              <a:rPr lang="en-US" sz="2000" dirty="0">
                <a:cs typeface="Arial"/>
              </a:rPr>
              <a:t> that require updated APCD data (CY 2020 Data) should submit to CHIA a completed Exhibit B (</a:t>
            </a:r>
            <a:r>
              <a:rPr lang="en-US" sz="2000" i="1" dirty="0">
                <a:cs typeface="Arial"/>
              </a:rPr>
              <a:t>Certificate of Continued Need and Compliance</a:t>
            </a:r>
            <a:r>
              <a:rPr lang="en-US" sz="2000" dirty="0">
                <a:cs typeface="Arial"/>
              </a:rPr>
              <a:t>) of the Data Use Agreement. After submitting a completed Exhibit B you will receive an invoice (if applicable) for the requested data.  Upon payment of the invoice the order for the data will be placed.</a:t>
            </a:r>
          </a:p>
          <a:p>
            <a:pPr marL="742950" lvl="1" indent="-285750">
              <a:buClr>
                <a:schemeClr val="accent1"/>
              </a:buClr>
              <a:buFont typeface="Wingdings" charset="2"/>
              <a:buChar char="§"/>
            </a:pPr>
            <a:r>
              <a:rPr lang="en-US" sz="2000" b="1" dirty="0">
                <a:solidFill>
                  <a:srgbClr val="00B050"/>
                </a:solidFill>
                <a:cs typeface="Arial"/>
              </a:rPr>
              <a:t>CY 2020 Data </a:t>
            </a:r>
            <a:r>
              <a:rPr lang="en-US" sz="2000" dirty="0">
                <a:cs typeface="Arial"/>
              </a:rPr>
              <a:t>includes data on services from January 2016 – December 2020 with six months of claim runout.</a:t>
            </a:r>
          </a:p>
          <a:p>
            <a:pPr marL="742950" lvl="1" indent="-285750">
              <a:buClr>
                <a:schemeClr val="accent1"/>
              </a:buClr>
              <a:buFont typeface="Wingdings" charset="2"/>
              <a:buChar char="§"/>
            </a:pPr>
            <a:endParaRPr lang="en-US" sz="2000" dirty="0">
              <a:cs typeface="Arial"/>
            </a:endParaRPr>
          </a:p>
          <a:p>
            <a:pPr lvl="1">
              <a:buClr>
                <a:schemeClr val="accent1"/>
              </a:buClr>
            </a:pPr>
            <a:endParaRPr lang="en-US" sz="2000" dirty="0">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a:solidFill>
                  <a:srgbClr val="005480"/>
                </a:solidFill>
                <a:latin typeface="Arial"/>
                <a:cs typeface="Arial"/>
              </a:rPr>
              <a:t>MA APCD CY 2020 (Release 10.0)</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3</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User Workgroup |  CHIA User Support</a:t>
            </a: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7249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66104"/>
            <a:ext cx="8597904" cy="5062924"/>
          </a:xfrm>
          <a:prstGeom prst="rect">
            <a:avLst/>
          </a:prstGeom>
          <a:noFill/>
        </p:spPr>
        <p:txBody>
          <a:bodyPr wrap="square" rtlCol="0">
            <a:spAutoFit/>
          </a:bodyPr>
          <a:lstStyle/>
          <a:p>
            <a:r>
              <a:rPr lang="en-US" sz="2200" dirty="0">
                <a:solidFill>
                  <a:srgbClr val="000000"/>
                </a:solidFill>
                <a:cs typeface="Arial" panose="020B0604020202020204" pitchFamily="34" charset="0"/>
              </a:rPr>
              <a:t>*CURRENT* RELEASE TIMEFRAMES FOR EACH FILE:</a:t>
            </a:r>
          </a:p>
          <a:p>
            <a:endParaRPr lang="en-US" sz="2200" dirty="0">
              <a:solidFill>
                <a:srgbClr val="000000"/>
              </a:solidFill>
              <a:cs typeface="Arial" panose="020B0604020202020204" pitchFamily="34" charset="0"/>
            </a:endParaRPr>
          </a:p>
          <a:p>
            <a:pPr marL="742950" lvl="1" indent="-285750">
              <a:lnSpc>
                <a:spcPct val="150000"/>
              </a:lnSpc>
              <a:buClr>
                <a:srgbClr val="F8921E"/>
              </a:buClr>
              <a:buFont typeface="Wingdings" charset="2"/>
              <a:buChar char="§"/>
            </a:pPr>
            <a:r>
              <a:rPr lang="en-US" dirty="0">
                <a:solidFill>
                  <a:srgbClr val="000000"/>
                </a:solidFill>
                <a:cs typeface="Arial"/>
              </a:rPr>
              <a:t>Inpatient (HIDD)</a:t>
            </a:r>
          </a:p>
          <a:p>
            <a:pPr lvl="1">
              <a:lnSpc>
                <a:spcPct val="150000"/>
              </a:lnSpc>
              <a:buClr>
                <a:srgbClr val="F8921E"/>
              </a:buClr>
            </a:pPr>
            <a:r>
              <a:rPr lang="en-US" dirty="0">
                <a:solidFill>
                  <a:schemeClr val="accent6"/>
                </a:solidFill>
                <a:cs typeface="Arial"/>
              </a:rPr>
              <a:t>	</a:t>
            </a:r>
            <a:r>
              <a:rPr lang="en-US" b="1" dirty="0">
                <a:solidFill>
                  <a:schemeClr val="accent6"/>
                </a:solidFill>
                <a:cs typeface="Arial"/>
              </a:rPr>
              <a:t>Available for request</a:t>
            </a:r>
          </a:p>
          <a:p>
            <a:pPr marL="742950" lvl="1" indent="-285750">
              <a:lnSpc>
                <a:spcPct val="150000"/>
              </a:lnSpc>
              <a:buClr>
                <a:srgbClr val="F8921E"/>
              </a:buClr>
              <a:buFont typeface="Wingdings" charset="2"/>
              <a:buChar char="§"/>
            </a:pPr>
            <a:r>
              <a:rPr lang="en-US" dirty="0">
                <a:solidFill>
                  <a:srgbClr val="000000"/>
                </a:solidFill>
                <a:cs typeface="Arial"/>
              </a:rPr>
              <a:t>Emergency Department (ED)</a:t>
            </a:r>
          </a:p>
          <a:p>
            <a:pPr lvl="1">
              <a:lnSpc>
                <a:spcPct val="150000"/>
              </a:lnSpc>
              <a:buClr>
                <a:srgbClr val="F8921E"/>
              </a:buClr>
            </a:pPr>
            <a:r>
              <a:rPr lang="en-US" dirty="0">
                <a:solidFill>
                  <a:schemeClr val="accent6"/>
                </a:solidFill>
                <a:cs typeface="Arial"/>
              </a:rPr>
              <a:t>	</a:t>
            </a:r>
            <a:r>
              <a:rPr lang="en-US" b="1" dirty="0">
                <a:solidFill>
                  <a:schemeClr val="accent6"/>
                </a:solidFill>
                <a:cs typeface="Arial"/>
              </a:rPr>
              <a:t>August 2022</a:t>
            </a:r>
          </a:p>
          <a:p>
            <a:pPr marL="742950" lvl="1" indent="-285750">
              <a:lnSpc>
                <a:spcPct val="150000"/>
              </a:lnSpc>
              <a:buClr>
                <a:srgbClr val="F8921E"/>
              </a:buClr>
              <a:buFont typeface="Wingdings" charset="2"/>
              <a:buChar char="§"/>
            </a:pPr>
            <a:r>
              <a:rPr lang="en-US" dirty="0">
                <a:solidFill>
                  <a:srgbClr val="000000"/>
                </a:solidFill>
                <a:cs typeface="Arial"/>
              </a:rPr>
              <a:t>Outpatient Observation (OOD)</a:t>
            </a:r>
          </a:p>
          <a:p>
            <a:pPr lvl="1">
              <a:lnSpc>
                <a:spcPct val="150000"/>
              </a:lnSpc>
              <a:buClr>
                <a:srgbClr val="F8921E"/>
              </a:buClr>
            </a:pPr>
            <a:r>
              <a:rPr lang="en-US" dirty="0">
                <a:solidFill>
                  <a:srgbClr val="000000"/>
                </a:solidFill>
                <a:cs typeface="Arial"/>
              </a:rPr>
              <a:t>	</a:t>
            </a:r>
            <a:r>
              <a:rPr lang="en-US" b="1" dirty="0">
                <a:solidFill>
                  <a:schemeClr val="accent6"/>
                </a:solidFill>
                <a:cs typeface="Arial"/>
              </a:rPr>
              <a:t>September 2022</a:t>
            </a:r>
          </a:p>
          <a:p>
            <a:pPr marL="742950" lvl="1" indent="-285750" algn="just">
              <a:buClr>
                <a:srgbClr val="F8921E"/>
              </a:buClr>
              <a:buFont typeface="Wingdings" panose="05000000000000000000" pitchFamily="2" charset="2"/>
              <a:buChar char="§"/>
            </a:pPr>
            <a:r>
              <a:rPr lang="en-US" dirty="0">
                <a:latin typeface="Calibri" panose="020F0502020204030204" pitchFamily="34" charset="0"/>
                <a:ea typeface="Times New Roman" panose="02020603050405020304" pitchFamily="18" charset="0"/>
              </a:rPr>
              <a:t>Applicants with </a:t>
            </a:r>
            <a:r>
              <a:rPr lang="en-US" i="1" dirty="0">
                <a:latin typeface="Calibri" panose="020F0502020204030204" pitchFamily="34" charset="0"/>
                <a:ea typeface="Times New Roman" panose="02020603050405020304" pitchFamily="18" charset="0"/>
              </a:rPr>
              <a:t>approved projects</a:t>
            </a:r>
            <a:r>
              <a:rPr lang="en-US" dirty="0">
                <a:latin typeface="Calibri" panose="020F0502020204030204" pitchFamily="34" charset="0"/>
                <a:ea typeface="Times New Roman" panose="02020603050405020304" pitchFamily="18" charset="0"/>
              </a:rPr>
              <a:t> that require newly available year(s) of  Case Mix Data (e.g., FY 19) should submit to CHIA a completed Exhibit B (</a:t>
            </a:r>
            <a:r>
              <a:rPr lang="en-US" i="1" dirty="0">
                <a:latin typeface="Calibri" panose="020F0502020204030204" pitchFamily="34" charset="0"/>
                <a:ea typeface="Times New Roman" panose="02020603050405020304" pitchFamily="18" charset="0"/>
              </a:rPr>
              <a:t>Certificate of Continued Need and Compliance</a:t>
            </a:r>
            <a:r>
              <a:rPr lang="en-US" dirty="0">
                <a:latin typeface="Calibri" panose="020F0502020204030204" pitchFamily="34" charset="0"/>
                <a:ea typeface="Times New Roman" panose="02020603050405020304" pitchFamily="18" charset="0"/>
              </a:rPr>
              <a:t>) of the Data Use Agreement. After submitting a completed Exhibit B you will receive an invoice (if applicable) for the requested data.  Upon payment of the invoice the order for the data will be placed.</a:t>
            </a:r>
            <a:endParaRPr lang="en-US" dirty="0">
              <a:latin typeface="Calibri" panose="020F0502020204030204" pitchFamily="34" charset="0"/>
              <a:ea typeface="Calibri" panose="020F0502020204030204" pitchFamily="34" charset="0"/>
            </a:endParaRPr>
          </a:p>
          <a:p>
            <a:pPr lvl="1">
              <a:lnSpc>
                <a:spcPct val="150000"/>
              </a:lnSpc>
              <a:buClr>
                <a:srgbClr val="F8921E"/>
              </a:buClr>
            </a:pPr>
            <a:endParaRPr lang="en-US" b="1" dirty="0">
              <a:solidFill>
                <a:srgbClr val="00B050"/>
              </a:solidFill>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a:solidFill>
                  <a:srgbClr val="005480"/>
                </a:solidFill>
                <a:cs typeface="Arial"/>
              </a:rPr>
              <a:t>Case Mix FY21 Release</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rgbClr val="000000"/>
                </a:solidFill>
              </a:rPr>
              <a:pPr/>
              <a:t>4</a:t>
            </a:fld>
            <a:endParaRPr lang="en-US" dirty="0">
              <a:solidFill>
                <a:srgbClr val="000000"/>
              </a:solidFill>
            </a:endParaRP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rgbClr val="63666A"/>
                </a:solidFill>
              </a:rPr>
              <a:t>User Workgroup|  CHIA User Support</a:t>
            </a: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pic>
        <p:nvPicPr>
          <p:cNvPr id="4098" name="Picture 2" descr="C:\Users\atapply\AppData\Local\Microsoft\Windows\Temporary Internet Files\Content.IE5\5SAZPTB5\calendar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7306" y="2637524"/>
            <a:ext cx="2149940" cy="1834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695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30198" y="1162357"/>
            <a:ext cx="8722969" cy="3108543"/>
          </a:xfrm>
          <a:prstGeom prst="rect">
            <a:avLst/>
          </a:prstGeom>
          <a:noFill/>
        </p:spPr>
        <p:txBody>
          <a:bodyPr wrap="square" rtlCol="0">
            <a:spAutoFit/>
          </a:bodyPr>
          <a:lstStyle/>
          <a:p>
            <a:pPr marL="800100" lvl="1" indent="-342900">
              <a:buClr>
                <a:srgbClr val="F8921E"/>
              </a:buClr>
              <a:buFont typeface="Wingdings" panose="05000000000000000000" pitchFamily="2" charset="2"/>
              <a:buChar char="§"/>
            </a:pPr>
            <a:r>
              <a:rPr lang="en-US" sz="2000" dirty="0">
                <a:cs typeface="Arial"/>
              </a:rPr>
              <a:t>Updates on the production of APCD and Case Mix databases and status of data requests are now posted to CHIA’s website!</a:t>
            </a:r>
            <a:endParaRPr lang="en-US" sz="2000" b="1" dirty="0">
              <a:cs typeface="Arial"/>
            </a:endParaRPr>
          </a:p>
          <a:p>
            <a:pPr marL="1257300" lvl="2" indent="-342900">
              <a:buClr>
                <a:srgbClr val="F8921E"/>
              </a:buClr>
              <a:buFont typeface="Wingdings" panose="05000000000000000000" pitchFamily="2" charset="2"/>
              <a:buChar char="Ø"/>
            </a:pPr>
            <a:r>
              <a:rPr lang="en-US" sz="1600" b="1" dirty="0">
                <a:solidFill>
                  <a:srgbClr val="000000"/>
                </a:solidFill>
                <a:cs typeface="Arial"/>
              </a:rPr>
              <a:t>Aim #1 </a:t>
            </a:r>
            <a:r>
              <a:rPr lang="en-US" sz="1600" dirty="0">
                <a:solidFill>
                  <a:srgbClr val="000000"/>
                </a:solidFill>
                <a:cs typeface="Arial"/>
              </a:rPr>
              <a:t>is to provide weekly or bi-weekly status update on CHIA data products as they are in development.</a:t>
            </a:r>
          </a:p>
          <a:p>
            <a:pPr marL="1257300" lvl="2" indent="-342900">
              <a:buClr>
                <a:srgbClr val="F8921E"/>
              </a:buClr>
              <a:buFont typeface="Wingdings" panose="05000000000000000000" pitchFamily="2" charset="2"/>
              <a:buChar char="Ø"/>
            </a:pPr>
            <a:r>
              <a:rPr lang="en-US" sz="1600" b="1" dirty="0">
                <a:solidFill>
                  <a:srgbClr val="000000"/>
                </a:solidFill>
                <a:cs typeface="Arial"/>
              </a:rPr>
              <a:t>Aim #2 </a:t>
            </a:r>
            <a:r>
              <a:rPr lang="en-US" sz="1600" dirty="0">
                <a:solidFill>
                  <a:srgbClr val="000000"/>
                </a:solidFill>
                <a:cs typeface="Arial"/>
              </a:rPr>
              <a:t>is to provide applicants with information about expected fulfillment status for individual data requests.</a:t>
            </a:r>
          </a:p>
          <a:p>
            <a:pPr marL="1257300" lvl="2" indent="-342900">
              <a:buClr>
                <a:srgbClr val="F8921E"/>
              </a:buClr>
              <a:buFont typeface="Wingdings" panose="05000000000000000000" pitchFamily="2" charset="2"/>
              <a:buChar char="Ø"/>
            </a:pPr>
            <a:r>
              <a:rPr lang="en-US" sz="1600" dirty="0">
                <a:solidFill>
                  <a:srgbClr val="000000"/>
                </a:solidFill>
                <a:cs typeface="Arial"/>
              </a:rPr>
              <a:t>Request IDs will be communicated to Data Requestors via email.</a:t>
            </a:r>
          </a:p>
          <a:p>
            <a:pPr marL="1257300" lvl="2" indent="-342900">
              <a:buClr>
                <a:srgbClr val="F8921E"/>
              </a:buClr>
              <a:buFont typeface="Wingdings" panose="05000000000000000000" pitchFamily="2" charset="2"/>
              <a:buChar char="Ø"/>
            </a:pPr>
            <a:endParaRPr lang="en-US" sz="1600" dirty="0">
              <a:solidFill>
                <a:srgbClr val="000000"/>
              </a:solidFill>
              <a:cs typeface="Arial"/>
            </a:endParaRPr>
          </a:p>
          <a:p>
            <a:pPr marL="800100" lvl="1" indent="-342900">
              <a:buClr>
                <a:srgbClr val="F8921E"/>
              </a:buClr>
              <a:buFont typeface="Wingdings" panose="05000000000000000000" pitchFamily="2" charset="2"/>
              <a:buChar char="§"/>
            </a:pPr>
            <a:r>
              <a:rPr lang="en-US" sz="2000" dirty="0">
                <a:cs typeface="Arial"/>
              </a:rPr>
              <a:t>Please visit </a:t>
            </a:r>
            <a:r>
              <a:rPr lang="en-US" sz="2000" dirty="0">
                <a:hlinkClick r:id="rId3"/>
              </a:rPr>
              <a:t>http://www.chiamass.gov/status-of-data-requests/</a:t>
            </a:r>
            <a:r>
              <a:rPr lang="en-US" sz="2000" dirty="0"/>
              <a:t> to see the current status of releases.</a:t>
            </a:r>
            <a:endParaRPr lang="en-US" sz="2000" dirty="0">
              <a:solidFill>
                <a:schemeClr val="accent6"/>
              </a:solidFill>
              <a:cs typeface="Arial"/>
            </a:endParaRPr>
          </a:p>
          <a:p>
            <a:pPr lvl="1">
              <a:buClr>
                <a:srgbClr val="F8921E"/>
              </a:buClr>
            </a:pPr>
            <a:endParaRPr lang="en-US" sz="2000" dirty="0">
              <a:solidFill>
                <a:schemeClr val="accent6"/>
              </a:solidFill>
              <a:cs typeface="Arial"/>
            </a:endParaRPr>
          </a:p>
        </p:txBody>
      </p:sp>
      <p:sp>
        <p:nvSpPr>
          <p:cNvPr id="28" name="TextBox 27"/>
          <p:cNvSpPr txBox="1"/>
          <p:nvPr/>
        </p:nvSpPr>
        <p:spPr>
          <a:xfrm>
            <a:off x="529790" y="468199"/>
            <a:ext cx="8030931" cy="461665"/>
          </a:xfrm>
          <a:prstGeom prst="rect">
            <a:avLst/>
          </a:prstGeom>
          <a:noFill/>
        </p:spPr>
        <p:txBody>
          <a:bodyPr wrap="square" rtlCol="0" anchor="b">
            <a:spAutoFit/>
          </a:bodyPr>
          <a:lstStyle/>
          <a:p>
            <a:pPr algn="ctr"/>
            <a:r>
              <a:rPr lang="en-US" sz="2400" b="1" dirty="0">
                <a:solidFill>
                  <a:srgbClr val="005480"/>
                </a:solidFill>
                <a:cs typeface="Arial"/>
              </a:rPr>
              <a:t>Website Release Updates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rgbClr val="000000"/>
                </a:solidFill>
              </a:rPr>
              <a:pPr/>
              <a:t>5</a:t>
            </a:fld>
            <a:endParaRPr lang="en-US" dirty="0">
              <a:solidFill>
                <a:srgbClr val="000000"/>
              </a:solidFill>
            </a:endParaRP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rgbClr val="63666A"/>
                </a:solidFill>
              </a:rPr>
              <a:t>User Workgroup|  CHIA User Support</a:t>
            </a:r>
          </a:p>
          <a:p>
            <a:endParaRPr lang="en-US" dirty="0">
              <a:solidFill>
                <a:srgbClr val="63666A"/>
              </a:solidFill>
            </a:endParaRPr>
          </a:p>
        </p:txBody>
      </p:sp>
      <p:pic>
        <p:nvPicPr>
          <p:cNvPr id="10" name="Picture 9" descr="CHIAlogoSQ.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35171" y="104611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5493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85800" y="1519954"/>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600" dirty="0">
                <a:latin typeface="Arial" charset="0"/>
                <a:ea typeface="Arial" charset="0"/>
                <a:cs typeface="Arial" charset="0"/>
              </a:rPr>
              <a:t>USER questions</a:t>
            </a:r>
          </a:p>
        </p:txBody>
      </p:sp>
      <p:cxnSp>
        <p:nvCxnSpPr>
          <p:cNvPr id="13" name="Straight Connector 12"/>
          <p:cNvCxnSpPr/>
          <p:nvPr/>
        </p:nvCxnSpPr>
        <p:spPr>
          <a:xfrm>
            <a:off x="809705" y="3009398"/>
            <a:ext cx="7648495" cy="0"/>
          </a:xfrm>
          <a:prstGeom prst="line">
            <a:avLst/>
          </a:prstGeom>
          <a:ln w="19050" cmpd="sng"/>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093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8E9BD5A-B145-0A15-4895-76F6C44F9F89}"/>
              </a:ext>
            </a:extLst>
          </p:cNvPr>
          <p:cNvGrpSpPr/>
          <p:nvPr/>
        </p:nvGrpSpPr>
        <p:grpSpPr>
          <a:xfrm>
            <a:off x="7361263" y="37610"/>
            <a:ext cx="1756058" cy="1615231"/>
            <a:chOff x="7361263" y="37610"/>
            <a:chExt cx="1756058" cy="1615231"/>
          </a:xfrm>
        </p:grpSpPr>
        <p:pic>
          <p:nvPicPr>
            <p:cNvPr id="7" name="Picture 6" descr="A picture containing text, blackboard&#10;&#10;Description automatically generated">
              <a:extLst>
                <a:ext uri="{FF2B5EF4-FFF2-40B4-BE49-F238E27FC236}">
                  <a16:creationId xmlns:a16="http://schemas.microsoft.com/office/drawing/2014/main" id="{A8C03D77-EE33-4D99-8F56-0130F734EB48}"/>
                </a:ext>
              </a:extLst>
            </p:cNvPr>
            <p:cNvPicPr>
              <a:picLocks noChangeAspect="1"/>
            </p:cNvPicPr>
            <p:nvPr/>
          </p:nvPicPr>
          <p:blipFill>
            <a:blip r:embed="rId2"/>
            <a:stretch>
              <a:fillRect/>
            </a:stretch>
          </p:blipFill>
          <p:spPr>
            <a:xfrm>
              <a:off x="7960659" y="799413"/>
              <a:ext cx="834753" cy="853428"/>
            </a:xfrm>
            <a:prstGeom prst="rect">
              <a:avLst/>
            </a:prstGeom>
          </p:spPr>
        </p:pic>
        <p:sp>
          <p:nvSpPr>
            <p:cNvPr id="8" name="Rectangle 7">
              <a:extLst>
                <a:ext uri="{FF2B5EF4-FFF2-40B4-BE49-F238E27FC236}">
                  <a16:creationId xmlns:a16="http://schemas.microsoft.com/office/drawing/2014/main" id="{245977DD-943C-4AF5-9847-164A8CE510E4}"/>
                </a:ext>
              </a:extLst>
            </p:cNvPr>
            <p:cNvSpPr/>
            <p:nvPr/>
          </p:nvSpPr>
          <p:spPr>
            <a:xfrm>
              <a:off x="7361263" y="37610"/>
              <a:ext cx="1756058" cy="76944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2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Vaccination</a:t>
              </a:r>
            </a:p>
            <a:p>
              <a:pPr algn="ctr"/>
              <a:r>
                <a:rPr lang="en-US" sz="22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Status</a:t>
              </a:r>
            </a:p>
          </p:txBody>
        </p:sp>
      </p:grpSp>
      <p:sp>
        <p:nvSpPr>
          <p:cNvPr id="10" name="Rectangle 9">
            <a:extLst>
              <a:ext uri="{FF2B5EF4-FFF2-40B4-BE49-F238E27FC236}">
                <a16:creationId xmlns:a16="http://schemas.microsoft.com/office/drawing/2014/main" id="{DF7EFE2A-1CB6-4EE2-9B12-F8C1FBDD713E}"/>
              </a:ext>
            </a:extLst>
          </p:cNvPr>
          <p:cNvSpPr/>
          <p:nvPr/>
        </p:nvSpPr>
        <p:spPr>
          <a:xfrm>
            <a:off x="178067" y="131665"/>
            <a:ext cx="7056182" cy="1077218"/>
          </a:xfrm>
          <a:prstGeom prst="rect">
            <a:avLst/>
          </a:prstGeom>
        </p:spPr>
        <p:txBody>
          <a:bodyPr wrap="square">
            <a:spAutoFit/>
          </a:bodyPr>
          <a:lstStyle/>
          <a:p>
            <a:pPr defTabSz="914400">
              <a:spcBef>
                <a:spcPct val="0"/>
              </a:spcBef>
              <a:defRPr/>
            </a:pPr>
            <a:r>
              <a:rPr lang="en-US" sz="1600" b="1" dirty="0">
                <a:solidFill>
                  <a:srgbClr val="4472C4"/>
                </a:solidFill>
                <a:latin typeface="Calibri Light" panose="020F0302020204030204"/>
              </a:rPr>
              <a:t>Question: Last year, the Centers for Medicare and Medicaid (CMS) announced that new ICD-10-CM diagnosis codes would be implemented to distinguish vaccination status. Are those codes currently submitted by hospitals for patients in case mix data or by carriers for its members in the MA APCD medical claims?</a:t>
            </a:r>
          </a:p>
        </p:txBody>
      </p:sp>
      <p:sp>
        <p:nvSpPr>
          <p:cNvPr id="11" name="TextBox 10">
            <a:extLst>
              <a:ext uri="{FF2B5EF4-FFF2-40B4-BE49-F238E27FC236}">
                <a16:creationId xmlns:a16="http://schemas.microsoft.com/office/drawing/2014/main" id="{BAE8D9AC-C9B5-48D7-87AE-8DB260CF8C97}"/>
              </a:ext>
            </a:extLst>
          </p:cNvPr>
          <p:cNvSpPr txBox="1"/>
          <p:nvPr/>
        </p:nvSpPr>
        <p:spPr>
          <a:xfrm>
            <a:off x="137082" y="1367898"/>
            <a:ext cx="8869835" cy="5709255"/>
          </a:xfrm>
          <a:prstGeom prst="rect">
            <a:avLst/>
          </a:prstGeom>
          <a:noFill/>
        </p:spPr>
        <p:txBody>
          <a:bodyPr wrap="square" rtlCol="0">
            <a:spAutoFit/>
          </a:bodyPr>
          <a:lstStyle/>
          <a:p>
            <a:r>
              <a:rPr lang="en-US" sz="1300" b="1" i="1" u="sng" dirty="0"/>
              <a:t>Answer</a:t>
            </a:r>
            <a:r>
              <a:rPr lang="en-US" sz="1300" i="1" dirty="0"/>
              <a:t>:  Three new diagnosis codes were implemented into ICD-10-CM for reporting COVID-19 </a:t>
            </a:r>
          </a:p>
          <a:p>
            <a:r>
              <a:rPr lang="en-US" sz="1300" i="1" dirty="0"/>
              <a:t>vaccination status. </a:t>
            </a:r>
            <a:r>
              <a:rPr lang="en-US" sz="1300" dirty="0"/>
              <a:t>The CDC notes that these codes should not be used for individuals who are not </a:t>
            </a:r>
          </a:p>
          <a:p>
            <a:r>
              <a:rPr lang="en-US" sz="1300" dirty="0"/>
              <a:t>eligible for the COVID-19 vaccines, as determined by the healthcare provider. </a:t>
            </a:r>
          </a:p>
          <a:p>
            <a:endParaRPr lang="en-US" sz="1300" i="1" dirty="0"/>
          </a:p>
          <a:p>
            <a:r>
              <a:rPr lang="en-US" sz="1300" i="1" dirty="0">
                <a:solidFill>
                  <a:srgbClr val="FF0000"/>
                </a:solidFill>
              </a:rPr>
              <a:t>Two new ICD-10-CM codes have been created for underimmunization for COVID-19 status:</a:t>
            </a:r>
          </a:p>
          <a:p>
            <a:endParaRPr lang="en-US" sz="1300" i="1" dirty="0">
              <a:solidFill>
                <a:srgbClr val="FF0000"/>
              </a:solidFill>
            </a:endParaRPr>
          </a:p>
          <a:p>
            <a:r>
              <a:rPr lang="en-US" sz="1300" b="1" u="sng" dirty="0"/>
              <a:t>Z28.31 Underimmunization for COVID-19 status </a:t>
            </a:r>
            <a:endParaRPr lang="en-US" sz="1300" b="1" i="1" u="sng" dirty="0">
              <a:solidFill>
                <a:srgbClr val="FF0000"/>
              </a:solidFill>
            </a:endParaRPr>
          </a:p>
          <a:p>
            <a:endParaRPr lang="en-US" sz="1300" i="1" dirty="0"/>
          </a:p>
          <a:p>
            <a:pPr marL="285750" indent="-285750">
              <a:buFont typeface="Arial" panose="020B0604020202020204" pitchFamily="34" charset="0"/>
              <a:buChar char="•"/>
            </a:pPr>
            <a:r>
              <a:rPr lang="en-US" sz="1300" i="1" dirty="0"/>
              <a:t>Code Z28.310, </a:t>
            </a:r>
            <a:r>
              <a:rPr lang="en-US" sz="1300" b="1" i="1" dirty="0"/>
              <a:t>Unvaccinated for COVID-19</a:t>
            </a:r>
            <a:r>
              <a:rPr lang="en-US" sz="1300" i="1" dirty="0"/>
              <a:t>, may be assigned when the patient has not received at least one dose of any COVID-19 vaccine.</a:t>
            </a:r>
          </a:p>
          <a:p>
            <a:pPr marL="285750" indent="-285750">
              <a:buFont typeface="Arial" panose="020B0604020202020204" pitchFamily="34" charset="0"/>
              <a:buChar char="•"/>
            </a:pPr>
            <a:r>
              <a:rPr lang="en-US" sz="1300" i="1" dirty="0"/>
              <a:t>Code Z28.311, </a:t>
            </a:r>
            <a:r>
              <a:rPr lang="en-US" sz="1300" b="1" i="1" dirty="0"/>
              <a:t>Partially vaccinated for COVID-19</a:t>
            </a:r>
            <a:r>
              <a:rPr lang="en-US" sz="1300" i="1" dirty="0"/>
              <a:t>, may be assigned when the patient has received at least one dose of a multi-dose COVID-19 vaccine regimen, but has not received the full set of doses necessary to meet the Centers for Disease Control and Prevention (CDC) definition of “fully vaccinated” in place at the time of the encounter.</a:t>
            </a:r>
          </a:p>
          <a:p>
            <a:pPr lvl="3"/>
            <a:endParaRPr lang="en-US" sz="1300" b="1" i="1" dirty="0"/>
          </a:p>
          <a:p>
            <a:r>
              <a:rPr lang="en-US" sz="1300" i="1" dirty="0">
                <a:solidFill>
                  <a:srgbClr val="FF0000"/>
                </a:solidFill>
              </a:rPr>
              <a:t>A third new code describes </a:t>
            </a:r>
            <a:r>
              <a:rPr lang="en-US" sz="1300" b="1" i="1" dirty="0">
                <a:solidFill>
                  <a:srgbClr val="FF0000"/>
                </a:solidFill>
              </a:rPr>
              <a:t>other</a:t>
            </a:r>
            <a:r>
              <a:rPr lang="en-US" sz="1300" i="1" dirty="0">
                <a:solidFill>
                  <a:srgbClr val="FF0000"/>
                </a:solidFill>
              </a:rPr>
              <a:t> underimmunization status:</a:t>
            </a:r>
          </a:p>
          <a:p>
            <a:endParaRPr lang="en-US" sz="1300" i="1" dirty="0">
              <a:solidFill>
                <a:srgbClr val="FF0000"/>
              </a:solidFill>
            </a:endParaRPr>
          </a:p>
          <a:p>
            <a:pPr marL="285750" indent="-285750">
              <a:buFont typeface="Arial" panose="020B0604020202020204" pitchFamily="34" charset="0"/>
              <a:buChar char="•"/>
            </a:pPr>
            <a:r>
              <a:rPr lang="en-US" sz="1300" i="1" dirty="0"/>
              <a:t>Code Z28.39, </a:t>
            </a:r>
            <a:r>
              <a:rPr lang="en-US" sz="1300" b="1" i="1" dirty="0"/>
              <a:t>Other under immunization status,  </a:t>
            </a:r>
            <a:r>
              <a:rPr lang="en-US" sz="1300" i="1" dirty="0"/>
              <a:t>includes delinquent immunization status or lapsed immunization schedule status</a:t>
            </a:r>
            <a:endParaRPr lang="en-US" sz="1300" b="1" i="1" dirty="0"/>
          </a:p>
          <a:p>
            <a:pPr lvl="3"/>
            <a:endParaRPr lang="en-US" sz="1300" b="1" i="1" dirty="0"/>
          </a:p>
          <a:p>
            <a:r>
              <a:rPr lang="en-US" sz="1300" i="1" dirty="0"/>
              <a:t>The implementation date of these diagnosis codes, in addition to seven new procedure codes for COVID-19 related therapeutics, was </a:t>
            </a:r>
            <a:r>
              <a:rPr lang="en-US" sz="1300" i="1" dirty="0">
                <a:highlight>
                  <a:srgbClr val="FFFF00"/>
                </a:highlight>
              </a:rPr>
              <a:t>April 1, 2022 </a:t>
            </a:r>
            <a:r>
              <a:rPr lang="en-US" sz="1300" i="1" dirty="0"/>
              <a:t>(see: </a:t>
            </a:r>
            <a:r>
              <a:rPr lang="en-US" sz="1300" i="1" dirty="0">
                <a:solidFill>
                  <a:srgbClr val="0070C0"/>
                </a:solidFill>
                <a:hlinkClick r:id="rId3">
                  <a:extLst>
                    <a:ext uri="{A12FA001-AC4F-418D-AE19-62706E023703}">
                      <ahyp:hlinkClr xmlns:ahyp="http://schemas.microsoft.com/office/drawing/2018/hyperlinkcolor" val="tx"/>
                    </a:ext>
                  </a:extLst>
                </a:hlinkClick>
              </a:rPr>
              <a:t>https://www.cms.gov/medicare/icd-10/2022-icd-10-cm</a:t>
            </a:r>
            <a:r>
              <a:rPr lang="en-US" sz="1300" i="1" dirty="0">
                <a:solidFill>
                  <a:srgbClr val="0070C0"/>
                </a:solidFill>
              </a:rPr>
              <a:t> </a:t>
            </a:r>
            <a:r>
              <a:rPr lang="en-US" sz="1300" i="1" dirty="0"/>
              <a:t>).  According to the CDC </a:t>
            </a:r>
          </a:p>
          <a:p>
            <a:r>
              <a:rPr lang="en-US" sz="1300" i="1" dirty="0"/>
              <a:t>(see: </a:t>
            </a:r>
            <a:r>
              <a:rPr lang="en-US" sz="1300" i="1" dirty="0">
                <a:solidFill>
                  <a:srgbClr val="00B5E2"/>
                </a:solidFill>
                <a:hlinkClick r:id="rId4">
                  <a:extLst>
                    <a:ext uri="{A12FA001-AC4F-418D-AE19-62706E023703}">
                      <ahyp:hlinkClr xmlns:ahyp="http://schemas.microsoft.com/office/drawing/2018/hyperlinkcolor" val="tx"/>
                    </a:ext>
                  </a:extLst>
                </a:hlinkClick>
              </a:rPr>
              <a:t>h</a:t>
            </a:r>
            <a:r>
              <a:rPr lang="en-US" sz="1300" i="1" dirty="0">
                <a:solidFill>
                  <a:srgbClr val="0070C0"/>
                </a:solidFill>
                <a:hlinkClick r:id="rId4">
                  <a:extLst>
                    <a:ext uri="{A12FA001-AC4F-418D-AE19-62706E023703}">
                      <ahyp:hlinkClr xmlns:ahyp="http://schemas.microsoft.com/office/drawing/2018/hyperlinkcolor" val="tx"/>
                    </a:ext>
                  </a:extLst>
                </a:hlinkClick>
              </a:rPr>
              <a:t>ttps://ftp.cdc.gov/pub/Health_Statistics/NCHS/Publications/ICD10CM/2022/icd10cm-tabular-2022-April-1.pdf</a:t>
            </a:r>
            <a:r>
              <a:rPr lang="en-US" sz="1300" i="1" dirty="0">
                <a:solidFill>
                  <a:srgbClr val="0070C0"/>
                </a:solidFill>
              </a:rPr>
              <a:t> </a:t>
            </a:r>
            <a:r>
              <a:rPr lang="en-US" sz="1300" i="1" dirty="0"/>
              <a:t>)</a:t>
            </a:r>
          </a:p>
          <a:p>
            <a:endParaRPr lang="en-US" sz="1300" i="1" dirty="0"/>
          </a:p>
          <a:p>
            <a:r>
              <a:rPr lang="en-US" sz="1300" i="1" dirty="0"/>
              <a:t>Therefore, the codes will appear in the next FY2022 case mix data and the release of the MA APCD which will include calendar year 2022 data. </a:t>
            </a:r>
          </a:p>
          <a:p>
            <a:endParaRPr lang="en-US" sz="1400" i="1" dirty="0"/>
          </a:p>
        </p:txBody>
      </p:sp>
      <p:grpSp>
        <p:nvGrpSpPr>
          <p:cNvPr id="12" name="Group 11">
            <a:extLst>
              <a:ext uri="{FF2B5EF4-FFF2-40B4-BE49-F238E27FC236}">
                <a16:creationId xmlns:a16="http://schemas.microsoft.com/office/drawing/2014/main" id="{B927E34D-BA31-4082-BEAC-980694B75341}"/>
              </a:ext>
            </a:extLst>
          </p:cNvPr>
          <p:cNvGrpSpPr/>
          <p:nvPr/>
        </p:nvGrpSpPr>
        <p:grpSpPr>
          <a:xfrm>
            <a:off x="6742327" y="6429221"/>
            <a:ext cx="2068138" cy="338554"/>
            <a:chOff x="6753744" y="6347012"/>
            <a:chExt cx="2068138" cy="338554"/>
          </a:xfrm>
        </p:grpSpPr>
        <p:sp>
          <p:nvSpPr>
            <p:cNvPr id="13" name="TextBox 12">
              <a:extLst>
                <a:ext uri="{FF2B5EF4-FFF2-40B4-BE49-F238E27FC236}">
                  <a16:creationId xmlns:a16="http://schemas.microsoft.com/office/drawing/2014/main" id="{CAC6FC23-E487-40D3-B43B-AD3D078A6446}"/>
                </a:ext>
              </a:extLst>
            </p:cNvPr>
            <p:cNvSpPr txBox="1"/>
            <p:nvPr/>
          </p:nvSpPr>
          <p:spPr>
            <a:xfrm>
              <a:off x="6753744" y="6347012"/>
              <a:ext cx="1022652" cy="338554"/>
            </a:xfrm>
            <a:prstGeom prst="rect">
              <a:avLst/>
            </a:prstGeom>
            <a:noFill/>
          </p:spPr>
          <p:txBody>
            <a:bodyPr wrap="none" rtlCol="0">
              <a:spAutoFit/>
            </a:bodyPr>
            <a:lstStyle/>
            <a:p>
              <a:r>
                <a:rPr lang="en-US" sz="1600" b="1" dirty="0">
                  <a:solidFill>
                    <a:srgbClr val="0070C0"/>
                  </a:solidFill>
                  <a:latin typeface="Calibri Light" panose="020F0302020204030204"/>
                </a:rPr>
                <a:t>Continued</a:t>
              </a:r>
            </a:p>
          </p:txBody>
        </p:sp>
        <p:cxnSp>
          <p:nvCxnSpPr>
            <p:cNvPr id="14" name="Straight Arrow Connector 13">
              <a:extLst>
                <a:ext uri="{FF2B5EF4-FFF2-40B4-BE49-F238E27FC236}">
                  <a16:creationId xmlns:a16="http://schemas.microsoft.com/office/drawing/2014/main" id="{6C273304-5F49-450C-B6E9-96174FE90D0F}"/>
                </a:ext>
              </a:extLst>
            </p:cNvPr>
            <p:cNvCxnSpPr/>
            <p:nvPr/>
          </p:nvCxnSpPr>
          <p:spPr>
            <a:xfrm>
              <a:off x="7810664" y="6519134"/>
              <a:ext cx="1011218" cy="0"/>
            </a:xfrm>
            <a:prstGeom prst="straightConnector1">
              <a:avLst/>
            </a:prstGeom>
            <a:ln w="85725">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07948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8E9BD5A-B145-0A15-4895-76F6C44F9F89}"/>
              </a:ext>
            </a:extLst>
          </p:cNvPr>
          <p:cNvGrpSpPr/>
          <p:nvPr/>
        </p:nvGrpSpPr>
        <p:grpSpPr>
          <a:xfrm>
            <a:off x="7507327" y="38027"/>
            <a:ext cx="1609993" cy="1437819"/>
            <a:chOff x="7529362" y="26952"/>
            <a:chExt cx="1609993" cy="1522723"/>
          </a:xfrm>
        </p:grpSpPr>
        <p:pic>
          <p:nvPicPr>
            <p:cNvPr id="7" name="Picture 6" descr="A picture containing text, blackboard&#10;&#10;Description automatically generated">
              <a:extLst>
                <a:ext uri="{FF2B5EF4-FFF2-40B4-BE49-F238E27FC236}">
                  <a16:creationId xmlns:a16="http://schemas.microsoft.com/office/drawing/2014/main" id="{A8C03D77-EE33-4D99-8F56-0130F734EB48}"/>
                </a:ext>
              </a:extLst>
            </p:cNvPr>
            <p:cNvPicPr>
              <a:picLocks noChangeAspect="1"/>
            </p:cNvPicPr>
            <p:nvPr/>
          </p:nvPicPr>
          <p:blipFill>
            <a:blip r:embed="rId2"/>
            <a:stretch>
              <a:fillRect/>
            </a:stretch>
          </p:blipFill>
          <p:spPr>
            <a:xfrm>
              <a:off x="8020280" y="757201"/>
              <a:ext cx="775132" cy="792474"/>
            </a:xfrm>
            <a:prstGeom prst="rect">
              <a:avLst/>
            </a:prstGeom>
          </p:spPr>
        </p:pic>
        <p:sp>
          <p:nvSpPr>
            <p:cNvPr id="8" name="Rectangle 7">
              <a:extLst>
                <a:ext uri="{FF2B5EF4-FFF2-40B4-BE49-F238E27FC236}">
                  <a16:creationId xmlns:a16="http://schemas.microsoft.com/office/drawing/2014/main" id="{245977DD-943C-4AF5-9847-164A8CE510E4}"/>
                </a:ext>
              </a:extLst>
            </p:cNvPr>
            <p:cNvSpPr/>
            <p:nvPr/>
          </p:nvSpPr>
          <p:spPr>
            <a:xfrm>
              <a:off x="7529362" y="26952"/>
              <a:ext cx="1609993" cy="74968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w="0"/>
                  <a:solidFill>
                    <a:srgbClr val="5B9BD5"/>
                  </a:solidFill>
                  <a:effectLst>
                    <a:outerShdw blurRad="38100" dist="25400" dir="5400000" algn="ctr" rotWithShape="0">
                      <a:srgbClr val="6E747A">
                        <a:alpha val="43000"/>
                      </a:srgbClr>
                    </a:outerShdw>
                  </a:effectLst>
                  <a:uLnTx/>
                  <a:uFillTx/>
                  <a:latin typeface="Arial" panose="020B0604020202020204" pitchFamily="34" charset="0"/>
                  <a:ea typeface="+mn-ea"/>
                  <a:cs typeface="Arial" panose="020B0604020202020204" pitchFamily="34" charset="0"/>
                </a:rPr>
                <a:t>Vaccination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w="0"/>
                  <a:solidFill>
                    <a:srgbClr val="5B9BD5"/>
                  </a:solidFill>
                  <a:effectLst>
                    <a:outerShdw blurRad="38100" dist="25400" dir="5400000" algn="ctr" rotWithShape="0">
                      <a:srgbClr val="6E747A">
                        <a:alpha val="43000"/>
                      </a:srgbClr>
                    </a:outerShdw>
                  </a:effectLst>
                  <a:uLnTx/>
                  <a:uFillTx/>
                  <a:latin typeface="Arial" panose="020B0604020202020204" pitchFamily="34" charset="0"/>
                  <a:ea typeface="+mn-ea"/>
                  <a:cs typeface="Arial" panose="020B0604020202020204" pitchFamily="34" charset="0"/>
                </a:rPr>
                <a:t> Status</a:t>
              </a:r>
            </a:p>
          </p:txBody>
        </p:sp>
      </p:grpSp>
      <p:sp>
        <p:nvSpPr>
          <p:cNvPr id="15" name="TextBox 14">
            <a:extLst>
              <a:ext uri="{FF2B5EF4-FFF2-40B4-BE49-F238E27FC236}">
                <a16:creationId xmlns:a16="http://schemas.microsoft.com/office/drawing/2014/main" id="{D96F8141-4F9D-117D-A50C-6BAE527AF7DA}"/>
              </a:ext>
            </a:extLst>
          </p:cNvPr>
          <p:cNvSpPr txBox="1"/>
          <p:nvPr/>
        </p:nvSpPr>
        <p:spPr>
          <a:xfrm>
            <a:off x="26680" y="221979"/>
            <a:ext cx="7773262" cy="95410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1" u="sng" strike="noStrike" kern="1200" cap="none" spc="0" normalizeH="0" baseline="0" noProof="0" dirty="0">
                <a:ln>
                  <a:noFill/>
                </a:ln>
                <a:solidFill>
                  <a:prstClr val="black"/>
                </a:solidFill>
                <a:effectLst/>
                <a:uLnTx/>
                <a:uFillTx/>
                <a:latin typeface="Calibri" panose="020F0502020204030204"/>
                <a:ea typeface="+mn-ea"/>
                <a:cs typeface="+mn-cs"/>
              </a:rPr>
              <a:t>Answer</a:t>
            </a:r>
            <a:r>
              <a:rPr kumimoji="0" lang="en-US" sz="1400" b="0" i="1" u="sng" strike="noStrike" kern="1200" cap="none" spc="0" normalizeH="0" baseline="0" noProof="0" dirty="0">
                <a:ln>
                  <a:noFill/>
                </a:ln>
                <a:solidFill>
                  <a:prstClr val="black"/>
                </a:solidFill>
                <a:effectLst/>
                <a:uLnTx/>
                <a:uFillTx/>
                <a:latin typeface="Calibri" panose="020F0502020204030204"/>
                <a:ea typeface="+mn-ea"/>
                <a:cs typeface="+mn-cs"/>
              </a:rPr>
              <a:t> (continued)</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  Three new COVID-19 diagnosis codes for underimmunization can be used in combination existing ICD-10-CM  underimmunization codes which provide specificity on the reason why the immunization was not carried out.  </a:t>
            </a:r>
            <a:r>
              <a:rPr kumimoji="0" lang="en-US" sz="1400" b="1" i="1" u="none" strike="noStrike" kern="1200" cap="none" spc="0" normalizeH="0" baseline="0" noProof="0" dirty="0">
                <a:ln>
                  <a:noFill/>
                </a:ln>
                <a:solidFill>
                  <a:prstClr val="black"/>
                </a:solidFill>
                <a:effectLst/>
                <a:uLnTx/>
                <a:uFillTx/>
                <a:latin typeface="Calibri" panose="020F0502020204030204"/>
                <a:ea typeface="+mn-ea"/>
                <a:cs typeface="+mn-cs"/>
              </a:rPr>
              <a:t>See table below.  </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Also, the CDC advises, when applicable, these codes can be used in combination with code Z71.85 (</a:t>
            </a:r>
            <a:r>
              <a:rPr kumimoji="0" lang="en-US" sz="1400" b="1" i="1" u="none" strike="noStrike" kern="1200" cap="none" spc="0" normalizeH="0" baseline="0" noProof="0" dirty="0">
                <a:ln>
                  <a:noFill/>
                </a:ln>
                <a:solidFill>
                  <a:prstClr val="black"/>
                </a:solidFill>
                <a:effectLst/>
                <a:uLnTx/>
                <a:uFillTx/>
                <a:latin typeface="Calibri" panose="020F0502020204030204"/>
                <a:ea typeface="+mn-ea"/>
                <a:cs typeface="+mn-cs"/>
              </a:rPr>
              <a:t>encounter for immunization safety counseling</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a:t>
            </a:r>
          </a:p>
        </p:txBody>
      </p:sp>
      <p:graphicFrame>
        <p:nvGraphicFramePr>
          <p:cNvPr id="16" name="Table 15">
            <a:extLst>
              <a:ext uri="{FF2B5EF4-FFF2-40B4-BE49-F238E27FC236}">
                <a16:creationId xmlns:a16="http://schemas.microsoft.com/office/drawing/2014/main" id="{16FAF64C-EFE0-CC2C-B3E5-F08E569B2380}"/>
              </a:ext>
            </a:extLst>
          </p:cNvPr>
          <p:cNvGraphicFramePr>
            <a:graphicFrameLocks noGrp="1"/>
          </p:cNvGraphicFramePr>
          <p:nvPr/>
        </p:nvGraphicFramePr>
        <p:xfrm>
          <a:off x="230847" y="1518063"/>
          <a:ext cx="8569210" cy="5272532"/>
        </p:xfrm>
        <a:graphic>
          <a:graphicData uri="http://schemas.openxmlformats.org/drawingml/2006/table">
            <a:tbl>
              <a:tblPr firstRow="1" firstCol="1" bandRow="1">
                <a:tableStyleId>{5C22544A-7EE6-4342-B048-85BDC9FD1C3A}</a:tableStyleId>
              </a:tblPr>
              <a:tblGrid>
                <a:gridCol w="1278987">
                  <a:extLst>
                    <a:ext uri="{9D8B030D-6E8A-4147-A177-3AD203B41FA5}">
                      <a16:colId xmlns:a16="http://schemas.microsoft.com/office/drawing/2014/main" val="4040614388"/>
                    </a:ext>
                  </a:extLst>
                </a:gridCol>
                <a:gridCol w="7290223">
                  <a:extLst>
                    <a:ext uri="{9D8B030D-6E8A-4147-A177-3AD203B41FA5}">
                      <a16:colId xmlns:a16="http://schemas.microsoft.com/office/drawing/2014/main" val="1175277552"/>
                    </a:ext>
                  </a:extLst>
                </a:gridCol>
              </a:tblGrid>
              <a:tr h="181306">
                <a:tc>
                  <a:txBody>
                    <a:bodyPr/>
                    <a:lstStyle/>
                    <a:p>
                      <a:pPr marL="0" marR="0" algn="ctr">
                        <a:lnSpc>
                          <a:spcPct val="107000"/>
                        </a:lnSpc>
                        <a:spcBef>
                          <a:spcPts val="0"/>
                        </a:spcBef>
                        <a:spcAft>
                          <a:spcPts val="0"/>
                        </a:spcAft>
                      </a:pPr>
                      <a:r>
                        <a:rPr lang="en-US" sz="1200">
                          <a:effectLst/>
                        </a:rPr>
                        <a:t>﻿Diagnosis Code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nchor="b"/>
                </a:tc>
                <a:tc>
                  <a:txBody>
                    <a:bodyPr/>
                    <a:lstStyle/>
                    <a:p>
                      <a:pPr marL="0" marR="0" algn="ctr">
                        <a:lnSpc>
                          <a:spcPct val="107000"/>
                        </a:lnSpc>
                        <a:spcBef>
                          <a:spcPts val="0"/>
                        </a:spcBef>
                        <a:spcAft>
                          <a:spcPts val="0"/>
                        </a:spcAft>
                      </a:pPr>
                      <a:r>
                        <a:rPr lang="en-US" sz="1200" dirty="0">
                          <a:effectLst/>
                        </a:rPr>
                        <a:t>Full Description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nchor="b"/>
                </a:tc>
                <a:extLst>
                  <a:ext uri="{0D108BD9-81ED-4DB2-BD59-A6C34878D82A}">
                    <a16:rowId xmlns:a16="http://schemas.microsoft.com/office/drawing/2014/main" val="1315301842"/>
                  </a:ext>
                </a:extLst>
              </a:tr>
              <a:tr h="181306">
                <a:tc>
                  <a:txBody>
                    <a:bodyPr/>
                    <a:lstStyle/>
                    <a:p>
                      <a:pPr marL="0" marR="0" algn="ctr">
                        <a:lnSpc>
                          <a:spcPct val="107000"/>
                        </a:lnSpc>
                        <a:spcBef>
                          <a:spcPts val="0"/>
                        </a:spcBef>
                        <a:spcAft>
                          <a:spcPts val="0"/>
                        </a:spcAft>
                      </a:pPr>
                      <a:r>
                        <a:rPr lang="en-US" sz="1200">
                          <a:effectLst/>
                        </a:rPr>
                        <a:t>Z28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nchor="b"/>
                </a:tc>
                <a:tc>
                  <a:txBody>
                    <a:bodyPr/>
                    <a:lstStyle/>
                    <a:p>
                      <a:pPr marL="0" marR="0">
                        <a:lnSpc>
                          <a:spcPct val="107000"/>
                        </a:lnSpc>
                        <a:spcBef>
                          <a:spcPts val="0"/>
                        </a:spcBef>
                        <a:spcAft>
                          <a:spcPts val="0"/>
                        </a:spcAft>
                      </a:pPr>
                      <a:r>
                        <a:rPr lang="en-US" sz="1200">
                          <a:effectLst/>
                        </a:rPr>
                        <a:t>Immunization not carried out and underimmunization status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nchor="b"/>
                </a:tc>
                <a:extLst>
                  <a:ext uri="{0D108BD9-81ED-4DB2-BD59-A6C34878D82A}">
                    <a16:rowId xmlns:a16="http://schemas.microsoft.com/office/drawing/2014/main" val="694113390"/>
                  </a:ext>
                </a:extLst>
              </a:tr>
              <a:tr h="181306">
                <a:tc>
                  <a:txBody>
                    <a:bodyPr/>
                    <a:lstStyle/>
                    <a:p>
                      <a:pPr marL="0" marR="0" algn="ctr">
                        <a:lnSpc>
                          <a:spcPct val="107000"/>
                        </a:lnSpc>
                        <a:spcBef>
                          <a:spcPts val="0"/>
                        </a:spcBef>
                        <a:spcAft>
                          <a:spcPts val="0"/>
                        </a:spcAft>
                      </a:pPr>
                      <a:r>
                        <a:rPr lang="en-US" sz="1200" dirty="0">
                          <a:effectLst/>
                        </a:rPr>
                        <a:t>Z280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nchor="b"/>
                </a:tc>
                <a:tc>
                  <a:txBody>
                    <a:bodyPr/>
                    <a:lstStyle/>
                    <a:p>
                      <a:pPr marL="0" marR="0">
                        <a:lnSpc>
                          <a:spcPct val="107000"/>
                        </a:lnSpc>
                        <a:spcBef>
                          <a:spcPts val="0"/>
                        </a:spcBef>
                        <a:spcAft>
                          <a:spcPts val="0"/>
                        </a:spcAft>
                      </a:pPr>
                      <a:r>
                        <a:rPr lang="en-US" sz="1200">
                          <a:effectLst/>
                        </a:rPr>
                        <a:t>Immunization not carried out because of contraindication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nchor="b"/>
                </a:tc>
                <a:extLst>
                  <a:ext uri="{0D108BD9-81ED-4DB2-BD59-A6C34878D82A}">
                    <a16:rowId xmlns:a16="http://schemas.microsoft.com/office/drawing/2014/main" val="3325807838"/>
                  </a:ext>
                </a:extLst>
              </a:tr>
              <a:tr h="181306">
                <a:tc>
                  <a:txBody>
                    <a:bodyPr/>
                    <a:lstStyle/>
                    <a:p>
                      <a:pPr marL="0" marR="0" algn="ctr">
                        <a:lnSpc>
                          <a:spcPct val="107000"/>
                        </a:lnSpc>
                        <a:spcBef>
                          <a:spcPts val="0"/>
                        </a:spcBef>
                        <a:spcAft>
                          <a:spcPts val="0"/>
                        </a:spcAft>
                      </a:pPr>
                      <a:r>
                        <a:rPr lang="en-US" sz="1200">
                          <a:effectLst/>
                        </a:rPr>
                        <a:t>Z2801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nchor="b"/>
                </a:tc>
                <a:tc>
                  <a:txBody>
                    <a:bodyPr/>
                    <a:lstStyle/>
                    <a:p>
                      <a:pPr marL="0" marR="0">
                        <a:lnSpc>
                          <a:spcPct val="107000"/>
                        </a:lnSpc>
                        <a:spcBef>
                          <a:spcPts val="0"/>
                        </a:spcBef>
                        <a:spcAft>
                          <a:spcPts val="0"/>
                        </a:spcAft>
                      </a:pPr>
                      <a:r>
                        <a:rPr lang="en-US" sz="1200">
                          <a:effectLst/>
                        </a:rPr>
                        <a:t>Immunization not carried out because of acute illness of patient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nchor="b"/>
                </a:tc>
                <a:extLst>
                  <a:ext uri="{0D108BD9-81ED-4DB2-BD59-A6C34878D82A}">
                    <a16:rowId xmlns:a16="http://schemas.microsoft.com/office/drawing/2014/main" val="3373020178"/>
                  </a:ext>
                </a:extLst>
              </a:tr>
              <a:tr h="181306">
                <a:tc>
                  <a:txBody>
                    <a:bodyPr/>
                    <a:lstStyle/>
                    <a:p>
                      <a:pPr marL="0" marR="0" algn="ctr">
                        <a:lnSpc>
                          <a:spcPct val="107000"/>
                        </a:lnSpc>
                        <a:spcBef>
                          <a:spcPts val="0"/>
                        </a:spcBef>
                        <a:spcAft>
                          <a:spcPts val="0"/>
                        </a:spcAft>
                      </a:pPr>
                      <a:r>
                        <a:rPr lang="en-US" sz="1200">
                          <a:effectLst/>
                        </a:rPr>
                        <a:t>Z2802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nchor="b"/>
                </a:tc>
                <a:tc>
                  <a:txBody>
                    <a:bodyPr/>
                    <a:lstStyle/>
                    <a:p>
                      <a:pPr marL="0" marR="0">
                        <a:lnSpc>
                          <a:spcPct val="107000"/>
                        </a:lnSpc>
                        <a:spcBef>
                          <a:spcPts val="0"/>
                        </a:spcBef>
                        <a:spcAft>
                          <a:spcPts val="0"/>
                        </a:spcAft>
                      </a:pPr>
                      <a:r>
                        <a:rPr lang="en-US" sz="1200">
                          <a:effectLst/>
                        </a:rPr>
                        <a:t>Immunization not carried out because of chronic illness or condition of patient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nchor="b"/>
                </a:tc>
                <a:extLst>
                  <a:ext uri="{0D108BD9-81ED-4DB2-BD59-A6C34878D82A}">
                    <a16:rowId xmlns:a16="http://schemas.microsoft.com/office/drawing/2014/main" val="1406577938"/>
                  </a:ext>
                </a:extLst>
              </a:tr>
              <a:tr h="181306">
                <a:tc>
                  <a:txBody>
                    <a:bodyPr/>
                    <a:lstStyle/>
                    <a:p>
                      <a:pPr marL="0" marR="0" algn="ctr">
                        <a:lnSpc>
                          <a:spcPct val="107000"/>
                        </a:lnSpc>
                        <a:spcBef>
                          <a:spcPts val="0"/>
                        </a:spcBef>
                        <a:spcAft>
                          <a:spcPts val="0"/>
                        </a:spcAft>
                      </a:pPr>
                      <a:r>
                        <a:rPr lang="en-US" sz="1200">
                          <a:effectLst/>
                        </a:rPr>
                        <a:t>Z2803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nchor="b"/>
                </a:tc>
                <a:tc>
                  <a:txBody>
                    <a:bodyPr/>
                    <a:lstStyle/>
                    <a:p>
                      <a:pPr marL="0" marR="0">
                        <a:lnSpc>
                          <a:spcPct val="107000"/>
                        </a:lnSpc>
                        <a:spcBef>
                          <a:spcPts val="0"/>
                        </a:spcBef>
                        <a:spcAft>
                          <a:spcPts val="0"/>
                        </a:spcAft>
                      </a:pPr>
                      <a:r>
                        <a:rPr lang="en-US" sz="1200">
                          <a:effectLst/>
                        </a:rPr>
                        <a:t>Immunization not carried out because of immune compromised state of patient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nchor="b"/>
                </a:tc>
                <a:extLst>
                  <a:ext uri="{0D108BD9-81ED-4DB2-BD59-A6C34878D82A}">
                    <a16:rowId xmlns:a16="http://schemas.microsoft.com/office/drawing/2014/main" val="527090693"/>
                  </a:ext>
                </a:extLst>
              </a:tr>
              <a:tr h="181306">
                <a:tc>
                  <a:txBody>
                    <a:bodyPr/>
                    <a:lstStyle/>
                    <a:p>
                      <a:pPr marL="0" marR="0" algn="ctr">
                        <a:lnSpc>
                          <a:spcPct val="107000"/>
                        </a:lnSpc>
                        <a:spcBef>
                          <a:spcPts val="0"/>
                        </a:spcBef>
                        <a:spcAft>
                          <a:spcPts val="0"/>
                        </a:spcAft>
                      </a:pPr>
                      <a:r>
                        <a:rPr lang="en-US" sz="1200">
                          <a:effectLst/>
                        </a:rPr>
                        <a:t>Z2804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nchor="b"/>
                </a:tc>
                <a:tc>
                  <a:txBody>
                    <a:bodyPr/>
                    <a:lstStyle/>
                    <a:p>
                      <a:pPr marL="0" marR="0">
                        <a:lnSpc>
                          <a:spcPct val="107000"/>
                        </a:lnSpc>
                        <a:spcBef>
                          <a:spcPts val="0"/>
                        </a:spcBef>
                        <a:spcAft>
                          <a:spcPts val="0"/>
                        </a:spcAft>
                      </a:pPr>
                      <a:r>
                        <a:rPr lang="en-US" sz="1200">
                          <a:effectLst/>
                        </a:rPr>
                        <a:t>Immunization not carried out because of patient allergy to vaccine or component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nchor="b"/>
                </a:tc>
                <a:extLst>
                  <a:ext uri="{0D108BD9-81ED-4DB2-BD59-A6C34878D82A}">
                    <a16:rowId xmlns:a16="http://schemas.microsoft.com/office/drawing/2014/main" val="1254634971"/>
                  </a:ext>
                </a:extLst>
              </a:tr>
              <a:tr h="181306">
                <a:tc>
                  <a:txBody>
                    <a:bodyPr/>
                    <a:lstStyle/>
                    <a:p>
                      <a:pPr marL="0" marR="0" algn="ctr">
                        <a:lnSpc>
                          <a:spcPct val="107000"/>
                        </a:lnSpc>
                        <a:spcBef>
                          <a:spcPts val="0"/>
                        </a:spcBef>
                        <a:spcAft>
                          <a:spcPts val="0"/>
                        </a:spcAft>
                      </a:pPr>
                      <a:r>
                        <a:rPr lang="en-US" sz="1200">
                          <a:effectLst/>
                        </a:rPr>
                        <a:t>Z2809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nchor="b"/>
                </a:tc>
                <a:tc>
                  <a:txBody>
                    <a:bodyPr/>
                    <a:lstStyle/>
                    <a:p>
                      <a:pPr marL="0" marR="0">
                        <a:lnSpc>
                          <a:spcPct val="107000"/>
                        </a:lnSpc>
                        <a:spcBef>
                          <a:spcPts val="0"/>
                        </a:spcBef>
                        <a:spcAft>
                          <a:spcPts val="0"/>
                        </a:spcAft>
                      </a:pPr>
                      <a:r>
                        <a:rPr lang="en-US" sz="1200" dirty="0">
                          <a:effectLst/>
                        </a:rPr>
                        <a:t>Immunization not carried out because of another contraindication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nchor="b"/>
                </a:tc>
                <a:extLst>
                  <a:ext uri="{0D108BD9-81ED-4DB2-BD59-A6C34878D82A}">
                    <a16:rowId xmlns:a16="http://schemas.microsoft.com/office/drawing/2014/main" val="933569459"/>
                  </a:ext>
                </a:extLst>
              </a:tr>
              <a:tr h="181306">
                <a:tc>
                  <a:txBody>
                    <a:bodyPr/>
                    <a:lstStyle/>
                    <a:p>
                      <a:pPr marL="0" marR="0" algn="ctr">
                        <a:lnSpc>
                          <a:spcPct val="107000"/>
                        </a:lnSpc>
                        <a:spcBef>
                          <a:spcPts val="0"/>
                        </a:spcBef>
                        <a:spcAft>
                          <a:spcPts val="0"/>
                        </a:spcAft>
                      </a:pPr>
                      <a:r>
                        <a:rPr lang="en-US" sz="1200">
                          <a:effectLst/>
                        </a:rPr>
                        <a:t>Z281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nchor="b"/>
                </a:tc>
                <a:tc>
                  <a:txBody>
                    <a:bodyPr/>
                    <a:lstStyle/>
                    <a:p>
                      <a:pPr marL="0" marR="0">
                        <a:lnSpc>
                          <a:spcPct val="107000"/>
                        </a:lnSpc>
                        <a:spcBef>
                          <a:spcPts val="0"/>
                        </a:spcBef>
                        <a:spcAft>
                          <a:spcPts val="0"/>
                        </a:spcAft>
                      </a:pPr>
                      <a:r>
                        <a:rPr lang="en-US" sz="1200" dirty="0">
                          <a:effectLst/>
                        </a:rPr>
                        <a:t>Immunization not carried out because of patient decision for reasons of belief or group pressure (</a:t>
                      </a:r>
                      <a:r>
                        <a:rPr lang="en-US" sz="1200" i="1" dirty="0"/>
                        <a:t>Immunization not carried out because of religious belief</a:t>
                      </a:r>
                      <a:r>
                        <a:rPr lang="en-US" sz="1200" dirty="0"/>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nchor="b"/>
                </a:tc>
                <a:extLst>
                  <a:ext uri="{0D108BD9-81ED-4DB2-BD59-A6C34878D82A}">
                    <a16:rowId xmlns:a16="http://schemas.microsoft.com/office/drawing/2014/main" val="3868343547"/>
                  </a:ext>
                </a:extLst>
              </a:tr>
              <a:tr h="181306">
                <a:tc>
                  <a:txBody>
                    <a:bodyPr/>
                    <a:lstStyle/>
                    <a:p>
                      <a:pPr marL="0" marR="0" algn="ctr">
                        <a:lnSpc>
                          <a:spcPct val="107000"/>
                        </a:lnSpc>
                        <a:spcBef>
                          <a:spcPts val="0"/>
                        </a:spcBef>
                        <a:spcAft>
                          <a:spcPts val="0"/>
                        </a:spcAft>
                      </a:pPr>
                      <a:r>
                        <a:rPr lang="en-US" sz="1200">
                          <a:effectLst/>
                        </a:rPr>
                        <a:t>Z282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nchor="b"/>
                </a:tc>
                <a:tc>
                  <a:txBody>
                    <a:bodyPr/>
                    <a:lstStyle/>
                    <a:p>
                      <a:pPr marL="0" marR="0">
                        <a:lnSpc>
                          <a:spcPct val="107000"/>
                        </a:lnSpc>
                        <a:spcBef>
                          <a:spcPts val="0"/>
                        </a:spcBef>
                        <a:spcAft>
                          <a:spcPts val="0"/>
                        </a:spcAft>
                      </a:pPr>
                      <a:r>
                        <a:rPr lang="en-US" sz="1200">
                          <a:effectLst/>
                        </a:rPr>
                        <a:t>Immunization not carried out because of patient decision for other and unspecified reason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nchor="b"/>
                </a:tc>
                <a:extLst>
                  <a:ext uri="{0D108BD9-81ED-4DB2-BD59-A6C34878D82A}">
                    <a16:rowId xmlns:a16="http://schemas.microsoft.com/office/drawing/2014/main" val="705167452"/>
                  </a:ext>
                </a:extLst>
              </a:tr>
              <a:tr h="181306">
                <a:tc>
                  <a:txBody>
                    <a:bodyPr/>
                    <a:lstStyle/>
                    <a:p>
                      <a:pPr marL="0" marR="0" algn="ctr">
                        <a:lnSpc>
                          <a:spcPct val="107000"/>
                        </a:lnSpc>
                        <a:spcBef>
                          <a:spcPts val="0"/>
                        </a:spcBef>
                        <a:spcAft>
                          <a:spcPts val="0"/>
                        </a:spcAft>
                      </a:pPr>
                      <a:r>
                        <a:rPr lang="en-US" sz="1200">
                          <a:effectLst/>
                        </a:rPr>
                        <a:t>Z2820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nchor="b"/>
                </a:tc>
                <a:tc>
                  <a:txBody>
                    <a:bodyPr/>
                    <a:lstStyle/>
                    <a:p>
                      <a:pPr marL="0" marR="0">
                        <a:lnSpc>
                          <a:spcPct val="107000"/>
                        </a:lnSpc>
                        <a:spcBef>
                          <a:spcPts val="0"/>
                        </a:spcBef>
                        <a:spcAft>
                          <a:spcPts val="0"/>
                        </a:spcAft>
                      </a:pPr>
                      <a:r>
                        <a:rPr lang="en-US" sz="1200">
                          <a:effectLst/>
                        </a:rPr>
                        <a:t>Immunization not carried out because of patient decision for unspecified reason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nchor="b"/>
                </a:tc>
                <a:extLst>
                  <a:ext uri="{0D108BD9-81ED-4DB2-BD59-A6C34878D82A}">
                    <a16:rowId xmlns:a16="http://schemas.microsoft.com/office/drawing/2014/main" val="1197312251"/>
                  </a:ext>
                </a:extLst>
              </a:tr>
              <a:tr h="181306">
                <a:tc>
                  <a:txBody>
                    <a:bodyPr/>
                    <a:lstStyle/>
                    <a:p>
                      <a:pPr marL="0" marR="0" algn="ctr">
                        <a:lnSpc>
                          <a:spcPct val="107000"/>
                        </a:lnSpc>
                        <a:spcBef>
                          <a:spcPts val="0"/>
                        </a:spcBef>
                        <a:spcAft>
                          <a:spcPts val="0"/>
                        </a:spcAft>
                      </a:pPr>
                      <a:r>
                        <a:rPr lang="en-US" sz="1200">
                          <a:effectLst/>
                        </a:rPr>
                        <a:t>Z2821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nchor="b"/>
                </a:tc>
                <a:tc>
                  <a:txBody>
                    <a:bodyPr/>
                    <a:lstStyle/>
                    <a:p>
                      <a:pPr marL="0" marR="0">
                        <a:lnSpc>
                          <a:spcPct val="107000"/>
                        </a:lnSpc>
                        <a:spcBef>
                          <a:spcPts val="0"/>
                        </a:spcBef>
                        <a:spcAft>
                          <a:spcPts val="0"/>
                        </a:spcAft>
                      </a:pPr>
                      <a:r>
                        <a:rPr lang="en-US" sz="1200">
                          <a:effectLst/>
                        </a:rPr>
                        <a:t>Immunization not carried out because of patient refusal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nchor="b"/>
                </a:tc>
                <a:extLst>
                  <a:ext uri="{0D108BD9-81ED-4DB2-BD59-A6C34878D82A}">
                    <a16:rowId xmlns:a16="http://schemas.microsoft.com/office/drawing/2014/main" val="2290194680"/>
                  </a:ext>
                </a:extLst>
              </a:tr>
              <a:tr h="181306">
                <a:tc>
                  <a:txBody>
                    <a:bodyPr/>
                    <a:lstStyle/>
                    <a:p>
                      <a:pPr marL="0" marR="0" algn="ctr">
                        <a:lnSpc>
                          <a:spcPct val="107000"/>
                        </a:lnSpc>
                        <a:spcBef>
                          <a:spcPts val="0"/>
                        </a:spcBef>
                        <a:spcAft>
                          <a:spcPts val="0"/>
                        </a:spcAft>
                      </a:pPr>
                      <a:r>
                        <a:rPr lang="en-US" sz="1200">
                          <a:effectLst/>
                        </a:rPr>
                        <a:t>Z2829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nchor="b"/>
                </a:tc>
                <a:tc>
                  <a:txBody>
                    <a:bodyPr/>
                    <a:lstStyle/>
                    <a:p>
                      <a:pPr marL="0" marR="0">
                        <a:lnSpc>
                          <a:spcPct val="107000"/>
                        </a:lnSpc>
                        <a:spcBef>
                          <a:spcPts val="0"/>
                        </a:spcBef>
                        <a:spcAft>
                          <a:spcPts val="0"/>
                        </a:spcAft>
                      </a:pPr>
                      <a:r>
                        <a:rPr lang="en-US" sz="1200" dirty="0">
                          <a:effectLst/>
                        </a:rPr>
                        <a:t>Immunization not carried out because of patient decision for other reason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nchor="b"/>
                </a:tc>
                <a:extLst>
                  <a:ext uri="{0D108BD9-81ED-4DB2-BD59-A6C34878D82A}">
                    <a16:rowId xmlns:a16="http://schemas.microsoft.com/office/drawing/2014/main" val="2568769899"/>
                  </a:ext>
                </a:extLst>
              </a:tr>
              <a:tr h="181306">
                <a:tc>
                  <a:txBody>
                    <a:bodyPr/>
                    <a:lstStyle/>
                    <a:p>
                      <a:pPr marL="0" marR="0" algn="ctr">
                        <a:lnSpc>
                          <a:spcPct val="107000"/>
                        </a:lnSpc>
                        <a:spcBef>
                          <a:spcPts val="0"/>
                        </a:spcBef>
                        <a:spcAft>
                          <a:spcPts val="0"/>
                        </a:spcAft>
                      </a:pPr>
                      <a:r>
                        <a:rPr lang="en-US" sz="1200">
                          <a:effectLst/>
                        </a:rPr>
                        <a:t>Z283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nchor="b"/>
                </a:tc>
                <a:tc>
                  <a:txBody>
                    <a:bodyPr/>
                    <a:lstStyle/>
                    <a:p>
                      <a:pPr marL="0" marR="0">
                        <a:lnSpc>
                          <a:spcPct val="107000"/>
                        </a:lnSpc>
                        <a:spcBef>
                          <a:spcPts val="0"/>
                        </a:spcBef>
                        <a:spcAft>
                          <a:spcPts val="0"/>
                        </a:spcAft>
                      </a:pPr>
                      <a:r>
                        <a:rPr lang="en-US" sz="1200">
                          <a:effectLst/>
                        </a:rPr>
                        <a:t>Underimmunization status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nchor="b"/>
                </a:tc>
                <a:extLst>
                  <a:ext uri="{0D108BD9-81ED-4DB2-BD59-A6C34878D82A}">
                    <a16:rowId xmlns:a16="http://schemas.microsoft.com/office/drawing/2014/main" val="147579728"/>
                  </a:ext>
                </a:extLst>
              </a:tr>
              <a:tr h="181306">
                <a:tc>
                  <a:txBody>
                    <a:bodyPr/>
                    <a:lstStyle/>
                    <a:p>
                      <a:pPr marL="0" marR="0" algn="ctr">
                        <a:lnSpc>
                          <a:spcPct val="107000"/>
                        </a:lnSpc>
                        <a:spcBef>
                          <a:spcPts val="0"/>
                        </a:spcBef>
                        <a:spcAft>
                          <a:spcPts val="0"/>
                        </a:spcAft>
                      </a:pPr>
                      <a:r>
                        <a:rPr lang="en-US" sz="1200">
                          <a:effectLst/>
                        </a:rPr>
                        <a:t>Z2831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nchor="b"/>
                </a:tc>
                <a:tc>
                  <a:txBody>
                    <a:bodyPr/>
                    <a:lstStyle/>
                    <a:p>
                      <a:pPr marL="0" marR="0">
                        <a:lnSpc>
                          <a:spcPct val="107000"/>
                        </a:lnSpc>
                        <a:spcBef>
                          <a:spcPts val="0"/>
                        </a:spcBef>
                        <a:spcAft>
                          <a:spcPts val="0"/>
                        </a:spcAft>
                      </a:pPr>
                      <a:r>
                        <a:rPr lang="en-US" sz="1200">
                          <a:effectLst/>
                        </a:rPr>
                        <a:t>Underimmunization for COVID-19 status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nchor="b"/>
                </a:tc>
                <a:extLst>
                  <a:ext uri="{0D108BD9-81ED-4DB2-BD59-A6C34878D82A}">
                    <a16:rowId xmlns:a16="http://schemas.microsoft.com/office/drawing/2014/main" val="1280462623"/>
                  </a:ext>
                </a:extLst>
              </a:tr>
              <a:tr h="181306">
                <a:tc>
                  <a:txBody>
                    <a:bodyPr/>
                    <a:lstStyle/>
                    <a:p>
                      <a:pPr marL="0" marR="0" algn="ctr">
                        <a:lnSpc>
                          <a:spcPct val="107000"/>
                        </a:lnSpc>
                        <a:spcBef>
                          <a:spcPts val="0"/>
                        </a:spcBef>
                        <a:spcAft>
                          <a:spcPts val="0"/>
                        </a:spcAft>
                      </a:pPr>
                      <a:r>
                        <a:rPr lang="en-US" sz="1200">
                          <a:effectLst/>
                        </a:rPr>
                        <a:t>Z28310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nchor="b"/>
                </a:tc>
                <a:tc>
                  <a:txBody>
                    <a:bodyPr/>
                    <a:lstStyle/>
                    <a:p>
                      <a:pPr marL="0" marR="0">
                        <a:lnSpc>
                          <a:spcPct val="107000"/>
                        </a:lnSpc>
                        <a:spcBef>
                          <a:spcPts val="0"/>
                        </a:spcBef>
                        <a:spcAft>
                          <a:spcPts val="0"/>
                        </a:spcAft>
                      </a:pPr>
                      <a:r>
                        <a:rPr lang="en-US" sz="1200">
                          <a:effectLst/>
                        </a:rPr>
                        <a:t>Unvaccinated for COVID-19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nchor="b"/>
                </a:tc>
                <a:extLst>
                  <a:ext uri="{0D108BD9-81ED-4DB2-BD59-A6C34878D82A}">
                    <a16:rowId xmlns:a16="http://schemas.microsoft.com/office/drawing/2014/main" val="1361772368"/>
                  </a:ext>
                </a:extLst>
              </a:tr>
              <a:tr h="181306">
                <a:tc>
                  <a:txBody>
                    <a:bodyPr/>
                    <a:lstStyle/>
                    <a:p>
                      <a:pPr marL="0" marR="0" algn="ctr">
                        <a:lnSpc>
                          <a:spcPct val="107000"/>
                        </a:lnSpc>
                        <a:spcBef>
                          <a:spcPts val="0"/>
                        </a:spcBef>
                        <a:spcAft>
                          <a:spcPts val="0"/>
                        </a:spcAft>
                      </a:pPr>
                      <a:r>
                        <a:rPr lang="en-US" sz="1200">
                          <a:effectLst/>
                        </a:rPr>
                        <a:t>Z28311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nchor="b"/>
                </a:tc>
                <a:tc>
                  <a:txBody>
                    <a:bodyPr/>
                    <a:lstStyle/>
                    <a:p>
                      <a:pPr marL="0" marR="0">
                        <a:lnSpc>
                          <a:spcPct val="107000"/>
                        </a:lnSpc>
                        <a:spcBef>
                          <a:spcPts val="0"/>
                        </a:spcBef>
                        <a:spcAft>
                          <a:spcPts val="0"/>
                        </a:spcAft>
                      </a:pPr>
                      <a:r>
                        <a:rPr lang="en-US" sz="1200" dirty="0">
                          <a:effectLst/>
                        </a:rPr>
                        <a:t>Partially vaccinated for COVID-19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nchor="b"/>
                </a:tc>
                <a:extLst>
                  <a:ext uri="{0D108BD9-81ED-4DB2-BD59-A6C34878D82A}">
                    <a16:rowId xmlns:a16="http://schemas.microsoft.com/office/drawing/2014/main" val="2241765219"/>
                  </a:ext>
                </a:extLst>
              </a:tr>
              <a:tr h="181306">
                <a:tc>
                  <a:txBody>
                    <a:bodyPr/>
                    <a:lstStyle/>
                    <a:p>
                      <a:pPr marL="0" marR="0" algn="ctr">
                        <a:lnSpc>
                          <a:spcPct val="107000"/>
                        </a:lnSpc>
                        <a:spcBef>
                          <a:spcPts val="0"/>
                        </a:spcBef>
                        <a:spcAft>
                          <a:spcPts val="0"/>
                        </a:spcAft>
                      </a:pPr>
                      <a:r>
                        <a:rPr lang="en-US" sz="1200">
                          <a:effectLst/>
                        </a:rPr>
                        <a:t>Z2839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nchor="b"/>
                </a:tc>
                <a:tc>
                  <a:txBody>
                    <a:bodyPr/>
                    <a:lstStyle/>
                    <a:p>
                      <a:pPr marL="0" marR="0">
                        <a:lnSpc>
                          <a:spcPct val="107000"/>
                        </a:lnSpc>
                        <a:spcBef>
                          <a:spcPts val="0"/>
                        </a:spcBef>
                        <a:spcAft>
                          <a:spcPts val="0"/>
                        </a:spcAft>
                      </a:pPr>
                      <a:r>
                        <a:rPr lang="en-US" sz="1200">
                          <a:effectLst/>
                        </a:rPr>
                        <a:t>Other underimmunization status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nchor="b"/>
                </a:tc>
                <a:extLst>
                  <a:ext uri="{0D108BD9-81ED-4DB2-BD59-A6C34878D82A}">
                    <a16:rowId xmlns:a16="http://schemas.microsoft.com/office/drawing/2014/main" val="4055038645"/>
                  </a:ext>
                </a:extLst>
              </a:tr>
              <a:tr h="181306">
                <a:tc>
                  <a:txBody>
                    <a:bodyPr/>
                    <a:lstStyle/>
                    <a:p>
                      <a:pPr marL="0" marR="0" algn="ctr">
                        <a:lnSpc>
                          <a:spcPct val="107000"/>
                        </a:lnSpc>
                        <a:spcBef>
                          <a:spcPts val="0"/>
                        </a:spcBef>
                        <a:spcAft>
                          <a:spcPts val="0"/>
                        </a:spcAft>
                      </a:pPr>
                      <a:r>
                        <a:rPr lang="en-US" sz="1200">
                          <a:effectLst/>
                        </a:rPr>
                        <a:t>Z288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nchor="b"/>
                </a:tc>
                <a:tc>
                  <a:txBody>
                    <a:bodyPr/>
                    <a:lstStyle/>
                    <a:p>
                      <a:pPr marL="0" marR="0">
                        <a:lnSpc>
                          <a:spcPct val="107000"/>
                        </a:lnSpc>
                        <a:spcBef>
                          <a:spcPts val="0"/>
                        </a:spcBef>
                        <a:spcAft>
                          <a:spcPts val="0"/>
                        </a:spcAft>
                      </a:pPr>
                      <a:r>
                        <a:rPr lang="en-US" sz="1200">
                          <a:effectLst/>
                        </a:rPr>
                        <a:t>Immunization not carried out for other reason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nchor="b"/>
                </a:tc>
                <a:extLst>
                  <a:ext uri="{0D108BD9-81ED-4DB2-BD59-A6C34878D82A}">
                    <a16:rowId xmlns:a16="http://schemas.microsoft.com/office/drawing/2014/main" val="2629635939"/>
                  </a:ext>
                </a:extLst>
              </a:tr>
              <a:tr h="181306">
                <a:tc>
                  <a:txBody>
                    <a:bodyPr/>
                    <a:lstStyle/>
                    <a:p>
                      <a:pPr marL="0" marR="0" algn="ctr">
                        <a:lnSpc>
                          <a:spcPct val="107000"/>
                        </a:lnSpc>
                        <a:spcBef>
                          <a:spcPts val="0"/>
                        </a:spcBef>
                        <a:spcAft>
                          <a:spcPts val="0"/>
                        </a:spcAft>
                      </a:pPr>
                      <a:r>
                        <a:rPr lang="en-US" sz="1200">
                          <a:effectLst/>
                        </a:rPr>
                        <a:t>Z2881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nchor="b"/>
                </a:tc>
                <a:tc>
                  <a:txBody>
                    <a:bodyPr/>
                    <a:lstStyle/>
                    <a:p>
                      <a:pPr marL="0" marR="0">
                        <a:lnSpc>
                          <a:spcPct val="107000"/>
                        </a:lnSpc>
                        <a:spcBef>
                          <a:spcPts val="0"/>
                        </a:spcBef>
                        <a:spcAft>
                          <a:spcPts val="0"/>
                        </a:spcAft>
                      </a:pPr>
                      <a:r>
                        <a:rPr lang="en-US" sz="1200">
                          <a:effectLst/>
                        </a:rPr>
                        <a:t>Immunization not carried out due to patient having had the disease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nchor="b"/>
                </a:tc>
                <a:extLst>
                  <a:ext uri="{0D108BD9-81ED-4DB2-BD59-A6C34878D82A}">
                    <a16:rowId xmlns:a16="http://schemas.microsoft.com/office/drawing/2014/main" val="312169978"/>
                  </a:ext>
                </a:extLst>
              </a:tr>
              <a:tr h="181306">
                <a:tc>
                  <a:txBody>
                    <a:bodyPr/>
                    <a:lstStyle/>
                    <a:p>
                      <a:pPr marL="0" marR="0" algn="ctr">
                        <a:lnSpc>
                          <a:spcPct val="107000"/>
                        </a:lnSpc>
                        <a:spcBef>
                          <a:spcPts val="0"/>
                        </a:spcBef>
                        <a:spcAft>
                          <a:spcPts val="0"/>
                        </a:spcAft>
                      </a:pPr>
                      <a:r>
                        <a:rPr lang="en-US" sz="1200">
                          <a:effectLst/>
                        </a:rPr>
                        <a:t>Z2882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nchor="b"/>
                </a:tc>
                <a:tc>
                  <a:txBody>
                    <a:bodyPr/>
                    <a:lstStyle/>
                    <a:p>
                      <a:pPr marL="0" marR="0">
                        <a:lnSpc>
                          <a:spcPct val="107000"/>
                        </a:lnSpc>
                        <a:spcBef>
                          <a:spcPts val="0"/>
                        </a:spcBef>
                        <a:spcAft>
                          <a:spcPts val="0"/>
                        </a:spcAft>
                      </a:pPr>
                      <a:r>
                        <a:rPr lang="en-US" sz="1200" dirty="0">
                          <a:effectLst/>
                        </a:rPr>
                        <a:t>Immunization not carried out because of caregiver refusal  (</a:t>
                      </a:r>
                      <a:r>
                        <a:rPr lang="en-US" sz="1200" i="1" dirty="0"/>
                        <a:t>Immunization not carried out because of guardian refusal, or Immunization not carried out because of parent refusal Excludes (Z28.1) immunization not carried out because of caregiver refusal because of religious belief</a:t>
                      </a:r>
                      <a:r>
                        <a:rPr lang="en-US" sz="1200" dirty="0"/>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nchor="b"/>
                </a:tc>
                <a:extLst>
                  <a:ext uri="{0D108BD9-81ED-4DB2-BD59-A6C34878D82A}">
                    <a16:rowId xmlns:a16="http://schemas.microsoft.com/office/drawing/2014/main" val="2848079881"/>
                  </a:ext>
                </a:extLst>
              </a:tr>
              <a:tr h="181306">
                <a:tc>
                  <a:txBody>
                    <a:bodyPr/>
                    <a:lstStyle/>
                    <a:p>
                      <a:pPr marL="0" marR="0" algn="ctr">
                        <a:lnSpc>
                          <a:spcPct val="107000"/>
                        </a:lnSpc>
                        <a:spcBef>
                          <a:spcPts val="0"/>
                        </a:spcBef>
                        <a:spcAft>
                          <a:spcPts val="0"/>
                        </a:spcAft>
                      </a:pPr>
                      <a:r>
                        <a:rPr lang="en-US" sz="1200">
                          <a:effectLst/>
                        </a:rPr>
                        <a:t>Z2883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nchor="b"/>
                </a:tc>
                <a:tc>
                  <a:txBody>
                    <a:bodyPr/>
                    <a:lstStyle/>
                    <a:p>
                      <a:pPr marL="0" marR="0">
                        <a:lnSpc>
                          <a:spcPct val="107000"/>
                        </a:lnSpc>
                        <a:spcBef>
                          <a:spcPts val="0"/>
                        </a:spcBef>
                        <a:spcAft>
                          <a:spcPts val="0"/>
                        </a:spcAft>
                      </a:pPr>
                      <a:r>
                        <a:rPr lang="en-US" sz="1200" dirty="0">
                          <a:effectLst/>
                        </a:rPr>
                        <a:t>Immunization not carried out due to unavailability of vaccine (</a:t>
                      </a:r>
                      <a:r>
                        <a:rPr lang="en-US" sz="1200" i="1" dirty="0"/>
                        <a:t>Delay in delivery of vaccine, or Lack of availability of vaccine, or Manufacturer delay of vaccine</a:t>
                      </a:r>
                      <a:r>
                        <a:rPr lang="en-US" sz="1200" dirty="0"/>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nchor="b"/>
                </a:tc>
                <a:extLst>
                  <a:ext uri="{0D108BD9-81ED-4DB2-BD59-A6C34878D82A}">
                    <a16:rowId xmlns:a16="http://schemas.microsoft.com/office/drawing/2014/main" val="21504949"/>
                  </a:ext>
                </a:extLst>
              </a:tr>
              <a:tr h="181306">
                <a:tc>
                  <a:txBody>
                    <a:bodyPr/>
                    <a:lstStyle/>
                    <a:p>
                      <a:pPr marL="0" marR="0" algn="ctr">
                        <a:lnSpc>
                          <a:spcPct val="107000"/>
                        </a:lnSpc>
                        <a:spcBef>
                          <a:spcPts val="0"/>
                        </a:spcBef>
                        <a:spcAft>
                          <a:spcPts val="0"/>
                        </a:spcAft>
                      </a:pPr>
                      <a:r>
                        <a:rPr lang="en-US" sz="1200">
                          <a:effectLst/>
                        </a:rPr>
                        <a:t>Z2889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nchor="b"/>
                </a:tc>
                <a:tc>
                  <a:txBody>
                    <a:bodyPr/>
                    <a:lstStyle/>
                    <a:p>
                      <a:pPr marL="0" marR="0">
                        <a:lnSpc>
                          <a:spcPct val="107000"/>
                        </a:lnSpc>
                        <a:spcBef>
                          <a:spcPts val="0"/>
                        </a:spcBef>
                        <a:spcAft>
                          <a:spcPts val="0"/>
                        </a:spcAft>
                      </a:pPr>
                      <a:r>
                        <a:rPr lang="en-US" sz="1200">
                          <a:effectLst/>
                        </a:rPr>
                        <a:t>Immunization not carried out for other reason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nchor="b"/>
                </a:tc>
                <a:extLst>
                  <a:ext uri="{0D108BD9-81ED-4DB2-BD59-A6C34878D82A}">
                    <a16:rowId xmlns:a16="http://schemas.microsoft.com/office/drawing/2014/main" val="2405457938"/>
                  </a:ext>
                </a:extLst>
              </a:tr>
              <a:tr h="181306">
                <a:tc>
                  <a:txBody>
                    <a:bodyPr/>
                    <a:lstStyle/>
                    <a:p>
                      <a:pPr marL="0" marR="0" algn="ctr">
                        <a:lnSpc>
                          <a:spcPct val="107000"/>
                        </a:lnSpc>
                        <a:spcBef>
                          <a:spcPts val="0"/>
                        </a:spcBef>
                        <a:spcAft>
                          <a:spcPts val="0"/>
                        </a:spcAft>
                      </a:pPr>
                      <a:r>
                        <a:rPr lang="en-US" sz="1200">
                          <a:effectLst/>
                        </a:rPr>
                        <a:t>Z289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nchor="b"/>
                </a:tc>
                <a:tc>
                  <a:txBody>
                    <a:bodyPr/>
                    <a:lstStyle/>
                    <a:p>
                      <a:pPr marL="0" marR="0">
                        <a:lnSpc>
                          <a:spcPct val="107000"/>
                        </a:lnSpc>
                        <a:spcBef>
                          <a:spcPts val="0"/>
                        </a:spcBef>
                        <a:spcAft>
                          <a:spcPts val="0"/>
                        </a:spcAft>
                      </a:pPr>
                      <a:r>
                        <a:rPr lang="en-US" sz="1200" dirty="0">
                          <a:effectLst/>
                        </a:rPr>
                        <a:t>Immunization not carried out for unspecified reason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nchor="b"/>
                </a:tc>
                <a:extLst>
                  <a:ext uri="{0D108BD9-81ED-4DB2-BD59-A6C34878D82A}">
                    <a16:rowId xmlns:a16="http://schemas.microsoft.com/office/drawing/2014/main" val="2968453999"/>
                  </a:ext>
                </a:extLst>
              </a:tr>
            </a:tbl>
          </a:graphicData>
        </a:graphic>
      </p:graphicFrame>
      <p:sp>
        <p:nvSpPr>
          <p:cNvPr id="4" name="TextBox 3">
            <a:extLst>
              <a:ext uri="{FF2B5EF4-FFF2-40B4-BE49-F238E27FC236}">
                <a16:creationId xmlns:a16="http://schemas.microsoft.com/office/drawing/2014/main" id="{27533A94-4B69-EDC9-C3BD-DFBD30C0DFD6}"/>
              </a:ext>
            </a:extLst>
          </p:cNvPr>
          <p:cNvSpPr txBox="1"/>
          <p:nvPr/>
        </p:nvSpPr>
        <p:spPr>
          <a:xfrm>
            <a:off x="143220" y="1211236"/>
            <a:ext cx="7886133"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ICD-10-CM Codes for Immunization Not Carried Out and Underimmunization (as of 4/2022)</a:t>
            </a:r>
          </a:p>
        </p:txBody>
      </p:sp>
    </p:spTree>
    <p:extLst>
      <p:ext uri="{BB962C8B-B14F-4D97-AF65-F5344CB8AC3E}">
        <p14:creationId xmlns:p14="http://schemas.microsoft.com/office/powerpoint/2010/main" val="1709584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CEAD83B7-F2EC-DB2B-3A79-9BA74E213476}"/>
              </a:ext>
            </a:extLst>
          </p:cNvPr>
          <p:cNvGrpSpPr/>
          <p:nvPr/>
        </p:nvGrpSpPr>
        <p:grpSpPr>
          <a:xfrm>
            <a:off x="7006726" y="161576"/>
            <a:ext cx="1963466" cy="727162"/>
            <a:chOff x="6819441" y="238694"/>
            <a:chExt cx="2146556" cy="830997"/>
          </a:xfrm>
        </p:grpSpPr>
        <p:pic>
          <p:nvPicPr>
            <p:cNvPr id="7" name="Picture 6" descr="Icon&#10;&#10;Description automatically generated">
              <a:extLst>
                <a:ext uri="{FF2B5EF4-FFF2-40B4-BE49-F238E27FC236}">
                  <a16:creationId xmlns:a16="http://schemas.microsoft.com/office/drawing/2014/main" id="{32DF3D39-23B4-5129-5CC9-F82184F0E2D2}"/>
                </a:ext>
              </a:extLst>
            </p:cNvPr>
            <p:cNvPicPr>
              <a:picLocks noChangeAspect="1"/>
            </p:cNvPicPr>
            <p:nvPr/>
          </p:nvPicPr>
          <p:blipFill>
            <a:blip r:embed="rId2"/>
            <a:stretch>
              <a:fillRect/>
            </a:stretch>
          </p:blipFill>
          <p:spPr>
            <a:xfrm>
              <a:off x="6819441" y="303905"/>
              <a:ext cx="797632" cy="765786"/>
            </a:xfrm>
            <a:prstGeom prst="rect">
              <a:avLst/>
            </a:prstGeom>
          </p:spPr>
        </p:pic>
        <p:sp>
          <p:nvSpPr>
            <p:cNvPr id="8" name="TextBox 7">
              <a:extLst>
                <a:ext uri="{FF2B5EF4-FFF2-40B4-BE49-F238E27FC236}">
                  <a16:creationId xmlns:a16="http://schemas.microsoft.com/office/drawing/2014/main" id="{EF65EC25-39AF-7C8D-2FA7-95A312A6E183}"/>
                </a:ext>
              </a:extLst>
            </p:cNvPr>
            <p:cNvSpPr txBox="1"/>
            <p:nvPr/>
          </p:nvSpPr>
          <p:spPr>
            <a:xfrm>
              <a:off x="7560157" y="238694"/>
              <a:ext cx="1405840" cy="808968"/>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solidFill>
                    <a:srgbClr val="FFC000"/>
                  </a:solidFill>
                  <a:effectLst/>
                  <a:uLnTx/>
                  <a:uFillTx/>
                  <a:latin typeface="Arial Rounded MT Bold" panose="020F0704030504030204" pitchFamily="34" charset="0"/>
                  <a:ea typeface="+mn-ea"/>
                  <a:cs typeface="+mn-cs"/>
                </a:rPr>
                <a:t>Inpatient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solidFill>
                    <a:srgbClr val="FFC000"/>
                  </a:solidFill>
                  <a:effectLst/>
                  <a:uLnTx/>
                  <a:uFillTx/>
                  <a:latin typeface="Arial Rounded MT Bold" panose="020F0704030504030204" pitchFamily="34" charset="0"/>
                  <a:ea typeface="+mn-ea"/>
                  <a:cs typeface="+mn-cs"/>
                </a:rPr>
                <a:t>Care</a:t>
              </a:r>
            </a:p>
          </p:txBody>
        </p:sp>
      </p:grpSp>
      <p:sp>
        <p:nvSpPr>
          <p:cNvPr id="10" name="Rectangle 9">
            <a:extLst>
              <a:ext uri="{FF2B5EF4-FFF2-40B4-BE49-F238E27FC236}">
                <a16:creationId xmlns:a16="http://schemas.microsoft.com/office/drawing/2014/main" id="{AD13FE75-14F8-ECCD-0BA5-B8BE3B87BBE1}"/>
              </a:ext>
            </a:extLst>
          </p:cNvPr>
          <p:cNvSpPr/>
          <p:nvPr/>
        </p:nvSpPr>
        <p:spPr>
          <a:xfrm>
            <a:off x="107658" y="84632"/>
            <a:ext cx="8837139" cy="1323439"/>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00" b="1" i="0" u="sng" strike="noStrike" kern="1200" cap="none" spc="0" normalizeH="0" baseline="0" noProof="0" dirty="0">
                <a:ln>
                  <a:noFill/>
                </a:ln>
                <a:solidFill>
                  <a:srgbClr val="4472C4"/>
                </a:solidFill>
                <a:effectLst/>
                <a:uLnTx/>
                <a:uFillTx/>
                <a:latin typeface="Calibri Light" panose="020F0302020204030204"/>
                <a:ea typeface="+mn-ea"/>
                <a:cs typeface="+mn-cs"/>
              </a:rPr>
              <a:t>Question</a:t>
            </a:r>
            <a:r>
              <a:rPr kumimoji="0" lang="en-US" sz="1600" b="1" i="0" u="none" strike="noStrike" kern="1200" cap="none" spc="0" normalizeH="0" baseline="0" noProof="0" dirty="0">
                <a:ln>
                  <a:noFill/>
                </a:ln>
                <a:solidFill>
                  <a:srgbClr val="4472C4"/>
                </a:solidFill>
                <a:effectLst/>
                <a:uLnTx/>
                <a:uFillTx/>
                <a:latin typeface="Calibri Light" panose="020F0302020204030204"/>
                <a:ea typeface="+mn-ea"/>
                <a:cs typeface="+mn-cs"/>
              </a:rPr>
              <a:t>: I am still trying to decide whether to apply for case mix data or the MA</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a:ln>
                  <a:noFill/>
                </a:ln>
                <a:solidFill>
                  <a:srgbClr val="4472C4"/>
                </a:solidFill>
                <a:effectLst/>
                <a:uLnTx/>
                <a:uFillTx/>
                <a:latin typeface="Calibri Light" panose="020F0302020204030204"/>
                <a:ea typeface="+mn-ea"/>
                <a:cs typeface="+mn-cs"/>
              </a:rPr>
              <a:t>APCD to analyze hospital inpatient care. An explanation was already provided on the</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a:ln>
                  <a:noFill/>
                </a:ln>
                <a:solidFill>
                  <a:srgbClr val="4472C4"/>
                </a:solidFill>
                <a:effectLst/>
                <a:uLnTx/>
                <a:uFillTx/>
                <a:latin typeface="Calibri Light" panose="020F0302020204030204"/>
                <a:ea typeface="+mn-ea"/>
                <a:cs typeface="+mn-cs"/>
              </a:rPr>
              <a:t>overall reduction in commercial claims due to Gobeille. Is there information on the</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a:ln>
                  <a:noFill/>
                </a:ln>
                <a:solidFill>
                  <a:srgbClr val="4472C4"/>
                </a:solidFill>
                <a:effectLst/>
                <a:uLnTx/>
                <a:uFillTx/>
                <a:latin typeface="Calibri Light" panose="020F0302020204030204"/>
                <a:ea typeface="+mn-ea"/>
                <a:cs typeface="+mn-cs"/>
              </a:rPr>
              <a:t>specific magnitude of difference in discharge volume when comparing the Massachusetts acute care hospitals in case mix to their volume in the MA APCD?</a:t>
            </a:r>
          </a:p>
        </p:txBody>
      </p:sp>
      <p:graphicFrame>
        <p:nvGraphicFramePr>
          <p:cNvPr id="13" name="Chart 12">
            <a:extLst>
              <a:ext uri="{FF2B5EF4-FFF2-40B4-BE49-F238E27FC236}">
                <a16:creationId xmlns:a16="http://schemas.microsoft.com/office/drawing/2014/main" id="{12979B6A-E893-8949-0EBC-63DFFB9E5BCD}"/>
              </a:ext>
            </a:extLst>
          </p:cNvPr>
          <p:cNvGraphicFramePr/>
          <p:nvPr/>
        </p:nvGraphicFramePr>
        <p:xfrm>
          <a:off x="153429" y="2392343"/>
          <a:ext cx="8745595" cy="2073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C1973A5A-21B7-8F78-6741-D4F20FCF1909}"/>
              </a:ext>
            </a:extLst>
          </p:cNvPr>
          <p:cNvGraphicFramePr/>
          <p:nvPr/>
        </p:nvGraphicFramePr>
        <p:xfrm>
          <a:off x="199202" y="4375258"/>
          <a:ext cx="8745595" cy="2073313"/>
        </p:xfrm>
        <a:graphic>
          <a:graphicData uri="http://schemas.openxmlformats.org/drawingml/2006/chart">
            <c:chart xmlns:c="http://schemas.openxmlformats.org/drawingml/2006/chart" xmlns:r="http://schemas.openxmlformats.org/officeDocument/2006/relationships" r:id="rId4"/>
          </a:graphicData>
        </a:graphic>
      </p:graphicFrame>
      <p:grpSp>
        <p:nvGrpSpPr>
          <p:cNvPr id="15" name="Group 14">
            <a:extLst>
              <a:ext uri="{FF2B5EF4-FFF2-40B4-BE49-F238E27FC236}">
                <a16:creationId xmlns:a16="http://schemas.microsoft.com/office/drawing/2014/main" id="{39949081-3295-B4F0-E606-85183D9FA1FB}"/>
              </a:ext>
            </a:extLst>
          </p:cNvPr>
          <p:cNvGrpSpPr/>
          <p:nvPr/>
        </p:nvGrpSpPr>
        <p:grpSpPr>
          <a:xfrm>
            <a:off x="6753761" y="6485472"/>
            <a:ext cx="2068138" cy="307777"/>
            <a:chOff x="6753744" y="6347012"/>
            <a:chExt cx="2068138" cy="307777"/>
          </a:xfrm>
        </p:grpSpPr>
        <p:sp>
          <p:nvSpPr>
            <p:cNvPr id="16" name="TextBox 15">
              <a:extLst>
                <a:ext uri="{FF2B5EF4-FFF2-40B4-BE49-F238E27FC236}">
                  <a16:creationId xmlns:a16="http://schemas.microsoft.com/office/drawing/2014/main" id="{6263E5FC-702A-B7F9-11CB-64D1E3B09D6D}"/>
                </a:ext>
              </a:extLst>
            </p:cNvPr>
            <p:cNvSpPr txBox="1"/>
            <p:nvPr/>
          </p:nvSpPr>
          <p:spPr>
            <a:xfrm>
              <a:off x="6753744" y="6347012"/>
              <a:ext cx="917111"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Calibri Light" panose="020F0302020204030204"/>
                  <a:ea typeface="+mn-ea"/>
                  <a:cs typeface="+mn-cs"/>
                </a:rPr>
                <a:t>Continued</a:t>
              </a:r>
            </a:p>
          </p:txBody>
        </p:sp>
        <p:cxnSp>
          <p:nvCxnSpPr>
            <p:cNvPr id="17" name="Straight Arrow Connector 16">
              <a:extLst>
                <a:ext uri="{FF2B5EF4-FFF2-40B4-BE49-F238E27FC236}">
                  <a16:creationId xmlns:a16="http://schemas.microsoft.com/office/drawing/2014/main" id="{616DBA93-AD52-C4FF-8199-0DF08A843017}"/>
                </a:ext>
              </a:extLst>
            </p:cNvPr>
            <p:cNvCxnSpPr/>
            <p:nvPr/>
          </p:nvCxnSpPr>
          <p:spPr>
            <a:xfrm>
              <a:off x="7810664" y="6519134"/>
              <a:ext cx="1011218" cy="0"/>
            </a:xfrm>
            <a:prstGeom prst="straightConnector1">
              <a:avLst/>
            </a:prstGeom>
            <a:ln w="85725">
              <a:tailEnd type="triangle"/>
            </a:ln>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0DD32971-FBA3-6A4D-4E4A-3217033B0C80}"/>
              </a:ext>
            </a:extLst>
          </p:cNvPr>
          <p:cNvSpPr txBox="1"/>
          <p:nvPr/>
        </p:nvSpPr>
        <p:spPr>
          <a:xfrm>
            <a:off x="64845" y="1387176"/>
            <a:ext cx="9014307" cy="95410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1" u="sng" strike="noStrike" kern="1200" cap="none" spc="0" normalizeH="0" baseline="0" noProof="0" dirty="0">
                <a:ln>
                  <a:noFill/>
                </a:ln>
                <a:solidFill>
                  <a:prstClr val="black"/>
                </a:solidFill>
                <a:effectLst/>
                <a:uLnTx/>
                <a:uFillTx/>
                <a:latin typeface="Calibri" panose="020F0502020204030204"/>
                <a:ea typeface="+mn-ea"/>
                <a:cs typeface="+mn-cs"/>
              </a:rPr>
              <a:t>Answer</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  In comparing the monthly hospital inpatient discharge volume for acute care hospitals by month in the MA APCD for a three-year period (see Figure 1 below) to the discharge volume in case mix (see Figure 2 below), the case mix monthly discharge volume for Massachusetts acute care hospitals is on average 55% higher than the monthly discharge volume for Massachusetts acute care hospitals in the MA APCD. </a:t>
            </a:r>
          </a:p>
        </p:txBody>
      </p:sp>
      <p:sp>
        <p:nvSpPr>
          <p:cNvPr id="19" name="TextBox 18">
            <a:extLst>
              <a:ext uri="{FF2B5EF4-FFF2-40B4-BE49-F238E27FC236}">
                <a16:creationId xmlns:a16="http://schemas.microsoft.com/office/drawing/2014/main" id="{1388A3AC-27B4-2ECE-B26E-81DB27F4FC07}"/>
              </a:ext>
            </a:extLst>
          </p:cNvPr>
          <p:cNvSpPr txBox="1"/>
          <p:nvPr/>
        </p:nvSpPr>
        <p:spPr>
          <a:xfrm>
            <a:off x="1120192" y="2392343"/>
            <a:ext cx="7066102"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Fig 1. APCD 2015 – 2018 Monthly Discharge Volume for MA Acute Care Hospitals </a:t>
            </a:r>
          </a:p>
        </p:txBody>
      </p:sp>
      <p:sp>
        <p:nvSpPr>
          <p:cNvPr id="20" name="TextBox 19">
            <a:extLst>
              <a:ext uri="{FF2B5EF4-FFF2-40B4-BE49-F238E27FC236}">
                <a16:creationId xmlns:a16="http://schemas.microsoft.com/office/drawing/2014/main" id="{36DBB5F7-9700-8B84-09F2-0F69A1D21AD1}"/>
              </a:ext>
            </a:extLst>
          </p:cNvPr>
          <p:cNvSpPr txBox="1"/>
          <p:nvPr/>
        </p:nvSpPr>
        <p:spPr>
          <a:xfrm>
            <a:off x="1120192" y="4374477"/>
            <a:ext cx="7357848"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Fig 2. Case Mix 2015 – 2018 Monthly Discharge Volume for MA Acute Care Hospitals </a:t>
            </a:r>
          </a:p>
        </p:txBody>
      </p:sp>
    </p:spTree>
    <p:extLst>
      <p:ext uri="{BB962C8B-B14F-4D97-AF65-F5344CB8AC3E}">
        <p14:creationId xmlns:p14="http://schemas.microsoft.com/office/powerpoint/2010/main" val="2547318637"/>
      </p:ext>
    </p:extLst>
  </p:cSld>
  <p:clrMapOvr>
    <a:masterClrMapping/>
  </p:clrMapOvr>
</p:sld>
</file>

<file path=ppt/theme/theme1.xml><?xml version="1.0" encoding="utf-8"?>
<a:theme xmlns:a="http://schemas.openxmlformats.org/drawingml/2006/main" name="Office Theme">
  <a:themeElements>
    <a:clrScheme name="CHIA PPT 2018">
      <a:dk1>
        <a:srgbClr val="000000"/>
      </a:dk1>
      <a:lt1>
        <a:srgbClr val="FFFFFF"/>
      </a:lt1>
      <a:dk2>
        <a:srgbClr val="005480"/>
      </a:dk2>
      <a:lt2>
        <a:srgbClr val="C8C9CE"/>
      </a:lt2>
      <a:accent1>
        <a:srgbClr val="F8921E"/>
      </a:accent1>
      <a:accent2>
        <a:srgbClr val="005480"/>
      </a:accent2>
      <a:accent3>
        <a:srgbClr val="A0A0A4"/>
      </a:accent3>
      <a:accent4>
        <a:srgbClr val="63666A"/>
      </a:accent4>
      <a:accent5>
        <a:srgbClr val="C8C9CE"/>
      </a:accent5>
      <a:accent6>
        <a:srgbClr val="00B5E2"/>
      </a:accent6>
      <a:hlink>
        <a:srgbClr val="00B5E2"/>
      </a:hlink>
      <a:folHlink>
        <a:srgbClr val="00B5E2"/>
      </a:folHlink>
    </a:clrScheme>
    <a:fontScheme name="CHIA PPT 201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5915</TotalTime>
  <Words>1917</Words>
  <Application>Microsoft Macintosh PowerPoint</Application>
  <PresentationFormat>On-screen Show (4:3)</PresentationFormat>
  <Paragraphs>175</Paragraphs>
  <Slides>16</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Arial Narrow</vt:lpstr>
      <vt:lpstr>Arial Rounded MT Bold</vt:lpstr>
      <vt:lpstr>Calibri</vt:lpstr>
      <vt:lpstr>Calibri Light</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When is the next User Group meeting? </vt:lpstr>
      <vt:lpstr>Resultant Research Using CHIA Data</vt:lpstr>
      <vt:lpstr>PowerPoint Presentation</vt:lpstr>
    </vt:vector>
  </TitlesOfParts>
  <Company>CHIA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DiGioia</dc:creator>
  <cp:lastModifiedBy>Rick Vogel</cp:lastModifiedBy>
  <cp:revision>212</cp:revision>
  <cp:lastPrinted>2019-07-23T18:41:08Z</cp:lastPrinted>
  <dcterms:created xsi:type="dcterms:W3CDTF">2018-01-09T20:21:29Z</dcterms:created>
  <dcterms:modified xsi:type="dcterms:W3CDTF">2022-05-25T13:42:05Z</dcterms:modified>
</cp:coreProperties>
</file>