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Lst>
  <p:notesMasterIdLst>
    <p:notesMasterId r:id="rId25"/>
  </p:notesMasterIdLst>
  <p:handoutMasterIdLst>
    <p:handoutMasterId r:id="rId26"/>
  </p:handoutMasterIdLst>
  <p:sldIdLst>
    <p:sldId id="317" r:id="rId3"/>
    <p:sldId id="264" r:id="rId4"/>
    <p:sldId id="511" r:id="rId5"/>
    <p:sldId id="507" r:id="rId6"/>
    <p:sldId id="509" r:id="rId7"/>
    <p:sldId id="522" r:id="rId8"/>
    <p:sldId id="514" r:id="rId9"/>
    <p:sldId id="525" r:id="rId10"/>
    <p:sldId id="523" r:id="rId11"/>
    <p:sldId id="524" r:id="rId12"/>
    <p:sldId id="467" r:id="rId13"/>
    <p:sldId id="469" r:id="rId14"/>
    <p:sldId id="473" r:id="rId15"/>
    <p:sldId id="482" r:id="rId16"/>
    <p:sldId id="526" r:id="rId17"/>
    <p:sldId id="527" r:id="rId18"/>
    <p:sldId id="528" r:id="rId19"/>
    <p:sldId id="529" r:id="rId20"/>
    <p:sldId id="530" r:id="rId21"/>
    <p:sldId id="531" r:id="rId22"/>
    <p:sldId id="296" r:id="rId23"/>
    <p:sldId id="445" r:id="rId24"/>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88407" autoAdjust="0"/>
  </p:normalViewPr>
  <p:slideViewPr>
    <p:cSldViewPr snapToGrid="0" snapToObjects="1" showGuides="1">
      <p:cViewPr>
        <p:scale>
          <a:sx n="97" d="100"/>
          <a:sy n="97" d="100"/>
        </p:scale>
        <p:origin x="-644" y="-48"/>
      </p:cViewPr>
      <p:guideLst>
        <p:guide orient="horz" pos="973"/>
        <p:guide pos="1188"/>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150" d="100"/>
        <a:sy n="150" d="100"/>
      </p:scale>
      <p:origin x="0" y="7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225"/>
          </a:xfrm>
          <a:prstGeom prst="rect">
            <a:avLst/>
          </a:prstGeom>
        </p:spPr>
        <p:txBody>
          <a:bodyPr vert="horz" lIns="96103" tIns="48052" rIns="96103" bIns="48052" rtlCol="0"/>
          <a:lstStyle>
            <a:lvl1pPr algn="l">
              <a:defRPr sz="1200"/>
            </a:lvl1pPr>
          </a:lstStyle>
          <a:p>
            <a:endParaRPr lang="en-US"/>
          </a:p>
        </p:txBody>
      </p:sp>
      <p:sp>
        <p:nvSpPr>
          <p:cNvPr id="3" name="Date Placeholder 2"/>
          <p:cNvSpPr>
            <a:spLocks noGrp="1"/>
          </p:cNvSpPr>
          <p:nvPr>
            <p:ph type="dt" sz="quarter" idx="1"/>
          </p:nvPr>
        </p:nvSpPr>
        <p:spPr>
          <a:xfrm>
            <a:off x="4143587" y="1"/>
            <a:ext cx="3169920" cy="480225"/>
          </a:xfrm>
          <a:prstGeom prst="rect">
            <a:avLst/>
          </a:prstGeom>
        </p:spPr>
        <p:txBody>
          <a:bodyPr vert="horz" lIns="96103" tIns="48052" rIns="96103" bIns="48052" rtlCol="0"/>
          <a:lstStyle>
            <a:lvl1pPr algn="r">
              <a:defRPr sz="1200"/>
            </a:lvl1pPr>
          </a:lstStyle>
          <a:p>
            <a:fld id="{68947E9A-3C6F-41DD-BBC5-2694D84AAA9E}" type="datetimeFigureOut">
              <a:rPr lang="en-US" smtClean="0"/>
              <a:t>10/27/2015</a:t>
            </a:fld>
            <a:endParaRPr lang="en-US"/>
          </a:p>
        </p:txBody>
      </p:sp>
      <p:sp>
        <p:nvSpPr>
          <p:cNvPr id="4" name="Footer Placeholder 3"/>
          <p:cNvSpPr>
            <a:spLocks noGrp="1"/>
          </p:cNvSpPr>
          <p:nvPr>
            <p:ph type="ftr" sz="quarter" idx="2"/>
          </p:nvPr>
        </p:nvSpPr>
        <p:spPr>
          <a:xfrm>
            <a:off x="0" y="9119326"/>
            <a:ext cx="3169920" cy="480225"/>
          </a:xfrm>
          <a:prstGeom prst="rect">
            <a:avLst/>
          </a:prstGeom>
        </p:spPr>
        <p:txBody>
          <a:bodyPr vert="horz" lIns="96103" tIns="48052" rIns="96103" bIns="48052"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326"/>
            <a:ext cx="3169920" cy="480225"/>
          </a:xfrm>
          <a:prstGeom prst="rect">
            <a:avLst/>
          </a:prstGeom>
        </p:spPr>
        <p:txBody>
          <a:bodyPr vert="horz" lIns="96103" tIns="48052" rIns="96103" bIns="48052"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5" tIns="48324" rIns="96645" bIns="48324"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45" tIns="48324" rIns="96645" bIns="48324" rtlCol="0"/>
          <a:lstStyle>
            <a:lvl1pPr algn="r">
              <a:defRPr sz="1200"/>
            </a:lvl1pPr>
          </a:lstStyle>
          <a:p>
            <a:fld id="{2EB98B30-1BD2-4536-9459-AC41928C2B41}" type="datetimeFigureOut">
              <a:rPr lang="en-US" smtClean="0"/>
              <a:pPr/>
              <a:t>10/27/2015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45" tIns="48324" rIns="96645" bIns="48324"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5" tIns="48324" rIns="96645" bIns="483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45" tIns="48324" rIns="96645" bIns="48324"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5" tIns="48324" rIns="96645" bIns="48324"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750612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844447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087883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3728433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4409337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15629941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5377375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19</a:t>
            </a:fld>
            <a:endParaRPr lang="en-US"/>
          </a:p>
        </p:txBody>
      </p:sp>
    </p:spTree>
    <p:extLst>
      <p:ext uri="{BB962C8B-B14F-4D97-AF65-F5344CB8AC3E}">
        <p14:creationId xmlns:p14="http://schemas.microsoft.com/office/powerpoint/2010/main" val="3915654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20</a:t>
            </a:fld>
            <a:endParaRPr lang="en-US"/>
          </a:p>
        </p:txBody>
      </p:sp>
    </p:spTree>
    <p:extLst>
      <p:ext uri="{BB962C8B-B14F-4D97-AF65-F5344CB8AC3E}">
        <p14:creationId xmlns:p14="http://schemas.microsoft.com/office/powerpoint/2010/main" val="37697962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22</a:t>
            </a:fld>
            <a:endParaRPr lang="en-US"/>
          </a:p>
        </p:txBody>
      </p:sp>
    </p:spTree>
    <p:extLst>
      <p:ext uri="{BB962C8B-B14F-4D97-AF65-F5344CB8AC3E}">
        <p14:creationId xmlns:p14="http://schemas.microsoft.com/office/powerpoint/2010/main" val="1760922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838322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374891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302474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4099073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194121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4055499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503641E-28A0-4B61-AB1C-D23735447186}" type="datetimeFigureOut">
              <a:rPr lang="en-US"/>
              <a:pPr>
                <a:defRPr/>
              </a:pPr>
              <a:t>10/27/2015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D1BC8E9-FBEF-4A6E-91AC-8BE8E28D43DD}" type="slidenum">
              <a:rPr lang="en-US"/>
              <a:pPr>
                <a:defRPr/>
              </a:pPr>
              <a:t>‹#›</a:t>
            </a:fld>
            <a:endParaRPr lang="en-US"/>
          </a:p>
        </p:txBody>
      </p:sp>
    </p:spTree>
    <p:extLst>
      <p:ext uri="{BB962C8B-B14F-4D97-AF65-F5344CB8AC3E}">
        <p14:creationId xmlns:p14="http://schemas.microsoft.com/office/powerpoint/2010/main" val="279151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02B5E6CF-A784-4B1F-9359-887A4854D7F7}" type="datetimeFigureOut">
              <a:rPr lang="en-US"/>
              <a:pPr>
                <a:defRPr/>
              </a:pPr>
              <a:t>10/27/2015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F58E4DA-4E16-46F0-BE73-EE373D24E150}" type="slidenum">
              <a:rPr lang="en-US"/>
              <a:pPr>
                <a:defRPr/>
              </a:pPr>
              <a:t>‹#›</a:t>
            </a:fld>
            <a:endParaRPr lang="en-US"/>
          </a:p>
        </p:txBody>
      </p:sp>
    </p:spTree>
    <p:extLst>
      <p:ext uri="{BB962C8B-B14F-4D97-AF65-F5344CB8AC3E}">
        <p14:creationId xmlns:p14="http://schemas.microsoft.com/office/powerpoint/2010/main" val="2904862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Microsoft_Excel_97-2003_Worksheet1.xls"/></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oleObject" Target="../embeddings/Microsoft_Excel_97-2003_Worksheet2.xls"/></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hyperlink" Target="http://www.google.com/url?sa=i&amp;rct=j&amp;q=&amp;esrc=s&amp;frm=1&amp;source=images&amp;cd=&amp;cad=rja&amp;uact=8&amp;ved=0CAcQjRxqFQoTCL6WnaC14MgCFcmSHgodt6sKKA&amp;url=http://sonamba.com/the-golden-hour-and-rapid-response/&amp;psig=AFQjCNG0t8JoDfS2Pip7OVGexmKK72Jarw&amp;ust=1445958479674401"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mailto:CHIA-APCD@state.ma.us"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5" Type="http://schemas.openxmlformats.org/officeDocument/2006/relationships/hyperlink" Target="mailto:casemix.data@state.ma.us" TargetMode="External"/><Relationship Id="rId4" Type="http://schemas.openxmlformats.org/officeDocument/2006/relationships/hyperlink" Target="mailto:apcd.data@state.ma.u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visitor.r20.constantcontact.com/manage/optin?v=001lJYdiyZRKBQsmd0hUv6FHv5YP1gsxUkm0gLxIJwIJE5jQr9htcWt_FJWOElloBfxR4ObbQTtFHCT6KFKW5SNGNRO1tlwcH_jg2r2w58x-k7rHaRr5KAJTvKmqBLUqQg6miMGs16BAc01jTQ4xmkDgXS6KokB0jXOcfuZeH-Ydpo%3D"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chiamass.gov/assets/docs/g/chia-ab/1506.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MA APCD / Case Mix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October 27, 2015</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LDS Application Preview</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017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Common Application Issues and Questions</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2975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Revisions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Please remember to “lock” your application on IRBNet after you’ve finished making revisions to your application</a:t>
            </a:r>
          </a:p>
          <a:p>
            <a:pPr marL="342900" indent="-342900">
              <a:buFont typeface="Arial" panose="020B0604020202020204" pitchFamily="34" charset="0"/>
              <a:buChar char="•"/>
            </a:pPr>
            <a:r>
              <a:rPr lang="en-US" sz="2400" dirty="0" smtClean="0"/>
              <a:t>Locking the application will send an automatic notification to CHIA staff letting them know that your revisions are complete and uploaded</a:t>
            </a:r>
            <a:endParaRPr lang="en-US" sz="2400" dirty="0"/>
          </a:p>
        </p:txBody>
      </p:sp>
    </p:spTree>
    <p:extLst>
      <p:ext uri="{BB962C8B-B14F-4D97-AF65-F5344CB8AC3E}">
        <p14:creationId xmlns:p14="http://schemas.microsoft.com/office/powerpoint/2010/main" val="361927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Hard Drives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Please remember to return your hard drive to CHIA after you’ve loaded your data</a:t>
            </a:r>
          </a:p>
          <a:p>
            <a:pPr marL="342900" indent="-342900">
              <a:buFont typeface="Arial" panose="020B0604020202020204" pitchFamily="34" charset="0"/>
              <a:buChar char="•"/>
            </a:pPr>
            <a:r>
              <a:rPr lang="en-US" sz="2400" dirty="0" smtClean="0"/>
              <a:t>CHIA has a limited number of hard drives, so help us ensure we have a steady supply ready to deliver data to the MA APCD user community</a:t>
            </a:r>
            <a:endParaRPr lang="en-US" sz="2400" dirty="0"/>
          </a:p>
        </p:txBody>
      </p:sp>
    </p:spTree>
    <p:extLst>
      <p:ext uri="{BB962C8B-B14F-4D97-AF65-F5344CB8AC3E}">
        <p14:creationId xmlns:p14="http://schemas.microsoft.com/office/powerpoint/2010/main" val="2398553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User Questions</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816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ctrTitle"/>
          </p:nvPr>
        </p:nvSpPr>
        <p:spPr>
          <a:xfrm>
            <a:off x="15876" y="-152400"/>
            <a:ext cx="7417312" cy="1470025"/>
          </a:xfrm>
        </p:spPr>
        <p:txBody>
          <a:bodyPr/>
          <a:lstStyle/>
          <a:p>
            <a:r>
              <a:rPr lang="en-US" altLang="en-US" sz="2000" b="1" u="sng" dirty="0" smtClean="0"/>
              <a:t>Question</a:t>
            </a:r>
            <a:r>
              <a:rPr lang="en-US" altLang="en-US" sz="2000" dirty="0" smtClean="0"/>
              <a:t>: I want to use MA APCD to analyze motor vehicle crash injuries.  Does the low completeness of external-cause-of-injury codes for injury diagnoses vary by care setting?</a:t>
            </a:r>
          </a:p>
        </p:txBody>
      </p:sp>
      <p:graphicFrame>
        <p:nvGraphicFramePr>
          <p:cNvPr id="2051" name="Chart 4"/>
          <p:cNvGraphicFramePr>
            <a:graphicFrameLocks/>
          </p:cNvGraphicFramePr>
          <p:nvPr/>
        </p:nvGraphicFramePr>
        <p:xfrm>
          <a:off x="-20638" y="2860675"/>
          <a:ext cx="7950201" cy="4048125"/>
        </p:xfrm>
        <a:graphic>
          <a:graphicData uri="http://schemas.openxmlformats.org/presentationml/2006/ole">
            <mc:AlternateContent xmlns:mc="http://schemas.openxmlformats.org/markup-compatibility/2006">
              <mc:Choice xmlns:v="urn:schemas-microsoft-com:vml" Requires="v">
                <p:oleObj spid="_x0000_s1038" r:id="rId4" imgW="7949873" imgH="4048095" progId="Excel.Chart.8">
                  <p:embed/>
                </p:oleObj>
              </mc:Choice>
              <mc:Fallback>
                <p:oleObj r:id="rId4" imgW="7949873" imgH="4048095"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38" y="2860675"/>
                        <a:ext cx="7950201" cy="404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2" name="TextBox 5"/>
          <p:cNvSpPr txBox="1">
            <a:spLocks noChangeArrowheads="1"/>
          </p:cNvSpPr>
          <p:nvPr/>
        </p:nvSpPr>
        <p:spPr bwMode="auto">
          <a:xfrm>
            <a:off x="152401" y="1219200"/>
            <a:ext cx="728078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600" b="1" i="1" u="sng" dirty="0">
                <a:solidFill>
                  <a:srgbClr val="0070C0"/>
                </a:solidFill>
              </a:rPr>
              <a:t>Answer</a:t>
            </a:r>
            <a:r>
              <a:rPr lang="en-US" altLang="en-US" sz="1600" i="1" dirty="0">
                <a:solidFill>
                  <a:srgbClr val="0070C0"/>
                </a:solidFill>
              </a:rPr>
              <a:t>: Yes, we looked at E-Codes populated in the dedicated E-Code field or in associated diagnosis codes fields for claims that had an injury diagnosis in </a:t>
            </a:r>
            <a:r>
              <a:rPr lang="en-US" altLang="en-US" sz="1600" i="1" u="sng" dirty="0">
                <a:solidFill>
                  <a:srgbClr val="0070C0"/>
                </a:solidFill>
              </a:rPr>
              <a:t>any</a:t>
            </a:r>
            <a:r>
              <a:rPr lang="en-US" altLang="en-US" sz="1600" i="1" dirty="0">
                <a:solidFill>
                  <a:srgbClr val="0070C0"/>
                </a:solidFill>
              </a:rPr>
              <a:t> diagnosis field and found that Emergency Departments and Urgent Care Facilities had the highest rate of completeness while Schools and Offices had the lowest. Also, Professional claims had 4% versus 17% for Facility claims.</a:t>
            </a:r>
          </a:p>
        </p:txBody>
      </p:sp>
      <p:sp>
        <p:nvSpPr>
          <p:cNvPr id="2053" name="TextBox 6"/>
          <p:cNvSpPr txBox="1">
            <a:spLocks noChangeArrowheads="1"/>
          </p:cNvSpPr>
          <p:nvPr/>
        </p:nvSpPr>
        <p:spPr bwMode="auto">
          <a:xfrm>
            <a:off x="533400" y="2590800"/>
            <a:ext cx="7953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000" b="1" u="sng">
                <a:solidFill>
                  <a:srgbClr val="FF0000"/>
                </a:solidFill>
              </a:rPr>
              <a:t>Percent Completeness of E-Codes for any Injury Diagnosis by Care Setting</a:t>
            </a:r>
          </a:p>
        </p:txBody>
      </p:sp>
      <p:sp>
        <p:nvSpPr>
          <p:cNvPr id="9" name="TextBox 8"/>
          <p:cNvSpPr txBox="1"/>
          <p:nvPr/>
        </p:nvSpPr>
        <p:spPr>
          <a:xfrm>
            <a:off x="5029200" y="4953000"/>
            <a:ext cx="3810000" cy="1200150"/>
          </a:xfrm>
          <a:prstGeom prst="rect">
            <a:avLst/>
          </a:prstGeom>
          <a:solidFill>
            <a:srgbClr val="FFFF99"/>
          </a:solidFill>
          <a:ln w="31750">
            <a:solidFill>
              <a:schemeClr val="accent1"/>
            </a:solidFill>
          </a:ln>
        </p:spPr>
        <p:txBody>
          <a:bodyPr>
            <a:spAutoFit/>
          </a:bodyPr>
          <a:lstStyle/>
          <a:p>
            <a:pPr fontAlgn="auto">
              <a:spcBef>
                <a:spcPts val="0"/>
              </a:spcBef>
              <a:spcAft>
                <a:spcPts val="0"/>
              </a:spcAft>
              <a:defRPr/>
            </a:pPr>
            <a:r>
              <a:rPr lang="en-US" dirty="0">
                <a:latin typeface="+mn-lt"/>
                <a:cs typeface="+mn-cs"/>
              </a:rPr>
              <a:t>When limited to Principal  Diagnosis: </a:t>
            </a:r>
          </a:p>
          <a:p>
            <a:pPr marL="285750" indent="-285750" fontAlgn="auto">
              <a:spcBef>
                <a:spcPts val="0"/>
              </a:spcBef>
              <a:spcAft>
                <a:spcPts val="0"/>
              </a:spcAft>
              <a:buFont typeface="Arial" panose="020B0604020202020204" pitchFamily="34" charset="0"/>
              <a:buChar char="•"/>
              <a:defRPr/>
            </a:pPr>
            <a:r>
              <a:rPr lang="en-US" dirty="0">
                <a:latin typeface="+mn-lt"/>
                <a:cs typeface="+mn-cs"/>
              </a:rPr>
              <a:t>Air Medical Ambulance 52%</a:t>
            </a:r>
          </a:p>
          <a:p>
            <a:pPr marL="285750" indent="-285750" fontAlgn="auto">
              <a:spcBef>
                <a:spcPts val="0"/>
              </a:spcBef>
              <a:spcAft>
                <a:spcPts val="0"/>
              </a:spcAft>
              <a:buFont typeface="Arial" panose="020B0604020202020204" pitchFamily="34" charset="0"/>
              <a:buChar char="•"/>
              <a:defRPr/>
            </a:pPr>
            <a:r>
              <a:rPr lang="en-US" dirty="0">
                <a:latin typeface="+mn-lt"/>
                <a:cs typeface="+mn-cs"/>
              </a:rPr>
              <a:t>Emergency Department 29%</a:t>
            </a:r>
          </a:p>
          <a:p>
            <a:pPr marL="285750" indent="-285750" fontAlgn="auto">
              <a:spcBef>
                <a:spcPts val="0"/>
              </a:spcBef>
              <a:spcAft>
                <a:spcPts val="0"/>
              </a:spcAft>
              <a:buFont typeface="Arial" panose="020B0604020202020204" pitchFamily="34" charset="0"/>
              <a:buChar char="•"/>
              <a:defRPr/>
            </a:pPr>
            <a:r>
              <a:rPr lang="en-US" dirty="0">
                <a:latin typeface="+mn-lt"/>
                <a:cs typeface="+mn-cs"/>
              </a:rPr>
              <a:t>Inpatient  Hospital 27%</a:t>
            </a:r>
          </a:p>
        </p:txBody>
      </p:sp>
    </p:spTree>
    <p:extLst>
      <p:ext uri="{BB962C8B-B14F-4D97-AF65-F5344CB8AC3E}">
        <p14:creationId xmlns:p14="http://schemas.microsoft.com/office/powerpoint/2010/main" val="22421945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875" y="30163"/>
            <a:ext cx="7397648" cy="1143000"/>
          </a:xfrm>
        </p:spPr>
        <p:txBody>
          <a:bodyPr/>
          <a:lstStyle/>
          <a:p>
            <a:r>
              <a:rPr lang="en-US" altLang="en-US" sz="2000" u="sng" dirty="0" smtClean="0"/>
              <a:t>Question</a:t>
            </a:r>
            <a:r>
              <a:rPr lang="en-US" altLang="en-US" sz="2000" dirty="0" smtClean="0"/>
              <a:t>: Even though the ED Visit Rate has decreased since FY2012, the FY2014 ED Visit data shows a 24% increase in the ED Death Rate and 26% increase in the Dead on Arrival rate. Is that data accurate?</a:t>
            </a:r>
          </a:p>
        </p:txBody>
      </p:sp>
      <p:sp>
        <p:nvSpPr>
          <p:cNvPr id="3075" name="TextBox 3"/>
          <p:cNvSpPr txBox="1">
            <a:spLocks noChangeArrowheads="1"/>
          </p:cNvSpPr>
          <p:nvPr/>
        </p:nvSpPr>
        <p:spPr bwMode="auto">
          <a:xfrm>
            <a:off x="152400" y="1219200"/>
            <a:ext cx="726112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600" b="1" i="1" u="sng" dirty="0">
                <a:solidFill>
                  <a:srgbClr val="0070C0"/>
                </a:solidFill>
              </a:rPr>
              <a:t>Answer</a:t>
            </a:r>
            <a:r>
              <a:rPr lang="en-US" altLang="en-US" sz="1600" i="1" u="sng" dirty="0">
                <a:solidFill>
                  <a:srgbClr val="0070C0"/>
                </a:solidFill>
              </a:rPr>
              <a:t>:</a:t>
            </a:r>
            <a:r>
              <a:rPr lang="en-US" altLang="en-US" sz="1600" i="1" dirty="0">
                <a:solidFill>
                  <a:srgbClr val="0070C0"/>
                </a:solidFill>
              </a:rPr>
              <a:t> Hospitals </a:t>
            </a:r>
            <a:r>
              <a:rPr lang="en-US" altLang="en-US" sz="1600" i="1" dirty="0" smtClean="0">
                <a:solidFill>
                  <a:srgbClr val="0070C0"/>
                </a:solidFill>
              </a:rPr>
              <a:t> </a:t>
            </a:r>
            <a:r>
              <a:rPr lang="en-US" altLang="en-US" sz="1600" i="1" dirty="0">
                <a:solidFill>
                  <a:srgbClr val="0070C0"/>
                </a:solidFill>
              </a:rPr>
              <a:t>review and return validation reports before CHIA releases their data. </a:t>
            </a:r>
            <a:r>
              <a:rPr lang="en-US" altLang="en-US" sz="1600" b="1" i="1" dirty="0">
                <a:solidFill>
                  <a:srgbClr val="0070C0"/>
                </a:solidFill>
              </a:rPr>
              <a:t>For ED Deaths</a:t>
            </a:r>
            <a:r>
              <a:rPr lang="en-US" altLang="en-US" sz="1600" i="1" dirty="0">
                <a:solidFill>
                  <a:srgbClr val="0070C0"/>
                </a:solidFill>
              </a:rPr>
              <a:t>, part of the increase  </a:t>
            </a:r>
            <a:r>
              <a:rPr lang="en-US" altLang="en-US" sz="1600" i="1" dirty="0" smtClean="0">
                <a:solidFill>
                  <a:srgbClr val="0070C0"/>
                </a:solidFill>
              </a:rPr>
              <a:t>may be attributable  </a:t>
            </a:r>
            <a:r>
              <a:rPr lang="en-US" altLang="en-US" sz="1600" i="1" dirty="0">
                <a:solidFill>
                  <a:srgbClr val="0070C0"/>
                </a:solidFill>
              </a:rPr>
              <a:t>to deaths associated with substance abuse disorders,  alcohol-related disorders, and severe open head injury wounds</a:t>
            </a:r>
            <a:r>
              <a:rPr lang="en-US" altLang="en-US" sz="1600" dirty="0">
                <a:solidFill>
                  <a:srgbClr val="0070C0"/>
                </a:solidFill>
              </a:rPr>
              <a:t>.</a:t>
            </a:r>
            <a:r>
              <a:rPr lang="en-US" altLang="en-US" sz="1600" dirty="0"/>
              <a:t> </a:t>
            </a:r>
            <a:r>
              <a:rPr lang="en-US" altLang="en-US" sz="1600" dirty="0" smtClean="0"/>
              <a:t>  </a:t>
            </a:r>
            <a:r>
              <a:rPr lang="en-US" altLang="en-US" sz="1600" b="1" i="1" dirty="0">
                <a:solidFill>
                  <a:srgbClr val="0070C0"/>
                </a:solidFill>
              </a:rPr>
              <a:t>For dead on arrivals</a:t>
            </a:r>
            <a:r>
              <a:rPr lang="en-US" altLang="en-US" sz="1600" i="1" dirty="0">
                <a:solidFill>
                  <a:srgbClr val="0070C0"/>
                </a:solidFill>
              </a:rPr>
              <a:t>, we did identify an </a:t>
            </a:r>
            <a:r>
              <a:rPr lang="en-US" altLang="en-US" sz="1600" b="1" i="1" dirty="0">
                <a:solidFill>
                  <a:srgbClr val="0070C0"/>
                </a:solidFill>
              </a:rPr>
              <a:t>anomaly</a:t>
            </a:r>
            <a:r>
              <a:rPr lang="en-US" altLang="en-US" sz="1600" i="1" dirty="0">
                <a:solidFill>
                  <a:srgbClr val="0070C0"/>
                </a:solidFill>
              </a:rPr>
              <a:t> in the use of the  DOA  code in FY2014 and FY2013 with a shift in reporting in ED death volume to dead on arrivals.  Our State Medical Examiner’s criteria for a dead on arrival is a patient who arrives in asystole, with no cardiac electrical activity, meaning  no blood is flowing to the brain or other vital organs.  Based on FY2010 – FY2014 ED data, most  DOAs have an LOS less than 15 minutes. The anomaly is in the length of stay for  DOAs  exceeding an hour  suggesting an ED Death instead  of a DOA. </a:t>
            </a:r>
            <a:endParaRPr lang="en-US" altLang="en-US" sz="1600" dirty="0">
              <a:solidFill>
                <a:srgbClr val="0070C0"/>
              </a:solidFill>
            </a:endParaRPr>
          </a:p>
        </p:txBody>
      </p:sp>
      <p:graphicFrame>
        <p:nvGraphicFramePr>
          <p:cNvPr id="3076" name="Chart 6"/>
          <p:cNvGraphicFramePr>
            <a:graphicFrameLocks/>
          </p:cNvGraphicFramePr>
          <p:nvPr/>
        </p:nvGraphicFramePr>
        <p:xfrm>
          <a:off x="1244600" y="3911600"/>
          <a:ext cx="6350000" cy="2997200"/>
        </p:xfrm>
        <a:graphic>
          <a:graphicData uri="http://schemas.openxmlformats.org/presentationml/2006/ole">
            <mc:AlternateContent xmlns:mc="http://schemas.openxmlformats.org/markup-compatibility/2006">
              <mc:Choice xmlns:v="urn:schemas-microsoft-com:vml" Requires="v">
                <p:oleObj spid="_x0000_s2062" r:id="rId4" imgW="6352583" imgH="2993395" progId="Excel.Chart.8">
                  <p:embed/>
                </p:oleObj>
              </mc:Choice>
              <mc:Fallback>
                <p:oleObj r:id="rId4" imgW="6352583" imgH="2993395"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4600" y="3911600"/>
                        <a:ext cx="6350000" cy="299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7" name="TextBox 7"/>
          <p:cNvSpPr txBox="1">
            <a:spLocks noChangeArrowheads="1"/>
          </p:cNvSpPr>
          <p:nvPr/>
        </p:nvSpPr>
        <p:spPr bwMode="auto">
          <a:xfrm>
            <a:off x="228600" y="5867400"/>
            <a:ext cx="1385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b="1">
                <a:solidFill>
                  <a:srgbClr val="FF0000"/>
                </a:solidFill>
              </a:rPr>
              <a:t>LOS &lt; 1 hour</a:t>
            </a:r>
          </a:p>
        </p:txBody>
      </p:sp>
      <p:sp>
        <p:nvSpPr>
          <p:cNvPr id="3078" name="TextBox 8"/>
          <p:cNvSpPr txBox="1">
            <a:spLocks noChangeArrowheads="1"/>
          </p:cNvSpPr>
          <p:nvPr/>
        </p:nvSpPr>
        <p:spPr bwMode="auto">
          <a:xfrm>
            <a:off x="228600" y="4648200"/>
            <a:ext cx="1385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b="1">
                <a:solidFill>
                  <a:srgbClr val="FF0000"/>
                </a:solidFill>
              </a:rPr>
              <a:t>LOS &gt; 1 hour</a:t>
            </a:r>
          </a:p>
        </p:txBody>
      </p:sp>
      <p:cxnSp>
        <p:nvCxnSpPr>
          <p:cNvPr id="11" name="Straight Arrow Connector 10"/>
          <p:cNvCxnSpPr/>
          <p:nvPr/>
        </p:nvCxnSpPr>
        <p:spPr>
          <a:xfrm>
            <a:off x="1752600" y="5791200"/>
            <a:ext cx="0" cy="533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752600" y="4343400"/>
            <a:ext cx="0" cy="533400"/>
          </a:xfrm>
          <a:prstGeom prst="straightConnector1">
            <a:avLst/>
          </a:prstGeom>
          <a:ln w="25400">
            <a:solidFill>
              <a:srgbClr val="FF0000"/>
            </a:solidFill>
            <a:tailEnd type="arrow"/>
          </a:ln>
          <a:scene3d>
            <a:camera prst="orthographicFront">
              <a:rot lat="0" lon="0" rev="10800000"/>
            </a:camera>
            <a:lightRig rig="threePt" dir="t"/>
          </a:scene3d>
        </p:spPr>
        <p:style>
          <a:lnRef idx="1">
            <a:schemeClr val="accent1"/>
          </a:lnRef>
          <a:fillRef idx="0">
            <a:schemeClr val="accent1"/>
          </a:fillRef>
          <a:effectRef idx="0">
            <a:schemeClr val="accent1"/>
          </a:effectRef>
          <a:fontRef idx="minor">
            <a:schemeClr val="tx1"/>
          </a:fontRef>
        </p:style>
      </p:cxnSp>
      <p:sp>
        <p:nvSpPr>
          <p:cNvPr id="3081" name="TextBox 13"/>
          <p:cNvSpPr txBox="1">
            <a:spLocks noChangeArrowheads="1"/>
          </p:cNvSpPr>
          <p:nvPr/>
        </p:nvSpPr>
        <p:spPr bwMode="auto">
          <a:xfrm>
            <a:off x="30163" y="4114800"/>
            <a:ext cx="15414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b="1" u="sng">
                <a:solidFill>
                  <a:srgbClr val="FF0000"/>
                </a:solidFill>
              </a:rPr>
              <a:t>Length of Stay</a:t>
            </a:r>
          </a:p>
        </p:txBody>
      </p:sp>
      <p:sp>
        <p:nvSpPr>
          <p:cNvPr id="3082" name="TextBox 14"/>
          <p:cNvSpPr txBox="1">
            <a:spLocks noChangeArrowheads="1"/>
          </p:cNvSpPr>
          <p:nvPr/>
        </p:nvSpPr>
        <p:spPr bwMode="auto">
          <a:xfrm>
            <a:off x="4114800" y="5791200"/>
            <a:ext cx="1878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b="1">
                <a:solidFill>
                  <a:srgbClr val="0070C0"/>
                </a:solidFill>
              </a:rPr>
              <a:t>Dead on Arrivals*</a:t>
            </a:r>
          </a:p>
        </p:txBody>
      </p:sp>
      <p:sp>
        <p:nvSpPr>
          <p:cNvPr id="3083" name="TextBox 16"/>
          <p:cNvSpPr txBox="1">
            <a:spLocks noChangeArrowheads="1"/>
          </p:cNvSpPr>
          <p:nvPr/>
        </p:nvSpPr>
        <p:spPr bwMode="auto">
          <a:xfrm>
            <a:off x="1828800" y="3733800"/>
            <a:ext cx="5988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b="1" u="sng">
                <a:solidFill>
                  <a:srgbClr val="FF0000"/>
                </a:solidFill>
              </a:rPr>
              <a:t>FY2010 to FY2014 Aggregated DOA Volume by Length of Stay</a:t>
            </a:r>
          </a:p>
        </p:txBody>
      </p:sp>
      <p:sp>
        <p:nvSpPr>
          <p:cNvPr id="3084" name="TextBox 17"/>
          <p:cNvSpPr txBox="1">
            <a:spLocks noChangeArrowheads="1"/>
          </p:cNvSpPr>
          <p:nvPr/>
        </p:nvSpPr>
        <p:spPr bwMode="auto">
          <a:xfrm>
            <a:off x="6705600" y="6324600"/>
            <a:ext cx="20113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i="1"/>
              <a:t>* Small DOA Cells Suppressed</a:t>
            </a:r>
          </a:p>
        </p:txBody>
      </p:sp>
    </p:spTree>
    <p:extLst>
      <p:ext uri="{BB962C8B-B14F-4D97-AF65-F5344CB8AC3E}">
        <p14:creationId xmlns:p14="http://schemas.microsoft.com/office/powerpoint/2010/main" val="6352327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28600" y="152400"/>
            <a:ext cx="7125929" cy="1143000"/>
          </a:xfrm>
        </p:spPr>
        <p:txBody>
          <a:bodyPr/>
          <a:lstStyle/>
          <a:p>
            <a:r>
              <a:rPr lang="en-US" altLang="en-US" sz="2000" u="sng" dirty="0" smtClean="0"/>
              <a:t>Question</a:t>
            </a:r>
            <a:r>
              <a:rPr lang="en-US" altLang="en-US" sz="2000" dirty="0" smtClean="0"/>
              <a:t>: I would like to analyze procedures performed by ambulance services licensed by Massachusetts. Are claims for all of these ambulance services in the MA APCD?</a:t>
            </a:r>
          </a:p>
        </p:txBody>
      </p:sp>
      <p:sp>
        <p:nvSpPr>
          <p:cNvPr id="4099" name="TextBox 3"/>
          <p:cNvSpPr txBox="1">
            <a:spLocks noChangeArrowheads="1"/>
          </p:cNvSpPr>
          <p:nvPr/>
        </p:nvSpPr>
        <p:spPr bwMode="auto">
          <a:xfrm>
            <a:off x="304800" y="1600200"/>
            <a:ext cx="56388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b="1" i="1" u="sng" dirty="0">
                <a:solidFill>
                  <a:schemeClr val="tx2"/>
                </a:solidFill>
              </a:rPr>
              <a:t>Answer</a:t>
            </a:r>
            <a:r>
              <a:rPr lang="en-US" altLang="en-US" i="1" u="sng" dirty="0">
                <a:solidFill>
                  <a:schemeClr val="tx2"/>
                </a:solidFill>
              </a:rPr>
              <a:t>: </a:t>
            </a:r>
            <a:r>
              <a:rPr lang="en-US" altLang="en-US" i="1" dirty="0">
                <a:solidFill>
                  <a:schemeClr val="tx2"/>
                </a:solidFill>
              </a:rPr>
              <a:t>Yes, </a:t>
            </a:r>
            <a:r>
              <a:rPr lang="en-US" altLang="en-US" i="1" dirty="0" smtClean="0">
                <a:solidFill>
                  <a:schemeClr val="tx2"/>
                </a:solidFill>
              </a:rPr>
              <a:t>the MA </a:t>
            </a:r>
            <a:r>
              <a:rPr lang="en-US" altLang="en-US" i="1" dirty="0">
                <a:solidFill>
                  <a:schemeClr val="tx2"/>
                </a:solidFill>
              </a:rPr>
              <a:t>APCD medical claims contains claims  from </a:t>
            </a:r>
            <a:r>
              <a:rPr lang="en-US" altLang="en-US" i="1" dirty="0" smtClean="0">
                <a:solidFill>
                  <a:schemeClr val="tx2"/>
                </a:solidFill>
              </a:rPr>
              <a:t>the </a:t>
            </a:r>
            <a:r>
              <a:rPr lang="en-US" altLang="en-US" i="1" dirty="0">
                <a:solidFill>
                  <a:schemeClr val="tx2"/>
                </a:solidFill>
              </a:rPr>
              <a:t>ambulance services licensed by the state including both public, private, hospital-based, and fire department based, and also ambulance services licensed outside of the state.  There are instances where the provider file contains the service license number issued by DPH. Some large services with multiple locations might share the same NPI, while others might have a different NPI for </a:t>
            </a:r>
            <a:r>
              <a:rPr lang="en-US" altLang="en-US" i="1" dirty="0" smtClean="0">
                <a:solidFill>
                  <a:schemeClr val="tx2"/>
                </a:solidFill>
              </a:rPr>
              <a:t>different </a:t>
            </a:r>
            <a:r>
              <a:rPr lang="en-US" altLang="en-US" i="1" dirty="0">
                <a:solidFill>
                  <a:schemeClr val="tx2"/>
                </a:solidFill>
              </a:rPr>
              <a:t>locations.</a:t>
            </a:r>
          </a:p>
          <a:p>
            <a:endParaRPr lang="en-US" altLang="en-US" i="1" dirty="0">
              <a:solidFill>
                <a:schemeClr val="tx2"/>
              </a:solidFill>
            </a:endParaRPr>
          </a:p>
          <a:p>
            <a:r>
              <a:rPr lang="en-US" altLang="en-US" i="1" dirty="0">
                <a:solidFill>
                  <a:schemeClr val="tx2"/>
                </a:solidFill>
              </a:rPr>
              <a:t>HCPCS codes allow you to distinguish basic transports from paramedic advanced life support. Procedure code modifiers can distinguish origin and destination type and special circumstances, such a multiple transport.  Private payers, </a:t>
            </a:r>
            <a:r>
              <a:rPr lang="en-US" altLang="en-US" i="1" dirty="0" err="1">
                <a:solidFill>
                  <a:schemeClr val="tx2"/>
                </a:solidFill>
              </a:rPr>
              <a:t>MassHealth</a:t>
            </a:r>
            <a:r>
              <a:rPr lang="en-US" altLang="en-US" i="1" dirty="0">
                <a:solidFill>
                  <a:schemeClr val="tx2"/>
                </a:solidFill>
              </a:rPr>
              <a:t> and CMS have </a:t>
            </a:r>
            <a:r>
              <a:rPr lang="en-US" altLang="en-US" i="1" dirty="0" smtClean="0">
                <a:solidFill>
                  <a:schemeClr val="tx2"/>
                </a:solidFill>
              </a:rPr>
              <a:t>online </a:t>
            </a:r>
            <a:r>
              <a:rPr lang="en-US" altLang="en-US" i="1" dirty="0">
                <a:solidFill>
                  <a:schemeClr val="tx2"/>
                </a:solidFill>
              </a:rPr>
              <a:t>their payment rules for specific  HCPCS codes. For example, they might restrict payment to in state transports or might limit payment for ambulance wait time.</a:t>
            </a: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752600"/>
            <a:ext cx="2941638" cy="196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4" descr="https://encrypted-tbn3.gstatic.com/images?q=tbn:ANd9GcQEoQaFJukwOZ6O3QWRtrEnjqKSYY58232pFRRJgUk5peoGlTST">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4888" y="4343400"/>
            <a:ext cx="2911475"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942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04800" y="457200"/>
            <a:ext cx="7079226" cy="1143000"/>
          </a:xfrm>
        </p:spPr>
        <p:txBody>
          <a:bodyPr/>
          <a:lstStyle/>
          <a:p>
            <a:r>
              <a:rPr lang="en-US" altLang="en-US" sz="2400" u="sng" dirty="0" smtClean="0"/>
              <a:t>Question</a:t>
            </a:r>
            <a:r>
              <a:rPr lang="en-US" altLang="en-US" sz="2400" dirty="0" smtClean="0"/>
              <a:t>: With regard to MA APCD data, are the claim code and entity type flags, something that is added by CHIA, or are they present on the claim?</a:t>
            </a:r>
            <a:r>
              <a:rPr lang="en-US" altLang="en-US" sz="2800" dirty="0" smtClean="0"/>
              <a:t/>
            </a:r>
            <a:br>
              <a:rPr lang="en-US" altLang="en-US" sz="2800" dirty="0" smtClean="0"/>
            </a:br>
            <a:endParaRPr lang="en-US" altLang="en-US" sz="2800" dirty="0" smtClean="0"/>
          </a:p>
        </p:txBody>
      </p:sp>
      <p:sp>
        <p:nvSpPr>
          <p:cNvPr id="5123" name="Rectangle 3"/>
          <p:cNvSpPr>
            <a:spLocks noChangeArrowheads="1"/>
          </p:cNvSpPr>
          <p:nvPr/>
        </p:nvSpPr>
        <p:spPr bwMode="auto">
          <a:xfrm>
            <a:off x="457200" y="1600200"/>
            <a:ext cx="82296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000" b="1" i="1" u="sng" dirty="0">
                <a:solidFill>
                  <a:srgbClr val="0070C0"/>
                </a:solidFill>
              </a:rPr>
              <a:t>Answer</a:t>
            </a:r>
            <a:r>
              <a:rPr lang="en-US" altLang="en-US" sz="2000" i="1" dirty="0">
                <a:solidFill>
                  <a:srgbClr val="0070C0"/>
                </a:solidFill>
              </a:rPr>
              <a:t>: The Type of Claim Code (MC094) is  submitted by the insurance </a:t>
            </a:r>
            <a:r>
              <a:rPr lang="en-US" altLang="en-US" sz="2000" i="1" dirty="0" smtClean="0">
                <a:solidFill>
                  <a:srgbClr val="0070C0"/>
                </a:solidFill>
              </a:rPr>
              <a:t>carrier. </a:t>
            </a:r>
            <a:r>
              <a:rPr lang="en-US" altLang="en-US" sz="2000" i="1" dirty="0">
                <a:solidFill>
                  <a:srgbClr val="0070C0"/>
                </a:solidFill>
              </a:rPr>
              <a:t>They are instructed to report the value that defines the type of claim submitted for payment using the following coding options:</a:t>
            </a:r>
          </a:p>
          <a:p>
            <a:endParaRPr lang="en-US" altLang="en-US" dirty="0"/>
          </a:p>
          <a:p>
            <a:r>
              <a:rPr lang="en-US" altLang="en-US" b="1" dirty="0" smtClean="0"/>
              <a:t>Value </a:t>
            </a:r>
            <a:r>
              <a:rPr lang="en-US" altLang="en-US" b="1" dirty="0"/>
              <a:t>    Description</a:t>
            </a:r>
            <a:endParaRPr lang="en-US" altLang="en-US" dirty="0"/>
          </a:p>
          <a:p>
            <a:r>
              <a:rPr lang="en-US" altLang="en-US" dirty="0"/>
              <a:t>001         Professional</a:t>
            </a:r>
          </a:p>
          <a:p>
            <a:r>
              <a:rPr lang="en-US" altLang="en-US" dirty="0"/>
              <a:t>002         Facility</a:t>
            </a:r>
          </a:p>
          <a:p>
            <a:r>
              <a:rPr lang="en-US" altLang="en-US" dirty="0"/>
              <a:t>003         Reimbursement Form</a:t>
            </a:r>
          </a:p>
          <a:p>
            <a:r>
              <a:rPr lang="en-US" altLang="en-US" dirty="0"/>
              <a:t> </a:t>
            </a:r>
          </a:p>
          <a:p>
            <a:r>
              <a:rPr lang="en-US" altLang="en-US" dirty="0"/>
              <a:t>Likewise, the entity type (MC027) is submitted by the insurance carrier using the following coding options:</a:t>
            </a:r>
          </a:p>
          <a:p>
            <a:r>
              <a:rPr lang="en-US" altLang="en-US" dirty="0"/>
              <a:t> </a:t>
            </a:r>
          </a:p>
          <a:p>
            <a:r>
              <a:rPr lang="en-US" altLang="en-US" b="1" dirty="0"/>
              <a:t>Value     Description</a:t>
            </a:r>
            <a:endParaRPr lang="en-US" altLang="en-US" dirty="0"/>
          </a:p>
          <a:p>
            <a:r>
              <a:rPr lang="en-US" altLang="en-US" dirty="0"/>
              <a:t>1              Person</a:t>
            </a:r>
          </a:p>
          <a:p>
            <a:r>
              <a:rPr lang="en-US" altLang="en-US" dirty="0"/>
              <a:t>2              Non-person entity</a:t>
            </a:r>
          </a:p>
        </p:txBody>
      </p:sp>
    </p:spTree>
    <p:extLst>
      <p:ext uri="{BB962C8B-B14F-4D97-AF65-F5344CB8AC3E}">
        <p14:creationId xmlns:p14="http://schemas.microsoft.com/office/powerpoint/2010/main" val="38422341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5875" y="304800"/>
            <a:ext cx="7478559" cy="1143000"/>
          </a:xfrm>
        </p:spPr>
        <p:txBody>
          <a:bodyPr/>
          <a:lstStyle/>
          <a:p>
            <a:r>
              <a:rPr lang="en-US" altLang="en-US" sz="3200" u="sng" dirty="0" smtClean="0"/>
              <a:t>Question</a:t>
            </a:r>
            <a:r>
              <a:rPr lang="en-US" altLang="en-US" sz="3200" dirty="0" smtClean="0"/>
              <a:t>: In Release 3, how many of the payers have pharmacy claims versioned? </a:t>
            </a:r>
          </a:p>
        </p:txBody>
      </p:sp>
      <p:sp>
        <p:nvSpPr>
          <p:cNvPr id="6147" name="Rectangle 4"/>
          <p:cNvSpPr>
            <a:spLocks noChangeArrowheads="1"/>
          </p:cNvSpPr>
          <p:nvPr/>
        </p:nvSpPr>
        <p:spPr bwMode="auto">
          <a:xfrm>
            <a:off x="609600" y="1828800"/>
            <a:ext cx="81534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400" b="1" i="1" u="sng" dirty="0">
                <a:solidFill>
                  <a:srgbClr val="0070C0"/>
                </a:solidFill>
              </a:rPr>
              <a:t>Answer</a:t>
            </a:r>
            <a:r>
              <a:rPr lang="en-US" altLang="en-US" sz="2400" i="1" dirty="0">
                <a:solidFill>
                  <a:srgbClr val="0070C0"/>
                </a:solidFill>
              </a:rPr>
              <a:t>:  Release 3.0 pharmacy claims have been versioned for: </a:t>
            </a:r>
          </a:p>
          <a:p>
            <a:endParaRPr lang="en-US" altLang="en-US" sz="2400" i="1" dirty="0">
              <a:solidFill>
                <a:srgbClr val="0070C0"/>
              </a:solidFill>
            </a:endParaRPr>
          </a:p>
          <a:p>
            <a:r>
              <a:rPr lang="en-US" altLang="en-US" sz="2400" i="1" dirty="0">
                <a:solidFill>
                  <a:srgbClr val="0070C0"/>
                </a:solidFill>
              </a:rPr>
              <a:t>	</a:t>
            </a:r>
            <a:r>
              <a:rPr lang="en-US" altLang="en-US" sz="2400" i="1" dirty="0" err="1">
                <a:solidFill>
                  <a:srgbClr val="0070C0"/>
                </a:solidFill>
              </a:rPr>
              <a:t>MassHealth</a:t>
            </a:r>
            <a:endParaRPr lang="en-US" altLang="en-US" sz="2400" i="1" dirty="0">
              <a:solidFill>
                <a:srgbClr val="0070C0"/>
              </a:solidFill>
            </a:endParaRPr>
          </a:p>
          <a:p>
            <a:r>
              <a:rPr lang="en-US" altLang="en-US" sz="2400" i="1" dirty="0">
                <a:solidFill>
                  <a:srgbClr val="0070C0"/>
                </a:solidFill>
              </a:rPr>
              <a:t>	BlueCross Blue Shield of Massachusetts</a:t>
            </a:r>
          </a:p>
          <a:p>
            <a:r>
              <a:rPr lang="en-US" altLang="en-US" sz="2400" i="1" dirty="0">
                <a:solidFill>
                  <a:srgbClr val="0070C0"/>
                </a:solidFill>
              </a:rPr>
              <a:t>	Harvard Pilgrim Health Plan</a:t>
            </a:r>
          </a:p>
          <a:p>
            <a:r>
              <a:rPr lang="en-US" altLang="en-US" sz="2400" i="1" dirty="0">
                <a:solidFill>
                  <a:srgbClr val="0070C0"/>
                </a:solidFill>
              </a:rPr>
              <a:t>	Tufts Health Plan</a:t>
            </a:r>
          </a:p>
          <a:p>
            <a:endParaRPr lang="en-US" altLang="en-US" sz="2400" i="1" dirty="0">
              <a:solidFill>
                <a:srgbClr val="0070C0"/>
              </a:solidFill>
            </a:endParaRPr>
          </a:p>
          <a:p>
            <a:r>
              <a:rPr lang="en-US" altLang="en-US" sz="2400" i="1" dirty="0">
                <a:solidFill>
                  <a:srgbClr val="0070C0"/>
                </a:solidFill>
              </a:rPr>
              <a:t>These payers are versioned for incurred periods January 2010 through December 2013. For all other carriers </a:t>
            </a:r>
            <a:r>
              <a:rPr lang="en-US" altLang="en-US" sz="2400" i="1" dirty="0" smtClean="0">
                <a:solidFill>
                  <a:srgbClr val="0070C0"/>
                </a:solidFill>
              </a:rPr>
              <a:t>, you </a:t>
            </a:r>
            <a:r>
              <a:rPr lang="en-US" altLang="en-US" sz="2400" i="1" dirty="0">
                <a:solidFill>
                  <a:srgbClr val="0070C0"/>
                </a:solidFill>
              </a:rPr>
              <a:t>will </a:t>
            </a:r>
            <a:r>
              <a:rPr lang="en-US" altLang="en-US" sz="2400" i="1" dirty="0" smtClean="0">
                <a:solidFill>
                  <a:srgbClr val="0070C0"/>
                </a:solidFill>
              </a:rPr>
              <a:t>see </a:t>
            </a:r>
            <a:r>
              <a:rPr lang="en-US" altLang="en-US" sz="2400" i="1" dirty="0">
                <a:solidFill>
                  <a:srgbClr val="0070C0"/>
                </a:solidFill>
              </a:rPr>
              <a:t>the number ‘9’ in the version field.</a:t>
            </a:r>
          </a:p>
          <a:p>
            <a:endParaRPr lang="en-US" altLang="en-US" dirty="0"/>
          </a:p>
          <a:p>
            <a:r>
              <a:rPr lang="en-US" altLang="en-US" dirty="0"/>
              <a:t> </a:t>
            </a:r>
          </a:p>
        </p:txBody>
      </p:sp>
    </p:spTree>
    <p:extLst>
      <p:ext uri="{BB962C8B-B14F-4D97-AF65-F5344CB8AC3E}">
        <p14:creationId xmlns:p14="http://schemas.microsoft.com/office/powerpoint/2010/main" val="824178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MA APCD Release 4.0 Application Preview</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Common Application Issues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User Questions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304800"/>
            <a:ext cx="7037439" cy="1143000"/>
          </a:xfrm>
        </p:spPr>
        <p:txBody>
          <a:bodyPr/>
          <a:lstStyle/>
          <a:p>
            <a:r>
              <a:rPr lang="en-US" altLang="en-US" sz="2400" u="sng" dirty="0" smtClean="0"/>
              <a:t>Question</a:t>
            </a:r>
            <a:r>
              <a:rPr lang="en-US" altLang="en-US" sz="2400" dirty="0" smtClean="0"/>
              <a:t>: If newborn services claims are bundled with the Mother’s claim and the MA APCD does not contain a dedicated field for birthweight, how do I  find low birthweight babies?</a:t>
            </a:r>
          </a:p>
        </p:txBody>
      </p:sp>
      <p:sp>
        <p:nvSpPr>
          <p:cNvPr id="7171" name="TextBox 3"/>
          <p:cNvSpPr txBox="1">
            <a:spLocks noChangeArrowheads="1"/>
          </p:cNvSpPr>
          <p:nvPr/>
        </p:nvSpPr>
        <p:spPr bwMode="auto">
          <a:xfrm>
            <a:off x="228600" y="1818967"/>
            <a:ext cx="857567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b="1" i="1" u="sng" dirty="0">
                <a:solidFill>
                  <a:srgbClr val="0070C0"/>
                </a:solidFill>
              </a:rPr>
              <a:t>Answer</a:t>
            </a:r>
            <a:r>
              <a:rPr lang="en-US" altLang="en-US" i="1" dirty="0">
                <a:solidFill>
                  <a:srgbClr val="0070C0"/>
                </a:solidFill>
              </a:rPr>
              <a:t>: Only healthy </a:t>
            </a:r>
            <a:r>
              <a:rPr lang="en-US" altLang="en-US" i="1" dirty="0" smtClean="0">
                <a:solidFill>
                  <a:srgbClr val="0070C0"/>
                </a:solidFill>
              </a:rPr>
              <a:t>baby </a:t>
            </a:r>
            <a:r>
              <a:rPr lang="en-US" altLang="en-US" i="1" dirty="0">
                <a:solidFill>
                  <a:srgbClr val="0070C0"/>
                </a:solidFill>
              </a:rPr>
              <a:t>claims are bundled with the mother’s claim. The fifth digit sub-classification of the baby’s diagnosis code 764 (slow fetal growth) and 765 (low birthweight)  will indicate the baby’s weight range:</a:t>
            </a:r>
          </a:p>
          <a:p>
            <a:endParaRPr lang="en-US" altLang="en-US" dirty="0"/>
          </a:p>
          <a:p>
            <a:r>
              <a:rPr lang="en-US" altLang="en-US" dirty="0"/>
              <a:t>Fifth Digit		Weight Range</a:t>
            </a:r>
          </a:p>
          <a:p>
            <a:r>
              <a:rPr lang="en-US" altLang="en-US" dirty="0"/>
              <a:t>0 		unspecified [weight]</a:t>
            </a:r>
          </a:p>
          <a:p>
            <a:r>
              <a:rPr lang="en-US" altLang="en-US" dirty="0"/>
              <a:t>1 		less than 500 grams</a:t>
            </a:r>
          </a:p>
          <a:p>
            <a:r>
              <a:rPr lang="en-US" altLang="en-US" dirty="0"/>
              <a:t>2 		500-749 grams</a:t>
            </a:r>
          </a:p>
          <a:p>
            <a:r>
              <a:rPr lang="en-US" altLang="en-US" dirty="0"/>
              <a:t>3 		750-999 grams</a:t>
            </a:r>
          </a:p>
          <a:p>
            <a:r>
              <a:rPr lang="en-US" altLang="en-US" dirty="0"/>
              <a:t>4 		1,000-1,249 grams</a:t>
            </a:r>
          </a:p>
          <a:p>
            <a:r>
              <a:rPr lang="en-US" altLang="en-US" dirty="0"/>
              <a:t>5 		1,250-1,499 grams</a:t>
            </a:r>
          </a:p>
          <a:p>
            <a:r>
              <a:rPr lang="en-US" altLang="en-US" dirty="0"/>
              <a:t>6 		1,500-1,749 grams</a:t>
            </a:r>
          </a:p>
          <a:p>
            <a:r>
              <a:rPr lang="en-US" altLang="en-US" dirty="0"/>
              <a:t>7 		1,750-1,999 grams</a:t>
            </a:r>
          </a:p>
          <a:p>
            <a:r>
              <a:rPr lang="en-US" altLang="en-US" dirty="0"/>
              <a:t>8 		2,000-2,499 grams</a:t>
            </a:r>
          </a:p>
          <a:p>
            <a:r>
              <a:rPr lang="en-US" altLang="en-US" dirty="0"/>
              <a:t>9 		2,500 grams and over</a:t>
            </a:r>
          </a:p>
          <a:p>
            <a:endParaRPr lang="en-US" altLang="en-US" dirty="0"/>
          </a:p>
        </p:txBody>
      </p:sp>
    </p:spTree>
    <p:extLst>
      <p:ext uri="{BB962C8B-B14F-4D97-AF65-F5344CB8AC3E}">
        <p14:creationId xmlns:p14="http://schemas.microsoft.com/office/powerpoint/2010/main" val="3379842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5"/>
              </a:rPr>
              <a:t>casemix.data@state.ma.us</a:t>
            </a:r>
            <a:r>
              <a:rPr lang="en-US" sz="3200" dirty="0" smtClean="0">
                <a:latin typeface="+mn-lt"/>
              </a:rPr>
              <a:t>)</a:t>
            </a: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Calendar</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November 5 – MA APCD User Symposium</a:t>
            </a:r>
          </a:p>
          <a:p>
            <a:pPr marL="342900" indent="-342900">
              <a:buFont typeface="Arial" panose="020B0604020202020204" pitchFamily="34" charset="0"/>
              <a:buChar char="•"/>
            </a:pPr>
            <a:r>
              <a:rPr lang="en-US" sz="2400" dirty="0" smtClean="0"/>
              <a:t>November 19 – Data Release Committee Meeting</a:t>
            </a:r>
          </a:p>
          <a:p>
            <a:pPr marL="342900" indent="-342900">
              <a:buFont typeface="Arial" panose="020B0604020202020204" pitchFamily="34" charset="0"/>
              <a:buChar char="•"/>
            </a:pPr>
            <a:r>
              <a:rPr lang="en-US" sz="2400" dirty="0" smtClean="0"/>
              <a:t>November 24 – Next User Workgroup Webinar</a:t>
            </a:r>
          </a:p>
          <a:p>
            <a:endParaRPr lang="en-US" sz="2400" dirty="0" smtClean="0"/>
          </a:p>
          <a:p>
            <a:endParaRPr lang="en-US" dirty="0"/>
          </a:p>
        </p:txBody>
      </p:sp>
    </p:spTree>
    <p:extLst>
      <p:ext uri="{BB962C8B-B14F-4D97-AF65-F5344CB8AC3E}">
        <p14:creationId xmlns:p14="http://schemas.microsoft.com/office/powerpoint/2010/main" val="3682783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User Symposium</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November 5</a:t>
            </a:r>
            <a:r>
              <a:rPr lang="en-US" baseline="30000" dirty="0" smtClean="0"/>
              <a:t>th</a:t>
            </a:r>
            <a:r>
              <a:rPr lang="en-US" dirty="0" smtClean="0"/>
              <a:t> in Boston</a:t>
            </a:r>
            <a:endParaRPr lang="en-US" dirty="0"/>
          </a:p>
          <a:p>
            <a:pPr marL="342900" indent="-342900">
              <a:buFont typeface="Arial" panose="020B0604020202020204" pitchFamily="34" charset="0"/>
              <a:buChar char="•"/>
            </a:pPr>
            <a:r>
              <a:rPr lang="en-US" dirty="0" smtClean="0"/>
              <a:t>Sponsored by the Blue Cross Blue Shield Foundation of MA</a:t>
            </a:r>
          </a:p>
          <a:p>
            <a:pPr marL="342900" indent="-342900">
              <a:buFont typeface="Arial" panose="020B0604020202020204" pitchFamily="34" charset="0"/>
              <a:buChar char="•"/>
            </a:pPr>
            <a:r>
              <a:rPr lang="en-US" dirty="0" smtClean="0"/>
              <a:t>Will include an update on the MA APCD, a user panel and a discussion on future MA APCD enhancements</a:t>
            </a:r>
          </a:p>
          <a:p>
            <a:pPr marL="342900" indent="-342900">
              <a:buFont typeface="Arial" panose="020B0604020202020204" pitchFamily="34" charset="0"/>
              <a:buChar char="•"/>
            </a:pPr>
            <a:r>
              <a:rPr lang="en-US" dirty="0" smtClean="0"/>
              <a:t>Invitations were sent by BCBS Foundation to current users in September – please RSVP!</a:t>
            </a:r>
          </a:p>
          <a:p>
            <a:pPr marL="342900" indent="-342900">
              <a:buFont typeface="Arial" panose="020B0604020202020204" pitchFamily="34" charset="0"/>
              <a:buChar char="•"/>
            </a:pPr>
            <a:r>
              <a:rPr lang="en-US" dirty="0" smtClean="0"/>
              <a:t>If you did not receive an invitation and would like to attend, please contact CHIA (</a:t>
            </a:r>
            <a:r>
              <a:rPr lang="en-US" dirty="0" smtClean="0">
                <a:hlinkClick r:id="rId3"/>
              </a:rPr>
              <a:t>apcd.data@state.ma.us</a:t>
            </a:r>
            <a:r>
              <a:rPr lang="en-US" dirty="0" smtClean="0"/>
              <a:t>) </a:t>
            </a:r>
          </a:p>
        </p:txBody>
      </p:sp>
    </p:spTree>
    <p:extLst>
      <p:ext uri="{BB962C8B-B14F-4D97-AF65-F5344CB8AC3E}">
        <p14:creationId xmlns:p14="http://schemas.microsoft.com/office/powerpoint/2010/main" val="570437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4.0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Will begin accepting applications on November 1</a:t>
            </a:r>
            <a:r>
              <a:rPr lang="en-US" baseline="30000" dirty="0" smtClean="0"/>
              <a:t>st</a:t>
            </a:r>
            <a:r>
              <a:rPr lang="en-US" dirty="0" smtClean="0"/>
              <a:t>  </a:t>
            </a:r>
          </a:p>
          <a:p>
            <a:pPr marL="800100" lvl="1" indent="-342900" algn="l">
              <a:buFont typeface="Arial" panose="020B0604020202020204" pitchFamily="34" charset="0"/>
              <a:buChar char="•"/>
            </a:pPr>
            <a:r>
              <a:rPr lang="en-US" sz="1800" dirty="0" smtClean="0">
                <a:solidFill>
                  <a:schemeClr val="tx2"/>
                </a:solidFill>
              </a:rPr>
              <a:t>An e-blast will be sent once new application materials are posted </a:t>
            </a:r>
          </a:p>
          <a:p>
            <a:pPr marL="800100" lvl="1" indent="-342900" algn="l">
              <a:buFont typeface="Arial" panose="020B0604020202020204" pitchFamily="34" charset="0"/>
              <a:buChar char="•"/>
            </a:pPr>
            <a:r>
              <a:rPr lang="en-US" sz="1800" dirty="0" smtClean="0">
                <a:solidFill>
                  <a:schemeClr val="tx2"/>
                </a:solidFill>
              </a:rPr>
              <a:t>Sign up for MA </a:t>
            </a:r>
            <a:r>
              <a:rPr lang="en-US" sz="1800" dirty="0">
                <a:solidFill>
                  <a:schemeClr val="tx2"/>
                </a:solidFill>
              </a:rPr>
              <a:t>APCD announcements here: </a:t>
            </a:r>
            <a:r>
              <a:rPr lang="en-US" sz="1800" dirty="0" smtClean="0">
                <a:solidFill>
                  <a:schemeClr val="tx2"/>
                </a:solidFill>
                <a:hlinkClick r:id="rId3"/>
              </a:rPr>
              <a:t>http://visitor.r20.constantcontact.com/manage/optin?v=001lJYdiyZRKBQsmd0hUv6FHv5YP1gsxUkm0gLxIJwIJE5jQr9htcWt_FJWOElloBfxR4ObbQTtFHCT6KFKW5SNGNRO1tlwcH_jg2r2w58x-k7rHaRr5KAJTvKmqBLUqQg6miMGs16BAc01jTQ4xmkDgXS6KokB0jXOcfuZeH-Ydpo%3D</a:t>
            </a:r>
            <a:endParaRPr lang="en-US" sz="1800" dirty="0" smtClean="0">
              <a:solidFill>
                <a:schemeClr val="tx2"/>
              </a:solidFill>
            </a:endParaRPr>
          </a:p>
          <a:p>
            <a:pPr marL="342900" indent="-342900">
              <a:buFont typeface="Arial" panose="020B0604020202020204" pitchFamily="34" charset="0"/>
              <a:buChar char="•"/>
            </a:pPr>
            <a:r>
              <a:rPr lang="en-US" dirty="0" smtClean="0"/>
              <a:t>Features / Enhancements:</a:t>
            </a:r>
          </a:p>
          <a:p>
            <a:pPr marL="914400" lvl="1" indent="-457200" algn="l">
              <a:buFont typeface="Wingdings" panose="05000000000000000000" pitchFamily="2" charset="2"/>
              <a:buChar char="§"/>
            </a:pPr>
            <a:r>
              <a:rPr lang="en-US" sz="1600" dirty="0" smtClean="0">
                <a:solidFill>
                  <a:schemeClr val="tx2"/>
                </a:solidFill>
                <a:latin typeface="Arial" panose="020B0604020202020204" pitchFamily="34" charset="0"/>
                <a:cs typeface="Arial" panose="020B0604020202020204" pitchFamily="34" charset="0"/>
              </a:rPr>
              <a:t>Data for CY 2010-2014 as paid through June 30, 2015</a:t>
            </a:r>
          </a:p>
          <a:p>
            <a:pPr marL="914400" lvl="1" indent="-457200" algn="l">
              <a:buFont typeface="Wingdings" panose="05000000000000000000" pitchFamily="2" charset="2"/>
              <a:buChar char="§"/>
            </a:pPr>
            <a:r>
              <a:rPr lang="en-US" sz="1600" dirty="0" smtClean="0">
                <a:solidFill>
                  <a:schemeClr val="tx2"/>
                </a:solidFill>
                <a:latin typeface="Arial" panose="020B0604020202020204" pitchFamily="34" charset="0"/>
                <a:cs typeface="Arial" panose="020B0604020202020204" pitchFamily="34" charset="0"/>
              </a:rPr>
              <a:t>Master Patient Index applied to all years</a:t>
            </a:r>
          </a:p>
          <a:p>
            <a:pPr marL="914400" lvl="1" indent="-457200" algn="l">
              <a:buFont typeface="Wingdings" panose="05000000000000000000" pitchFamily="2" charset="2"/>
              <a:buChar char="§"/>
            </a:pPr>
            <a:r>
              <a:rPr lang="en-US" sz="1600" dirty="0" smtClean="0">
                <a:solidFill>
                  <a:schemeClr val="tx2"/>
                </a:solidFill>
                <a:latin typeface="Arial" panose="020B0604020202020204" pitchFamily="34" charset="0"/>
                <a:cs typeface="Arial" panose="020B0604020202020204" pitchFamily="34" charset="0"/>
              </a:rPr>
              <a:t>Claim line versioning for the largest payers</a:t>
            </a:r>
          </a:p>
          <a:p>
            <a:pPr marL="914400" lvl="1" indent="-457200" algn="l">
              <a:buFont typeface="Wingdings" panose="05000000000000000000" pitchFamily="2" charset="2"/>
              <a:buChar char="§"/>
            </a:pPr>
            <a:r>
              <a:rPr lang="en-US" sz="1600" dirty="0" err="1" smtClean="0">
                <a:solidFill>
                  <a:schemeClr val="tx2"/>
                </a:solidFill>
                <a:latin typeface="Arial" panose="020B0604020202020204" pitchFamily="34" charset="0"/>
                <a:cs typeface="Arial" panose="020B0604020202020204" pitchFamily="34" charset="0"/>
              </a:rPr>
              <a:t>MassHealth</a:t>
            </a:r>
            <a:r>
              <a:rPr lang="en-US" sz="1600" dirty="0" smtClean="0">
                <a:solidFill>
                  <a:schemeClr val="tx2"/>
                </a:solidFill>
                <a:latin typeface="Arial" panose="020B0604020202020204" pitchFamily="34" charset="0"/>
                <a:cs typeface="Arial" panose="020B0604020202020204" pitchFamily="34" charset="0"/>
              </a:rPr>
              <a:t> Enhanced Eligibility Data (for Government Applicants only)</a:t>
            </a:r>
            <a:endParaRPr lang="en-US" sz="1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639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MassHealth</a:t>
            </a:r>
            <a:r>
              <a:rPr lang="en-US" dirty="0" smtClean="0"/>
              <a:t> Enhanced Eligibility (MHEE)</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MHEE data derived </a:t>
            </a:r>
            <a:r>
              <a:rPr lang="en-US" dirty="0"/>
              <a:t>by </a:t>
            </a:r>
            <a:r>
              <a:rPr lang="en-US" dirty="0" smtClean="0"/>
              <a:t>the </a:t>
            </a:r>
            <a:r>
              <a:rPr lang="en-US" dirty="0"/>
              <a:t>Executive Office of Health and Human Services </a:t>
            </a:r>
            <a:endParaRPr lang="en-US" dirty="0" smtClean="0"/>
          </a:p>
          <a:p>
            <a:pPr marL="342900" indent="-342900">
              <a:buFont typeface="Arial" panose="020B0604020202020204" pitchFamily="34" charset="0"/>
              <a:buChar char="•"/>
            </a:pPr>
            <a:r>
              <a:rPr lang="en-US" dirty="0" smtClean="0"/>
              <a:t>Combines </a:t>
            </a:r>
            <a:r>
              <a:rPr lang="en-US" dirty="0"/>
              <a:t>Medicaid Management Information System (MMIS) eligibility, managed care enrollment, Long Term Care (LTC) residency, Medicare eligibility and other member information into a single analytic resource, with non-overlapping effective </a:t>
            </a:r>
            <a:r>
              <a:rPr lang="en-US" dirty="0" smtClean="0"/>
              <a:t>dates</a:t>
            </a:r>
          </a:p>
          <a:p>
            <a:pPr marL="342900" indent="-342900">
              <a:buFont typeface="Arial" panose="020B0604020202020204" pitchFamily="34" charset="0"/>
              <a:buChar char="•"/>
            </a:pPr>
            <a:r>
              <a:rPr lang="en-US" dirty="0"/>
              <a:t>As a result, it provides a comprehensive view of </a:t>
            </a:r>
            <a:r>
              <a:rPr lang="en-US" dirty="0" err="1"/>
              <a:t>MassHealth</a:t>
            </a:r>
            <a:r>
              <a:rPr lang="en-US" dirty="0"/>
              <a:t> members </a:t>
            </a:r>
            <a:r>
              <a:rPr lang="en-US" dirty="0" smtClean="0"/>
              <a:t>on </a:t>
            </a:r>
            <a:r>
              <a:rPr lang="en-US" dirty="0"/>
              <a:t>any given </a:t>
            </a:r>
            <a:r>
              <a:rPr lang="en-US" dirty="0" smtClean="0"/>
              <a:t>day</a:t>
            </a:r>
          </a:p>
          <a:p>
            <a:endParaRPr lang="en-US" dirty="0" smtClean="0"/>
          </a:p>
          <a:p>
            <a:r>
              <a:rPr lang="en-US" dirty="0" smtClean="0">
                <a:solidFill>
                  <a:srgbClr val="FF0000"/>
                </a:solidFill>
              </a:rPr>
              <a:t>It will be available to Government applicants only.</a:t>
            </a:r>
            <a:endParaRPr lang="en-US" dirty="0">
              <a:solidFill>
                <a:srgbClr val="FF0000"/>
              </a:solidFill>
            </a:endParaRPr>
          </a:p>
        </p:txBody>
      </p:sp>
    </p:spTree>
    <p:extLst>
      <p:ext uri="{BB962C8B-B14F-4D97-AF65-F5344CB8AC3E}">
        <p14:creationId xmlns:p14="http://schemas.microsoft.com/office/powerpoint/2010/main" val="623424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LDS for MA APCD</a:t>
            </a:r>
            <a:endParaRPr lang="en-US" dirty="0"/>
          </a:p>
        </p:txBody>
      </p:sp>
      <p:sp>
        <p:nvSpPr>
          <p:cNvPr id="6" name="Subtitle 5"/>
          <p:cNvSpPr>
            <a:spLocks noGrp="1"/>
          </p:cNvSpPr>
          <p:nvPr>
            <p:ph type="subTitle" idx="1"/>
          </p:nvPr>
        </p:nvSpPr>
        <p:spPr/>
        <p:txBody>
          <a:bodyPr/>
          <a:lstStyle/>
          <a:p>
            <a:pPr marL="571500" indent="-571500">
              <a:buFont typeface="Arial" panose="020B0604020202020204" pitchFamily="34" charset="0"/>
              <a:buChar char="•"/>
            </a:pPr>
            <a:r>
              <a:rPr lang="en-US" dirty="0" smtClean="0">
                <a:latin typeface="Arial" panose="020B0604020202020204" pitchFamily="34" charset="0"/>
                <a:cs typeface="Arial" panose="020B0604020202020204" pitchFamily="34" charset="0"/>
              </a:rPr>
              <a:t>Applies to </a:t>
            </a:r>
            <a:r>
              <a:rPr lang="en-US" dirty="0">
                <a:latin typeface="Arial" panose="020B0604020202020204" pitchFamily="34" charset="0"/>
                <a:cs typeface="Arial" panose="020B0604020202020204" pitchFamily="34" charset="0"/>
              </a:rPr>
              <a:t>non-government </a:t>
            </a:r>
            <a:r>
              <a:rPr lang="en-US" dirty="0" smtClean="0">
                <a:latin typeface="Arial" panose="020B0604020202020204" pitchFamily="34" charset="0"/>
                <a:cs typeface="Arial" panose="020B0604020202020204" pitchFamily="34" charset="0"/>
              </a:rPr>
              <a:t>users</a:t>
            </a:r>
            <a:endParaRPr lang="en-US" dirty="0">
              <a:latin typeface="Arial" panose="020B0604020202020204" pitchFamily="34" charset="0"/>
              <a:cs typeface="Arial" panose="020B0604020202020204" pitchFamily="34" charset="0"/>
            </a:endParaRPr>
          </a:p>
          <a:p>
            <a:pPr marL="571500" lvl="0" indent="-571500">
              <a:buFont typeface="Arial" panose="020B0604020202020204" pitchFamily="34" charset="0"/>
              <a:buChar char="•"/>
            </a:pPr>
            <a:r>
              <a:rPr lang="en-US" dirty="0" smtClean="0">
                <a:latin typeface="Arial" panose="020B0604020202020204" pitchFamily="34" charset="0"/>
                <a:cs typeface="Arial" panose="020B0604020202020204" pitchFamily="34" charset="0"/>
              </a:rPr>
              <a:t>Simplified request form.  </a:t>
            </a:r>
            <a:r>
              <a:rPr lang="en-US" dirty="0">
                <a:latin typeface="Arial" panose="020B0604020202020204" pitchFamily="34" charset="0"/>
                <a:cs typeface="Arial" panose="020B0604020202020204" pitchFamily="34" charset="0"/>
              </a:rPr>
              <a:t>R</a:t>
            </a:r>
            <a:r>
              <a:rPr lang="en-US" dirty="0" smtClean="0">
                <a:latin typeface="Arial" panose="020B0604020202020204" pitchFamily="34" charset="0"/>
                <a:cs typeface="Arial" panose="020B0604020202020204" pitchFamily="34" charset="0"/>
              </a:rPr>
              <a:t>equestors need to justify need for:</a:t>
            </a:r>
          </a:p>
          <a:p>
            <a:pPr marL="1028700" lvl="1" indent="-571500" algn="l">
              <a:buFont typeface="Arial" panose="020B0604020202020204" pitchFamily="34" charset="0"/>
              <a:buChar char="•"/>
            </a:pPr>
            <a:r>
              <a:rPr lang="en-US" sz="2000" dirty="0">
                <a:solidFill>
                  <a:srgbClr val="00436E"/>
                </a:solidFill>
                <a:latin typeface="Arial" panose="020B0604020202020204" pitchFamily="34" charset="0"/>
                <a:cs typeface="Arial" panose="020B0604020202020204" pitchFamily="34" charset="0"/>
              </a:rPr>
              <a:t>G</a:t>
            </a:r>
            <a:r>
              <a:rPr lang="en-US" sz="2000" dirty="0" smtClean="0">
                <a:solidFill>
                  <a:srgbClr val="00436E"/>
                </a:solidFill>
                <a:latin typeface="Arial" panose="020B0604020202020204" pitchFamily="34" charset="0"/>
                <a:cs typeface="Arial" panose="020B0604020202020204" pitchFamily="34" charset="0"/>
              </a:rPr>
              <a:t>eo breakout – 3 or 5 digit for MA</a:t>
            </a:r>
          </a:p>
          <a:p>
            <a:pPr marL="1028700" lvl="1" indent="-5715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Unencrypted NPI </a:t>
            </a:r>
          </a:p>
          <a:p>
            <a:pPr marL="1028700" lvl="1" indent="-5715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LDS files needed – not elements</a:t>
            </a:r>
          </a:p>
          <a:p>
            <a:pPr marL="571500" lvl="0" indent="-571500">
              <a:buFont typeface="Arial" panose="020B0604020202020204" pitchFamily="34" charset="0"/>
              <a:buChar char="•"/>
            </a:pPr>
            <a:r>
              <a:rPr lang="en-US" dirty="0" smtClean="0">
                <a:latin typeface="Arial" panose="020B0604020202020204" pitchFamily="34" charset="0"/>
                <a:cs typeface="Arial" panose="020B0604020202020204" pitchFamily="34" charset="0"/>
              </a:rPr>
              <a:t>DUAs and Data Management Plans still required</a:t>
            </a:r>
          </a:p>
          <a:p>
            <a:pPr marL="571500" lvl="0" indent="-571500">
              <a:buFont typeface="Arial" panose="020B0604020202020204" pitchFamily="34" charset="0"/>
              <a:buChar char="•"/>
            </a:pPr>
            <a:r>
              <a:rPr lang="en-US" dirty="0" err="1" smtClean="0">
                <a:latin typeface="Arial" panose="020B0604020202020204" pitchFamily="34" charset="0"/>
                <a:cs typeface="Arial" panose="020B0604020202020204" pitchFamily="34" charset="0"/>
              </a:rPr>
              <a:t>MassHealth</a:t>
            </a:r>
            <a:r>
              <a:rPr lang="en-US" dirty="0" smtClean="0">
                <a:latin typeface="Arial" panose="020B0604020202020204" pitchFamily="34" charset="0"/>
                <a:cs typeface="Arial" panose="020B0604020202020204" pitchFamily="34" charset="0"/>
              </a:rPr>
              <a:t> will continue to review requests for </a:t>
            </a:r>
            <a:r>
              <a:rPr lang="en-US" dirty="0" err="1" smtClean="0">
                <a:latin typeface="Arial" panose="020B0604020202020204" pitchFamily="34" charset="0"/>
                <a:cs typeface="Arial" panose="020B0604020202020204" pitchFamily="34" charset="0"/>
              </a:rPr>
              <a:t>MassHealth</a:t>
            </a:r>
            <a:r>
              <a:rPr lang="en-US" dirty="0" smtClean="0">
                <a:latin typeface="Arial" panose="020B0604020202020204" pitchFamily="34" charset="0"/>
                <a:cs typeface="Arial" panose="020B0604020202020204" pitchFamily="34" charset="0"/>
              </a:rPr>
              <a:t> data </a:t>
            </a:r>
          </a:p>
          <a:p>
            <a:pPr marL="571500" lvl="0" indent="-571500">
              <a:buFont typeface="Arial" panose="020B0604020202020204" pitchFamily="34" charset="0"/>
              <a:buChar char="•"/>
            </a:pPr>
            <a:r>
              <a:rPr lang="en-US" dirty="0" smtClean="0">
                <a:latin typeface="Arial" panose="020B0604020202020204" pitchFamily="34" charset="0"/>
                <a:cs typeface="Arial" panose="020B0604020202020204" pitchFamily="34" charset="0"/>
              </a:rPr>
              <a:t>Details on contents LDS files will be posted</a:t>
            </a:r>
          </a:p>
        </p:txBody>
      </p:sp>
    </p:spTree>
    <p:extLst>
      <p:ext uri="{BB962C8B-B14F-4D97-AF65-F5344CB8AC3E}">
        <p14:creationId xmlns:p14="http://schemas.microsoft.com/office/powerpoint/2010/main" val="3738108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Goals for Limited Data Set (LDS)</a:t>
            </a:r>
            <a:endParaRPr lang="en-US" sz="3200" dirty="0"/>
          </a:p>
        </p:txBody>
      </p:sp>
      <p:sp>
        <p:nvSpPr>
          <p:cNvPr id="3" name="Subtitle 2"/>
          <p:cNvSpPr>
            <a:spLocks noGrp="1"/>
          </p:cNvSpPr>
          <p:nvPr>
            <p:ph type="subTitle" idx="1"/>
          </p:nvPr>
        </p:nvSpPr>
        <p:spPr>
          <a:xfrm>
            <a:off x="485415" y="1895499"/>
            <a:ext cx="8088314" cy="4118804"/>
          </a:xfrm>
        </p:spPr>
        <p:txBody>
          <a:bodyPr/>
          <a:lstStyle/>
          <a:p>
            <a:pPr marL="342900" lvl="0" indent="-342900">
              <a:buFont typeface="Arial" panose="020B0604020202020204" pitchFamily="34" charset="0"/>
              <a:buChar char="•"/>
            </a:pPr>
            <a:r>
              <a:rPr lang="en-US" sz="2800" dirty="0"/>
              <a:t>Protect patient </a:t>
            </a:r>
            <a:r>
              <a:rPr lang="en-US" sz="2800" dirty="0" smtClean="0"/>
              <a:t>privacy</a:t>
            </a:r>
          </a:p>
          <a:p>
            <a:pPr marL="342900" lvl="0" indent="-342900">
              <a:buFont typeface="Arial" panose="020B0604020202020204" pitchFamily="34" charset="0"/>
              <a:buChar char="•"/>
            </a:pPr>
            <a:r>
              <a:rPr lang="en-US" sz="2800" dirty="0" smtClean="0"/>
              <a:t>Serve analytic </a:t>
            </a:r>
            <a:r>
              <a:rPr lang="en-US" sz="2800" dirty="0"/>
              <a:t>needs of the </a:t>
            </a:r>
            <a:r>
              <a:rPr lang="en-US" sz="2800" dirty="0" smtClean="0"/>
              <a:t>non-gov’t users as is possible</a:t>
            </a:r>
          </a:p>
          <a:p>
            <a:pPr marL="914400" lvl="1" indent="-457200" algn="l">
              <a:buFont typeface="Arial" panose="020B0604020202020204" pitchFamily="34" charset="0"/>
              <a:buChar char="•"/>
            </a:pPr>
            <a:r>
              <a:rPr lang="en-US" sz="2400" dirty="0" smtClean="0">
                <a:solidFill>
                  <a:srgbClr val="00436E"/>
                </a:solidFill>
                <a:latin typeface="Arial" panose="020B0604020202020204" pitchFamily="34" charset="0"/>
                <a:cs typeface="Arial" panose="020B0604020202020204" pitchFamily="34" charset="0"/>
              </a:rPr>
              <a:t>Gov’t users would get access to all MA APCD data as needed</a:t>
            </a:r>
            <a:endParaRPr lang="en-US" sz="2400" dirty="0">
              <a:solidFill>
                <a:srgbClr val="00436E"/>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t>Streamline </a:t>
            </a:r>
            <a:r>
              <a:rPr lang="en-US" sz="2800" dirty="0" smtClean="0"/>
              <a:t>request and </a:t>
            </a:r>
            <a:r>
              <a:rPr lang="en-US" sz="2800" dirty="0"/>
              <a:t>review </a:t>
            </a:r>
            <a:r>
              <a:rPr lang="en-US" sz="2800" dirty="0" smtClean="0"/>
              <a:t>processes</a:t>
            </a:r>
            <a:endParaRPr lang="en-US" sz="2800" dirty="0"/>
          </a:p>
        </p:txBody>
      </p:sp>
    </p:spTree>
    <p:extLst>
      <p:ext uri="{BB962C8B-B14F-4D97-AF65-F5344CB8AC3E}">
        <p14:creationId xmlns:p14="http://schemas.microsoft.com/office/powerpoint/2010/main" val="1738718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LDS Pricing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Data fees for the MA APCD will not change with the LDS</a:t>
            </a:r>
          </a:p>
          <a:p>
            <a:pPr marL="342900" indent="-342900">
              <a:buFont typeface="Arial" panose="020B0604020202020204" pitchFamily="34" charset="0"/>
              <a:buChar char="•"/>
            </a:pPr>
            <a:r>
              <a:rPr lang="en-US" dirty="0" smtClean="0"/>
              <a:t>Fees will still be based on the number of files requested:</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r>
              <a:rPr lang="en-US" dirty="0" smtClean="0"/>
              <a:t>MA APCD </a:t>
            </a:r>
            <a:r>
              <a:rPr lang="en-US" dirty="0"/>
              <a:t>Fee Schedule: </a:t>
            </a:r>
            <a:r>
              <a:rPr lang="en-US" dirty="0">
                <a:hlinkClick r:id="rId3"/>
              </a:rPr>
              <a:t>http://</a:t>
            </a:r>
            <a:r>
              <a:rPr lang="en-US" dirty="0" smtClean="0">
                <a:hlinkClick r:id="rId3"/>
              </a:rPr>
              <a:t>www.chiamass.gov/assets/docs/g/chia-ab/1506.pdf</a:t>
            </a:r>
            <a:r>
              <a:rPr lang="en-US" dirty="0" smtClean="0"/>
              <a:t> </a:t>
            </a:r>
          </a:p>
          <a:p>
            <a:endParaRPr lang="en-US" dirty="0" smtClean="0"/>
          </a:p>
          <a:p>
            <a:endParaRPr lang="en-US" dirty="0"/>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1711" t="39996" r="42949" b="37477"/>
          <a:stretch/>
        </p:blipFill>
        <p:spPr bwMode="auto">
          <a:xfrm>
            <a:off x="1005839" y="2705748"/>
            <a:ext cx="5299588" cy="2649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3290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Moving to the LDS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New </a:t>
            </a:r>
            <a:r>
              <a:rPr lang="en-US" dirty="0"/>
              <a:t>requests for Release 3.0 </a:t>
            </a:r>
            <a:r>
              <a:rPr lang="en-US" dirty="0" smtClean="0"/>
              <a:t>(</a:t>
            </a:r>
            <a:r>
              <a:rPr lang="en-US" dirty="0"/>
              <a:t>customized extracts) will no longer be accepted as of November </a:t>
            </a:r>
            <a:r>
              <a:rPr lang="en-US" dirty="0" smtClean="0"/>
              <a:t>1st  </a:t>
            </a:r>
            <a:endParaRPr lang="en-US" dirty="0"/>
          </a:p>
          <a:p>
            <a:pPr marL="342900" indent="-342900">
              <a:buFont typeface="Arial" panose="020B0604020202020204" pitchFamily="34" charset="0"/>
              <a:buChar char="•"/>
            </a:pPr>
            <a:r>
              <a:rPr lang="en-US" dirty="0" smtClean="0"/>
              <a:t>Applicants </a:t>
            </a:r>
            <a:r>
              <a:rPr lang="en-US" dirty="0"/>
              <a:t>who </a:t>
            </a:r>
            <a:r>
              <a:rPr lang="en-US" dirty="0" smtClean="0"/>
              <a:t>have requested </a:t>
            </a:r>
            <a:r>
              <a:rPr lang="en-US" dirty="0"/>
              <a:t>Release 3.0 that are currently under CHIA </a:t>
            </a:r>
            <a:r>
              <a:rPr lang="en-US" dirty="0" smtClean="0"/>
              <a:t>review </a:t>
            </a:r>
            <a:r>
              <a:rPr lang="en-US" dirty="0"/>
              <a:t>have the opportunity to request </a:t>
            </a:r>
            <a:r>
              <a:rPr lang="en-US" dirty="0" smtClean="0"/>
              <a:t>Release 4.0 using the LDS</a:t>
            </a:r>
            <a:endParaRPr lang="en-US" dirty="0"/>
          </a:p>
          <a:p>
            <a:pPr marL="342900" indent="-342900">
              <a:buFont typeface="Arial" panose="020B0604020202020204" pitchFamily="34" charset="0"/>
              <a:buChar char="•"/>
            </a:pPr>
            <a:r>
              <a:rPr lang="en-US" dirty="0" smtClean="0"/>
              <a:t>Release </a:t>
            </a:r>
            <a:r>
              <a:rPr lang="en-US" dirty="0"/>
              <a:t>3.0 requests will be reviewed, but priority will be given to </a:t>
            </a:r>
            <a:r>
              <a:rPr lang="en-US" dirty="0" smtClean="0"/>
              <a:t>Release 4.0 LDS </a:t>
            </a:r>
            <a:r>
              <a:rPr lang="en-US" dirty="0"/>
              <a:t>requests</a:t>
            </a:r>
          </a:p>
          <a:p>
            <a:endParaRPr lang="en-US" dirty="0"/>
          </a:p>
        </p:txBody>
      </p:sp>
    </p:spTree>
    <p:extLst>
      <p:ext uri="{BB962C8B-B14F-4D97-AF65-F5344CB8AC3E}">
        <p14:creationId xmlns:p14="http://schemas.microsoft.com/office/powerpoint/2010/main" val="984700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12512</TotalTime>
  <Words>1274</Words>
  <Application>Microsoft Office PowerPoint</Application>
  <PresentationFormat>On-screen Show (4:3)</PresentationFormat>
  <Paragraphs>158</Paragraphs>
  <Slides>22</Slides>
  <Notes>22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25" baseType="lpstr">
      <vt:lpstr>content option A</vt:lpstr>
      <vt:lpstr>HIT January 2014</vt:lpstr>
      <vt:lpstr>Microsoft Excel Chart</vt:lpstr>
      <vt:lpstr>Monthly MA APCD / Case Mix User Workgroup Webinar</vt:lpstr>
      <vt:lpstr>Agenda</vt:lpstr>
      <vt:lpstr>MA APCD User Symposium</vt:lpstr>
      <vt:lpstr>MA APCD Release 4.0</vt:lpstr>
      <vt:lpstr>MassHealth Enhanced Eligibility (MHEE)</vt:lpstr>
      <vt:lpstr>LDS for MA APCD</vt:lpstr>
      <vt:lpstr>Goals for Limited Data Set (LDS)</vt:lpstr>
      <vt:lpstr>LDS Pricing</vt:lpstr>
      <vt:lpstr>Moving to the LDS</vt:lpstr>
      <vt:lpstr>LDS Application Preview</vt:lpstr>
      <vt:lpstr>Common Application Issues and Questions</vt:lpstr>
      <vt:lpstr>Application Revisions</vt:lpstr>
      <vt:lpstr>Hard Drives</vt:lpstr>
      <vt:lpstr>User Questions</vt:lpstr>
      <vt:lpstr>Question: I want to use MA APCD to analyze motor vehicle crash injuries.  Does the low completeness of external-cause-of-injury codes for injury diagnoses vary by care setting?</vt:lpstr>
      <vt:lpstr>Question: Even though the ED Visit Rate has decreased since FY2012, the FY2014 ED Visit data shows a 24% increase in the ED Death Rate and 26% increase in the Dead on Arrival rate. Is that data accurate?</vt:lpstr>
      <vt:lpstr>Question: I would like to analyze procedures performed by ambulance services licensed by Massachusetts. Are claims for all of these ambulance services in the MA APCD?</vt:lpstr>
      <vt:lpstr>Question: With regard to MA APCD data, are the claim code and entity type flags, something that is added by CHIA, or are they present on the claim? </vt:lpstr>
      <vt:lpstr>Question: In Release 3, how many of the payers have pharmacy claims versioned? </vt:lpstr>
      <vt:lpstr>Question: If newborn services claims are bundled with the Mother’s claim and the MA APCD does not contain a dedicated field for birthweight, how do I  find low birthweight babies?</vt:lpstr>
      <vt:lpstr>Questions?</vt:lpstr>
      <vt:lpstr>Calendar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Vogel, Rick</cp:lastModifiedBy>
  <cp:revision>322</cp:revision>
  <cp:lastPrinted>2015-10-27T19:46:56Z</cp:lastPrinted>
  <dcterms:created xsi:type="dcterms:W3CDTF">2014-04-22T00:14:56Z</dcterms:created>
  <dcterms:modified xsi:type="dcterms:W3CDTF">2015-10-27T19:51:41Z</dcterms:modified>
</cp:coreProperties>
</file>