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4"/>
  </p:notesMasterIdLst>
  <p:handoutMasterIdLst>
    <p:handoutMasterId r:id="rId25"/>
  </p:handoutMasterIdLst>
  <p:sldIdLst>
    <p:sldId id="259" r:id="rId3"/>
    <p:sldId id="274" r:id="rId4"/>
    <p:sldId id="343" r:id="rId5"/>
    <p:sldId id="351" r:id="rId6"/>
    <p:sldId id="365" r:id="rId7"/>
    <p:sldId id="352" r:id="rId8"/>
    <p:sldId id="318" r:id="rId9"/>
    <p:sldId id="337" r:id="rId10"/>
    <p:sldId id="336" r:id="rId11"/>
    <p:sldId id="381" r:id="rId12"/>
    <p:sldId id="388" r:id="rId13"/>
    <p:sldId id="389" r:id="rId14"/>
    <p:sldId id="390" r:id="rId15"/>
    <p:sldId id="382" r:id="rId16"/>
    <p:sldId id="385" r:id="rId17"/>
    <p:sldId id="391" r:id="rId18"/>
    <p:sldId id="306" r:id="rId19"/>
    <p:sldId id="358" r:id="rId20"/>
    <p:sldId id="366" r:id="rId21"/>
    <p:sldId id="328" r:id="rId22"/>
    <p:sldId id="319"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45" autoAdjust="0"/>
    <p:restoredTop sz="96327" autoAdjust="0"/>
  </p:normalViewPr>
  <p:slideViewPr>
    <p:cSldViewPr snapToGrid="0" snapToObjects="1" showGuides="1">
      <p:cViewPr varScale="1">
        <p:scale>
          <a:sx n="128" d="100"/>
          <a:sy n="128" d="100"/>
        </p:scale>
        <p:origin x="176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Observation Stays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216280</c:v>
                </c:pt>
                <c:pt idx="1">
                  <c:v>214997</c:v>
                </c:pt>
                <c:pt idx="2">
                  <c:v>213639</c:v>
                </c:pt>
                <c:pt idx="3">
                  <c:v>216037</c:v>
                </c:pt>
                <c:pt idx="4">
                  <c:v>183567</c:v>
                </c:pt>
              </c:numCache>
            </c:numRef>
          </c:val>
          <c:extLst>
            <c:ext xmlns:c16="http://schemas.microsoft.com/office/drawing/2014/chart" uri="{C3380CC4-5D6E-409C-BE32-E72D297353CC}">
              <c16:uniqueId val="{00000000-D4A5-42E6-99A4-8B31C5117EF4}"/>
            </c:ext>
          </c:extLst>
        </c:ser>
        <c:ser>
          <c:idx val="1"/>
          <c:order val="1"/>
          <c:tx>
            <c:strRef>
              <c:f>Sheet1!$C$1</c:f>
              <c:strCache>
                <c:ptCount val="1"/>
                <c:pt idx="0">
                  <c:v>Stays with ICD-10-PCS Procedures</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Sheet1!$C$2:$C$6</c:f>
              <c:numCache>
                <c:formatCode>General</c:formatCode>
                <c:ptCount val="5"/>
                <c:pt idx="0">
                  <c:v>22002</c:v>
                </c:pt>
                <c:pt idx="1">
                  <c:v>20261</c:v>
                </c:pt>
                <c:pt idx="2">
                  <c:v>19164</c:v>
                </c:pt>
                <c:pt idx="3">
                  <c:v>14111</c:v>
                </c:pt>
                <c:pt idx="4">
                  <c:v>11836</c:v>
                </c:pt>
              </c:numCache>
            </c:numRef>
          </c:val>
          <c:extLst>
            <c:ext xmlns:c16="http://schemas.microsoft.com/office/drawing/2014/chart" uri="{C3380CC4-5D6E-409C-BE32-E72D297353CC}">
              <c16:uniqueId val="{00000001-D4A5-42E6-99A4-8B31C5117EF4}"/>
            </c:ext>
          </c:extLst>
        </c:ser>
        <c:dLbls>
          <c:dLblPos val="inEnd"/>
          <c:showLegendKey val="0"/>
          <c:showVal val="1"/>
          <c:showCatName val="0"/>
          <c:showSerName val="0"/>
          <c:showPercent val="0"/>
          <c:showBubbleSize val="0"/>
        </c:dLbls>
        <c:gapWidth val="80"/>
        <c:overlap val="25"/>
        <c:axId val="1600809903"/>
        <c:axId val="1600812399"/>
      </c:barChart>
      <c:catAx>
        <c:axId val="1600809903"/>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600812399"/>
        <c:crosses val="autoZero"/>
        <c:auto val="1"/>
        <c:lblAlgn val="ctr"/>
        <c:lblOffset val="100"/>
        <c:noMultiLvlLbl val="0"/>
      </c:catAx>
      <c:valAx>
        <c:axId val="1600812399"/>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600809903"/>
        <c:crosses val="autoZero"/>
        <c:crossBetween val="between"/>
      </c:valAx>
      <c:spPr>
        <a:noFill/>
        <a:ln>
          <a:noFill/>
        </a:ln>
        <a:effectLst/>
      </c:spPr>
    </c:plotArea>
    <c:legend>
      <c:legendPos val="t"/>
      <c:layout>
        <c:manualLayout>
          <c:xMode val="edge"/>
          <c:yMode val="edge"/>
          <c:x val="0.20427759199625417"/>
          <c:y val="6.6236773417954573E-2"/>
          <c:w val="0.67924794597507365"/>
          <c:h val="9.633203476771275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rgbClr val="FF0000"/>
                </a:solidFill>
              </a:rPr>
              <a:t>Figure 2. Downward Trend</a:t>
            </a:r>
            <a:r>
              <a:rPr lang="en-US" sz="1600" b="1" baseline="0" dirty="0">
                <a:solidFill>
                  <a:srgbClr val="FF0000"/>
                </a:solidFill>
              </a:rPr>
              <a:t> in </a:t>
            </a:r>
            <a:r>
              <a:rPr lang="en-US" sz="1600" b="1" dirty="0">
                <a:solidFill>
                  <a:srgbClr val="FF0000"/>
                </a:solidFill>
              </a:rPr>
              <a:t>Percent of Stays with ICD-10-PCS Procedures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Percent Stays with ICD-10-PCS Procedures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0.0%</c:formatCode>
                <c:ptCount val="5"/>
                <c:pt idx="0">
                  <c:v>0.1017292398742371</c:v>
                </c:pt>
                <c:pt idx="1">
                  <c:v>9.4238524258478021E-2</c:v>
                </c:pt>
                <c:pt idx="2">
                  <c:v>8.970272281746311E-2</c:v>
                </c:pt>
                <c:pt idx="3">
                  <c:v>6.5317515055291459E-2</c:v>
                </c:pt>
                <c:pt idx="4">
                  <c:v>6.4477820087488494E-2</c:v>
                </c:pt>
              </c:numCache>
            </c:numRef>
          </c:val>
          <c:smooth val="0"/>
          <c:extLst>
            <c:ext xmlns:c16="http://schemas.microsoft.com/office/drawing/2014/chart" uri="{C3380CC4-5D6E-409C-BE32-E72D297353CC}">
              <c16:uniqueId val="{00000000-34F4-4749-8557-5E52846C69DB}"/>
            </c:ext>
          </c:extLst>
        </c:ser>
        <c:dLbls>
          <c:dLblPos val="ctr"/>
          <c:showLegendKey val="0"/>
          <c:showVal val="1"/>
          <c:showCatName val="0"/>
          <c:showSerName val="0"/>
          <c:showPercent val="0"/>
          <c:showBubbleSize val="0"/>
        </c:dLbls>
        <c:marker val="1"/>
        <c:smooth val="0"/>
        <c:axId val="50862208"/>
        <c:axId val="50861792"/>
      </c:lineChart>
      <c:catAx>
        <c:axId val="5086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861792"/>
        <c:crosses val="autoZero"/>
        <c:auto val="1"/>
        <c:lblAlgn val="ctr"/>
        <c:lblOffset val="100"/>
        <c:noMultiLvlLbl val="0"/>
      </c:catAx>
      <c:valAx>
        <c:axId val="50861792"/>
        <c:scaling>
          <c:orientation val="minMax"/>
          <c:max val="0.1500000000000000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862208"/>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Sheet1!$C$1</c:f>
              <c:strCache>
                <c:ptCount val="1"/>
                <c:pt idx="0">
                  <c:v>CPT Codes 99281 through 99284</c:v>
                </c:pt>
              </c:strCache>
            </c:strRef>
          </c:tx>
          <c:spPr>
            <a:ln w="38100" cap="flat" cmpd="dbl" algn="ctr">
              <a:solidFill>
                <a:schemeClr val="accent1"/>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Sheet1!$C$2:$C$6</c:f>
              <c:numCache>
                <c:formatCode>General</c:formatCode>
                <c:ptCount val="5"/>
                <c:pt idx="0">
                  <c:v>1168</c:v>
                </c:pt>
                <c:pt idx="1">
                  <c:v>649</c:v>
                </c:pt>
                <c:pt idx="2">
                  <c:v>1198</c:v>
                </c:pt>
                <c:pt idx="3">
                  <c:v>1378</c:v>
                </c:pt>
                <c:pt idx="4">
                  <c:v>1300</c:v>
                </c:pt>
              </c:numCache>
            </c:numRef>
          </c:val>
          <c:smooth val="0"/>
          <c:extLst>
            <c:ext xmlns:c16="http://schemas.microsoft.com/office/drawing/2014/chart" uri="{C3380CC4-5D6E-409C-BE32-E72D297353CC}">
              <c16:uniqueId val="{00000000-A269-4914-A1C3-593F27D9A01D}"/>
            </c:ext>
          </c:extLst>
        </c:ser>
        <c:ser>
          <c:idx val="1"/>
          <c:order val="1"/>
          <c:tx>
            <c:strRef>
              <c:f>Sheet1!$B$1</c:f>
              <c:strCache>
                <c:ptCount val="1"/>
                <c:pt idx="0">
                  <c:v>CPT Code 99285 </c:v>
                </c:pt>
              </c:strCache>
            </c:strRef>
          </c:tx>
          <c:spPr>
            <a:ln w="38100" cap="flat" cmpd="dbl" algn="ctr">
              <a:solidFill>
                <a:schemeClr val="accent2"/>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6924</c:v>
                </c:pt>
                <c:pt idx="1">
                  <c:v>7966</c:v>
                </c:pt>
                <c:pt idx="2">
                  <c:v>12453</c:v>
                </c:pt>
                <c:pt idx="3">
                  <c:v>18700</c:v>
                </c:pt>
                <c:pt idx="4">
                  <c:v>15785</c:v>
                </c:pt>
              </c:numCache>
            </c:numRef>
          </c:val>
          <c:smooth val="0"/>
          <c:extLst>
            <c:ext xmlns:c16="http://schemas.microsoft.com/office/drawing/2014/chart" uri="{C3380CC4-5D6E-409C-BE32-E72D297353CC}">
              <c16:uniqueId val="{00000001-A269-4914-A1C3-593F27D9A01D}"/>
            </c:ext>
          </c:extLst>
        </c:ser>
        <c:dLbls>
          <c:dLblPos val="ctr"/>
          <c:showLegendKey val="0"/>
          <c:showVal val="1"/>
          <c:showCatName val="0"/>
          <c:showSerName val="0"/>
          <c:showPercent val="0"/>
          <c:showBubbleSize val="0"/>
        </c:dLbls>
        <c:smooth val="0"/>
        <c:axId val="191374688"/>
        <c:axId val="191376352"/>
      </c:lineChart>
      <c:catAx>
        <c:axId val="191374688"/>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376352"/>
        <c:crosses val="autoZero"/>
        <c:auto val="1"/>
        <c:lblAlgn val="ctr"/>
        <c:lblOffset val="100"/>
        <c:noMultiLvlLbl val="0"/>
      </c:catAx>
      <c:valAx>
        <c:axId val="191376352"/>
        <c:scaling>
          <c:orientation val="minMax"/>
          <c:max val="24000"/>
          <c:min val="500"/>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374688"/>
        <c:crosses val="autoZero"/>
        <c:crossBetween val="between"/>
        <c:majorUnit val="4000"/>
        <c:minorUnit val="5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1200" baseline="0" dirty="0">
                <a:solidFill>
                  <a:srgbClr val="FF0000"/>
                </a:solidFill>
              </a:rPr>
              <a:t>Figure 1. Percent of Total Discharges with a Condition Not POA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 of Discharges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0.0%</c:formatCode>
                <c:ptCount val="5"/>
                <c:pt idx="0">
                  <c:v>0.24265754276827373</c:v>
                </c:pt>
                <c:pt idx="1">
                  <c:v>0.25798463527951476</c:v>
                </c:pt>
                <c:pt idx="2">
                  <c:v>0.27570155819442216</c:v>
                </c:pt>
                <c:pt idx="3">
                  <c:v>0.29758158281345953</c:v>
                </c:pt>
                <c:pt idx="4">
                  <c:v>0.31281021604690384</c:v>
                </c:pt>
              </c:numCache>
            </c:numRef>
          </c:val>
          <c:extLst>
            <c:ext xmlns:c16="http://schemas.microsoft.com/office/drawing/2014/chart" uri="{C3380CC4-5D6E-409C-BE32-E72D297353CC}">
              <c16:uniqueId val="{00000000-EBEE-405C-A67E-8F38DF914F42}"/>
            </c:ext>
          </c:extLst>
        </c:ser>
        <c:dLbls>
          <c:dLblPos val="outEnd"/>
          <c:showLegendKey val="0"/>
          <c:showVal val="1"/>
          <c:showCatName val="0"/>
          <c:showSerName val="0"/>
          <c:showPercent val="0"/>
          <c:showBubbleSize val="0"/>
        </c:dLbls>
        <c:gapWidth val="100"/>
        <c:overlap val="-24"/>
        <c:axId val="141108176"/>
        <c:axId val="141103600"/>
      </c:barChart>
      <c:catAx>
        <c:axId val="1411081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1103600"/>
        <c:crosses val="autoZero"/>
        <c:auto val="1"/>
        <c:lblAlgn val="ctr"/>
        <c:lblOffset val="100"/>
        <c:noMultiLvlLbl val="0"/>
      </c:catAx>
      <c:valAx>
        <c:axId val="141103600"/>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1108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1200" baseline="0" dirty="0">
                <a:solidFill>
                  <a:srgbClr val="FF0000"/>
                </a:solidFill>
              </a:rPr>
              <a:t>Figure 2. Percent of Total Diagnoses Codes Not POA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 of Diagnosis Codes Not POA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0.0%</c:formatCode>
                <c:ptCount val="5"/>
                <c:pt idx="0">
                  <c:v>5.0902492508562089E-2</c:v>
                </c:pt>
                <c:pt idx="1">
                  <c:v>5.1378077058368825E-2</c:v>
                </c:pt>
                <c:pt idx="2">
                  <c:v>5.3155196652004466E-2</c:v>
                </c:pt>
                <c:pt idx="3">
                  <c:v>5.775505987646528E-2</c:v>
                </c:pt>
                <c:pt idx="4">
                  <c:v>5.983615149374736E-2</c:v>
                </c:pt>
              </c:numCache>
            </c:numRef>
          </c:val>
          <c:extLst>
            <c:ext xmlns:c16="http://schemas.microsoft.com/office/drawing/2014/chart" uri="{C3380CC4-5D6E-409C-BE32-E72D297353CC}">
              <c16:uniqueId val="{00000000-2D73-4DD0-A59E-67422E93F602}"/>
            </c:ext>
          </c:extLst>
        </c:ser>
        <c:dLbls>
          <c:dLblPos val="outEnd"/>
          <c:showLegendKey val="0"/>
          <c:showVal val="1"/>
          <c:showCatName val="0"/>
          <c:showSerName val="0"/>
          <c:showPercent val="0"/>
          <c:showBubbleSize val="0"/>
        </c:dLbls>
        <c:gapWidth val="100"/>
        <c:overlap val="-24"/>
        <c:axId val="141108176"/>
        <c:axId val="141103600"/>
      </c:barChart>
      <c:catAx>
        <c:axId val="1411081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1103600"/>
        <c:crosses val="autoZero"/>
        <c:auto val="1"/>
        <c:lblAlgn val="ctr"/>
        <c:lblOffset val="100"/>
        <c:noMultiLvlLbl val="0"/>
      </c:catAx>
      <c:valAx>
        <c:axId val="141103600"/>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1108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10/28/21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10/28/21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6</a:t>
            </a:fld>
            <a:endParaRPr lang="en-US" dirty="0"/>
          </a:p>
        </p:txBody>
      </p:sp>
    </p:spTree>
    <p:extLst>
      <p:ext uri="{BB962C8B-B14F-4D97-AF65-F5344CB8AC3E}">
        <p14:creationId xmlns:p14="http://schemas.microsoft.com/office/powerpoint/2010/main" val="405060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809B1-F9BB-4DFF-A65F-C33C0E523A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81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809B1-F9BB-4DFF-A65F-C33C0E523A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6230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809B1-F9BB-4DFF-A65F-C33C0E523A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5566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10/28/21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10/28/21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10/28/21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10/28/21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464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10/28/21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856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10/28/21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057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10/28/21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145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01A65-34FF-4624-A5E9-3E638541810D}" type="datetimeFigureOut">
              <a:rPr lang="en-US" smtClean="0">
                <a:solidFill>
                  <a:prstClr val="black">
                    <a:tint val="75000"/>
                  </a:prstClr>
                </a:solidFill>
              </a:rPr>
              <a:pPr/>
              <a:t>10/28/21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095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01A65-34FF-4624-A5E9-3E638541810D}" type="datetimeFigureOut">
              <a:rPr lang="en-US" smtClean="0">
                <a:solidFill>
                  <a:prstClr val="black">
                    <a:tint val="75000"/>
                  </a:prstClr>
                </a:solidFill>
              </a:rPr>
              <a:pPr/>
              <a:t>10/28/21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723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1A65-34FF-4624-A5E9-3E638541810D}" type="datetimeFigureOut">
              <a:rPr lang="en-US" smtClean="0">
                <a:solidFill>
                  <a:prstClr val="black">
                    <a:tint val="75000"/>
                  </a:prstClr>
                </a:solidFill>
              </a:rPr>
              <a:pPr/>
              <a:t>10/28/21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971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10/28/21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27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10/28/21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10/28/21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283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10/28/21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31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10/28/21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99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10/28/21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10/28/21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10/28/21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10/28/21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10/28/21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10/28/21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10/28/21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10/28/21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201A65-34FF-4624-A5E9-3E638541810D}" type="datetimeFigureOut">
              <a:rPr lang="en-US" smtClean="0">
                <a:solidFill>
                  <a:prstClr val="black">
                    <a:tint val="75000"/>
                  </a:prstClr>
                </a:solidFill>
              </a:rPr>
              <a:pPr defTabSz="914400"/>
              <a:t>10/28/21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30F4A9-C1E7-4F0E-ABE5-F714C882C8A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9070840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Sylvia Hobbs (Manager of User Support)</a:t>
            </a:r>
          </a:p>
          <a:p>
            <a:pPr>
              <a:lnSpc>
                <a:spcPct val="130000"/>
              </a:lnSpc>
            </a:pPr>
            <a:r>
              <a:rPr lang="en-US" sz="1800" b="0" cap="none" spc="20" dirty="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a:solidFill>
                  <a:schemeClr val="bg2">
                    <a:lumMod val="50000"/>
                  </a:schemeClr>
                </a:solidFill>
                <a:latin typeface="Arial" charset="0"/>
                <a:ea typeface="Arial" charset="0"/>
                <a:cs typeface="Arial" charset="0"/>
              </a:rPr>
              <a:t>October 26, 2021</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2564CF-068A-4A1B-86DC-5FACE09B6DA8}"/>
              </a:ext>
            </a:extLst>
          </p:cNvPr>
          <p:cNvSpPr/>
          <p:nvPr/>
        </p:nvSpPr>
        <p:spPr>
          <a:xfrm>
            <a:off x="127590" y="130210"/>
            <a:ext cx="5933575" cy="156966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I am applying for the inpatient hospital discharge data and am concerned about the magnitude of procedures I might be missing by not including the outpatient observation stay data in my request. What types of procedures are performed in observation stay and are these any of the same types of procedures that might be performed in an inpatient care setting?</a:t>
            </a:r>
            <a:endParaRPr kumimoji="0" lang="en-US" sz="1600" b="1" i="1"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5" name="TextBox 4">
            <a:extLst>
              <a:ext uri="{FF2B5EF4-FFF2-40B4-BE49-F238E27FC236}">
                <a16:creationId xmlns:a16="http://schemas.microsoft.com/office/drawing/2014/main" id="{785C7C16-F84A-4CAA-AF2C-BCEE5943920F}"/>
              </a:ext>
            </a:extLst>
          </p:cNvPr>
          <p:cNvSpPr txBox="1"/>
          <p:nvPr/>
        </p:nvSpPr>
        <p:spPr>
          <a:xfrm>
            <a:off x="132138" y="2883408"/>
            <a:ext cx="868032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Comparison of Top 10 CCS Procedure Code Groups in Observation Stay and Inpatient Discharge Data</a:t>
            </a:r>
          </a:p>
        </p:txBody>
      </p:sp>
      <p:sp>
        <p:nvSpPr>
          <p:cNvPr id="9" name="TextBox 8">
            <a:extLst>
              <a:ext uri="{FF2B5EF4-FFF2-40B4-BE49-F238E27FC236}">
                <a16:creationId xmlns:a16="http://schemas.microsoft.com/office/drawing/2014/main" id="{5735B16E-BBAB-4A74-8AF9-EB5BAB6A9D85}"/>
              </a:ext>
            </a:extLst>
          </p:cNvPr>
          <p:cNvSpPr txBox="1"/>
          <p:nvPr/>
        </p:nvSpPr>
        <p:spPr>
          <a:xfrm>
            <a:off x="7294795" y="6345349"/>
            <a:ext cx="102265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Light" panose="020F0302020204030204"/>
                <a:ea typeface="+mn-ea"/>
                <a:cs typeface="+mn-cs"/>
              </a:rPr>
              <a:t>Continued</a:t>
            </a:r>
          </a:p>
        </p:txBody>
      </p:sp>
      <p:cxnSp>
        <p:nvCxnSpPr>
          <p:cNvPr id="11" name="Straight Arrow Connector 10">
            <a:extLst>
              <a:ext uri="{FF2B5EF4-FFF2-40B4-BE49-F238E27FC236}">
                <a16:creationId xmlns:a16="http://schemas.microsoft.com/office/drawing/2014/main" id="{50401CAB-0C6A-4E6C-9726-392D4B4F4EBF}"/>
              </a:ext>
            </a:extLst>
          </p:cNvPr>
          <p:cNvCxnSpPr>
            <a:cxnSpLocks/>
          </p:cNvCxnSpPr>
          <p:nvPr/>
        </p:nvCxnSpPr>
        <p:spPr>
          <a:xfrm>
            <a:off x="8317447" y="6514626"/>
            <a:ext cx="639577"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21440A6-0400-4787-9C2E-99BE47B124EF}"/>
              </a:ext>
            </a:extLst>
          </p:cNvPr>
          <p:cNvSpPr/>
          <p:nvPr/>
        </p:nvSpPr>
        <p:spPr>
          <a:xfrm>
            <a:off x="48087" y="1607538"/>
            <a:ext cx="9002963"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Yes, although at a smaller volume, many of same procedures performed in the hospital inpatient care setting also appear in the outpatient observation stay data, including percutaneous transluminal coronary angioplasty, oophorectomy, prostatectomy, hysterectomy, knee arthroplasty, hip replacement, spinal fusion, to name a few.  The following table shows a ranking of the top ICD-10-PCS procedures using AHRQ’s Clinical Classifications Software (CCS) Groupings for procedures performed FY2015 through FY2020. </a:t>
            </a:r>
          </a:p>
        </p:txBody>
      </p:sp>
      <p:grpSp>
        <p:nvGrpSpPr>
          <p:cNvPr id="7" name="Group 6">
            <a:extLst>
              <a:ext uri="{FF2B5EF4-FFF2-40B4-BE49-F238E27FC236}">
                <a16:creationId xmlns:a16="http://schemas.microsoft.com/office/drawing/2014/main" id="{B6284C4A-A70D-49FB-8C86-0A02C5853A2B}"/>
              </a:ext>
            </a:extLst>
          </p:cNvPr>
          <p:cNvGrpSpPr/>
          <p:nvPr/>
        </p:nvGrpSpPr>
        <p:grpSpPr>
          <a:xfrm>
            <a:off x="5938730" y="222543"/>
            <a:ext cx="3205270" cy="1384995"/>
            <a:chOff x="5751754" y="241272"/>
            <a:chExt cx="3205270" cy="1384995"/>
          </a:xfrm>
        </p:grpSpPr>
        <p:sp>
          <p:nvSpPr>
            <p:cNvPr id="2" name="Rectangle 1">
              <a:extLst>
                <a:ext uri="{FF2B5EF4-FFF2-40B4-BE49-F238E27FC236}">
                  <a16:creationId xmlns:a16="http://schemas.microsoft.com/office/drawing/2014/main" id="{67D60CA3-29D2-46A5-B102-6F758D130560}"/>
                </a:ext>
              </a:extLst>
            </p:cNvPr>
            <p:cNvSpPr/>
            <p:nvPr/>
          </p:nvSpPr>
          <p:spPr>
            <a:xfrm>
              <a:off x="5751754" y="241272"/>
              <a:ext cx="3205270" cy="138499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Inpatient vs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Outpatient Procedures</a:t>
              </a:r>
            </a:p>
          </p:txBody>
        </p:sp>
        <p:pic>
          <p:nvPicPr>
            <p:cNvPr id="1026" name="Picture 2" descr="Inpatient Sign for Hospitals, SKU: S2-0246">
              <a:extLst>
                <a:ext uri="{FF2B5EF4-FFF2-40B4-BE49-F238E27FC236}">
                  <a16:creationId xmlns:a16="http://schemas.microsoft.com/office/drawing/2014/main" id="{50683629-DE14-46D0-9B52-EE763C8E58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95" t="13714" r="31333" b="46112"/>
            <a:stretch/>
          </p:blipFill>
          <p:spPr bwMode="auto">
            <a:xfrm>
              <a:off x="6327268" y="669197"/>
              <a:ext cx="582067" cy="5763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utpatient Sign for Hospitals, SKU: S2-0247">
              <a:extLst>
                <a:ext uri="{FF2B5EF4-FFF2-40B4-BE49-F238E27FC236}">
                  <a16:creationId xmlns:a16="http://schemas.microsoft.com/office/drawing/2014/main" id="{049AC427-7BB2-4626-AACF-DB29458CFB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43" t="13333" r="31524" b="44762"/>
            <a:stretch/>
          </p:blipFill>
          <p:spPr bwMode="auto">
            <a:xfrm>
              <a:off x="7806121" y="241272"/>
              <a:ext cx="568234" cy="57609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Table 11">
            <a:extLst>
              <a:ext uri="{FF2B5EF4-FFF2-40B4-BE49-F238E27FC236}">
                <a16:creationId xmlns:a16="http://schemas.microsoft.com/office/drawing/2014/main" id="{46E3B0DC-7E94-4877-ACEE-4C5E379B0DC8}"/>
              </a:ext>
            </a:extLst>
          </p:cNvPr>
          <p:cNvGraphicFramePr>
            <a:graphicFrameLocks noGrp="1"/>
          </p:cNvGraphicFramePr>
          <p:nvPr/>
        </p:nvGraphicFramePr>
        <p:xfrm>
          <a:off x="186975" y="3184945"/>
          <a:ext cx="8725186" cy="3108008"/>
        </p:xfrm>
        <a:graphic>
          <a:graphicData uri="http://schemas.openxmlformats.org/drawingml/2006/table">
            <a:tbl>
              <a:tblPr firstRow="1" firstCol="1" bandRow="1">
                <a:tableStyleId>{5C22544A-7EE6-4342-B048-85BDC9FD1C3A}</a:tableStyleId>
              </a:tblPr>
              <a:tblGrid>
                <a:gridCol w="522327">
                  <a:extLst>
                    <a:ext uri="{9D8B030D-6E8A-4147-A177-3AD203B41FA5}">
                      <a16:colId xmlns:a16="http://schemas.microsoft.com/office/drawing/2014/main" val="129687500"/>
                    </a:ext>
                  </a:extLst>
                </a:gridCol>
                <a:gridCol w="3713334">
                  <a:extLst>
                    <a:ext uri="{9D8B030D-6E8A-4147-A177-3AD203B41FA5}">
                      <a16:colId xmlns:a16="http://schemas.microsoft.com/office/drawing/2014/main" val="4079887276"/>
                    </a:ext>
                  </a:extLst>
                </a:gridCol>
                <a:gridCol w="338815">
                  <a:extLst>
                    <a:ext uri="{9D8B030D-6E8A-4147-A177-3AD203B41FA5}">
                      <a16:colId xmlns:a16="http://schemas.microsoft.com/office/drawing/2014/main" val="1974589969"/>
                    </a:ext>
                  </a:extLst>
                </a:gridCol>
                <a:gridCol w="562522">
                  <a:extLst>
                    <a:ext uri="{9D8B030D-6E8A-4147-A177-3AD203B41FA5}">
                      <a16:colId xmlns:a16="http://schemas.microsoft.com/office/drawing/2014/main" val="2347008059"/>
                    </a:ext>
                  </a:extLst>
                </a:gridCol>
                <a:gridCol w="3588188">
                  <a:extLst>
                    <a:ext uri="{9D8B030D-6E8A-4147-A177-3AD203B41FA5}">
                      <a16:colId xmlns:a16="http://schemas.microsoft.com/office/drawing/2014/main" val="1369414214"/>
                    </a:ext>
                  </a:extLst>
                </a:gridCol>
              </a:tblGrid>
              <a:tr h="223103">
                <a:tc>
                  <a:txBody>
                    <a:bodyPr/>
                    <a:lstStyle/>
                    <a:p>
                      <a:pPr marL="0" marR="0" algn="ctr">
                        <a:lnSpc>
                          <a:spcPct val="107000"/>
                        </a:lnSpc>
                        <a:spcBef>
                          <a:spcPts val="0"/>
                        </a:spcBef>
                        <a:spcAft>
                          <a:spcPts val="0"/>
                        </a:spcAft>
                      </a:pPr>
                      <a:r>
                        <a:rPr lang="en-US" sz="1400" b="1">
                          <a:solidFill>
                            <a:schemeClr val="tx1"/>
                          </a:solidFill>
                          <a:effectLst/>
                        </a:rPr>
                        <a:t>Rank</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tc>
                  <a:txBody>
                    <a:bodyPr/>
                    <a:lstStyle/>
                    <a:p>
                      <a:pPr marL="0" marR="0" algn="ctr">
                        <a:lnSpc>
                          <a:spcPct val="107000"/>
                        </a:lnSpc>
                        <a:spcBef>
                          <a:spcPts val="0"/>
                        </a:spcBef>
                        <a:spcAft>
                          <a:spcPts val="0"/>
                        </a:spcAft>
                      </a:pPr>
                      <a:r>
                        <a:rPr lang="en-US" sz="1400" b="1">
                          <a:solidFill>
                            <a:schemeClr val="tx1"/>
                          </a:solidFill>
                          <a:effectLst/>
                        </a:rPr>
                        <a:t>Observation Stay Top 10 CCS Procedure Categories</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tc>
                  <a:txBody>
                    <a:bodyPr/>
                    <a:lstStyle/>
                    <a:p>
                      <a:pPr>
                        <a:lnSpc>
                          <a:spcPct val="107000"/>
                        </a:lnSpc>
                      </a:pPr>
                      <a:endParaRPr lang="en-US" sz="1400" b="1">
                        <a:solidFill>
                          <a:schemeClr val="tx1"/>
                        </a:solidFill>
                        <a:effectLst/>
                        <a:latin typeface="Calibri" panose="020F0502020204030204" pitchFamily="34" charset="0"/>
                        <a:cs typeface="Times New Roman" panose="02020603050405020304" pitchFamily="18" charset="0"/>
                      </a:endParaRPr>
                    </a:p>
                  </a:txBody>
                  <a:tcPr marL="62535" marR="62535" marT="0" marB="0" anchor="b"/>
                </a:tc>
                <a:tc>
                  <a:txBody>
                    <a:bodyPr/>
                    <a:lstStyle/>
                    <a:p>
                      <a:pPr marL="0" marR="0" algn="ctr">
                        <a:lnSpc>
                          <a:spcPct val="107000"/>
                        </a:lnSpc>
                        <a:spcBef>
                          <a:spcPts val="0"/>
                        </a:spcBef>
                        <a:spcAft>
                          <a:spcPts val="0"/>
                        </a:spcAft>
                      </a:pPr>
                      <a:r>
                        <a:rPr lang="en-US" sz="1400" b="1">
                          <a:solidFill>
                            <a:schemeClr val="tx1"/>
                          </a:solidFill>
                          <a:effectLst/>
                        </a:rPr>
                        <a:t>Rank</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tc>
                  <a:txBody>
                    <a:bodyPr/>
                    <a:lstStyle/>
                    <a:p>
                      <a:pPr marL="0" marR="0" algn="ctr">
                        <a:lnSpc>
                          <a:spcPct val="107000"/>
                        </a:lnSpc>
                        <a:spcBef>
                          <a:spcPts val="0"/>
                        </a:spcBef>
                        <a:spcAft>
                          <a:spcPts val="0"/>
                        </a:spcAft>
                      </a:pPr>
                      <a:r>
                        <a:rPr lang="en-US" sz="1400" b="1" dirty="0">
                          <a:solidFill>
                            <a:schemeClr val="tx1"/>
                          </a:solidFill>
                          <a:effectLst/>
                        </a:rPr>
                        <a:t>Inpatient Discharge Top 10 CCS Procedure Categories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extLst>
                  <a:ext uri="{0D108BD9-81ED-4DB2-BD59-A6C34878D82A}">
                    <a16:rowId xmlns:a16="http://schemas.microsoft.com/office/drawing/2014/main" val="983982297"/>
                  </a:ext>
                </a:extLst>
              </a:tr>
              <a:tr h="173707">
                <a:tc>
                  <a:txBody>
                    <a:bodyPr/>
                    <a:lstStyle/>
                    <a:p>
                      <a:pPr marL="0" marR="0" algn="ctr">
                        <a:lnSpc>
                          <a:spcPct val="107000"/>
                        </a:lnSpc>
                        <a:spcBef>
                          <a:spcPts val="0"/>
                        </a:spcBef>
                        <a:spcAft>
                          <a:spcPts val="0"/>
                        </a:spcAft>
                      </a:pPr>
                      <a:r>
                        <a:rPr lang="en-US" sz="1300" dirty="0">
                          <a:solidFill>
                            <a:schemeClr val="tx1"/>
                          </a:solidFill>
                          <a:effectLst/>
                        </a:rPr>
                        <a:t>1</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solidFill>
                      <a:schemeClr val="accent1"/>
                    </a:solidFill>
                  </a:tcPr>
                </a:tc>
                <a:tc>
                  <a:txBody>
                    <a:bodyPr/>
                    <a:lstStyle/>
                    <a:p>
                      <a:pPr marL="0" marR="0">
                        <a:lnSpc>
                          <a:spcPct val="107000"/>
                        </a:lnSpc>
                        <a:spcBef>
                          <a:spcPts val="0"/>
                        </a:spcBef>
                        <a:spcAft>
                          <a:spcPts val="0"/>
                        </a:spcAft>
                      </a:pPr>
                      <a:r>
                        <a:rPr lang="en-US" sz="1300" dirty="0">
                          <a:effectLst/>
                        </a:rPr>
                        <a:t>Diagnostic cardiac catheterization; coronary arteriography</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tc>
                  <a:txBody>
                    <a:bodyPr/>
                    <a:lstStyle/>
                    <a:p>
                      <a:pPr>
                        <a:lnSpc>
                          <a:spcPct val="107000"/>
                        </a:lnSpc>
                      </a:pPr>
                      <a:endParaRPr lang="en-US" sz="1300" dirty="0">
                        <a:effectLst/>
                        <a:latin typeface="Calibri" panose="020F0502020204030204" pitchFamily="34" charset="0"/>
                        <a:cs typeface="Times New Roman" panose="02020603050405020304" pitchFamily="18" charset="0"/>
                      </a:endParaRPr>
                    </a:p>
                  </a:txBody>
                  <a:tcPr marL="62535" marR="62535" marT="0" marB="0" anchor="b"/>
                </a:tc>
                <a:tc>
                  <a:txBody>
                    <a:bodyPr/>
                    <a:lstStyle/>
                    <a:p>
                      <a:pPr marL="0" marR="0" algn="ctr">
                        <a:lnSpc>
                          <a:spcPct val="107000"/>
                        </a:lnSpc>
                        <a:spcBef>
                          <a:spcPts val="0"/>
                        </a:spcBef>
                        <a:spcAft>
                          <a:spcPts val="0"/>
                        </a:spcAft>
                      </a:pPr>
                      <a:r>
                        <a:rPr lang="en-US" sz="1300" b="1" dirty="0">
                          <a:solidFill>
                            <a:schemeClr val="tx1"/>
                          </a:solidFill>
                          <a:effectLst/>
                        </a:rPr>
                        <a:t>1</a:t>
                      </a:r>
                      <a:endParaRPr lang="en-US" sz="1300" b="1" dirty="0">
                        <a:solidFill>
                          <a:schemeClr val="tx1"/>
                        </a:solidFill>
                        <a:effectLst/>
                        <a:latin typeface="Calibri" panose="020F0502020204030204" pitchFamily="34" charset="0"/>
                        <a:ea typeface="+mn-ea"/>
                        <a:cs typeface="Times New Roman" panose="02020603050405020304" pitchFamily="18" charset="0"/>
                      </a:endParaRPr>
                    </a:p>
                  </a:txBody>
                  <a:tcPr marL="62535" marR="62535" marT="0" marB="0" anchor="b">
                    <a:solidFill>
                      <a:schemeClr val="accent1"/>
                    </a:solidFill>
                  </a:tcPr>
                </a:tc>
                <a:tc>
                  <a:txBody>
                    <a:bodyPr/>
                    <a:lstStyle/>
                    <a:p>
                      <a:pPr marL="0" marR="0">
                        <a:lnSpc>
                          <a:spcPct val="107000"/>
                        </a:lnSpc>
                        <a:spcBef>
                          <a:spcPts val="0"/>
                        </a:spcBef>
                        <a:spcAft>
                          <a:spcPts val="0"/>
                        </a:spcAft>
                      </a:pPr>
                      <a:r>
                        <a:rPr lang="en-US" sz="1300" dirty="0">
                          <a:effectLst/>
                        </a:rPr>
                        <a:t>Respiratory intubation and mechanical ventilation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extLst>
                  <a:ext uri="{0D108BD9-81ED-4DB2-BD59-A6C34878D82A}">
                    <a16:rowId xmlns:a16="http://schemas.microsoft.com/office/drawing/2014/main" val="3350033229"/>
                  </a:ext>
                </a:extLst>
              </a:tr>
              <a:tr h="173707">
                <a:tc>
                  <a:txBody>
                    <a:bodyPr/>
                    <a:lstStyle/>
                    <a:p>
                      <a:pPr marL="0" marR="0" algn="ctr">
                        <a:lnSpc>
                          <a:spcPct val="107000"/>
                        </a:lnSpc>
                        <a:spcBef>
                          <a:spcPts val="0"/>
                        </a:spcBef>
                        <a:spcAft>
                          <a:spcPts val="0"/>
                        </a:spcAft>
                      </a:pPr>
                      <a:r>
                        <a:rPr lang="en-US" sz="1300" dirty="0">
                          <a:solidFill>
                            <a:schemeClr val="tx1"/>
                          </a:solidFill>
                          <a:effectLst/>
                        </a:rPr>
                        <a:t>2</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solidFill>
                      <a:schemeClr val="accent1"/>
                    </a:solidFill>
                  </a:tcPr>
                </a:tc>
                <a:tc>
                  <a:txBody>
                    <a:bodyPr/>
                    <a:lstStyle/>
                    <a:p>
                      <a:pPr marL="0" marR="0">
                        <a:lnSpc>
                          <a:spcPct val="107000"/>
                        </a:lnSpc>
                        <a:spcBef>
                          <a:spcPts val="0"/>
                        </a:spcBef>
                        <a:spcAft>
                          <a:spcPts val="0"/>
                        </a:spcAft>
                      </a:pPr>
                      <a:r>
                        <a:rPr lang="en-US" sz="1300">
                          <a:effectLst/>
                        </a:rPr>
                        <a:t>Upper gastrointestinal endoscopy; biopsy</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tc>
                  <a:txBody>
                    <a:bodyPr/>
                    <a:lstStyle/>
                    <a:p>
                      <a:pPr>
                        <a:lnSpc>
                          <a:spcPct val="107000"/>
                        </a:lnSpc>
                      </a:pPr>
                      <a:endParaRPr lang="en-US" sz="1300">
                        <a:effectLst/>
                        <a:latin typeface="Calibri" panose="020F0502020204030204" pitchFamily="34" charset="0"/>
                        <a:cs typeface="Times New Roman" panose="02020603050405020304" pitchFamily="18" charset="0"/>
                      </a:endParaRPr>
                    </a:p>
                  </a:txBody>
                  <a:tcPr marL="62535" marR="62535" marT="0" marB="0" anchor="b"/>
                </a:tc>
                <a:tc>
                  <a:txBody>
                    <a:bodyPr/>
                    <a:lstStyle/>
                    <a:p>
                      <a:pPr marL="0" marR="0" algn="ctr">
                        <a:lnSpc>
                          <a:spcPct val="107000"/>
                        </a:lnSpc>
                        <a:spcBef>
                          <a:spcPts val="0"/>
                        </a:spcBef>
                        <a:spcAft>
                          <a:spcPts val="0"/>
                        </a:spcAft>
                      </a:pPr>
                      <a:r>
                        <a:rPr lang="en-US" sz="1300" b="1" dirty="0">
                          <a:solidFill>
                            <a:schemeClr val="tx1"/>
                          </a:solidFill>
                          <a:effectLst/>
                        </a:rPr>
                        <a:t>2</a:t>
                      </a:r>
                      <a:endParaRPr lang="en-US" sz="1300" b="1" dirty="0">
                        <a:solidFill>
                          <a:schemeClr val="tx1"/>
                        </a:solidFill>
                        <a:effectLst/>
                        <a:latin typeface="Calibri" panose="020F0502020204030204" pitchFamily="34" charset="0"/>
                        <a:ea typeface="+mn-ea"/>
                        <a:cs typeface="Times New Roman" panose="02020603050405020304" pitchFamily="18" charset="0"/>
                      </a:endParaRPr>
                    </a:p>
                  </a:txBody>
                  <a:tcPr marL="62535" marR="62535" marT="0" marB="0" anchor="b">
                    <a:solidFill>
                      <a:schemeClr val="accent1"/>
                    </a:solidFill>
                  </a:tcPr>
                </a:tc>
                <a:tc>
                  <a:txBody>
                    <a:bodyPr/>
                    <a:lstStyle/>
                    <a:p>
                      <a:pPr marL="0" marR="0">
                        <a:lnSpc>
                          <a:spcPct val="107000"/>
                        </a:lnSpc>
                        <a:spcBef>
                          <a:spcPts val="0"/>
                        </a:spcBef>
                        <a:spcAft>
                          <a:spcPts val="0"/>
                        </a:spcAft>
                      </a:pPr>
                      <a:r>
                        <a:rPr lang="en-US" sz="1300">
                          <a:effectLst/>
                        </a:rPr>
                        <a:t>Blood transfusion</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extLst>
                  <a:ext uri="{0D108BD9-81ED-4DB2-BD59-A6C34878D82A}">
                    <a16:rowId xmlns:a16="http://schemas.microsoft.com/office/drawing/2014/main" val="1621596053"/>
                  </a:ext>
                </a:extLst>
              </a:tr>
              <a:tr h="173707">
                <a:tc>
                  <a:txBody>
                    <a:bodyPr/>
                    <a:lstStyle/>
                    <a:p>
                      <a:pPr marL="0" marR="0" algn="ctr">
                        <a:lnSpc>
                          <a:spcPct val="107000"/>
                        </a:lnSpc>
                        <a:spcBef>
                          <a:spcPts val="0"/>
                        </a:spcBef>
                        <a:spcAft>
                          <a:spcPts val="0"/>
                        </a:spcAft>
                      </a:pPr>
                      <a:r>
                        <a:rPr lang="en-US" sz="1300" dirty="0">
                          <a:solidFill>
                            <a:schemeClr val="tx1"/>
                          </a:solidFill>
                          <a:effectLst/>
                        </a:rPr>
                        <a:t>3</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solidFill>
                      <a:schemeClr val="accent1"/>
                    </a:solidFill>
                  </a:tcPr>
                </a:tc>
                <a:tc>
                  <a:txBody>
                    <a:bodyPr/>
                    <a:lstStyle/>
                    <a:p>
                      <a:pPr marL="0" marR="0">
                        <a:lnSpc>
                          <a:spcPct val="107000"/>
                        </a:lnSpc>
                        <a:spcBef>
                          <a:spcPts val="0"/>
                        </a:spcBef>
                        <a:spcAft>
                          <a:spcPts val="0"/>
                        </a:spcAft>
                      </a:pPr>
                      <a:r>
                        <a:rPr lang="en-US" sz="1300">
                          <a:effectLst/>
                        </a:rPr>
                        <a:t>Appendectomy</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tc>
                  <a:txBody>
                    <a:bodyPr/>
                    <a:lstStyle/>
                    <a:p>
                      <a:pPr>
                        <a:lnSpc>
                          <a:spcPct val="107000"/>
                        </a:lnSpc>
                      </a:pPr>
                      <a:endParaRPr lang="en-US" sz="1300">
                        <a:effectLst/>
                        <a:latin typeface="Calibri" panose="020F0502020204030204" pitchFamily="34" charset="0"/>
                        <a:cs typeface="Times New Roman" panose="02020603050405020304" pitchFamily="18" charset="0"/>
                      </a:endParaRPr>
                    </a:p>
                  </a:txBody>
                  <a:tcPr marL="62535" marR="62535" marT="0" marB="0" anchor="b"/>
                </a:tc>
                <a:tc>
                  <a:txBody>
                    <a:bodyPr/>
                    <a:lstStyle/>
                    <a:p>
                      <a:pPr marL="0" marR="0" algn="ctr">
                        <a:lnSpc>
                          <a:spcPct val="107000"/>
                        </a:lnSpc>
                        <a:spcBef>
                          <a:spcPts val="0"/>
                        </a:spcBef>
                        <a:spcAft>
                          <a:spcPts val="0"/>
                        </a:spcAft>
                      </a:pPr>
                      <a:r>
                        <a:rPr lang="en-US" sz="1300" b="1" dirty="0">
                          <a:solidFill>
                            <a:schemeClr val="tx1"/>
                          </a:solidFill>
                          <a:effectLst/>
                        </a:rPr>
                        <a:t>3</a:t>
                      </a:r>
                      <a:endParaRPr lang="en-US" sz="1300" b="1" dirty="0">
                        <a:solidFill>
                          <a:schemeClr val="tx1"/>
                        </a:solidFill>
                        <a:effectLst/>
                        <a:latin typeface="Calibri" panose="020F0502020204030204" pitchFamily="34" charset="0"/>
                        <a:ea typeface="+mn-ea"/>
                        <a:cs typeface="Times New Roman" panose="02020603050405020304" pitchFamily="18" charset="0"/>
                      </a:endParaRPr>
                    </a:p>
                  </a:txBody>
                  <a:tcPr marL="62535" marR="62535" marT="0" marB="0" anchor="b">
                    <a:solidFill>
                      <a:schemeClr val="accent1"/>
                    </a:solidFill>
                  </a:tcPr>
                </a:tc>
                <a:tc>
                  <a:txBody>
                    <a:bodyPr/>
                    <a:lstStyle/>
                    <a:p>
                      <a:pPr marL="0" marR="0">
                        <a:lnSpc>
                          <a:spcPct val="107000"/>
                        </a:lnSpc>
                        <a:spcBef>
                          <a:spcPts val="0"/>
                        </a:spcBef>
                        <a:spcAft>
                          <a:spcPts val="0"/>
                        </a:spcAft>
                      </a:pPr>
                      <a:r>
                        <a:rPr lang="en-US" sz="1300" dirty="0">
                          <a:effectLst/>
                        </a:rPr>
                        <a:t>Prophylactic vaccinations and inoculations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extLst>
                  <a:ext uri="{0D108BD9-81ED-4DB2-BD59-A6C34878D82A}">
                    <a16:rowId xmlns:a16="http://schemas.microsoft.com/office/drawing/2014/main" val="1985909853"/>
                  </a:ext>
                </a:extLst>
              </a:tr>
              <a:tr h="173707">
                <a:tc>
                  <a:txBody>
                    <a:bodyPr/>
                    <a:lstStyle/>
                    <a:p>
                      <a:pPr marL="0" marR="0" algn="ctr">
                        <a:lnSpc>
                          <a:spcPct val="107000"/>
                        </a:lnSpc>
                        <a:spcBef>
                          <a:spcPts val="0"/>
                        </a:spcBef>
                        <a:spcAft>
                          <a:spcPts val="0"/>
                        </a:spcAft>
                      </a:pPr>
                      <a:r>
                        <a:rPr lang="en-US" sz="1300" dirty="0">
                          <a:solidFill>
                            <a:schemeClr val="tx1"/>
                          </a:solidFill>
                          <a:effectLst/>
                        </a:rPr>
                        <a:t>4</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solidFill>
                      <a:schemeClr val="accent1"/>
                    </a:solidFill>
                  </a:tcPr>
                </a:tc>
                <a:tc>
                  <a:txBody>
                    <a:bodyPr/>
                    <a:lstStyle/>
                    <a:p>
                      <a:pPr marL="0" marR="0">
                        <a:lnSpc>
                          <a:spcPct val="107000"/>
                        </a:lnSpc>
                        <a:spcBef>
                          <a:spcPts val="0"/>
                        </a:spcBef>
                        <a:spcAft>
                          <a:spcPts val="0"/>
                        </a:spcAft>
                      </a:pPr>
                      <a:r>
                        <a:rPr lang="en-US" sz="1300">
                          <a:effectLst/>
                        </a:rPr>
                        <a:t>Tonsillectomy and/or adenoidectomy</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tc>
                  <a:txBody>
                    <a:bodyPr/>
                    <a:lstStyle/>
                    <a:p>
                      <a:pPr>
                        <a:lnSpc>
                          <a:spcPct val="107000"/>
                        </a:lnSpc>
                      </a:pPr>
                      <a:endParaRPr lang="en-US" sz="1300">
                        <a:effectLst/>
                        <a:latin typeface="Calibri" panose="020F0502020204030204" pitchFamily="34" charset="0"/>
                        <a:cs typeface="Times New Roman" panose="02020603050405020304" pitchFamily="18" charset="0"/>
                      </a:endParaRPr>
                    </a:p>
                  </a:txBody>
                  <a:tcPr marL="62535" marR="62535" marT="0" marB="0" anchor="b"/>
                </a:tc>
                <a:tc>
                  <a:txBody>
                    <a:bodyPr/>
                    <a:lstStyle/>
                    <a:p>
                      <a:pPr marL="0" marR="0" algn="ctr">
                        <a:lnSpc>
                          <a:spcPct val="107000"/>
                        </a:lnSpc>
                        <a:spcBef>
                          <a:spcPts val="0"/>
                        </a:spcBef>
                        <a:spcAft>
                          <a:spcPts val="0"/>
                        </a:spcAft>
                      </a:pPr>
                      <a:r>
                        <a:rPr lang="en-US" sz="1300" b="1" dirty="0">
                          <a:solidFill>
                            <a:schemeClr val="tx1"/>
                          </a:solidFill>
                          <a:effectLst/>
                        </a:rPr>
                        <a:t>4</a:t>
                      </a:r>
                      <a:endParaRPr lang="en-US" sz="1300" b="1" dirty="0">
                        <a:solidFill>
                          <a:schemeClr val="tx1"/>
                        </a:solidFill>
                        <a:effectLst/>
                        <a:latin typeface="Calibri" panose="020F0502020204030204" pitchFamily="34" charset="0"/>
                        <a:ea typeface="+mn-ea"/>
                        <a:cs typeface="Times New Roman" panose="02020603050405020304" pitchFamily="18" charset="0"/>
                      </a:endParaRPr>
                    </a:p>
                  </a:txBody>
                  <a:tcPr marL="62535" marR="62535" marT="0" marB="0" anchor="b">
                    <a:solidFill>
                      <a:schemeClr val="accent1"/>
                    </a:solidFill>
                  </a:tcPr>
                </a:tc>
                <a:tc>
                  <a:txBody>
                    <a:bodyPr/>
                    <a:lstStyle/>
                    <a:p>
                      <a:pPr marL="0" marR="0">
                        <a:lnSpc>
                          <a:spcPct val="107000"/>
                        </a:lnSpc>
                        <a:spcBef>
                          <a:spcPts val="0"/>
                        </a:spcBef>
                        <a:spcAft>
                          <a:spcPts val="0"/>
                        </a:spcAft>
                      </a:pPr>
                      <a:r>
                        <a:rPr lang="en-US" sz="1300">
                          <a:effectLst/>
                        </a:rPr>
                        <a:t>Other procedures to assist delivery</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extLst>
                  <a:ext uri="{0D108BD9-81ED-4DB2-BD59-A6C34878D82A}">
                    <a16:rowId xmlns:a16="http://schemas.microsoft.com/office/drawing/2014/main" val="320050055"/>
                  </a:ext>
                </a:extLst>
              </a:tr>
              <a:tr h="173707">
                <a:tc>
                  <a:txBody>
                    <a:bodyPr/>
                    <a:lstStyle/>
                    <a:p>
                      <a:pPr marL="0" marR="0" algn="ctr">
                        <a:lnSpc>
                          <a:spcPct val="107000"/>
                        </a:lnSpc>
                        <a:spcBef>
                          <a:spcPts val="0"/>
                        </a:spcBef>
                        <a:spcAft>
                          <a:spcPts val="0"/>
                        </a:spcAft>
                      </a:pPr>
                      <a:r>
                        <a:rPr lang="en-US" sz="1300" dirty="0">
                          <a:solidFill>
                            <a:schemeClr val="tx1"/>
                          </a:solidFill>
                          <a:effectLst/>
                        </a:rPr>
                        <a:t>5</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solidFill>
                      <a:schemeClr val="accent1"/>
                    </a:solidFill>
                  </a:tcPr>
                </a:tc>
                <a:tc>
                  <a:txBody>
                    <a:bodyPr/>
                    <a:lstStyle/>
                    <a:p>
                      <a:pPr marL="0" marR="0">
                        <a:lnSpc>
                          <a:spcPct val="107000"/>
                        </a:lnSpc>
                        <a:spcBef>
                          <a:spcPts val="0"/>
                        </a:spcBef>
                        <a:spcAft>
                          <a:spcPts val="0"/>
                        </a:spcAft>
                      </a:pPr>
                      <a:r>
                        <a:rPr lang="en-US" sz="1300">
                          <a:effectLst/>
                        </a:rPr>
                        <a:t>Fetal measurement and monitoring</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tc>
                  <a:txBody>
                    <a:bodyPr/>
                    <a:lstStyle/>
                    <a:p>
                      <a:pPr>
                        <a:lnSpc>
                          <a:spcPct val="107000"/>
                        </a:lnSpc>
                      </a:pPr>
                      <a:endParaRPr lang="en-US" sz="1300">
                        <a:effectLst/>
                        <a:latin typeface="Calibri" panose="020F0502020204030204" pitchFamily="34" charset="0"/>
                        <a:cs typeface="Times New Roman" panose="02020603050405020304" pitchFamily="18" charset="0"/>
                      </a:endParaRPr>
                    </a:p>
                  </a:txBody>
                  <a:tcPr marL="62535" marR="62535" marT="0" marB="0" anchor="b"/>
                </a:tc>
                <a:tc>
                  <a:txBody>
                    <a:bodyPr/>
                    <a:lstStyle/>
                    <a:p>
                      <a:pPr marL="0" marR="0" algn="ctr">
                        <a:lnSpc>
                          <a:spcPct val="107000"/>
                        </a:lnSpc>
                        <a:spcBef>
                          <a:spcPts val="0"/>
                        </a:spcBef>
                        <a:spcAft>
                          <a:spcPts val="0"/>
                        </a:spcAft>
                      </a:pPr>
                      <a:r>
                        <a:rPr lang="en-US" sz="1300" b="1" dirty="0">
                          <a:solidFill>
                            <a:schemeClr val="tx1"/>
                          </a:solidFill>
                          <a:effectLst/>
                        </a:rPr>
                        <a:t>5</a:t>
                      </a:r>
                      <a:endParaRPr lang="en-US" sz="1300" b="1" dirty="0">
                        <a:solidFill>
                          <a:schemeClr val="tx1"/>
                        </a:solidFill>
                        <a:effectLst/>
                        <a:latin typeface="Calibri" panose="020F0502020204030204" pitchFamily="34" charset="0"/>
                        <a:ea typeface="+mn-ea"/>
                        <a:cs typeface="Times New Roman" panose="02020603050405020304" pitchFamily="18" charset="0"/>
                      </a:endParaRPr>
                    </a:p>
                  </a:txBody>
                  <a:tcPr marL="62535" marR="62535" marT="0" marB="0" anchor="b">
                    <a:solidFill>
                      <a:schemeClr val="accent1"/>
                    </a:solidFill>
                  </a:tcPr>
                </a:tc>
                <a:tc>
                  <a:txBody>
                    <a:bodyPr/>
                    <a:lstStyle/>
                    <a:p>
                      <a:pPr marL="0" marR="0">
                        <a:lnSpc>
                          <a:spcPct val="107000"/>
                        </a:lnSpc>
                        <a:spcBef>
                          <a:spcPts val="0"/>
                        </a:spcBef>
                        <a:spcAft>
                          <a:spcPts val="0"/>
                        </a:spcAft>
                      </a:pPr>
                      <a:r>
                        <a:rPr lang="en-US" sz="1300">
                          <a:effectLst/>
                        </a:rPr>
                        <a:t>Other vascular catheterization; not heart</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extLst>
                  <a:ext uri="{0D108BD9-81ED-4DB2-BD59-A6C34878D82A}">
                    <a16:rowId xmlns:a16="http://schemas.microsoft.com/office/drawing/2014/main" val="2692484602"/>
                  </a:ext>
                </a:extLst>
              </a:tr>
              <a:tr h="197252">
                <a:tc>
                  <a:txBody>
                    <a:bodyPr/>
                    <a:lstStyle/>
                    <a:p>
                      <a:pPr marL="0" marR="0" algn="ctr">
                        <a:lnSpc>
                          <a:spcPct val="107000"/>
                        </a:lnSpc>
                        <a:spcBef>
                          <a:spcPts val="0"/>
                        </a:spcBef>
                        <a:spcAft>
                          <a:spcPts val="0"/>
                        </a:spcAft>
                      </a:pPr>
                      <a:r>
                        <a:rPr lang="en-US" sz="1300" dirty="0">
                          <a:solidFill>
                            <a:schemeClr val="tx1"/>
                          </a:solidFill>
                          <a:effectLst/>
                        </a:rPr>
                        <a:t>6</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solidFill>
                      <a:schemeClr val="accent1"/>
                    </a:solidFill>
                  </a:tcPr>
                </a:tc>
                <a:tc>
                  <a:txBody>
                    <a:bodyPr/>
                    <a:lstStyle/>
                    <a:p>
                      <a:pPr marL="0" marR="0">
                        <a:lnSpc>
                          <a:spcPct val="107000"/>
                        </a:lnSpc>
                        <a:spcBef>
                          <a:spcPts val="0"/>
                        </a:spcBef>
                        <a:spcAft>
                          <a:spcPts val="0"/>
                        </a:spcAft>
                      </a:pPr>
                      <a:r>
                        <a:rPr lang="en-US" sz="1300">
                          <a:effectLst/>
                        </a:rPr>
                        <a:t>Other OR procedures on vessels other than head and neck</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tc>
                  <a:txBody>
                    <a:bodyPr/>
                    <a:lstStyle/>
                    <a:p>
                      <a:pPr>
                        <a:lnSpc>
                          <a:spcPct val="107000"/>
                        </a:lnSpc>
                      </a:pPr>
                      <a:endParaRPr lang="en-US" sz="1300">
                        <a:effectLst/>
                        <a:latin typeface="Calibri" panose="020F0502020204030204" pitchFamily="34" charset="0"/>
                        <a:cs typeface="Times New Roman" panose="02020603050405020304" pitchFamily="18" charset="0"/>
                      </a:endParaRPr>
                    </a:p>
                  </a:txBody>
                  <a:tcPr marL="62535" marR="62535" marT="0" marB="0" anchor="b"/>
                </a:tc>
                <a:tc>
                  <a:txBody>
                    <a:bodyPr/>
                    <a:lstStyle/>
                    <a:p>
                      <a:pPr marL="0" marR="0" algn="ctr">
                        <a:lnSpc>
                          <a:spcPct val="107000"/>
                        </a:lnSpc>
                        <a:spcBef>
                          <a:spcPts val="0"/>
                        </a:spcBef>
                        <a:spcAft>
                          <a:spcPts val="0"/>
                        </a:spcAft>
                      </a:pPr>
                      <a:r>
                        <a:rPr lang="en-US" sz="1300" b="1" dirty="0">
                          <a:solidFill>
                            <a:schemeClr val="tx1"/>
                          </a:solidFill>
                          <a:effectLst/>
                        </a:rPr>
                        <a:t>6</a:t>
                      </a:r>
                      <a:endParaRPr lang="en-US" sz="1300" b="1" dirty="0">
                        <a:solidFill>
                          <a:schemeClr val="tx1"/>
                        </a:solidFill>
                        <a:effectLst/>
                        <a:latin typeface="Calibri" panose="020F0502020204030204" pitchFamily="34" charset="0"/>
                        <a:ea typeface="+mn-ea"/>
                        <a:cs typeface="Times New Roman" panose="02020603050405020304" pitchFamily="18" charset="0"/>
                      </a:endParaRPr>
                    </a:p>
                  </a:txBody>
                  <a:tcPr marL="62535" marR="62535" marT="0" marB="0" anchor="b">
                    <a:solidFill>
                      <a:schemeClr val="accent1"/>
                    </a:solidFill>
                  </a:tcPr>
                </a:tc>
                <a:tc>
                  <a:txBody>
                    <a:bodyPr/>
                    <a:lstStyle/>
                    <a:p>
                      <a:pPr marL="0" marR="0">
                        <a:lnSpc>
                          <a:spcPct val="107000"/>
                        </a:lnSpc>
                        <a:spcBef>
                          <a:spcPts val="0"/>
                        </a:spcBef>
                        <a:spcAft>
                          <a:spcPts val="0"/>
                        </a:spcAft>
                      </a:pPr>
                      <a:r>
                        <a:rPr lang="en-US" sz="1300">
                          <a:effectLst/>
                        </a:rPr>
                        <a:t>Diagnostic cardiac catheterization; coronary arteriography</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extLst>
                  <a:ext uri="{0D108BD9-81ED-4DB2-BD59-A6C34878D82A}">
                    <a16:rowId xmlns:a16="http://schemas.microsoft.com/office/drawing/2014/main" val="3449535413"/>
                  </a:ext>
                </a:extLst>
              </a:tr>
              <a:tr h="173707">
                <a:tc>
                  <a:txBody>
                    <a:bodyPr/>
                    <a:lstStyle/>
                    <a:p>
                      <a:pPr marL="0" marR="0" algn="ctr">
                        <a:lnSpc>
                          <a:spcPct val="107000"/>
                        </a:lnSpc>
                        <a:spcBef>
                          <a:spcPts val="0"/>
                        </a:spcBef>
                        <a:spcAft>
                          <a:spcPts val="0"/>
                        </a:spcAft>
                      </a:pPr>
                      <a:r>
                        <a:rPr lang="en-US" sz="1300" dirty="0">
                          <a:solidFill>
                            <a:schemeClr val="tx1"/>
                          </a:solidFill>
                          <a:effectLst/>
                        </a:rPr>
                        <a:t>7</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solidFill>
                      <a:schemeClr val="accent1"/>
                    </a:solidFill>
                  </a:tcPr>
                </a:tc>
                <a:tc>
                  <a:txBody>
                    <a:bodyPr/>
                    <a:lstStyle/>
                    <a:p>
                      <a:pPr marL="0" marR="0">
                        <a:lnSpc>
                          <a:spcPct val="107000"/>
                        </a:lnSpc>
                        <a:spcBef>
                          <a:spcPts val="0"/>
                        </a:spcBef>
                        <a:spcAft>
                          <a:spcPts val="0"/>
                        </a:spcAft>
                      </a:pPr>
                      <a:r>
                        <a:rPr lang="en-US" sz="1300">
                          <a:effectLst/>
                        </a:rPr>
                        <a:t>Other OR procedures on mouth and throat</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tc>
                  <a:txBody>
                    <a:bodyPr/>
                    <a:lstStyle/>
                    <a:p>
                      <a:pPr>
                        <a:lnSpc>
                          <a:spcPct val="107000"/>
                        </a:lnSpc>
                      </a:pPr>
                      <a:endParaRPr lang="en-US" sz="1300">
                        <a:effectLst/>
                        <a:latin typeface="Calibri" panose="020F0502020204030204" pitchFamily="34" charset="0"/>
                        <a:cs typeface="Times New Roman" panose="02020603050405020304" pitchFamily="18" charset="0"/>
                      </a:endParaRPr>
                    </a:p>
                  </a:txBody>
                  <a:tcPr marL="62535" marR="62535" marT="0" marB="0" anchor="b"/>
                </a:tc>
                <a:tc>
                  <a:txBody>
                    <a:bodyPr/>
                    <a:lstStyle/>
                    <a:p>
                      <a:pPr marL="0" marR="0" algn="ctr">
                        <a:lnSpc>
                          <a:spcPct val="107000"/>
                        </a:lnSpc>
                        <a:spcBef>
                          <a:spcPts val="0"/>
                        </a:spcBef>
                        <a:spcAft>
                          <a:spcPts val="0"/>
                        </a:spcAft>
                      </a:pPr>
                      <a:r>
                        <a:rPr lang="en-US" sz="1300" b="1" dirty="0">
                          <a:solidFill>
                            <a:schemeClr val="tx1"/>
                          </a:solidFill>
                          <a:effectLst/>
                        </a:rPr>
                        <a:t>7</a:t>
                      </a:r>
                      <a:endParaRPr lang="en-US" sz="1300" b="1" dirty="0">
                        <a:solidFill>
                          <a:schemeClr val="tx1"/>
                        </a:solidFill>
                        <a:effectLst/>
                        <a:latin typeface="Calibri" panose="020F0502020204030204" pitchFamily="34" charset="0"/>
                        <a:ea typeface="+mn-ea"/>
                        <a:cs typeface="Times New Roman" panose="02020603050405020304" pitchFamily="18" charset="0"/>
                      </a:endParaRPr>
                    </a:p>
                  </a:txBody>
                  <a:tcPr marL="62535" marR="62535" marT="0" marB="0" anchor="b">
                    <a:solidFill>
                      <a:schemeClr val="accent1"/>
                    </a:solidFill>
                  </a:tcPr>
                </a:tc>
                <a:tc>
                  <a:txBody>
                    <a:bodyPr/>
                    <a:lstStyle/>
                    <a:p>
                      <a:pPr marL="0" marR="0">
                        <a:lnSpc>
                          <a:spcPct val="107000"/>
                        </a:lnSpc>
                        <a:spcBef>
                          <a:spcPts val="0"/>
                        </a:spcBef>
                        <a:spcAft>
                          <a:spcPts val="0"/>
                        </a:spcAft>
                      </a:pPr>
                      <a:r>
                        <a:rPr lang="en-US" sz="1300">
                          <a:effectLst/>
                        </a:rPr>
                        <a:t>Other therapeutic procedures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extLst>
                  <a:ext uri="{0D108BD9-81ED-4DB2-BD59-A6C34878D82A}">
                    <a16:rowId xmlns:a16="http://schemas.microsoft.com/office/drawing/2014/main" val="2286299381"/>
                  </a:ext>
                </a:extLst>
              </a:tr>
              <a:tr h="173707">
                <a:tc>
                  <a:txBody>
                    <a:bodyPr/>
                    <a:lstStyle/>
                    <a:p>
                      <a:pPr marL="0" marR="0" algn="ctr">
                        <a:lnSpc>
                          <a:spcPct val="107000"/>
                        </a:lnSpc>
                        <a:spcBef>
                          <a:spcPts val="0"/>
                        </a:spcBef>
                        <a:spcAft>
                          <a:spcPts val="0"/>
                        </a:spcAft>
                      </a:pPr>
                      <a:r>
                        <a:rPr lang="en-US" sz="1300" dirty="0">
                          <a:solidFill>
                            <a:schemeClr val="tx1"/>
                          </a:solidFill>
                          <a:effectLst/>
                        </a:rPr>
                        <a:t>9</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solidFill>
                      <a:schemeClr val="accent1"/>
                    </a:solidFill>
                  </a:tcPr>
                </a:tc>
                <a:tc>
                  <a:txBody>
                    <a:bodyPr/>
                    <a:lstStyle/>
                    <a:p>
                      <a:pPr marL="0" marR="0">
                        <a:lnSpc>
                          <a:spcPct val="107000"/>
                        </a:lnSpc>
                        <a:spcBef>
                          <a:spcPts val="0"/>
                        </a:spcBef>
                        <a:spcAft>
                          <a:spcPts val="0"/>
                        </a:spcAft>
                      </a:pPr>
                      <a:r>
                        <a:rPr lang="en-US" sz="1300">
                          <a:effectLst/>
                        </a:rPr>
                        <a:t>Prophylactic vaccinations and inoculations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tc>
                  <a:txBody>
                    <a:bodyPr/>
                    <a:lstStyle/>
                    <a:p>
                      <a:pPr>
                        <a:lnSpc>
                          <a:spcPct val="107000"/>
                        </a:lnSpc>
                      </a:pPr>
                      <a:endParaRPr lang="en-US" sz="1300">
                        <a:effectLst/>
                        <a:latin typeface="Calibri" panose="020F0502020204030204" pitchFamily="34" charset="0"/>
                        <a:cs typeface="Times New Roman" panose="02020603050405020304" pitchFamily="18" charset="0"/>
                      </a:endParaRPr>
                    </a:p>
                  </a:txBody>
                  <a:tcPr marL="62535" marR="62535" marT="0" marB="0" anchor="b"/>
                </a:tc>
                <a:tc>
                  <a:txBody>
                    <a:bodyPr/>
                    <a:lstStyle/>
                    <a:p>
                      <a:pPr marL="0" marR="0" algn="ctr">
                        <a:lnSpc>
                          <a:spcPct val="107000"/>
                        </a:lnSpc>
                        <a:spcBef>
                          <a:spcPts val="0"/>
                        </a:spcBef>
                        <a:spcAft>
                          <a:spcPts val="0"/>
                        </a:spcAft>
                      </a:pPr>
                      <a:r>
                        <a:rPr lang="en-US" sz="1300" b="1" dirty="0">
                          <a:solidFill>
                            <a:schemeClr val="tx1"/>
                          </a:solidFill>
                          <a:effectLst/>
                        </a:rPr>
                        <a:t>9</a:t>
                      </a:r>
                      <a:endParaRPr lang="en-US" sz="1300" b="1" dirty="0">
                        <a:solidFill>
                          <a:schemeClr val="tx1"/>
                        </a:solidFill>
                        <a:effectLst/>
                        <a:latin typeface="Calibri" panose="020F0502020204030204" pitchFamily="34" charset="0"/>
                        <a:ea typeface="+mn-ea"/>
                        <a:cs typeface="Times New Roman" panose="02020603050405020304" pitchFamily="18" charset="0"/>
                      </a:endParaRPr>
                    </a:p>
                  </a:txBody>
                  <a:tcPr marL="62535" marR="62535" marT="0" marB="0" anchor="b">
                    <a:solidFill>
                      <a:schemeClr val="accent1"/>
                    </a:solidFill>
                  </a:tcPr>
                </a:tc>
                <a:tc>
                  <a:txBody>
                    <a:bodyPr/>
                    <a:lstStyle/>
                    <a:p>
                      <a:pPr marL="0" marR="0">
                        <a:lnSpc>
                          <a:spcPct val="107000"/>
                        </a:lnSpc>
                        <a:spcBef>
                          <a:spcPts val="0"/>
                        </a:spcBef>
                        <a:spcAft>
                          <a:spcPts val="0"/>
                        </a:spcAft>
                      </a:pPr>
                      <a:r>
                        <a:rPr lang="en-US" sz="1300">
                          <a:effectLst/>
                        </a:rPr>
                        <a:t>Fetal measurement and monitoring</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extLst>
                  <a:ext uri="{0D108BD9-81ED-4DB2-BD59-A6C34878D82A}">
                    <a16:rowId xmlns:a16="http://schemas.microsoft.com/office/drawing/2014/main" val="775484310"/>
                  </a:ext>
                </a:extLst>
              </a:tr>
              <a:tr h="173707">
                <a:tc>
                  <a:txBody>
                    <a:bodyPr/>
                    <a:lstStyle/>
                    <a:p>
                      <a:pPr marL="0" marR="0" algn="ctr">
                        <a:lnSpc>
                          <a:spcPct val="107000"/>
                        </a:lnSpc>
                        <a:spcBef>
                          <a:spcPts val="0"/>
                        </a:spcBef>
                        <a:spcAft>
                          <a:spcPts val="0"/>
                        </a:spcAft>
                      </a:pPr>
                      <a:r>
                        <a:rPr lang="en-US" sz="1300" dirty="0">
                          <a:solidFill>
                            <a:schemeClr val="tx1"/>
                          </a:solidFill>
                          <a:effectLst/>
                        </a:rPr>
                        <a:t>9</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solidFill>
                      <a:schemeClr val="accent1"/>
                    </a:solidFill>
                  </a:tcPr>
                </a:tc>
                <a:tc>
                  <a:txBody>
                    <a:bodyPr/>
                    <a:lstStyle/>
                    <a:p>
                      <a:pPr marL="0" marR="0">
                        <a:lnSpc>
                          <a:spcPct val="107000"/>
                        </a:lnSpc>
                        <a:spcBef>
                          <a:spcPts val="0"/>
                        </a:spcBef>
                        <a:spcAft>
                          <a:spcPts val="0"/>
                        </a:spcAft>
                      </a:pPr>
                      <a:r>
                        <a:rPr lang="en-US" sz="1300">
                          <a:effectLst/>
                        </a:rPr>
                        <a:t>Cholecystectomy and common duct exploration</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tc>
                  <a:txBody>
                    <a:bodyPr/>
                    <a:lstStyle/>
                    <a:p>
                      <a:pPr>
                        <a:lnSpc>
                          <a:spcPct val="107000"/>
                        </a:lnSpc>
                      </a:pPr>
                      <a:endParaRPr lang="en-US" sz="1300">
                        <a:effectLst/>
                        <a:latin typeface="Calibri" panose="020F0502020204030204" pitchFamily="34" charset="0"/>
                        <a:cs typeface="Times New Roman" panose="02020603050405020304" pitchFamily="18" charset="0"/>
                      </a:endParaRPr>
                    </a:p>
                  </a:txBody>
                  <a:tcPr marL="62535" marR="62535" marT="0" marB="0" anchor="b"/>
                </a:tc>
                <a:tc>
                  <a:txBody>
                    <a:bodyPr/>
                    <a:lstStyle/>
                    <a:p>
                      <a:pPr marL="0" marR="0" algn="ctr">
                        <a:lnSpc>
                          <a:spcPct val="107000"/>
                        </a:lnSpc>
                        <a:spcBef>
                          <a:spcPts val="0"/>
                        </a:spcBef>
                        <a:spcAft>
                          <a:spcPts val="0"/>
                        </a:spcAft>
                      </a:pPr>
                      <a:r>
                        <a:rPr lang="en-US" sz="1300" b="1" dirty="0">
                          <a:solidFill>
                            <a:schemeClr val="tx1"/>
                          </a:solidFill>
                          <a:effectLst/>
                        </a:rPr>
                        <a:t>9</a:t>
                      </a:r>
                      <a:endParaRPr lang="en-US" sz="1300" b="1" dirty="0">
                        <a:solidFill>
                          <a:schemeClr val="tx1"/>
                        </a:solidFill>
                        <a:effectLst/>
                        <a:latin typeface="Calibri" panose="020F0502020204030204" pitchFamily="34" charset="0"/>
                        <a:ea typeface="+mn-ea"/>
                        <a:cs typeface="Times New Roman" panose="02020603050405020304" pitchFamily="18" charset="0"/>
                      </a:endParaRPr>
                    </a:p>
                  </a:txBody>
                  <a:tcPr marL="62535" marR="62535" marT="0" marB="0" anchor="b">
                    <a:solidFill>
                      <a:schemeClr val="accent1"/>
                    </a:solidFill>
                  </a:tcPr>
                </a:tc>
                <a:tc>
                  <a:txBody>
                    <a:bodyPr/>
                    <a:lstStyle/>
                    <a:p>
                      <a:pPr marL="0" marR="0">
                        <a:lnSpc>
                          <a:spcPct val="107000"/>
                        </a:lnSpc>
                        <a:spcBef>
                          <a:spcPts val="0"/>
                        </a:spcBef>
                        <a:spcAft>
                          <a:spcPts val="0"/>
                        </a:spcAft>
                      </a:pPr>
                      <a:r>
                        <a:rPr lang="en-US" sz="1300">
                          <a:effectLst/>
                        </a:rPr>
                        <a:t>Upper gastrointestinal endoscopy; biopsy</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nchor="b"/>
                </a:tc>
                <a:extLst>
                  <a:ext uri="{0D108BD9-81ED-4DB2-BD59-A6C34878D82A}">
                    <a16:rowId xmlns:a16="http://schemas.microsoft.com/office/drawing/2014/main" val="1505230634"/>
                  </a:ext>
                </a:extLst>
              </a:tr>
              <a:tr h="338729">
                <a:tc>
                  <a:txBody>
                    <a:bodyPr/>
                    <a:lstStyle/>
                    <a:p>
                      <a:pPr marL="0" marR="0" algn="ctr">
                        <a:lnSpc>
                          <a:spcPct val="107000"/>
                        </a:lnSpc>
                        <a:spcBef>
                          <a:spcPts val="0"/>
                        </a:spcBef>
                        <a:spcAft>
                          <a:spcPts val="0"/>
                        </a:spcAft>
                      </a:pPr>
                      <a:r>
                        <a:rPr lang="en-US" sz="1300" dirty="0">
                          <a:solidFill>
                            <a:schemeClr val="tx1"/>
                          </a:solidFill>
                          <a:effectLst/>
                        </a:rPr>
                        <a:t>10</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solidFill>
                      <a:schemeClr val="accent1"/>
                    </a:solidFill>
                  </a:tcPr>
                </a:tc>
                <a:tc>
                  <a:txBody>
                    <a:bodyPr/>
                    <a:lstStyle/>
                    <a:p>
                      <a:pPr marL="0" marR="0">
                        <a:lnSpc>
                          <a:spcPct val="107000"/>
                        </a:lnSpc>
                        <a:spcBef>
                          <a:spcPts val="0"/>
                        </a:spcBef>
                        <a:spcAft>
                          <a:spcPts val="0"/>
                        </a:spcAft>
                      </a:pPr>
                      <a:r>
                        <a:rPr lang="en-US" sz="1300">
                          <a:effectLst/>
                        </a:rPr>
                        <a:t>Insertion; revision; replacement; removal of cardiac pacemaker or cardioverter/defibrillator</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tc>
                <a:tc>
                  <a:txBody>
                    <a:bodyPr/>
                    <a:lstStyle/>
                    <a:p>
                      <a:pPr>
                        <a:lnSpc>
                          <a:spcPct val="107000"/>
                        </a:lnSpc>
                      </a:pPr>
                      <a:endParaRPr lang="en-US" sz="1300">
                        <a:effectLst/>
                        <a:latin typeface="Calibri" panose="020F0502020204030204" pitchFamily="34" charset="0"/>
                        <a:cs typeface="Times New Roman" panose="02020603050405020304" pitchFamily="18" charset="0"/>
                      </a:endParaRPr>
                    </a:p>
                  </a:txBody>
                  <a:tcPr marL="62535" marR="62535" marT="0" marB="0"/>
                </a:tc>
                <a:tc>
                  <a:txBody>
                    <a:bodyPr/>
                    <a:lstStyle/>
                    <a:p>
                      <a:pPr marL="0" marR="0" algn="ctr">
                        <a:lnSpc>
                          <a:spcPct val="107000"/>
                        </a:lnSpc>
                        <a:spcBef>
                          <a:spcPts val="0"/>
                        </a:spcBef>
                        <a:spcAft>
                          <a:spcPts val="0"/>
                        </a:spcAft>
                      </a:pPr>
                      <a:r>
                        <a:rPr lang="en-US" sz="1300" b="1" dirty="0">
                          <a:solidFill>
                            <a:schemeClr val="tx1"/>
                          </a:solidFill>
                          <a:effectLst/>
                        </a:rPr>
                        <a:t>10</a:t>
                      </a:r>
                      <a:endParaRPr lang="en-US" sz="1300" b="1" dirty="0">
                        <a:solidFill>
                          <a:schemeClr val="tx1"/>
                        </a:solidFill>
                        <a:effectLst/>
                        <a:latin typeface="Calibri" panose="020F0502020204030204" pitchFamily="34" charset="0"/>
                        <a:ea typeface="+mn-ea"/>
                        <a:cs typeface="Times New Roman" panose="02020603050405020304" pitchFamily="18" charset="0"/>
                      </a:endParaRPr>
                    </a:p>
                  </a:txBody>
                  <a:tcPr marL="62535" marR="62535" marT="0" marB="0">
                    <a:solidFill>
                      <a:schemeClr val="accent1"/>
                    </a:solidFill>
                  </a:tcPr>
                </a:tc>
                <a:tc>
                  <a:txBody>
                    <a:bodyPr/>
                    <a:lstStyle/>
                    <a:p>
                      <a:pPr marL="0" marR="0">
                        <a:lnSpc>
                          <a:spcPct val="107000"/>
                        </a:lnSpc>
                        <a:spcBef>
                          <a:spcPts val="0"/>
                        </a:spcBef>
                        <a:spcAft>
                          <a:spcPts val="0"/>
                        </a:spcAft>
                      </a:pPr>
                      <a:r>
                        <a:rPr lang="en-US" sz="1300" dirty="0">
                          <a:effectLst/>
                        </a:rPr>
                        <a:t>Other therapeutic procedures on muscles and tendons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535" marR="62535" marT="0" marB="0"/>
                </a:tc>
                <a:extLst>
                  <a:ext uri="{0D108BD9-81ED-4DB2-BD59-A6C34878D82A}">
                    <a16:rowId xmlns:a16="http://schemas.microsoft.com/office/drawing/2014/main" val="1990235132"/>
                  </a:ext>
                </a:extLst>
              </a:tr>
            </a:tbl>
          </a:graphicData>
        </a:graphic>
      </p:graphicFrame>
    </p:spTree>
    <p:extLst>
      <p:ext uri="{BB962C8B-B14F-4D97-AF65-F5344CB8AC3E}">
        <p14:creationId xmlns:p14="http://schemas.microsoft.com/office/powerpoint/2010/main" val="2865069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735B16E-BBAB-4A74-8AF9-EB5BAB6A9D85}"/>
              </a:ext>
            </a:extLst>
          </p:cNvPr>
          <p:cNvSpPr txBox="1"/>
          <p:nvPr/>
        </p:nvSpPr>
        <p:spPr>
          <a:xfrm>
            <a:off x="7306978" y="6413727"/>
            <a:ext cx="102265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Light" panose="020F0302020204030204"/>
                <a:ea typeface="+mn-ea"/>
                <a:cs typeface="+mn-cs"/>
              </a:rPr>
              <a:t>Continued</a:t>
            </a:r>
          </a:p>
        </p:txBody>
      </p:sp>
      <p:cxnSp>
        <p:nvCxnSpPr>
          <p:cNvPr id="11" name="Straight Arrow Connector 10">
            <a:extLst>
              <a:ext uri="{FF2B5EF4-FFF2-40B4-BE49-F238E27FC236}">
                <a16:creationId xmlns:a16="http://schemas.microsoft.com/office/drawing/2014/main" id="{50401CAB-0C6A-4E6C-9726-392D4B4F4EBF}"/>
              </a:ext>
            </a:extLst>
          </p:cNvPr>
          <p:cNvCxnSpPr>
            <a:cxnSpLocks/>
          </p:cNvCxnSpPr>
          <p:nvPr/>
        </p:nvCxnSpPr>
        <p:spPr>
          <a:xfrm>
            <a:off x="8317447" y="6583004"/>
            <a:ext cx="639577"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21440A6-0400-4787-9C2E-99BE47B124EF}"/>
              </a:ext>
            </a:extLst>
          </p:cNvPr>
          <p:cNvSpPr/>
          <p:nvPr/>
        </p:nvSpPr>
        <p:spPr>
          <a:xfrm>
            <a:off x="117531" y="249053"/>
            <a:ext cx="8908937"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While observation stay data does have many of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same ICD-10-PCS procedures found in the inpatient care setting, as you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can see in Figure 1 below, from FY2016 to FY2020, only on small volume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of observation stays had such procedures. In Figure 2 below, you will see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that the percent of patients with such codes has trended downward from 10% in FY2016 to 6% in FY2020.</a:t>
            </a:r>
          </a:p>
        </p:txBody>
      </p:sp>
      <p:grpSp>
        <p:nvGrpSpPr>
          <p:cNvPr id="7" name="Group 6">
            <a:extLst>
              <a:ext uri="{FF2B5EF4-FFF2-40B4-BE49-F238E27FC236}">
                <a16:creationId xmlns:a16="http://schemas.microsoft.com/office/drawing/2014/main" id="{B6284C4A-A70D-49FB-8C86-0A02C5853A2B}"/>
              </a:ext>
            </a:extLst>
          </p:cNvPr>
          <p:cNvGrpSpPr/>
          <p:nvPr/>
        </p:nvGrpSpPr>
        <p:grpSpPr>
          <a:xfrm>
            <a:off x="6304456" y="191941"/>
            <a:ext cx="2839544" cy="1107996"/>
            <a:chOff x="5751754" y="210169"/>
            <a:chExt cx="3205270" cy="1107996"/>
          </a:xfrm>
        </p:grpSpPr>
        <p:sp>
          <p:nvSpPr>
            <p:cNvPr id="2" name="Rectangle 1">
              <a:extLst>
                <a:ext uri="{FF2B5EF4-FFF2-40B4-BE49-F238E27FC236}">
                  <a16:creationId xmlns:a16="http://schemas.microsoft.com/office/drawing/2014/main" id="{67D60CA3-29D2-46A5-B102-6F758D130560}"/>
                </a:ext>
              </a:extLst>
            </p:cNvPr>
            <p:cNvSpPr/>
            <p:nvPr/>
          </p:nvSpPr>
          <p:spPr>
            <a:xfrm>
              <a:off x="5751754" y="210169"/>
              <a:ext cx="3205270" cy="110799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Inpatient vs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Outpatient Procedures</a:t>
              </a:r>
            </a:p>
          </p:txBody>
        </p:sp>
        <p:pic>
          <p:nvPicPr>
            <p:cNvPr id="1026" name="Picture 2" descr="Inpatient Sign for Hospitals, SKU: S2-0246">
              <a:extLst>
                <a:ext uri="{FF2B5EF4-FFF2-40B4-BE49-F238E27FC236}">
                  <a16:creationId xmlns:a16="http://schemas.microsoft.com/office/drawing/2014/main" id="{50683629-DE14-46D0-9B52-EE763C8E58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95" t="13714" r="31333" b="46112"/>
            <a:stretch/>
          </p:blipFill>
          <p:spPr bwMode="auto">
            <a:xfrm>
              <a:off x="6702766" y="589478"/>
              <a:ext cx="361265" cy="3577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utpatient Sign for Hospitals, SKU: S2-0247">
              <a:extLst>
                <a:ext uri="{FF2B5EF4-FFF2-40B4-BE49-F238E27FC236}">
                  <a16:creationId xmlns:a16="http://schemas.microsoft.com/office/drawing/2014/main" id="{049AC427-7BB2-4626-AACF-DB29458CFB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43" t="13333" r="31524" b="44762"/>
            <a:stretch/>
          </p:blipFill>
          <p:spPr bwMode="auto">
            <a:xfrm>
              <a:off x="7803842" y="275262"/>
              <a:ext cx="352841" cy="35771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6" name="Chart 5">
            <a:extLst>
              <a:ext uri="{FF2B5EF4-FFF2-40B4-BE49-F238E27FC236}">
                <a16:creationId xmlns:a16="http://schemas.microsoft.com/office/drawing/2014/main" id="{63FA63BD-B62E-4BD8-BE25-A8F4F3BC988E}"/>
              </a:ext>
            </a:extLst>
          </p:cNvPr>
          <p:cNvGraphicFramePr/>
          <p:nvPr/>
        </p:nvGraphicFramePr>
        <p:xfrm>
          <a:off x="414385" y="1939841"/>
          <a:ext cx="8020594" cy="21730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2930225C-6897-4B7E-ABA2-B4BE315E3D9F}"/>
              </a:ext>
            </a:extLst>
          </p:cNvPr>
          <p:cNvSpPr txBox="1"/>
          <p:nvPr/>
        </p:nvSpPr>
        <p:spPr>
          <a:xfrm>
            <a:off x="522044" y="1588699"/>
            <a:ext cx="739567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Figure 1. FY2016 to FY2020 Volume of Observation Stays with ICD-10-PCS Procedures</a:t>
            </a:r>
          </a:p>
        </p:txBody>
      </p:sp>
      <p:graphicFrame>
        <p:nvGraphicFramePr>
          <p:cNvPr id="5" name="Chart 4">
            <a:extLst>
              <a:ext uri="{FF2B5EF4-FFF2-40B4-BE49-F238E27FC236}">
                <a16:creationId xmlns:a16="http://schemas.microsoft.com/office/drawing/2014/main" id="{3CC07F55-994C-4312-B9F2-DC1AB5F2F072}"/>
              </a:ext>
            </a:extLst>
          </p:cNvPr>
          <p:cNvGraphicFramePr/>
          <p:nvPr/>
        </p:nvGraphicFramePr>
        <p:xfrm>
          <a:off x="414385" y="4256930"/>
          <a:ext cx="8020594" cy="21730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6646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21440A6-0400-4787-9C2E-99BE47B124EF}"/>
              </a:ext>
            </a:extLst>
          </p:cNvPr>
          <p:cNvSpPr/>
          <p:nvPr/>
        </p:nvSpPr>
        <p:spPr>
          <a:xfrm>
            <a:off x="117531" y="249053"/>
            <a:ext cx="890893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Given the lower and moderate complexity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many observations, the highest volume of procedures are recorded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CPT  codes  for tests performed during the stay and for the stay itself.  </a:t>
            </a:r>
          </a:p>
        </p:txBody>
      </p:sp>
      <p:graphicFrame>
        <p:nvGraphicFramePr>
          <p:cNvPr id="3" name="Table 2">
            <a:extLst>
              <a:ext uri="{FF2B5EF4-FFF2-40B4-BE49-F238E27FC236}">
                <a16:creationId xmlns:a16="http://schemas.microsoft.com/office/drawing/2014/main" id="{205A61FF-392A-496E-94BE-019B3BCC5851}"/>
              </a:ext>
            </a:extLst>
          </p:cNvPr>
          <p:cNvGraphicFramePr>
            <a:graphicFrameLocks noGrp="1"/>
          </p:cNvGraphicFramePr>
          <p:nvPr/>
        </p:nvGraphicFramePr>
        <p:xfrm>
          <a:off x="193816" y="1407915"/>
          <a:ext cx="8712960" cy="5044941"/>
        </p:xfrm>
        <a:graphic>
          <a:graphicData uri="http://schemas.openxmlformats.org/drawingml/2006/table">
            <a:tbl>
              <a:tblPr firstRow="1" firstCol="1" bandRow="1">
                <a:tableStyleId>{5C22544A-7EE6-4342-B048-85BDC9FD1C3A}</a:tableStyleId>
              </a:tblPr>
              <a:tblGrid>
                <a:gridCol w="751132">
                  <a:extLst>
                    <a:ext uri="{9D8B030D-6E8A-4147-A177-3AD203B41FA5}">
                      <a16:colId xmlns:a16="http://schemas.microsoft.com/office/drawing/2014/main" val="3015952562"/>
                    </a:ext>
                  </a:extLst>
                </a:gridCol>
                <a:gridCol w="5342709">
                  <a:extLst>
                    <a:ext uri="{9D8B030D-6E8A-4147-A177-3AD203B41FA5}">
                      <a16:colId xmlns:a16="http://schemas.microsoft.com/office/drawing/2014/main" val="2151088237"/>
                    </a:ext>
                  </a:extLst>
                </a:gridCol>
                <a:gridCol w="494998">
                  <a:extLst>
                    <a:ext uri="{9D8B030D-6E8A-4147-A177-3AD203B41FA5}">
                      <a16:colId xmlns:a16="http://schemas.microsoft.com/office/drawing/2014/main" val="4203590806"/>
                    </a:ext>
                  </a:extLst>
                </a:gridCol>
                <a:gridCol w="541178">
                  <a:extLst>
                    <a:ext uri="{9D8B030D-6E8A-4147-A177-3AD203B41FA5}">
                      <a16:colId xmlns:a16="http://schemas.microsoft.com/office/drawing/2014/main" val="606509409"/>
                    </a:ext>
                  </a:extLst>
                </a:gridCol>
                <a:gridCol w="500590">
                  <a:extLst>
                    <a:ext uri="{9D8B030D-6E8A-4147-A177-3AD203B41FA5}">
                      <a16:colId xmlns:a16="http://schemas.microsoft.com/office/drawing/2014/main" val="2732126359"/>
                    </a:ext>
                  </a:extLst>
                </a:gridCol>
                <a:gridCol w="581767">
                  <a:extLst>
                    <a:ext uri="{9D8B030D-6E8A-4147-A177-3AD203B41FA5}">
                      <a16:colId xmlns:a16="http://schemas.microsoft.com/office/drawing/2014/main" val="276182162"/>
                    </a:ext>
                  </a:extLst>
                </a:gridCol>
                <a:gridCol w="500586">
                  <a:extLst>
                    <a:ext uri="{9D8B030D-6E8A-4147-A177-3AD203B41FA5}">
                      <a16:colId xmlns:a16="http://schemas.microsoft.com/office/drawing/2014/main" val="905858122"/>
                    </a:ext>
                  </a:extLst>
                </a:gridCol>
              </a:tblGrid>
              <a:tr h="149000">
                <a:tc>
                  <a:txBody>
                    <a:bodyPr/>
                    <a:lstStyle/>
                    <a:p>
                      <a:pPr marL="0" marR="0" algn="ctr">
                        <a:lnSpc>
                          <a:spcPct val="107000"/>
                        </a:lnSpc>
                        <a:spcBef>
                          <a:spcPts val="0"/>
                        </a:spcBef>
                        <a:spcAft>
                          <a:spcPts val="0"/>
                        </a:spcAft>
                      </a:pPr>
                      <a:r>
                        <a:rPr lang="en-US" sz="1200" dirty="0">
                          <a:effectLst/>
                        </a:rPr>
                        <a:t>CPT Code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ctr">
                        <a:lnSpc>
                          <a:spcPct val="107000"/>
                        </a:lnSpc>
                        <a:spcBef>
                          <a:spcPts val="0"/>
                        </a:spcBef>
                        <a:spcAft>
                          <a:spcPts val="0"/>
                        </a:spcAft>
                      </a:pPr>
                      <a:r>
                        <a:rPr lang="en-US" sz="1400" dirty="0">
                          <a:effectLst/>
                        </a:rPr>
                        <a:t>Description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ctr">
                        <a:lnSpc>
                          <a:spcPct val="107000"/>
                        </a:lnSpc>
                        <a:spcBef>
                          <a:spcPts val="0"/>
                        </a:spcBef>
                        <a:spcAft>
                          <a:spcPts val="0"/>
                        </a:spcAft>
                      </a:pPr>
                      <a:r>
                        <a:rPr lang="en-US" sz="1200">
                          <a:effectLst/>
                        </a:rPr>
                        <a:t>2016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ctr">
                        <a:lnSpc>
                          <a:spcPct val="107000"/>
                        </a:lnSpc>
                        <a:spcBef>
                          <a:spcPts val="0"/>
                        </a:spcBef>
                        <a:spcAft>
                          <a:spcPts val="0"/>
                        </a:spcAft>
                      </a:pPr>
                      <a:r>
                        <a:rPr lang="en-US" sz="1200">
                          <a:effectLst/>
                        </a:rPr>
                        <a:t>2017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ctr">
                        <a:lnSpc>
                          <a:spcPct val="107000"/>
                        </a:lnSpc>
                        <a:spcBef>
                          <a:spcPts val="0"/>
                        </a:spcBef>
                        <a:spcAft>
                          <a:spcPts val="0"/>
                        </a:spcAft>
                      </a:pPr>
                      <a:r>
                        <a:rPr lang="en-US" sz="1200">
                          <a:effectLst/>
                        </a:rPr>
                        <a:t>2018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ctr">
                        <a:lnSpc>
                          <a:spcPct val="107000"/>
                        </a:lnSpc>
                        <a:spcBef>
                          <a:spcPts val="0"/>
                        </a:spcBef>
                        <a:spcAft>
                          <a:spcPts val="0"/>
                        </a:spcAft>
                      </a:pPr>
                      <a:r>
                        <a:rPr lang="en-US" sz="1200">
                          <a:effectLst/>
                        </a:rPr>
                        <a:t>2019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ctr">
                        <a:lnSpc>
                          <a:spcPct val="107000"/>
                        </a:lnSpc>
                        <a:spcBef>
                          <a:spcPts val="0"/>
                        </a:spcBef>
                        <a:spcAft>
                          <a:spcPts val="0"/>
                        </a:spcAft>
                      </a:pPr>
                      <a:r>
                        <a:rPr lang="en-US" sz="1200" dirty="0">
                          <a:effectLst/>
                        </a:rPr>
                        <a:t>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extLst>
                  <a:ext uri="{0D108BD9-81ED-4DB2-BD59-A6C34878D82A}">
                    <a16:rowId xmlns:a16="http://schemas.microsoft.com/office/drawing/2014/main" val="1828163560"/>
                  </a:ext>
                </a:extLst>
              </a:tr>
              <a:tr h="531705">
                <a:tc>
                  <a:txBody>
                    <a:bodyPr/>
                    <a:lstStyle/>
                    <a:p>
                      <a:pPr marL="0" marR="0" algn="ctr">
                        <a:lnSpc>
                          <a:spcPct val="107000"/>
                        </a:lnSpc>
                        <a:spcBef>
                          <a:spcPts val="0"/>
                        </a:spcBef>
                        <a:spcAft>
                          <a:spcPts val="0"/>
                        </a:spcAft>
                      </a:pPr>
                      <a:r>
                        <a:rPr lang="en-US" sz="1100">
                          <a:effectLst/>
                        </a:rPr>
                        <a:t>99218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nSpc>
                          <a:spcPct val="107000"/>
                        </a:lnSpc>
                        <a:spcBef>
                          <a:spcPts val="0"/>
                        </a:spcBef>
                        <a:spcAft>
                          <a:spcPts val="0"/>
                        </a:spcAft>
                      </a:pPr>
                      <a:r>
                        <a:rPr lang="en-US" sz="1100" dirty="0">
                          <a:effectLst/>
                        </a:rPr>
                        <a:t>Initial observation care, per day, for evaluation and management of patient which requires these 3 </a:t>
                      </a:r>
                      <a:r>
                        <a:rPr lang="en-US" sz="1100" kern="1200" dirty="0">
                          <a:solidFill>
                            <a:schemeClr val="dk1"/>
                          </a:solidFill>
                          <a:effectLst/>
                          <a:latin typeface="+mn-lt"/>
                          <a:ea typeface="+mn-ea"/>
                          <a:cs typeface="+mn-cs"/>
                        </a:rPr>
                        <a:t>key components: A detailed or comprehensive history; A detailed or comprehensive exam; and Medical decision making that is straightforward or of low complexity.</a:t>
                      </a:r>
                    </a:p>
                  </a:txBody>
                  <a:tcPr marL="56825" marR="56825" marT="0" marB="0" anchor="b"/>
                </a:tc>
                <a:tc>
                  <a:txBody>
                    <a:bodyPr/>
                    <a:lstStyle/>
                    <a:p>
                      <a:pPr marL="0" marR="0" algn="r">
                        <a:lnSpc>
                          <a:spcPct val="107000"/>
                        </a:lnSpc>
                        <a:spcBef>
                          <a:spcPts val="0"/>
                        </a:spcBef>
                        <a:spcAft>
                          <a:spcPts val="0"/>
                        </a:spcAft>
                      </a:pPr>
                      <a:r>
                        <a:rPr lang="en-US" sz="1100">
                          <a:effectLst/>
                        </a:rPr>
                        <a:t>51731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65141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dirty="0">
                          <a:effectLst/>
                        </a:rPr>
                        <a:t>78877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92013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62616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extLst>
                  <a:ext uri="{0D108BD9-81ED-4DB2-BD59-A6C34878D82A}">
                    <a16:rowId xmlns:a16="http://schemas.microsoft.com/office/drawing/2014/main" val="2362618481"/>
                  </a:ext>
                </a:extLst>
              </a:tr>
              <a:tr h="195045">
                <a:tc>
                  <a:txBody>
                    <a:bodyPr/>
                    <a:lstStyle/>
                    <a:p>
                      <a:pPr marL="0" marR="0" algn="ctr">
                        <a:lnSpc>
                          <a:spcPct val="107000"/>
                        </a:lnSpc>
                        <a:spcBef>
                          <a:spcPts val="0"/>
                        </a:spcBef>
                        <a:spcAft>
                          <a:spcPts val="0"/>
                        </a:spcAft>
                      </a:pPr>
                      <a:r>
                        <a:rPr lang="en-US" sz="1100">
                          <a:effectLst/>
                        </a:rPr>
                        <a:t>36415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nSpc>
                          <a:spcPct val="107000"/>
                        </a:lnSpc>
                        <a:spcBef>
                          <a:spcPts val="0"/>
                        </a:spcBef>
                        <a:spcAft>
                          <a:spcPts val="0"/>
                        </a:spcAft>
                      </a:pPr>
                      <a:r>
                        <a:rPr lang="en-US" sz="1100" dirty="0">
                          <a:effectLst/>
                        </a:rPr>
                        <a:t>Collection of venous blood by venipuncture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68636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64914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77049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69620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52322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extLst>
                  <a:ext uri="{0D108BD9-81ED-4DB2-BD59-A6C34878D82A}">
                    <a16:rowId xmlns:a16="http://schemas.microsoft.com/office/drawing/2014/main" val="186668920"/>
                  </a:ext>
                </a:extLst>
              </a:tr>
              <a:tr h="394363">
                <a:tc>
                  <a:txBody>
                    <a:bodyPr/>
                    <a:lstStyle/>
                    <a:p>
                      <a:pPr marL="0" marR="0" algn="ctr">
                        <a:lnSpc>
                          <a:spcPct val="107000"/>
                        </a:lnSpc>
                        <a:spcBef>
                          <a:spcPts val="0"/>
                        </a:spcBef>
                        <a:spcAft>
                          <a:spcPts val="0"/>
                        </a:spcAft>
                      </a:pPr>
                      <a:r>
                        <a:rPr lang="en-US" sz="1100">
                          <a:effectLst/>
                        </a:rPr>
                        <a:t>85025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nSpc>
                          <a:spcPct val="107000"/>
                        </a:lnSpc>
                        <a:spcBef>
                          <a:spcPts val="0"/>
                        </a:spcBef>
                        <a:spcAft>
                          <a:spcPts val="0"/>
                        </a:spcAft>
                      </a:pPr>
                      <a:r>
                        <a:rPr lang="en-US" sz="1100" dirty="0">
                          <a:effectLst/>
                        </a:rPr>
                        <a:t>Blood count; complete (CBC), automated (Hgb, </a:t>
                      </a:r>
                      <a:r>
                        <a:rPr lang="en-US" sz="1100" dirty="0" err="1">
                          <a:effectLst/>
                        </a:rPr>
                        <a:t>Hct</a:t>
                      </a:r>
                      <a:r>
                        <a:rPr lang="en-US" sz="1100" dirty="0">
                          <a:effectLst/>
                        </a:rPr>
                        <a:t>, RBC, WBC and platelet count) and automated differential WBC count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21731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29089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38452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62355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55727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extLst>
                  <a:ext uri="{0D108BD9-81ED-4DB2-BD59-A6C34878D82A}">
                    <a16:rowId xmlns:a16="http://schemas.microsoft.com/office/drawing/2014/main" val="940199041"/>
                  </a:ext>
                </a:extLst>
              </a:tr>
              <a:tr h="461478">
                <a:tc>
                  <a:txBody>
                    <a:bodyPr/>
                    <a:lstStyle/>
                    <a:p>
                      <a:pPr marL="0" marR="0" algn="ctr">
                        <a:lnSpc>
                          <a:spcPct val="107000"/>
                        </a:lnSpc>
                        <a:spcBef>
                          <a:spcPts val="0"/>
                        </a:spcBef>
                        <a:spcAft>
                          <a:spcPts val="0"/>
                        </a:spcAft>
                      </a:pPr>
                      <a:r>
                        <a:rPr lang="en-US" sz="1100">
                          <a:effectLst/>
                        </a:rPr>
                        <a:t>80048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nSpc>
                          <a:spcPct val="107000"/>
                        </a:lnSpc>
                        <a:spcBef>
                          <a:spcPts val="0"/>
                        </a:spcBef>
                        <a:spcAft>
                          <a:spcPts val="0"/>
                        </a:spcAft>
                      </a:pPr>
                      <a:r>
                        <a:rPr lang="en-US" sz="1100" dirty="0">
                          <a:effectLst/>
                        </a:rPr>
                        <a:t>Basic metabolic panel (Calcium, total) This panel must include the following: Calcium, total (82310) Carbon dioxide (bicarbonate) (82374) Chloride (82435) Creatinine (82565) Glucose (82947) Potassium (84132) Sodium (84295) Urea nitrogen (BUN) (84520)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31180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32916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39461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47870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37046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extLst>
                  <a:ext uri="{0D108BD9-81ED-4DB2-BD59-A6C34878D82A}">
                    <a16:rowId xmlns:a16="http://schemas.microsoft.com/office/drawing/2014/main" val="1465161037"/>
                  </a:ext>
                </a:extLst>
              </a:tr>
              <a:tr h="596006">
                <a:tc>
                  <a:txBody>
                    <a:bodyPr/>
                    <a:lstStyle/>
                    <a:p>
                      <a:pPr marL="0" marR="0" algn="ctr">
                        <a:lnSpc>
                          <a:spcPct val="107000"/>
                        </a:lnSpc>
                        <a:spcBef>
                          <a:spcPts val="0"/>
                        </a:spcBef>
                        <a:spcAft>
                          <a:spcPts val="0"/>
                        </a:spcAft>
                      </a:pPr>
                      <a:r>
                        <a:rPr lang="en-US" sz="1100">
                          <a:effectLst/>
                        </a:rPr>
                        <a:t>80053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r>
                        <a:rPr lang="en-US" sz="1100" kern="1200" dirty="0">
                          <a:solidFill>
                            <a:schemeClr val="dk1"/>
                          </a:solidFill>
                          <a:effectLst/>
                          <a:latin typeface="+mn-lt"/>
                          <a:ea typeface="+mn-ea"/>
                          <a:cs typeface="+mn-cs"/>
                        </a:rPr>
                        <a:t>Comprehensive metabolic panel This panel must include the following: Albumin (82040) Bilirubin, total (82247) Calcium, total (82310) Carbon dioxide (bicarbonate) (82374) Chloride (82435) Creatinine (82565) Glucose (82947) Phosphatase, alkaline (84075) Potassium (84132) Protein, total (84155) Sodium (84295) Transferase, alanine amino (ALT) (SGPT) (84460) Transferase, aspartate amino (AST) (SGOT) (84450) Urea nitrogen (BUN) (84520)</a:t>
                      </a:r>
                    </a:p>
                  </a:txBody>
                  <a:tcPr marL="56825" marR="56825" marT="0" marB="0" anchor="b"/>
                </a:tc>
                <a:tc>
                  <a:txBody>
                    <a:bodyPr/>
                    <a:lstStyle/>
                    <a:p>
                      <a:pPr marL="0" marR="0" algn="r">
                        <a:lnSpc>
                          <a:spcPct val="107000"/>
                        </a:lnSpc>
                        <a:spcBef>
                          <a:spcPts val="0"/>
                        </a:spcBef>
                        <a:spcAft>
                          <a:spcPts val="0"/>
                        </a:spcAft>
                      </a:pPr>
                      <a:r>
                        <a:rPr lang="en-US" sz="1100" dirty="0">
                          <a:effectLst/>
                        </a:rPr>
                        <a:t>28607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dirty="0">
                          <a:effectLst/>
                        </a:rPr>
                        <a:t>28266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32159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43636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36737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extLst>
                  <a:ext uri="{0D108BD9-81ED-4DB2-BD59-A6C34878D82A}">
                    <a16:rowId xmlns:a16="http://schemas.microsoft.com/office/drawing/2014/main" val="1592075021"/>
                  </a:ext>
                </a:extLst>
              </a:tr>
              <a:tr h="323138">
                <a:tc>
                  <a:txBody>
                    <a:bodyPr/>
                    <a:lstStyle/>
                    <a:p>
                      <a:pPr marL="0" marR="0" algn="ctr">
                        <a:lnSpc>
                          <a:spcPct val="107000"/>
                        </a:lnSpc>
                        <a:spcBef>
                          <a:spcPts val="0"/>
                        </a:spcBef>
                        <a:spcAft>
                          <a:spcPts val="0"/>
                        </a:spcAft>
                      </a:pPr>
                      <a:r>
                        <a:rPr lang="en-US" sz="1100">
                          <a:effectLst/>
                        </a:rPr>
                        <a:t>93005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nSpc>
                          <a:spcPct val="107000"/>
                        </a:lnSpc>
                        <a:spcBef>
                          <a:spcPts val="0"/>
                        </a:spcBef>
                        <a:spcAft>
                          <a:spcPts val="0"/>
                        </a:spcAft>
                      </a:pPr>
                      <a:r>
                        <a:rPr lang="en-US" sz="1100" dirty="0">
                          <a:effectLst/>
                        </a:rPr>
                        <a:t>Electrocardiogram, routine ECG with at least 12 leads; tracing only, without interpretation and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dirty="0">
                          <a:effectLst/>
                        </a:rPr>
                        <a:t>16916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dirty="0">
                          <a:effectLst/>
                        </a:rPr>
                        <a:t>22726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dirty="0">
                          <a:effectLst/>
                        </a:rPr>
                        <a:t>24369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31959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26995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extLst>
                  <a:ext uri="{0D108BD9-81ED-4DB2-BD59-A6C34878D82A}">
                    <a16:rowId xmlns:a16="http://schemas.microsoft.com/office/drawing/2014/main" val="3734040898"/>
                  </a:ext>
                </a:extLst>
              </a:tr>
              <a:tr h="192721">
                <a:tc>
                  <a:txBody>
                    <a:bodyPr/>
                    <a:lstStyle/>
                    <a:p>
                      <a:pPr marL="0" marR="0" algn="ctr">
                        <a:lnSpc>
                          <a:spcPct val="107000"/>
                        </a:lnSpc>
                        <a:spcBef>
                          <a:spcPts val="0"/>
                        </a:spcBef>
                        <a:spcAft>
                          <a:spcPts val="0"/>
                        </a:spcAft>
                      </a:pPr>
                      <a:r>
                        <a:rPr lang="en-US" sz="1100">
                          <a:effectLst/>
                        </a:rPr>
                        <a:t>84484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nSpc>
                          <a:spcPct val="107000"/>
                        </a:lnSpc>
                        <a:spcBef>
                          <a:spcPts val="0"/>
                        </a:spcBef>
                        <a:spcAft>
                          <a:spcPts val="0"/>
                        </a:spcAft>
                      </a:pPr>
                      <a:r>
                        <a:rPr lang="en-US" sz="1100">
                          <a:effectLst/>
                        </a:rPr>
                        <a:t>Troponin, quantitative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9158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dirty="0">
                          <a:effectLst/>
                        </a:rPr>
                        <a:t>11085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16305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28238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27713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extLst>
                  <a:ext uri="{0D108BD9-81ED-4DB2-BD59-A6C34878D82A}">
                    <a16:rowId xmlns:a16="http://schemas.microsoft.com/office/drawing/2014/main" val="3525690040"/>
                  </a:ext>
                </a:extLst>
              </a:tr>
              <a:tr h="596006">
                <a:tc>
                  <a:txBody>
                    <a:bodyPr/>
                    <a:lstStyle/>
                    <a:p>
                      <a:pPr marL="0" marR="0" algn="ctr">
                        <a:lnSpc>
                          <a:spcPct val="107000"/>
                        </a:lnSpc>
                        <a:spcBef>
                          <a:spcPts val="0"/>
                        </a:spcBef>
                        <a:spcAft>
                          <a:spcPts val="0"/>
                        </a:spcAft>
                      </a:pPr>
                      <a:r>
                        <a:rPr lang="en-US" sz="1100">
                          <a:effectLst/>
                        </a:rPr>
                        <a:t>99219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nSpc>
                          <a:spcPct val="107000"/>
                        </a:lnSpc>
                        <a:spcBef>
                          <a:spcPts val="0"/>
                        </a:spcBef>
                        <a:spcAft>
                          <a:spcPts val="0"/>
                        </a:spcAft>
                      </a:pPr>
                      <a:r>
                        <a:rPr lang="en-US" sz="1100" kern="1200" dirty="0">
                          <a:solidFill>
                            <a:schemeClr val="dk1"/>
                          </a:solidFill>
                          <a:effectLst/>
                          <a:latin typeface="+mn-lt"/>
                          <a:ea typeface="+mn-ea"/>
                          <a:cs typeface="+mn-cs"/>
                        </a:rPr>
                        <a:t>Initial observation care, per day, for evaluation and management of a patient, which requires these 3 key components: A comprehensive history; A comprehensive examination; and Medical decision making of moderate complexity. Counseling and/or coordination of care with other physicians, other health care professionals, or agencies are provided consistent with the nature of the problem(s) and the patient’s and/or family’s needs.</a:t>
                      </a:r>
                    </a:p>
                  </a:txBody>
                  <a:tcPr marL="56825" marR="56825" marT="0" marB="0" anchor="b"/>
                </a:tc>
                <a:tc>
                  <a:txBody>
                    <a:bodyPr/>
                    <a:lstStyle/>
                    <a:p>
                      <a:pPr marL="0" marR="0" algn="r">
                        <a:lnSpc>
                          <a:spcPct val="107000"/>
                        </a:lnSpc>
                        <a:spcBef>
                          <a:spcPts val="0"/>
                        </a:spcBef>
                        <a:spcAft>
                          <a:spcPts val="0"/>
                        </a:spcAft>
                      </a:pPr>
                      <a:r>
                        <a:rPr lang="en-US" sz="1100">
                          <a:effectLst/>
                        </a:rPr>
                        <a:t>15298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16327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dirty="0">
                          <a:effectLst/>
                        </a:rPr>
                        <a:t>15838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dirty="0">
                          <a:effectLst/>
                        </a:rPr>
                        <a:t>18559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14740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extLst>
                  <a:ext uri="{0D108BD9-81ED-4DB2-BD59-A6C34878D82A}">
                    <a16:rowId xmlns:a16="http://schemas.microsoft.com/office/drawing/2014/main" val="2560626228"/>
                  </a:ext>
                </a:extLst>
              </a:tr>
              <a:tr h="596006">
                <a:tc>
                  <a:txBody>
                    <a:bodyPr/>
                    <a:lstStyle/>
                    <a:p>
                      <a:pPr marL="0" marR="0" algn="ctr">
                        <a:lnSpc>
                          <a:spcPct val="107000"/>
                        </a:lnSpc>
                        <a:spcBef>
                          <a:spcPts val="0"/>
                        </a:spcBef>
                        <a:spcAft>
                          <a:spcPts val="0"/>
                        </a:spcAft>
                      </a:pPr>
                      <a:r>
                        <a:rPr lang="en-US" sz="1100">
                          <a:effectLst/>
                        </a:rPr>
                        <a:t>99285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nSpc>
                          <a:spcPct val="107000"/>
                        </a:lnSpc>
                        <a:spcBef>
                          <a:spcPts val="0"/>
                        </a:spcBef>
                        <a:spcAft>
                          <a:spcPts val="0"/>
                        </a:spcAft>
                      </a:pPr>
                      <a:r>
                        <a:rPr lang="en-US" sz="1100" dirty="0"/>
                        <a:t>Emergency department visit for the evaluation and management of a patient, which requires these 3 key components within the constraints imposed by the urgency of the patient's clinical condition and/or mental status: A comprehensive history; A comprehensive examination; and Medical decision making of high complexity.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dirty="0">
                          <a:effectLst/>
                        </a:rPr>
                        <a:t>6924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dirty="0">
                          <a:effectLst/>
                        </a:rPr>
                        <a:t>7966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dirty="0">
                          <a:effectLst/>
                        </a:rPr>
                        <a:t>12453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dirty="0">
                          <a:effectLst/>
                        </a:rPr>
                        <a:t>18700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dirty="0">
                          <a:effectLst/>
                        </a:rPr>
                        <a:t>15785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extLst>
                  <a:ext uri="{0D108BD9-81ED-4DB2-BD59-A6C34878D82A}">
                    <a16:rowId xmlns:a16="http://schemas.microsoft.com/office/drawing/2014/main" val="3852950508"/>
                  </a:ext>
                </a:extLst>
              </a:tr>
              <a:tr h="195045">
                <a:tc>
                  <a:txBody>
                    <a:bodyPr/>
                    <a:lstStyle/>
                    <a:p>
                      <a:pPr marL="0" marR="0" algn="ctr">
                        <a:lnSpc>
                          <a:spcPct val="107000"/>
                        </a:lnSpc>
                        <a:spcBef>
                          <a:spcPts val="0"/>
                        </a:spcBef>
                        <a:spcAft>
                          <a:spcPts val="0"/>
                        </a:spcAft>
                      </a:pPr>
                      <a:r>
                        <a:rPr lang="en-US" sz="1100">
                          <a:effectLst/>
                        </a:rPr>
                        <a:t>85610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nSpc>
                          <a:spcPct val="107000"/>
                        </a:lnSpc>
                        <a:spcBef>
                          <a:spcPts val="0"/>
                        </a:spcBef>
                        <a:spcAft>
                          <a:spcPts val="0"/>
                        </a:spcAft>
                      </a:pPr>
                      <a:r>
                        <a:rPr lang="en-US" sz="1100" dirty="0">
                          <a:effectLst/>
                        </a:rPr>
                        <a:t>Prothrombin 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dirty="0">
                          <a:effectLst/>
                        </a:rPr>
                        <a:t>6357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7518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8267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a:effectLst/>
                        </a:rPr>
                        <a:t>13008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tc>
                  <a:txBody>
                    <a:bodyPr/>
                    <a:lstStyle/>
                    <a:p>
                      <a:pPr marL="0" marR="0" algn="r">
                        <a:lnSpc>
                          <a:spcPct val="107000"/>
                        </a:lnSpc>
                        <a:spcBef>
                          <a:spcPts val="0"/>
                        </a:spcBef>
                        <a:spcAft>
                          <a:spcPts val="0"/>
                        </a:spcAft>
                      </a:pPr>
                      <a:r>
                        <a:rPr lang="en-US" sz="1100" dirty="0">
                          <a:effectLst/>
                        </a:rPr>
                        <a:t>13215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825" marR="56825" marT="0" marB="0" anchor="b"/>
                </a:tc>
                <a:extLst>
                  <a:ext uri="{0D108BD9-81ED-4DB2-BD59-A6C34878D82A}">
                    <a16:rowId xmlns:a16="http://schemas.microsoft.com/office/drawing/2014/main" val="554898817"/>
                  </a:ext>
                </a:extLst>
              </a:tr>
            </a:tbl>
          </a:graphicData>
        </a:graphic>
      </p:graphicFrame>
      <p:sp>
        <p:nvSpPr>
          <p:cNvPr id="13" name="TextBox 12">
            <a:extLst>
              <a:ext uri="{FF2B5EF4-FFF2-40B4-BE49-F238E27FC236}">
                <a16:creationId xmlns:a16="http://schemas.microsoft.com/office/drawing/2014/main" id="{F9D846ED-D48A-4A81-A82D-BB3E37119A1C}"/>
              </a:ext>
            </a:extLst>
          </p:cNvPr>
          <p:cNvSpPr txBox="1"/>
          <p:nvPr/>
        </p:nvSpPr>
        <p:spPr>
          <a:xfrm>
            <a:off x="380947" y="1101834"/>
            <a:ext cx="814697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FY2016 to FY2020 Top 10 CPT Procedure Codes in Outpatient Observation Stay Data</a:t>
            </a:r>
          </a:p>
        </p:txBody>
      </p:sp>
      <p:grpSp>
        <p:nvGrpSpPr>
          <p:cNvPr id="9" name="Group 8">
            <a:extLst>
              <a:ext uri="{FF2B5EF4-FFF2-40B4-BE49-F238E27FC236}">
                <a16:creationId xmlns:a16="http://schemas.microsoft.com/office/drawing/2014/main" id="{139FB478-0F72-46EC-9044-6D9B781936F9}"/>
              </a:ext>
            </a:extLst>
          </p:cNvPr>
          <p:cNvGrpSpPr/>
          <p:nvPr/>
        </p:nvGrpSpPr>
        <p:grpSpPr>
          <a:xfrm>
            <a:off x="6304456" y="102203"/>
            <a:ext cx="2839544" cy="1107995"/>
            <a:chOff x="5751754" y="210169"/>
            <a:chExt cx="3205270" cy="1107996"/>
          </a:xfrm>
        </p:grpSpPr>
        <p:sp>
          <p:nvSpPr>
            <p:cNvPr id="10" name="Rectangle 9">
              <a:extLst>
                <a:ext uri="{FF2B5EF4-FFF2-40B4-BE49-F238E27FC236}">
                  <a16:creationId xmlns:a16="http://schemas.microsoft.com/office/drawing/2014/main" id="{3CE7915D-0FA1-4261-BD7F-15C76FE80636}"/>
                </a:ext>
              </a:extLst>
            </p:cNvPr>
            <p:cNvSpPr/>
            <p:nvPr/>
          </p:nvSpPr>
          <p:spPr>
            <a:xfrm>
              <a:off x="5751754" y="210169"/>
              <a:ext cx="3205270" cy="110799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Inpatient vs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Outpatient Procedures</a:t>
              </a:r>
            </a:p>
          </p:txBody>
        </p:sp>
        <p:pic>
          <p:nvPicPr>
            <p:cNvPr id="11" name="Picture 2" descr="Inpatient Sign for Hospitals, SKU: S2-0246">
              <a:extLst>
                <a:ext uri="{FF2B5EF4-FFF2-40B4-BE49-F238E27FC236}">
                  <a16:creationId xmlns:a16="http://schemas.microsoft.com/office/drawing/2014/main" id="{8B1FD8D3-8ABD-4723-9DBC-C73D623453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95" t="13714" r="31333" b="46112"/>
            <a:stretch/>
          </p:blipFill>
          <p:spPr bwMode="auto">
            <a:xfrm>
              <a:off x="6702766" y="589478"/>
              <a:ext cx="361265" cy="3577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Outpatient Sign for Hospitals, SKU: S2-0247">
              <a:extLst>
                <a:ext uri="{FF2B5EF4-FFF2-40B4-BE49-F238E27FC236}">
                  <a16:creationId xmlns:a16="http://schemas.microsoft.com/office/drawing/2014/main" id="{0C0E1600-4BAF-4FD5-B820-EEB00F6D2B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43" t="13333" r="31524" b="44762"/>
            <a:stretch/>
          </p:blipFill>
          <p:spPr bwMode="auto">
            <a:xfrm>
              <a:off x="7803842" y="275262"/>
              <a:ext cx="352841" cy="35771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B55426A5-83FD-4A69-BD1C-847D00EDD816}"/>
              </a:ext>
            </a:extLst>
          </p:cNvPr>
          <p:cNvSpPr txBox="1"/>
          <p:nvPr/>
        </p:nvSpPr>
        <p:spPr>
          <a:xfrm>
            <a:off x="7306978" y="6413727"/>
            <a:ext cx="102265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Light" panose="020F0302020204030204"/>
                <a:ea typeface="+mn-ea"/>
                <a:cs typeface="+mn-cs"/>
              </a:rPr>
              <a:t>Continued</a:t>
            </a:r>
          </a:p>
        </p:txBody>
      </p:sp>
      <p:cxnSp>
        <p:nvCxnSpPr>
          <p:cNvPr id="16" name="Straight Arrow Connector 15">
            <a:extLst>
              <a:ext uri="{FF2B5EF4-FFF2-40B4-BE49-F238E27FC236}">
                <a16:creationId xmlns:a16="http://schemas.microsoft.com/office/drawing/2014/main" id="{ADC8B03B-E80F-45BB-9C57-7D8AF82694DE}"/>
              </a:ext>
            </a:extLst>
          </p:cNvPr>
          <p:cNvCxnSpPr>
            <a:cxnSpLocks/>
          </p:cNvCxnSpPr>
          <p:nvPr/>
        </p:nvCxnSpPr>
        <p:spPr>
          <a:xfrm>
            <a:off x="8317447" y="6583004"/>
            <a:ext cx="639577"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999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21440A6-0400-4787-9C2E-99BE47B124EF}"/>
              </a:ext>
            </a:extLst>
          </p:cNvPr>
          <p:cNvSpPr/>
          <p:nvPr/>
        </p:nvSpPr>
        <p:spPr>
          <a:xfrm>
            <a:off x="58766" y="167296"/>
            <a:ext cx="8908937"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If the source of the observation stay originates from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a prior ED visit, a CPT code for that visit is in the observation stay record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(see Table 1 below). CPT code 99285 for high complexity ED visit patients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is in the top 10 of CPTs for observation stays. As you can see in Figure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while the of low to moderate complexity patients admitted to observation stay from the ED has fluctuated, the number of high complexity ED patients in observation stay has more than doubled.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9D846ED-D48A-4A81-A82D-BB3E37119A1C}"/>
              </a:ext>
            </a:extLst>
          </p:cNvPr>
          <p:cNvSpPr txBox="1"/>
          <p:nvPr/>
        </p:nvSpPr>
        <p:spPr>
          <a:xfrm>
            <a:off x="1469003" y="1691557"/>
            <a:ext cx="608846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Table 1. CPT Codes in Observation Stay for Patients with prior ED Visit</a:t>
            </a:r>
          </a:p>
        </p:txBody>
      </p:sp>
      <p:grpSp>
        <p:nvGrpSpPr>
          <p:cNvPr id="11" name="Group 10">
            <a:extLst>
              <a:ext uri="{FF2B5EF4-FFF2-40B4-BE49-F238E27FC236}">
                <a16:creationId xmlns:a16="http://schemas.microsoft.com/office/drawing/2014/main" id="{9E6A1469-BBBB-4E2A-A7A8-2002A7258B3C}"/>
              </a:ext>
            </a:extLst>
          </p:cNvPr>
          <p:cNvGrpSpPr/>
          <p:nvPr/>
        </p:nvGrpSpPr>
        <p:grpSpPr>
          <a:xfrm>
            <a:off x="6304456" y="102203"/>
            <a:ext cx="2839544" cy="1107995"/>
            <a:chOff x="5751754" y="210169"/>
            <a:chExt cx="3205270" cy="1107996"/>
          </a:xfrm>
        </p:grpSpPr>
        <p:sp>
          <p:nvSpPr>
            <p:cNvPr id="12" name="Rectangle 11">
              <a:extLst>
                <a:ext uri="{FF2B5EF4-FFF2-40B4-BE49-F238E27FC236}">
                  <a16:creationId xmlns:a16="http://schemas.microsoft.com/office/drawing/2014/main" id="{7A049B8B-342F-4C11-86D6-8202D939D7DB}"/>
                </a:ext>
              </a:extLst>
            </p:cNvPr>
            <p:cNvSpPr/>
            <p:nvPr/>
          </p:nvSpPr>
          <p:spPr>
            <a:xfrm>
              <a:off x="5751754" y="210169"/>
              <a:ext cx="3205270" cy="110799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Inpatient vs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Outpatient Procedures</a:t>
              </a:r>
            </a:p>
          </p:txBody>
        </p:sp>
        <p:pic>
          <p:nvPicPr>
            <p:cNvPr id="15" name="Picture 2" descr="Inpatient Sign for Hospitals, SKU: S2-0246">
              <a:extLst>
                <a:ext uri="{FF2B5EF4-FFF2-40B4-BE49-F238E27FC236}">
                  <a16:creationId xmlns:a16="http://schemas.microsoft.com/office/drawing/2014/main" id="{98B82289-BA97-4C73-BD5C-E21445E11C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95" t="13714" r="31333" b="46112"/>
            <a:stretch/>
          </p:blipFill>
          <p:spPr bwMode="auto">
            <a:xfrm>
              <a:off x="6702766" y="589478"/>
              <a:ext cx="361265" cy="3577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Outpatient Sign for Hospitals, SKU: S2-0247">
              <a:extLst>
                <a:ext uri="{FF2B5EF4-FFF2-40B4-BE49-F238E27FC236}">
                  <a16:creationId xmlns:a16="http://schemas.microsoft.com/office/drawing/2014/main" id="{51685D28-ECC2-4C45-BBDE-825EF2DE0A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43" t="13333" r="31524" b="44762"/>
            <a:stretch/>
          </p:blipFill>
          <p:spPr bwMode="auto">
            <a:xfrm>
              <a:off x="7803842" y="275262"/>
              <a:ext cx="352841" cy="35771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Table 3">
            <a:extLst>
              <a:ext uri="{FF2B5EF4-FFF2-40B4-BE49-F238E27FC236}">
                <a16:creationId xmlns:a16="http://schemas.microsoft.com/office/drawing/2014/main" id="{61F1890D-5294-4663-BEFE-97EE305EB0BA}"/>
              </a:ext>
            </a:extLst>
          </p:cNvPr>
          <p:cNvGraphicFramePr>
            <a:graphicFrameLocks noGrp="1"/>
          </p:cNvGraphicFramePr>
          <p:nvPr/>
        </p:nvGraphicFramePr>
        <p:xfrm>
          <a:off x="176297" y="1975343"/>
          <a:ext cx="8613102" cy="2353038"/>
        </p:xfrm>
        <a:graphic>
          <a:graphicData uri="http://schemas.openxmlformats.org/drawingml/2006/table">
            <a:tbl>
              <a:tblPr firstRow="1" firstCol="1" bandRow="1">
                <a:tableStyleId>{5C22544A-7EE6-4342-B048-85BDC9FD1C3A}</a:tableStyleId>
              </a:tblPr>
              <a:tblGrid>
                <a:gridCol w="934830">
                  <a:extLst>
                    <a:ext uri="{9D8B030D-6E8A-4147-A177-3AD203B41FA5}">
                      <a16:colId xmlns:a16="http://schemas.microsoft.com/office/drawing/2014/main" val="1664299182"/>
                    </a:ext>
                  </a:extLst>
                </a:gridCol>
                <a:gridCol w="7678272">
                  <a:extLst>
                    <a:ext uri="{9D8B030D-6E8A-4147-A177-3AD203B41FA5}">
                      <a16:colId xmlns:a16="http://schemas.microsoft.com/office/drawing/2014/main" val="477013893"/>
                    </a:ext>
                  </a:extLst>
                </a:gridCol>
              </a:tblGrid>
              <a:tr h="190500">
                <a:tc>
                  <a:txBody>
                    <a:bodyPr/>
                    <a:lstStyle/>
                    <a:p>
                      <a:pPr marL="0" marR="0" algn="ctr">
                        <a:lnSpc>
                          <a:spcPct val="107000"/>
                        </a:lnSpc>
                        <a:spcBef>
                          <a:spcPts val="0"/>
                        </a:spcBef>
                        <a:spcAft>
                          <a:spcPts val="0"/>
                        </a:spcAft>
                      </a:pPr>
                      <a:r>
                        <a:rPr lang="en-US" sz="1400">
                          <a:effectLst/>
                        </a:rPr>
                        <a:t>CPT 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92970860"/>
                  </a:ext>
                </a:extLst>
              </a:tr>
              <a:tr h="342237">
                <a:tc>
                  <a:txBody>
                    <a:bodyPr/>
                    <a:lstStyle/>
                    <a:p>
                      <a:pPr marL="0" marR="0" algn="ctr">
                        <a:lnSpc>
                          <a:spcPct val="107000"/>
                        </a:lnSpc>
                        <a:spcBef>
                          <a:spcPts val="0"/>
                        </a:spcBef>
                        <a:spcAft>
                          <a:spcPts val="0"/>
                        </a:spcAft>
                      </a:pPr>
                      <a:r>
                        <a:rPr lang="en-US" sz="1200" dirty="0">
                          <a:effectLst/>
                        </a:rPr>
                        <a:t>CPT</a:t>
                      </a:r>
                      <a:br>
                        <a:rPr lang="en-US" sz="1200" dirty="0">
                          <a:effectLst/>
                        </a:rPr>
                      </a:br>
                      <a:r>
                        <a:rPr lang="en-US" sz="1200" dirty="0">
                          <a:effectLst/>
                        </a:rPr>
                        <a:t>99281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ED visit for the evaluation and management of a patient, which requires these 3 key components: A problem focused history; A problem focused examination; and Straightforward medical decision making.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61350957"/>
                  </a:ext>
                </a:extLst>
              </a:tr>
              <a:tr h="335976">
                <a:tc>
                  <a:txBody>
                    <a:bodyPr/>
                    <a:lstStyle/>
                    <a:p>
                      <a:pPr marL="0" marR="0" algn="ctr">
                        <a:lnSpc>
                          <a:spcPct val="107000"/>
                        </a:lnSpc>
                        <a:spcBef>
                          <a:spcPts val="0"/>
                        </a:spcBef>
                        <a:spcAft>
                          <a:spcPts val="0"/>
                        </a:spcAft>
                      </a:pPr>
                      <a:r>
                        <a:rPr lang="en-US" sz="1200">
                          <a:effectLst/>
                        </a:rPr>
                        <a:t>CPT</a:t>
                      </a:r>
                      <a:br>
                        <a:rPr lang="en-US" sz="1200">
                          <a:effectLst/>
                        </a:rPr>
                      </a:br>
                      <a:r>
                        <a:rPr lang="en-US" sz="1200">
                          <a:effectLst/>
                        </a:rPr>
                        <a:t>99282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ED visit for the evaluation and management of a patient, which requires these 3 key components: An expanded problem focused history; An expanded problem focused exam; and Medical decision making of low complexity.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43429286"/>
                  </a:ext>
                </a:extLst>
              </a:tr>
              <a:tr h="356610">
                <a:tc>
                  <a:txBody>
                    <a:bodyPr/>
                    <a:lstStyle/>
                    <a:p>
                      <a:pPr marL="0" marR="0" algn="ctr">
                        <a:lnSpc>
                          <a:spcPct val="107000"/>
                        </a:lnSpc>
                        <a:spcBef>
                          <a:spcPts val="0"/>
                        </a:spcBef>
                        <a:spcAft>
                          <a:spcPts val="0"/>
                        </a:spcAft>
                      </a:pPr>
                      <a:r>
                        <a:rPr lang="en-US" sz="1200">
                          <a:effectLst/>
                        </a:rPr>
                        <a:t>CPT</a:t>
                      </a:r>
                      <a:br>
                        <a:rPr lang="en-US" sz="1200">
                          <a:effectLst/>
                        </a:rPr>
                      </a:br>
                      <a:r>
                        <a:rPr lang="en-US" sz="1200">
                          <a:effectLst/>
                        </a:rPr>
                        <a:t>99283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ED visit for the evaluation and management of a patient, which requires these 3 key components: An expanded problem focused history; An expanded problem focused exam; and Medical decision making of moderate complexity.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26850859"/>
                  </a:ext>
                </a:extLst>
              </a:tr>
              <a:tr h="405493">
                <a:tc>
                  <a:txBody>
                    <a:bodyPr/>
                    <a:lstStyle/>
                    <a:p>
                      <a:pPr marL="0" marR="0" algn="ctr">
                        <a:lnSpc>
                          <a:spcPct val="107000"/>
                        </a:lnSpc>
                        <a:spcBef>
                          <a:spcPts val="0"/>
                        </a:spcBef>
                        <a:spcAft>
                          <a:spcPts val="0"/>
                        </a:spcAft>
                      </a:pPr>
                      <a:r>
                        <a:rPr lang="en-US" sz="1200">
                          <a:effectLst/>
                        </a:rPr>
                        <a:t>CPT</a:t>
                      </a:r>
                      <a:br>
                        <a:rPr lang="en-US" sz="1200">
                          <a:effectLst/>
                        </a:rPr>
                      </a:br>
                      <a:r>
                        <a:rPr lang="en-US" sz="1200">
                          <a:effectLst/>
                        </a:rPr>
                        <a:t>99284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ED visit for the evaluation and management of a patient, which requires these 3 key components: A detailed history; A detailed exam; and Medical decision making of moderate complexity.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03142776"/>
                  </a:ext>
                </a:extLst>
              </a:tr>
              <a:tr h="581025">
                <a:tc>
                  <a:txBody>
                    <a:bodyPr/>
                    <a:lstStyle/>
                    <a:p>
                      <a:pPr marL="0" marR="0" algn="ctr">
                        <a:lnSpc>
                          <a:spcPct val="107000"/>
                        </a:lnSpc>
                        <a:spcBef>
                          <a:spcPts val="0"/>
                        </a:spcBef>
                        <a:spcAft>
                          <a:spcPts val="0"/>
                        </a:spcAft>
                      </a:pPr>
                      <a:r>
                        <a:rPr lang="en-US" sz="1200" dirty="0">
                          <a:effectLst/>
                        </a:rPr>
                        <a:t>CPT</a:t>
                      </a:r>
                      <a:br>
                        <a:rPr lang="en-US" sz="1200" dirty="0">
                          <a:effectLst/>
                        </a:rPr>
                      </a:br>
                      <a:r>
                        <a:rPr lang="en-US" sz="1200" dirty="0">
                          <a:effectLst/>
                        </a:rPr>
                        <a:t>99285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ED visit for the evaluation and management of a patient, which requires these 3 key components within the constraints imposed by the urgency of the patient's clinical condition and/or mental status: A comprehensive history; A comprehensive exam; and Medical decision making of high complexity.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55863383"/>
                  </a:ext>
                </a:extLst>
              </a:tr>
            </a:tbl>
          </a:graphicData>
        </a:graphic>
      </p:graphicFrame>
      <p:graphicFrame>
        <p:nvGraphicFramePr>
          <p:cNvPr id="8" name="Chart 7">
            <a:extLst>
              <a:ext uri="{FF2B5EF4-FFF2-40B4-BE49-F238E27FC236}">
                <a16:creationId xmlns:a16="http://schemas.microsoft.com/office/drawing/2014/main" id="{A0C96B26-EEA2-4B34-885E-190E253992B3}"/>
              </a:ext>
            </a:extLst>
          </p:cNvPr>
          <p:cNvGraphicFramePr/>
          <p:nvPr/>
        </p:nvGraphicFramePr>
        <p:xfrm>
          <a:off x="176297" y="4610025"/>
          <a:ext cx="8613102" cy="2087941"/>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3E1BFE87-0CA7-4239-AFB7-CC3F60A525B6}"/>
              </a:ext>
            </a:extLst>
          </p:cNvPr>
          <p:cNvSpPr txBox="1"/>
          <p:nvPr/>
        </p:nvSpPr>
        <p:spPr>
          <a:xfrm>
            <a:off x="1527768" y="4353055"/>
            <a:ext cx="608846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Table 1. CPT Codes in Observation Stay for Patients with prior ED Visit</a:t>
            </a:r>
          </a:p>
        </p:txBody>
      </p:sp>
    </p:spTree>
    <p:extLst>
      <p:ext uri="{BB962C8B-B14F-4D97-AF65-F5344CB8AC3E}">
        <p14:creationId xmlns:p14="http://schemas.microsoft.com/office/powerpoint/2010/main" val="191943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6C14E5-3519-4840-9771-6BEA76637E10}"/>
              </a:ext>
            </a:extLst>
          </p:cNvPr>
          <p:cNvSpPr/>
          <p:nvPr/>
        </p:nvSpPr>
        <p:spPr>
          <a:xfrm>
            <a:off x="6688183" y="312584"/>
            <a:ext cx="2312126" cy="1938992"/>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Interfacility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Transfers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FB3DB7C-8398-415B-855F-A64E88118F92}"/>
              </a:ext>
            </a:extLst>
          </p:cNvPr>
          <p:cNvSpPr/>
          <p:nvPr/>
        </p:nvSpPr>
        <p:spPr>
          <a:xfrm>
            <a:off x="210473" y="366879"/>
            <a:ext cx="6529959" cy="1477328"/>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800" b="1" i="0" u="none" strike="noStrike" kern="1200" cap="none" spc="0" normalizeH="0" baseline="0" noProof="0" dirty="0">
                <a:ln>
                  <a:noFill/>
                </a:ln>
                <a:solidFill>
                  <a:srgbClr val="4472C4"/>
                </a:solidFill>
                <a:effectLst/>
                <a:uLnTx/>
                <a:uFillTx/>
                <a:latin typeface="Calibri Light" panose="020F0302020204030204"/>
                <a:ea typeface="+mn-ea"/>
                <a:cs typeface="+mn-cs"/>
              </a:rPr>
              <a:t>: I am confused by how interfacility transfers are presented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Calibri Light" panose="020F0302020204030204"/>
                <a:ea typeface="+mn-ea"/>
                <a:cs typeface="+mn-cs"/>
              </a:rPr>
              <a:t>in the case mix data. Specifically, is the field ‘IdOrgTransfer’ intended to represent the source </a:t>
            </a:r>
            <a:r>
              <a:rPr kumimoji="0" lang="en-US" sz="1800" b="1" i="0" u="sng" strike="noStrike" kern="1200" cap="none" spc="0" normalizeH="0" baseline="0" noProof="0" dirty="0">
                <a:ln>
                  <a:noFill/>
                </a:ln>
                <a:solidFill>
                  <a:srgbClr val="4472C4"/>
                </a:solidFill>
                <a:effectLst/>
                <a:uLnTx/>
                <a:uFillTx/>
                <a:latin typeface="Calibri Light" panose="020F0302020204030204"/>
                <a:ea typeface="+mn-ea"/>
                <a:cs typeface="+mn-cs"/>
              </a:rPr>
              <a:t>from which </a:t>
            </a:r>
            <a:r>
              <a:rPr kumimoji="0" lang="en-US" sz="1800" b="1" i="0" u="none" strike="noStrike" kern="1200" cap="none" spc="0" normalizeH="0" baseline="0" noProof="0" dirty="0">
                <a:ln>
                  <a:noFill/>
                </a:ln>
                <a:solidFill>
                  <a:srgbClr val="4472C4"/>
                </a:solidFill>
                <a:effectLst/>
                <a:uLnTx/>
                <a:uFillTx/>
                <a:latin typeface="Calibri Light" panose="020F0302020204030204"/>
                <a:ea typeface="+mn-ea"/>
                <a:cs typeface="+mn-cs"/>
              </a:rPr>
              <a:t>the patient who has a discharge record has been transferred from or does it represent the destination </a:t>
            </a:r>
            <a:r>
              <a:rPr kumimoji="0" lang="en-US" sz="1800" b="1" i="0" u="sng" strike="noStrike" kern="1200" cap="none" spc="0" normalizeH="0" baseline="0" noProof="0" dirty="0">
                <a:ln>
                  <a:noFill/>
                </a:ln>
                <a:solidFill>
                  <a:srgbClr val="4472C4"/>
                </a:solidFill>
                <a:effectLst/>
                <a:uLnTx/>
                <a:uFillTx/>
                <a:latin typeface="Calibri Light" panose="020F0302020204030204"/>
                <a:ea typeface="+mn-ea"/>
                <a:cs typeface="+mn-cs"/>
              </a:rPr>
              <a:t>to which </a:t>
            </a:r>
            <a:r>
              <a:rPr kumimoji="0" lang="en-US" sz="1800" b="1" i="0" u="none" strike="noStrike" kern="1200" cap="none" spc="0" normalizeH="0" baseline="0" noProof="0" dirty="0">
                <a:ln>
                  <a:noFill/>
                </a:ln>
                <a:solidFill>
                  <a:srgbClr val="4472C4"/>
                </a:solidFill>
                <a:effectLst/>
                <a:uLnTx/>
                <a:uFillTx/>
                <a:latin typeface="Calibri Light" panose="020F0302020204030204"/>
                <a:ea typeface="+mn-ea"/>
                <a:cs typeface="+mn-cs"/>
              </a:rPr>
              <a:t>the patient is being transferred?</a:t>
            </a:r>
          </a:p>
        </p:txBody>
      </p:sp>
      <p:pic>
        <p:nvPicPr>
          <p:cNvPr id="4098" name="Picture 2">
            <a:extLst>
              <a:ext uri="{FF2B5EF4-FFF2-40B4-BE49-F238E27FC236}">
                <a16:creationId xmlns:a16="http://schemas.microsoft.com/office/drawing/2014/main" id="{4F0D4B05-825C-4FA0-9371-A99EF181D2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000" t="30851" r="6000" b="33419"/>
          <a:stretch/>
        </p:blipFill>
        <p:spPr bwMode="auto">
          <a:xfrm>
            <a:off x="6962502" y="1043015"/>
            <a:ext cx="1815737" cy="11399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0B50EB8-08E9-4018-A5FF-712D08C8E933}"/>
              </a:ext>
            </a:extLst>
          </p:cNvPr>
          <p:cNvSpPr/>
          <p:nvPr/>
        </p:nvSpPr>
        <p:spPr>
          <a:xfrm>
            <a:off x="182880" y="2239986"/>
            <a:ext cx="8778239"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In the case mix filing specifications, hospitals are instructed to use the IdOrgTransfer field to report the transfer organization ID for the facility  </a:t>
            </a:r>
            <a:r>
              <a:rPr kumimoji="0" lang="en-US" sz="1600" b="1" i="1" u="sng" strike="noStrike" kern="1200" cap="none" spc="0" normalizeH="0" baseline="0" noProof="0" dirty="0">
                <a:ln>
                  <a:noFill/>
                </a:ln>
                <a:solidFill>
                  <a:srgbClr val="FF0000"/>
                </a:solidFill>
                <a:effectLst/>
                <a:uLnTx/>
                <a:uFillTx/>
                <a:latin typeface="Calibri" panose="020F0502020204030204"/>
                <a:ea typeface="+mn-ea"/>
                <a:cs typeface="+mn-cs"/>
              </a:rPr>
              <a:t>from which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the patient has been transferred. This field is reported  if the </a:t>
            </a:r>
            <a:r>
              <a:rPr kumimoji="0" lang="en-US" sz="1600" b="0" i="1" u="sng" strike="noStrike" kern="1200" cap="none" spc="0" normalizeH="0" baseline="0" noProof="0" dirty="0">
                <a:ln>
                  <a:noFill/>
                </a:ln>
                <a:solidFill>
                  <a:prstClr val="black"/>
                </a:solidFill>
                <a:effectLst/>
                <a:uLnTx/>
                <a:uFillTx/>
                <a:latin typeface="Calibri" panose="020F0502020204030204"/>
                <a:ea typeface="+mn-ea"/>
                <a:cs typeface="+mn-cs"/>
              </a:rPr>
              <a:t>Primary or Secondary Source of Admission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is any of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4 - Transfer from an Acute Hospital</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7 - Outside Hospital Emergency Room Transfer,</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5 - Transfer from an SNF Facility,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6 - Intermediate Care Facility, or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V - Transfer from another facility to a Medicare-approved swing bed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9 - Other (to include Level 4 Nursing Facility) and the transfer facility is a Level 4 Nursing Facility/Rest Home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If the hospital provider, nursing facility/rest home or other facility from which the patient is transferred is outside Massachusetts, then the transfer OrgID reported must be 9999999. </a:t>
            </a:r>
          </a:p>
        </p:txBody>
      </p:sp>
    </p:spTree>
    <p:extLst>
      <p:ext uri="{BB962C8B-B14F-4D97-AF65-F5344CB8AC3E}">
        <p14:creationId xmlns:p14="http://schemas.microsoft.com/office/powerpoint/2010/main" val="2271272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4253B0-9B37-49C1-90BC-65A8286D5FC2}"/>
              </a:ext>
            </a:extLst>
          </p:cNvPr>
          <p:cNvSpPr txBox="1"/>
          <p:nvPr/>
        </p:nvSpPr>
        <p:spPr>
          <a:xfrm>
            <a:off x="7153835" y="164435"/>
            <a:ext cx="2258775" cy="132343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Condition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Present on Admission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(POA)</a:t>
            </a:r>
          </a:p>
        </p:txBody>
      </p:sp>
      <p:sp>
        <p:nvSpPr>
          <p:cNvPr id="6" name="Rectangle 5">
            <a:extLst>
              <a:ext uri="{FF2B5EF4-FFF2-40B4-BE49-F238E27FC236}">
                <a16:creationId xmlns:a16="http://schemas.microsoft.com/office/drawing/2014/main" id="{04699A01-7128-42A0-A360-CDE56F58DC11}"/>
              </a:ext>
            </a:extLst>
          </p:cNvPr>
          <p:cNvSpPr/>
          <p:nvPr/>
        </p:nvSpPr>
        <p:spPr>
          <a:xfrm>
            <a:off x="234075" y="164435"/>
            <a:ext cx="7551771" cy="160043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400" b="1" i="0" u="none" strike="noStrike" kern="1200" cap="none" spc="0" normalizeH="0" baseline="0" noProof="0" dirty="0">
                <a:ln>
                  <a:noFill/>
                </a:ln>
                <a:solidFill>
                  <a:srgbClr val="4472C4"/>
                </a:solidFill>
                <a:effectLst/>
                <a:uLnTx/>
                <a:uFillTx/>
                <a:latin typeface="Calibri Light" panose="020F0302020204030204"/>
                <a:ea typeface="+mn-ea"/>
                <a:cs typeface="+mn-cs"/>
              </a:rPr>
              <a:t>:  I am applying for the case mix hospital inpatient discharge data. The condition present on admission (POA) indicators are part of  the LDS release product given to all approved data applicants. I only intend to import in and store the data elements relevant to my analysis. I typically quantify diagnosis codes and calculate rates without ever using the POA indicators. I had assumed that most conditions are present on admission. I am still in the process of filling out my application  and would like to get a sense of the magnitude of diagnosis codes in any given year that are </a:t>
            </a:r>
            <a:r>
              <a:rPr kumimoji="0" lang="en-US" sz="1400" b="1" i="0" u="sng" strike="noStrike" kern="1200" cap="none" spc="0" normalizeH="0" baseline="0" noProof="0" dirty="0">
                <a:ln>
                  <a:noFill/>
                </a:ln>
                <a:solidFill>
                  <a:srgbClr val="4472C4"/>
                </a:solidFill>
                <a:effectLst/>
                <a:uLnTx/>
                <a:uFillTx/>
                <a:latin typeface="Calibri Light" panose="020F0302020204030204"/>
                <a:ea typeface="+mn-ea"/>
                <a:cs typeface="+mn-cs"/>
              </a:rPr>
              <a:t>not</a:t>
            </a:r>
            <a:r>
              <a:rPr kumimoji="0" lang="en-US" sz="1400" b="1" i="0" u="none" strike="noStrike" kern="1200" cap="none" spc="0" normalizeH="0" baseline="0" noProof="0" dirty="0">
                <a:ln>
                  <a:noFill/>
                </a:ln>
                <a:solidFill>
                  <a:srgbClr val="4472C4"/>
                </a:solidFill>
                <a:effectLst/>
                <a:uLnTx/>
                <a:uFillTx/>
                <a:latin typeface="Calibri Light" panose="020F0302020204030204"/>
                <a:ea typeface="+mn-ea"/>
                <a:cs typeface="+mn-cs"/>
              </a:rPr>
              <a:t> present on admission and what are the conditions that those diagnosis describe. </a:t>
            </a:r>
          </a:p>
        </p:txBody>
      </p:sp>
      <p:sp>
        <p:nvSpPr>
          <p:cNvPr id="7" name="Rectangle 6">
            <a:extLst>
              <a:ext uri="{FF2B5EF4-FFF2-40B4-BE49-F238E27FC236}">
                <a16:creationId xmlns:a16="http://schemas.microsoft.com/office/drawing/2014/main" id="{38BCA41D-DBE5-48A0-88A2-51BF2D0249BC}"/>
              </a:ext>
            </a:extLst>
          </p:cNvPr>
          <p:cNvSpPr/>
          <p:nvPr/>
        </p:nvSpPr>
        <p:spPr>
          <a:xfrm>
            <a:off x="234075" y="1758521"/>
            <a:ext cx="8637033"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From FY2016 to FY2020, the percent of patients discharged with a condition not present on admission has trended upward from 24.3% in FY2016 to 31.3% in FY2020 (See Figure 1 below).  Each year, the conditions not present on admission only represent a small proportion of all diagnosis, from 5.1% in FY2016 to 6.0% in FY2020 (See Figure 2 below. The top 10 conditions not present on admission include diagnosis codes for delivery and neonate complications, kidney failure, anemia, palliative care and do not resuscitate. (See Table 1 below).</a:t>
            </a:r>
          </a:p>
        </p:txBody>
      </p:sp>
      <p:graphicFrame>
        <p:nvGraphicFramePr>
          <p:cNvPr id="5" name="Chart 4">
            <a:extLst>
              <a:ext uri="{FF2B5EF4-FFF2-40B4-BE49-F238E27FC236}">
                <a16:creationId xmlns:a16="http://schemas.microsoft.com/office/drawing/2014/main" id="{BDF0683E-446C-4862-B3D6-3F851D8285AA}"/>
              </a:ext>
            </a:extLst>
          </p:cNvPr>
          <p:cNvGraphicFramePr/>
          <p:nvPr/>
        </p:nvGraphicFramePr>
        <p:xfrm>
          <a:off x="234076" y="2979256"/>
          <a:ext cx="5147822" cy="17451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3014AE2B-A672-4B40-8550-DAB40E7F2987}"/>
              </a:ext>
            </a:extLst>
          </p:cNvPr>
          <p:cNvGraphicFramePr/>
          <p:nvPr/>
        </p:nvGraphicFramePr>
        <p:xfrm>
          <a:off x="234076" y="4892184"/>
          <a:ext cx="5147822" cy="17451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8">
            <a:extLst>
              <a:ext uri="{FF2B5EF4-FFF2-40B4-BE49-F238E27FC236}">
                <a16:creationId xmlns:a16="http://schemas.microsoft.com/office/drawing/2014/main" id="{85B98BC8-9F46-4E80-AF69-167C9673C0BD}"/>
              </a:ext>
            </a:extLst>
          </p:cNvPr>
          <p:cNvGraphicFramePr>
            <a:graphicFrameLocks noGrp="1"/>
          </p:cNvGraphicFramePr>
          <p:nvPr/>
        </p:nvGraphicFramePr>
        <p:xfrm>
          <a:off x="5537683" y="3201005"/>
          <a:ext cx="3488751" cy="3231748"/>
        </p:xfrm>
        <a:graphic>
          <a:graphicData uri="http://schemas.openxmlformats.org/drawingml/2006/table">
            <a:tbl>
              <a:tblPr firstRow="1" firstCol="1" bandRow="1">
                <a:tableStyleId>{5C22544A-7EE6-4342-B048-85BDC9FD1C3A}</a:tableStyleId>
              </a:tblPr>
              <a:tblGrid>
                <a:gridCol w="471231">
                  <a:extLst>
                    <a:ext uri="{9D8B030D-6E8A-4147-A177-3AD203B41FA5}">
                      <a16:colId xmlns:a16="http://schemas.microsoft.com/office/drawing/2014/main" val="3100745824"/>
                    </a:ext>
                  </a:extLst>
                </a:gridCol>
                <a:gridCol w="3017520">
                  <a:extLst>
                    <a:ext uri="{9D8B030D-6E8A-4147-A177-3AD203B41FA5}">
                      <a16:colId xmlns:a16="http://schemas.microsoft.com/office/drawing/2014/main" val="1106359520"/>
                    </a:ext>
                  </a:extLst>
                </a:gridCol>
              </a:tblGrid>
              <a:tr h="455792">
                <a:tc>
                  <a:txBody>
                    <a:bodyPr/>
                    <a:lstStyle/>
                    <a:p>
                      <a:pPr marL="0" marR="0" algn="ctr">
                        <a:lnSpc>
                          <a:spcPct val="107000"/>
                        </a:lnSpc>
                        <a:spcBef>
                          <a:spcPts val="0"/>
                        </a:spcBef>
                        <a:spcAft>
                          <a:spcPts val="0"/>
                        </a:spcAft>
                      </a:pPr>
                      <a:r>
                        <a:rPr lang="en-US" sz="1100" dirty="0">
                          <a:effectLst/>
                        </a:rPr>
                        <a:t>DX 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Description</a:t>
                      </a: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52126213"/>
                  </a:ext>
                </a:extLst>
              </a:tr>
              <a:tr h="227896">
                <a:tc>
                  <a:txBody>
                    <a:bodyPr/>
                    <a:lstStyle/>
                    <a:p>
                      <a:pPr marL="0" marR="0">
                        <a:lnSpc>
                          <a:spcPct val="107000"/>
                        </a:lnSpc>
                        <a:spcBef>
                          <a:spcPts val="0"/>
                        </a:spcBef>
                        <a:spcAft>
                          <a:spcPts val="0"/>
                        </a:spcAft>
                      </a:pPr>
                      <a:r>
                        <a:rPr lang="en-US" sz="1100">
                          <a:effectLst/>
                        </a:rPr>
                        <a:t>D62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Acute posthemorrhagic anemia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92511247"/>
                  </a:ext>
                </a:extLst>
              </a:tr>
              <a:tr h="227896">
                <a:tc>
                  <a:txBody>
                    <a:bodyPr/>
                    <a:lstStyle/>
                    <a:p>
                      <a:pPr marL="0" marR="0">
                        <a:lnSpc>
                          <a:spcPct val="107000"/>
                        </a:lnSpc>
                        <a:spcBef>
                          <a:spcPts val="0"/>
                        </a:spcBef>
                        <a:spcAft>
                          <a:spcPts val="0"/>
                        </a:spcAft>
                      </a:pPr>
                      <a:r>
                        <a:rPr lang="en-US" sz="1100">
                          <a:effectLst/>
                        </a:rPr>
                        <a:t>N179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Acute kidney failure, unspecified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85299468"/>
                  </a:ext>
                </a:extLst>
              </a:tr>
              <a:tr h="455792">
                <a:tc>
                  <a:txBody>
                    <a:bodyPr/>
                    <a:lstStyle/>
                    <a:p>
                      <a:pPr marL="0" marR="0">
                        <a:lnSpc>
                          <a:spcPct val="107000"/>
                        </a:lnSpc>
                        <a:spcBef>
                          <a:spcPts val="0"/>
                        </a:spcBef>
                        <a:spcAft>
                          <a:spcPts val="0"/>
                        </a:spcAft>
                      </a:pPr>
                      <a:r>
                        <a:rPr lang="en-US" sz="1100">
                          <a:effectLst/>
                        </a:rPr>
                        <a:t>O701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Second degree perineal laceration during delivery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84010436"/>
                  </a:ext>
                </a:extLst>
              </a:tr>
              <a:tr h="227896">
                <a:tc>
                  <a:txBody>
                    <a:bodyPr/>
                    <a:lstStyle/>
                    <a:p>
                      <a:pPr marL="0" marR="0">
                        <a:lnSpc>
                          <a:spcPct val="107000"/>
                        </a:lnSpc>
                        <a:spcBef>
                          <a:spcPts val="0"/>
                        </a:spcBef>
                        <a:spcAft>
                          <a:spcPts val="0"/>
                        </a:spcAft>
                      </a:pPr>
                      <a:r>
                        <a:rPr lang="en-US" sz="1100">
                          <a:effectLst/>
                        </a:rPr>
                        <a:t>E876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Hypokalemia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5115341"/>
                  </a:ext>
                </a:extLst>
              </a:tr>
              <a:tr h="227896">
                <a:tc>
                  <a:txBody>
                    <a:bodyPr/>
                    <a:lstStyle/>
                    <a:p>
                      <a:pPr marL="0" marR="0">
                        <a:lnSpc>
                          <a:spcPct val="107000"/>
                        </a:lnSpc>
                        <a:spcBef>
                          <a:spcPts val="0"/>
                        </a:spcBef>
                        <a:spcAft>
                          <a:spcPts val="0"/>
                        </a:spcAft>
                      </a:pPr>
                      <a:r>
                        <a:rPr lang="en-US" sz="1100">
                          <a:effectLst/>
                        </a:rPr>
                        <a:t>Z515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Encounter for palliative care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30248842"/>
                  </a:ext>
                </a:extLst>
              </a:tr>
              <a:tr h="227896">
                <a:tc>
                  <a:txBody>
                    <a:bodyPr/>
                    <a:lstStyle/>
                    <a:p>
                      <a:pPr marL="0" marR="0">
                        <a:lnSpc>
                          <a:spcPct val="107000"/>
                        </a:lnSpc>
                        <a:spcBef>
                          <a:spcPts val="0"/>
                        </a:spcBef>
                        <a:spcAft>
                          <a:spcPts val="0"/>
                        </a:spcAft>
                      </a:pPr>
                      <a:r>
                        <a:rPr lang="en-US" sz="1100">
                          <a:effectLst/>
                        </a:rPr>
                        <a:t>Z66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Do not resuscitate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48638601"/>
                  </a:ext>
                </a:extLst>
              </a:tr>
              <a:tr h="455792">
                <a:tc>
                  <a:txBody>
                    <a:bodyPr/>
                    <a:lstStyle/>
                    <a:p>
                      <a:pPr marL="0" marR="0">
                        <a:lnSpc>
                          <a:spcPct val="107000"/>
                        </a:lnSpc>
                        <a:spcBef>
                          <a:spcPts val="0"/>
                        </a:spcBef>
                        <a:spcAft>
                          <a:spcPts val="0"/>
                        </a:spcAft>
                      </a:pPr>
                      <a:r>
                        <a:rPr lang="en-US" sz="1100">
                          <a:effectLst/>
                        </a:rPr>
                        <a:t>O76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Abnormality in fetal heart rate and rhythm complicating labor and delivery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11577204"/>
                  </a:ext>
                </a:extLst>
              </a:tr>
              <a:tr h="227896">
                <a:tc>
                  <a:txBody>
                    <a:bodyPr/>
                    <a:lstStyle/>
                    <a:p>
                      <a:pPr marL="0" marR="0">
                        <a:lnSpc>
                          <a:spcPct val="107000"/>
                        </a:lnSpc>
                        <a:spcBef>
                          <a:spcPts val="0"/>
                        </a:spcBef>
                        <a:spcAft>
                          <a:spcPts val="0"/>
                        </a:spcAft>
                      </a:pPr>
                      <a:r>
                        <a:rPr lang="en-US" sz="1100">
                          <a:effectLst/>
                        </a:rPr>
                        <a:t>I959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Hypotension, unspecified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27073990"/>
                  </a:ext>
                </a:extLst>
              </a:tr>
              <a:tr h="269100">
                <a:tc>
                  <a:txBody>
                    <a:bodyPr/>
                    <a:lstStyle/>
                    <a:p>
                      <a:pPr marL="0" marR="0">
                        <a:lnSpc>
                          <a:spcPct val="107000"/>
                        </a:lnSpc>
                        <a:spcBef>
                          <a:spcPts val="0"/>
                        </a:spcBef>
                        <a:spcAft>
                          <a:spcPts val="0"/>
                        </a:spcAft>
                      </a:pPr>
                      <a:r>
                        <a:rPr lang="en-US" sz="1100">
                          <a:effectLst/>
                        </a:rPr>
                        <a:t>O700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First degree perineal laceration during delivery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19591740"/>
                  </a:ext>
                </a:extLst>
              </a:tr>
              <a:tr h="227896">
                <a:tc>
                  <a:txBody>
                    <a:bodyPr/>
                    <a:lstStyle/>
                    <a:p>
                      <a:pPr marL="0" marR="0">
                        <a:lnSpc>
                          <a:spcPct val="107000"/>
                        </a:lnSpc>
                        <a:spcBef>
                          <a:spcPts val="0"/>
                        </a:spcBef>
                        <a:spcAft>
                          <a:spcPts val="0"/>
                        </a:spcAft>
                      </a:pPr>
                      <a:r>
                        <a:rPr lang="en-US" sz="1100">
                          <a:effectLst/>
                        </a:rPr>
                        <a:t>P599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dirty="0">
                          <a:effectLst/>
                        </a:rPr>
                        <a:t>Neonatal jaundice, unspecified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48257586"/>
                  </a:ext>
                </a:extLst>
              </a:tr>
            </a:tbl>
          </a:graphicData>
        </a:graphic>
      </p:graphicFrame>
      <p:sp>
        <p:nvSpPr>
          <p:cNvPr id="12" name="TextBox 11">
            <a:extLst>
              <a:ext uri="{FF2B5EF4-FFF2-40B4-BE49-F238E27FC236}">
                <a16:creationId xmlns:a16="http://schemas.microsoft.com/office/drawing/2014/main" id="{D7F792A3-4B6D-49AC-8A6B-9C7006B6DAA7}"/>
              </a:ext>
            </a:extLst>
          </p:cNvPr>
          <p:cNvSpPr txBox="1"/>
          <p:nvPr/>
        </p:nvSpPr>
        <p:spPr>
          <a:xfrm>
            <a:off x="6056579" y="2928071"/>
            <a:ext cx="280769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Table 1. Top 10 Conditions Not POA</a:t>
            </a:r>
          </a:p>
        </p:txBody>
      </p:sp>
    </p:spTree>
    <p:extLst>
      <p:ext uri="{BB962C8B-B14F-4D97-AF65-F5344CB8AC3E}">
        <p14:creationId xmlns:p14="http://schemas.microsoft.com/office/powerpoint/2010/main" val="612488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1AACC83F-04E2-4D0C-B473-6E385F5D5A07}"/>
              </a:ext>
            </a:extLst>
          </p:cNvPr>
          <p:cNvGraphicFramePr>
            <a:graphicFrameLocks noGrp="1"/>
          </p:cNvGraphicFramePr>
          <p:nvPr>
            <p:ph idx="1"/>
          </p:nvPr>
        </p:nvGraphicFramePr>
        <p:xfrm>
          <a:off x="333102" y="3781472"/>
          <a:ext cx="8477796" cy="2773680"/>
        </p:xfrm>
        <a:graphic>
          <a:graphicData uri="http://schemas.openxmlformats.org/drawingml/2006/table">
            <a:tbl>
              <a:tblPr firstRow="1" firstCol="1" bandRow="1">
                <a:tableStyleId>{5C22544A-7EE6-4342-B048-85BDC9FD1C3A}</a:tableStyleId>
              </a:tblPr>
              <a:tblGrid>
                <a:gridCol w="1881052">
                  <a:extLst>
                    <a:ext uri="{9D8B030D-6E8A-4147-A177-3AD203B41FA5}">
                      <a16:colId xmlns:a16="http://schemas.microsoft.com/office/drawing/2014/main" val="3594449683"/>
                    </a:ext>
                  </a:extLst>
                </a:gridCol>
                <a:gridCol w="862148">
                  <a:extLst>
                    <a:ext uri="{9D8B030D-6E8A-4147-A177-3AD203B41FA5}">
                      <a16:colId xmlns:a16="http://schemas.microsoft.com/office/drawing/2014/main" val="940793789"/>
                    </a:ext>
                  </a:extLst>
                </a:gridCol>
                <a:gridCol w="914400">
                  <a:extLst>
                    <a:ext uri="{9D8B030D-6E8A-4147-A177-3AD203B41FA5}">
                      <a16:colId xmlns:a16="http://schemas.microsoft.com/office/drawing/2014/main" val="2560244676"/>
                    </a:ext>
                  </a:extLst>
                </a:gridCol>
                <a:gridCol w="940526">
                  <a:extLst>
                    <a:ext uri="{9D8B030D-6E8A-4147-A177-3AD203B41FA5}">
                      <a16:colId xmlns:a16="http://schemas.microsoft.com/office/drawing/2014/main" val="211909897"/>
                    </a:ext>
                  </a:extLst>
                </a:gridCol>
                <a:gridCol w="744583">
                  <a:extLst>
                    <a:ext uri="{9D8B030D-6E8A-4147-A177-3AD203B41FA5}">
                      <a16:colId xmlns:a16="http://schemas.microsoft.com/office/drawing/2014/main" val="1429562021"/>
                    </a:ext>
                  </a:extLst>
                </a:gridCol>
                <a:gridCol w="1005840">
                  <a:extLst>
                    <a:ext uri="{9D8B030D-6E8A-4147-A177-3AD203B41FA5}">
                      <a16:colId xmlns:a16="http://schemas.microsoft.com/office/drawing/2014/main" val="927404731"/>
                    </a:ext>
                  </a:extLst>
                </a:gridCol>
                <a:gridCol w="2129247">
                  <a:extLst>
                    <a:ext uri="{9D8B030D-6E8A-4147-A177-3AD203B41FA5}">
                      <a16:colId xmlns:a16="http://schemas.microsoft.com/office/drawing/2014/main" val="2964253772"/>
                    </a:ext>
                  </a:extLst>
                </a:gridCol>
              </a:tblGrid>
              <a:tr h="579432">
                <a:tc>
                  <a:txBody>
                    <a:bodyPr/>
                    <a:lstStyle/>
                    <a:p>
                      <a:pPr marL="0" marR="0" algn="ctr">
                        <a:spcBef>
                          <a:spcPts val="0"/>
                        </a:spcBef>
                        <a:spcAft>
                          <a:spcPts val="0"/>
                        </a:spcAft>
                      </a:pPr>
                      <a:r>
                        <a:rPr lang="en-US" sz="1400" dirty="0">
                          <a:effectLst/>
                        </a:rPr>
                        <a:t>PRINCIPAL DX COVID</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APR DRG Version 36.0</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APR DRG Version 34.0</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APR DRG Version 30.0</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APR DRG Version 26.1</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APR DRG Version 20.0_</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Number of Discharges</a:t>
                      </a:r>
                      <a:endParaRPr lang="en-US" sz="1400" dirty="0">
                        <a:effectLst/>
                        <a:latin typeface="Calibri" panose="020F0502020204030204" pitchFamily="34" charset="0"/>
                        <a:ea typeface="Calibri" panose="020F0502020204030204" pitchFamily="34" charset="0"/>
                      </a:endParaRPr>
                    </a:p>
                  </a:txBody>
                  <a:tcPr marL="27973" marR="27973" marT="0" marB="0" anchor="b"/>
                </a:tc>
                <a:extLst>
                  <a:ext uri="{0D108BD9-81ED-4DB2-BD59-A6C34878D82A}">
                    <a16:rowId xmlns:a16="http://schemas.microsoft.com/office/drawing/2014/main" val="696726117"/>
                  </a:ext>
                </a:extLst>
              </a:tr>
              <a:tr h="144858">
                <a:tc>
                  <a:txBody>
                    <a:bodyPr/>
                    <a:lstStyle/>
                    <a:p>
                      <a:pPr marL="0" marR="0" algn="ctr">
                        <a:spcBef>
                          <a:spcPts val="0"/>
                        </a:spcBef>
                        <a:spcAft>
                          <a:spcPts val="0"/>
                        </a:spcAft>
                      </a:pPr>
                      <a:r>
                        <a:rPr lang="en-US" sz="1400">
                          <a:effectLst/>
                        </a:rPr>
                        <a:t>U071</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137</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137</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137</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137</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723</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11531</a:t>
                      </a:r>
                      <a:endParaRPr lang="en-US" sz="1400" dirty="0">
                        <a:effectLst/>
                        <a:latin typeface="Calibri" panose="020F0502020204030204" pitchFamily="34" charset="0"/>
                        <a:ea typeface="Calibri" panose="020F0502020204030204" pitchFamily="34" charset="0"/>
                      </a:endParaRPr>
                    </a:p>
                  </a:txBody>
                  <a:tcPr marL="27973" marR="27973" marT="0" marB="0" anchor="b"/>
                </a:tc>
                <a:extLst>
                  <a:ext uri="{0D108BD9-81ED-4DB2-BD59-A6C34878D82A}">
                    <a16:rowId xmlns:a16="http://schemas.microsoft.com/office/drawing/2014/main" val="394134062"/>
                  </a:ext>
                </a:extLst>
              </a:tr>
              <a:tr h="144858">
                <a:tc>
                  <a:txBody>
                    <a:bodyPr/>
                    <a:lstStyle/>
                    <a:p>
                      <a:pPr marL="0" marR="0" algn="ctr">
                        <a:spcBef>
                          <a:spcPts val="0"/>
                        </a:spcBef>
                        <a:spcAft>
                          <a:spcPts val="0"/>
                        </a:spcAft>
                      </a:pPr>
                      <a:r>
                        <a:rPr lang="en-US" sz="1400">
                          <a:effectLst/>
                        </a:rPr>
                        <a:t>U071</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130</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951</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951</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951</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710</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481</a:t>
                      </a:r>
                      <a:endParaRPr lang="en-US" sz="1400" dirty="0">
                        <a:effectLst/>
                        <a:latin typeface="Calibri" panose="020F0502020204030204" pitchFamily="34" charset="0"/>
                        <a:ea typeface="Calibri" panose="020F0502020204030204" pitchFamily="34" charset="0"/>
                      </a:endParaRPr>
                    </a:p>
                  </a:txBody>
                  <a:tcPr marL="27973" marR="27973" marT="0" marB="0" anchor="b"/>
                </a:tc>
                <a:extLst>
                  <a:ext uri="{0D108BD9-81ED-4DB2-BD59-A6C34878D82A}">
                    <a16:rowId xmlns:a16="http://schemas.microsoft.com/office/drawing/2014/main" val="2827744418"/>
                  </a:ext>
                </a:extLst>
              </a:tr>
              <a:tr h="205817">
                <a:tc>
                  <a:txBody>
                    <a:bodyPr/>
                    <a:lstStyle/>
                    <a:p>
                      <a:pPr marL="0" marR="0" algn="ctr">
                        <a:spcBef>
                          <a:spcPts val="0"/>
                        </a:spcBef>
                        <a:spcAft>
                          <a:spcPts val="0"/>
                        </a:spcAft>
                      </a:pPr>
                      <a:r>
                        <a:rPr lang="en-US" sz="1400">
                          <a:effectLst/>
                        </a:rPr>
                        <a:t>U071</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130</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130</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130</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130</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723</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429</a:t>
                      </a:r>
                      <a:endParaRPr lang="en-US" sz="1400" dirty="0">
                        <a:effectLst/>
                        <a:latin typeface="Calibri" panose="020F0502020204030204" pitchFamily="34" charset="0"/>
                        <a:ea typeface="Calibri" panose="020F0502020204030204" pitchFamily="34" charset="0"/>
                      </a:endParaRPr>
                    </a:p>
                  </a:txBody>
                  <a:tcPr marL="27973" marR="27973" marT="0" marB="0" anchor="b"/>
                </a:tc>
                <a:extLst>
                  <a:ext uri="{0D108BD9-81ED-4DB2-BD59-A6C34878D82A}">
                    <a16:rowId xmlns:a16="http://schemas.microsoft.com/office/drawing/2014/main" val="1243699652"/>
                  </a:ext>
                </a:extLst>
              </a:tr>
              <a:tr h="144858">
                <a:tc>
                  <a:txBody>
                    <a:bodyPr/>
                    <a:lstStyle/>
                    <a:p>
                      <a:pPr marL="0" marR="0" algn="ctr">
                        <a:spcBef>
                          <a:spcPts val="0"/>
                        </a:spcBef>
                        <a:spcAft>
                          <a:spcPts val="0"/>
                        </a:spcAft>
                      </a:pPr>
                      <a:r>
                        <a:rPr lang="en-US" sz="1400">
                          <a:effectLst/>
                        </a:rPr>
                        <a:t>U071</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137</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951</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951</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951</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710</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220</a:t>
                      </a:r>
                      <a:endParaRPr lang="en-US" sz="1400" dirty="0">
                        <a:effectLst/>
                        <a:latin typeface="Calibri" panose="020F0502020204030204" pitchFamily="34" charset="0"/>
                        <a:ea typeface="Calibri" panose="020F0502020204030204" pitchFamily="34" charset="0"/>
                      </a:endParaRPr>
                    </a:p>
                  </a:txBody>
                  <a:tcPr marL="27973" marR="27973" marT="0" marB="0" anchor="b"/>
                </a:tc>
                <a:extLst>
                  <a:ext uri="{0D108BD9-81ED-4DB2-BD59-A6C34878D82A}">
                    <a16:rowId xmlns:a16="http://schemas.microsoft.com/office/drawing/2014/main" val="1759234039"/>
                  </a:ext>
                </a:extLst>
              </a:tr>
              <a:tr h="144858">
                <a:tc>
                  <a:txBody>
                    <a:bodyPr/>
                    <a:lstStyle/>
                    <a:p>
                      <a:pPr marL="0" marR="0" algn="ctr">
                        <a:spcBef>
                          <a:spcPts val="0"/>
                        </a:spcBef>
                        <a:spcAft>
                          <a:spcPts val="0"/>
                        </a:spcAft>
                      </a:pPr>
                      <a:r>
                        <a:rPr lang="en-US" sz="1400">
                          <a:effectLst/>
                        </a:rPr>
                        <a:t>U071</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005</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004</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004</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004</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004</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138</a:t>
                      </a:r>
                      <a:endParaRPr lang="en-US" sz="1400" dirty="0">
                        <a:effectLst/>
                        <a:latin typeface="Calibri" panose="020F0502020204030204" pitchFamily="34" charset="0"/>
                        <a:ea typeface="Calibri" panose="020F0502020204030204" pitchFamily="34" charset="0"/>
                      </a:endParaRPr>
                    </a:p>
                  </a:txBody>
                  <a:tcPr marL="27973" marR="27973" marT="0" marB="0" anchor="b"/>
                </a:tc>
                <a:extLst>
                  <a:ext uri="{0D108BD9-81ED-4DB2-BD59-A6C34878D82A}">
                    <a16:rowId xmlns:a16="http://schemas.microsoft.com/office/drawing/2014/main" val="31320437"/>
                  </a:ext>
                </a:extLst>
              </a:tr>
              <a:tr h="144858">
                <a:tc>
                  <a:txBody>
                    <a:bodyPr/>
                    <a:lstStyle/>
                    <a:p>
                      <a:pPr marL="0" marR="0" algn="ctr">
                        <a:spcBef>
                          <a:spcPts val="0"/>
                        </a:spcBef>
                        <a:spcAft>
                          <a:spcPts val="0"/>
                        </a:spcAft>
                      </a:pPr>
                      <a:r>
                        <a:rPr lang="en-US" sz="1400">
                          <a:effectLst/>
                        </a:rPr>
                        <a:t>U071</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130</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951</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130</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130</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723</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36</a:t>
                      </a:r>
                      <a:endParaRPr lang="en-US" sz="1400" dirty="0">
                        <a:effectLst/>
                        <a:latin typeface="Calibri" panose="020F0502020204030204" pitchFamily="34" charset="0"/>
                        <a:ea typeface="Calibri" panose="020F0502020204030204" pitchFamily="34" charset="0"/>
                      </a:endParaRPr>
                    </a:p>
                  </a:txBody>
                  <a:tcPr marL="27973" marR="27973" marT="0" marB="0" anchor="b"/>
                </a:tc>
                <a:extLst>
                  <a:ext uri="{0D108BD9-81ED-4DB2-BD59-A6C34878D82A}">
                    <a16:rowId xmlns:a16="http://schemas.microsoft.com/office/drawing/2014/main" val="2665921316"/>
                  </a:ext>
                </a:extLst>
              </a:tr>
              <a:tr h="144858">
                <a:tc>
                  <a:txBody>
                    <a:bodyPr/>
                    <a:lstStyle/>
                    <a:p>
                      <a:pPr marL="0" marR="0" algn="ctr">
                        <a:spcBef>
                          <a:spcPts val="0"/>
                        </a:spcBef>
                        <a:spcAft>
                          <a:spcPts val="0"/>
                        </a:spcAft>
                      </a:pPr>
                      <a:r>
                        <a:rPr lang="en-US" sz="1400">
                          <a:effectLst/>
                        </a:rPr>
                        <a:t>U071</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004</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004</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004</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004</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004</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31</a:t>
                      </a:r>
                      <a:endParaRPr lang="en-US" sz="1400" dirty="0">
                        <a:effectLst/>
                        <a:latin typeface="Calibri" panose="020F0502020204030204" pitchFamily="34" charset="0"/>
                        <a:ea typeface="Calibri" panose="020F0502020204030204" pitchFamily="34" charset="0"/>
                      </a:endParaRPr>
                    </a:p>
                  </a:txBody>
                  <a:tcPr marL="27973" marR="27973" marT="0" marB="0" anchor="b"/>
                </a:tc>
                <a:extLst>
                  <a:ext uri="{0D108BD9-81ED-4DB2-BD59-A6C34878D82A}">
                    <a16:rowId xmlns:a16="http://schemas.microsoft.com/office/drawing/2014/main" val="2176417421"/>
                  </a:ext>
                </a:extLst>
              </a:tr>
              <a:tr h="144858">
                <a:tc>
                  <a:txBody>
                    <a:bodyPr/>
                    <a:lstStyle/>
                    <a:p>
                      <a:pPr marL="0" marR="0" algn="ctr">
                        <a:spcBef>
                          <a:spcPts val="0"/>
                        </a:spcBef>
                        <a:spcAft>
                          <a:spcPts val="0"/>
                        </a:spcAft>
                      </a:pPr>
                      <a:r>
                        <a:rPr lang="en-US" sz="1400">
                          <a:effectLst/>
                        </a:rPr>
                        <a:t>U071</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005</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005</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005</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005</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005</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30</a:t>
                      </a:r>
                      <a:endParaRPr lang="en-US" sz="1400" dirty="0">
                        <a:effectLst/>
                        <a:latin typeface="Calibri" panose="020F0502020204030204" pitchFamily="34" charset="0"/>
                        <a:ea typeface="Calibri" panose="020F0502020204030204" pitchFamily="34" charset="0"/>
                      </a:endParaRPr>
                    </a:p>
                  </a:txBody>
                  <a:tcPr marL="27973" marR="27973" marT="0" marB="0" anchor="b"/>
                </a:tc>
                <a:extLst>
                  <a:ext uri="{0D108BD9-81ED-4DB2-BD59-A6C34878D82A}">
                    <a16:rowId xmlns:a16="http://schemas.microsoft.com/office/drawing/2014/main" val="1860250685"/>
                  </a:ext>
                </a:extLst>
              </a:tr>
              <a:tr h="144858">
                <a:tc>
                  <a:txBody>
                    <a:bodyPr/>
                    <a:lstStyle/>
                    <a:p>
                      <a:pPr marL="0" marR="0" algn="ctr">
                        <a:spcBef>
                          <a:spcPts val="0"/>
                        </a:spcBef>
                        <a:spcAft>
                          <a:spcPts val="0"/>
                        </a:spcAft>
                      </a:pPr>
                      <a:r>
                        <a:rPr lang="en-US" sz="1400">
                          <a:effectLst/>
                        </a:rPr>
                        <a:t>U071</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951</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951</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951</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951</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710</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27</a:t>
                      </a:r>
                      <a:endParaRPr lang="en-US" sz="1400" dirty="0">
                        <a:effectLst/>
                        <a:latin typeface="Calibri" panose="020F0502020204030204" pitchFamily="34" charset="0"/>
                        <a:ea typeface="Calibri" panose="020F0502020204030204" pitchFamily="34" charset="0"/>
                      </a:endParaRPr>
                    </a:p>
                  </a:txBody>
                  <a:tcPr marL="27973" marR="27973" marT="0" marB="0" anchor="b"/>
                </a:tc>
                <a:extLst>
                  <a:ext uri="{0D108BD9-81ED-4DB2-BD59-A6C34878D82A}">
                    <a16:rowId xmlns:a16="http://schemas.microsoft.com/office/drawing/2014/main" val="4256395070"/>
                  </a:ext>
                </a:extLst>
              </a:tr>
              <a:tr h="144858">
                <a:tc>
                  <a:txBody>
                    <a:bodyPr/>
                    <a:lstStyle/>
                    <a:p>
                      <a:pPr marL="0" marR="0" algn="ctr">
                        <a:spcBef>
                          <a:spcPts val="0"/>
                        </a:spcBef>
                        <a:spcAft>
                          <a:spcPts val="0"/>
                        </a:spcAft>
                      </a:pPr>
                      <a:r>
                        <a:rPr lang="en-US" sz="1400">
                          <a:effectLst/>
                        </a:rPr>
                        <a:t>U071</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137</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951</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137</a:t>
                      </a:r>
                      <a:endParaRPr lang="en-US" sz="1400" dirty="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137</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a:effectLst/>
                        </a:rPr>
                        <a:t>723</a:t>
                      </a:r>
                      <a:endParaRPr lang="en-US" sz="1400">
                        <a:effectLst/>
                        <a:latin typeface="Calibri" panose="020F0502020204030204" pitchFamily="34" charset="0"/>
                        <a:ea typeface="Calibri" panose="020F0502020204030204" pitchFamily="34" charset="0"/>
                      </a:endParaRPr>
                    </a:p>
                  </a:txBody>
                  <a:tcPr marL="27973" marR="27973" marT="0" marB="0" anchor="b"/>
                </a:tc>
                <a:tc>
                  <a:txBody>
                    <a:bodyPr/>
                    <a:lstStyle/>
                    <a:p>
                      <a:pPr marL="0" marR="0" algn="ctr">
                        <a:spcBef>
                          <a:spcPts val="0"/>
                        </a:spcBef>
                        <a:spcAft>
                          <a:spcPts val="0"/>
                        </a:spcAft>
                      </a:pPr>
                      <a:r>
                        <a:rPr lang="en-US" sz="1400" dirty="0">
                          <a:effectLst/>
                        </a:rPr>
                        <a:t>23</a:t>
                      </a:r>
                      <a:endParaRPr lang="en-US" sz="1400" dirty="0">
                        <a:effectLst/>
                        <a:latin typeface="Calibri" panose="020F0502020204030204" pitchFamily="34" charset="0"/>
                        <a:ea typeface="Calibri" panose="020F0502020204030204" pitchFamily="34" charset="0"/>
                      </a:endParaRPr>
                    </a:p>
                  </a:txBody>
                  <a:tcPr marL="27973" marR="27973" marT="0" marB="0" anchor="b"/>
                </a:tc>
                <a:extLst>
                  <a:ext uri="{0D108BD9-81ED-4DB2-BD59-A6C34878D82A}">
                    <a16:rowId xmlns:a16="http://schemas.microsoft.com/office/drawing/2014/main" val="1427739125"/>
                  </a:ext>
                </a:extLst>
              </a:tr>
            </a:tbl>
          </a:graphicData>
        </a:graphic>
      </p:graphicFrame>
      <p:sp>
        <p:nvSpPr>
          <p:cNvPr id="11" name="Rectangle 10">
            <a:extLst>
              <a:ext uri="{FF2B5EF4-FFF2-40B4-BE49-F238E27FC236}">
                <a16:creationId xmlns:a16="http://schemas.microsoft.com/office/drawing/2014/main" id="{0E5A942A-AE6C-4628-A2D4-D18A31CF0AEB}"/>
              </a:ext>
            </a:extLst>
          </p:cNvPr>
          <p:cNvSpPr/>
          <p:nvPr/>
        </p:nvSpPr>
        <p:spPr>
          <a:xfrm>
            <a:off x="7506859" y="250273"/>
            <a:ext cx="1027461" cy="1200329"/>
          </a:xfrm>
          <a:prstGeom prst="rect">
            <a:avLst/>
          </a:prstGeom>
          <a:ln/>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APR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DRG</a:t>
            </a:r>
          </a:p>
        </p:txBody>
      </p:sp>
      <p:sp>
        <p:nvSpPr>
          <p:cNvPr id="12" name="Rectangle 11">
            <a:extLst>
              <a:ext uri="{FF2B5EF4-FFF2-40B4-BE49-F238E27FC236}">
                <a16:creationId xmlns:a16="http://schemas.microsoft.com/office/drawing/2014/main" id="{8112F24D-D3FC-484D-9A4A-D3AC00CAB38D}"/>
              </a:ext>
            </a:extLst>
          </p:cNvPr>
          <p:cNvSpPr/>
          <p:nvPr/>
        </p:nvSpPr>
        <p:spPr>
          <a:xfrm>
            <a:off x="195943" y="272070"/>
            <a:ext cx="6897189"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800" b="1" i="0" u="none" strike="noStrike" kern="1200" cap="none" spc="0" normalizeH="0" baseline="0" noProof="0" dirty="0">
                <a:ln>
                  <a:noFill/>
                </a:ln>
                <a:solidFill>
                  <a:srgbClr val="4472C4"/>
                </a:solidFill>
                <a:effectLst/>
                <a:uLnTx/>
                <a:uFillTx/>
                <a:latin typeface="Calibri Light" panose="020F0302020204030204"/>
                <a:ea typeface="+mn-ea"/>
                <a:cs typeface="+mn-cs"/>
              </a:rPr>
              <a:t>: CHIA releases multiple versions of the DRG groupers each year to facilitate longitudinal across year comparison using the same DRG version.  In the FY2020 inpatient hospital discharge data, do different version of the APR-DRG group the diagnosis cod for  COVID-19 differently?</a:t>
            </a:r>
          </a:p>
        </p:txBody>
      </p:sp>
      <p:sp>
        <p:nvSpPr>
          <p:cNvPr id="14" name="TextBox 13">
            <a:extLst>
              <a:ext uri="{FF2B5EF4-FFF2-40B4-BE49-F238E27FC236}">
                <a16:creationId xmlns:a16="http://schemas.microsoft.com/office/drawing/2014/main" id="{CE196467-2C65-42F3-8F7D-6DA14624A84E}"/>
              </a:ext>
            </a:extLst>
          </p:cNvPr>
          <p:cNvSpPr txBox="1"/>
          <p:nvPr/>
        </p:nvSpPr>
        <p:spPr>
          <a:xfrm>
            <a:off x="189411" y="1615162"/>
            <a:ext cx="8765177"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The older APR-DRG Versions 30.0 and 34.0 assign more patients with a principal diagnosis of COVID-19 to the surgical DRG (MODERATELY EXTENSIVE O.R. PROCEDURE UNRELATED TO PRINCIPAL DIAGNOSIS).  The newer APR-DRGs Version 36.0 assigns those same COVID-19 patients to the medical DRG (RESPIRATORY SYSTEM DIAGNOSIS WITH VENTILATOR SUPPORT &gt; 96 HOURS) or the medical DRG (MAJOR RESPIRATORY INFECTIONS AND INFLAMMATIONS).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table below compares by APR-DRG version the DRG assignment of the patients with a principal DX of COVID-19 in the FY2020 HIDD for the top 10 groupings representing 12,946 of the 13,100 patients.</a:t>
            </a:r>
          </a:p>
        </p:txBody>
      </p:sp>
      <p:sp>
        <p:nvSpPr>
          <p:cNvPr id="16" name="TextBox 15">
            <a:extLst>
              <a:ext uri="{FF2B5EF4-FFF2-40B4-BE49-F238E27FC236}">
                <a16:creationId xmlns:a16="http://schemas.microsoft.com/office/drawing/2014/main" id="{92282526-8494-4C0C-BBB8-6E19A8447E2E}"/>
              </a:ext>
            </a:extLst>
          </p:cNvPr>
          <p:cNvSpPr txBox="1"/>
          <p:nvPr/>
        </p:nvSpPr>
        <p:spPr>
          <a:xfrm>
            <a:off x="352698" y="3249322"/>
            <a:ext cx="8464732"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mn-cs"/>
              </a:rPr>
              <a:t>FY2020 Hospital Inpatient Discharge Data Comparison of COVID-19 Principal Diagnosis Cases by APR DRG Version for the Top 10 Grouping Assignments </a:t>
            </a:r>
            <a:r>
              <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mn-cs"/>
              </a:rPr>
              <a:t>( n= 12,946 of the total 13,100 principal DX cases)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3804104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hlinkClick r:id="rId2"/>
              </a:rPr>
              <a:t>http://www.chiamass.gov/ma-apcd-and-case-mix-user-workgroup-information/</a:t>
            </a:r>
            <a:r>
              <a:rPr lang="en-US" sz="2000"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a:t>The next User Group will meet Tuesday, November 23.</a:t>
            </a:r>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pic>
        <p:nvPicPr>
          <p:cNvPr id="5" name="Picture 4"/>
          <p:cNvPicPr>
            <a:picLocks noChangeAspect="1"/>
          </p:cNvPicPr>
          <p:nvPr/>
        </p:nvPicPr>
        <p:blipFill>
          <a:blip r:embed="rId3"/>
          <a:stretch>
            <a:fillRect/>
          </a:stretch>
        </p:blipFill>
        <p:spPr>
          <a:xfrm>
            <a:off x="0" y="2661708"/>
            <a:ext cx="9144000" cy="1534583"/>
          </a:xfrm>
          <a:prstGeom prst="rect">
            <a:avLst/>
          </a:prstGeom>
        </p:spPr>
      </p:pic>
    </p:spTree>
    <p:extLst>
      <p:ext uri="{BB962C8B-B14F-4D97-AF65-F5344CB8AC3E}">
        <p14:creationId xmlns:p14="http://schemas.microsoft.com/office/powerpoint/2010/main" val="1466137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3877985"/>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r>
              <a:rPr lang="en-US" sz="2400" dirty="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a:solidFill>
                  <a:srgbClr val="63666A"/>
                </a:solidFill>
                <a:latin typeface="Arial"/>
                <a:cs typeface="Arial"/>
              </a:rPr>
              <a:t>APCD Release 9.0/10.0 Updates</a:t>
            </a:r>
          </a:p>
          <a:p>
            <a:pPr marL="742950" lvl="1" indent="-285750">
              <a:buClr>
                <a:schemeClr val="accent1"/>
              </a:buClr>
              <a:buFont typeface="Wingdings" charset="2"/>
              <a:buChar char="§"/>
            </a:pPr>
            <a:r>
              <a:rPr lang="en-US" sz="2000" dirty="0">
                <a:solidFill>
                  <a:srgbClr val="63666A"/>
                </a:solidFill>
                <a:latin typeface="Arial"/>
                <a:cs typeface="Arial"/>
              </a:rPr>
              <a:t>FY20 Case Mix Release Projections</a:t>
            </a:r>
          </a:p>
          <a:p>
            <a:pPr marL="742950" lvl="1" indent="-285750">
              <a:buClr>
                <a:schemeClr val="accent1"/>
              </a:buClr>
              <a:buFont typeface="Wingdings" charset="2"/>
              <a:buChar char="§"/>
            </a:pPr>
            <a:r>
              <a:rPr lang="en-US" sz="2000" dirty="0">
                <a:solidFill>
                  <a:srgbClr val="63666A"/>
                </a:solidFill>
                <a:latin typeface="Arial"/>
                <a:cs typeface="Arial"/>
              </a:rPr>
              <a:t>Data Release and Application Update</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Application Reminders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800100" lvl="1" indent="-342900">
              <a:buFont typeface="Wingdings" panose="05000000000000000000" pitchFamily="2" charset="2"/>
              <a:buChar char="Ø"/>
            </a:pPr>
            <a:r>
              <a:rPr lang="en-US" dirty="0">
                <a:solidFill>
                  <a:srgbClr val="63666A"/>
                </a:solidFill>
              </a:rPr>
              <a:t>Observation Stay Procedures</a:t>
            </a:r>
          </a:p>
          <a:p>
            <a:pPr marL="800100" lvl="1" indent="-342900">
              <a:buFont typeface="Wingdings" panose="05000000000000000000" pitchFamily="2" charset="2"/>
              <a:buChar char="Ø"/>
            </a:pPr>
            <a:r>
              <a:rPr lang="en-US" dirty="0">
                <a:solidFill>
                  <a:srgbClr val="63666A"/>
                </a:solidFill>
              </a:rPr>
              <a:t>Interfacility Transfers</a:t>
            </a:r>
          </a:p>
          <a:p>
            <a:pPr marL="800100" lvl="1" indent="-342900">
              <a:buFont typeface="Wingdings" panose="05000000000000000000" pitchFamily="2" charset="2"/>
              <a:buChar char="Ø"/>
            </a:pPr>
            <a:r>
              <a:rPr lang="en-US" dirty="0">
                <a:solidFill>
                  <a:srgbClr val="63666A"/>
                </a:solidFill>
              </a:rPr>
              <a:t>Condition Present on Admission</a:t>
            </a:r>
          </a:p>
          <a:p>
            <a:pPr marL="800100" lvl="1" indent="-342900">
              <a:buFont typeface="Wingdings" panose="05000000000000000000" pitchFamily="2" charset="2"/>
              <a:buChar char="Ø"/>
            </a:pPr>
            <a:r>
              <a:rPr lang="en-US" dirty="0">
                <a:solidFill>
                  <a:srgbClr val="63666A"/>
                </a:solidFill>
              </a:rPr>
              <a:t>DRG Versions</a:t>
            </a:r>
          </a:p>
          <a:p>
            <a:pPr marL="342900" indent="-342900">
              <a:buFont typeface="Wingdings" panose="05000000000000000000" pitchFamily="2" charset="2"/>
              <a:buChar char="Ø"/>
            </a:pPr>
            <a:r>
              <a:rPr lang="en-US" sz="2000" dirty="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apcd.data@chiamass.gov</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casemix.data@chiamass.gov</a:t>
            </a:r>
            <a:r>
              <a:rPr lang="en-US" sz="2000" dirty="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data.</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20</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4693593"/>
          </a:xfrm>
          <a:prstGeom prst="rect">
            <a:avLst/>
          </a:prstGeom>
          <a:noFill/>
        </p:spPr>
        <p:txBody>
          <a:bodyPr wrap="square" rtlCol="0">
            <a:spAutoFit/>
          </a:bodyPr>
          <a:lstStyle/>
          <a:p>
            <a:pPr>
              <a:lnSpc>
                <a:spcPct val="130000"/>
              </a:lnSpc>
              <a:buClr>
                <a:schemeClr val="accent1"/>
              </a:buClr>
            </a:pPr>
            <a:endParaRPr lang="en-US" sz="1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2021, contact Amy Wyeth [amy.wyeth@chiamass.gov]</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 MA APCD or Case Mix workgroup in 2021, contact Amy Wyeth [amy.wyeth@chiamass.gov]</a:t>
            </a:r>
          </a:p>
          <a:p>
            <a:pPr>
              <a:lnSpc>
                <a:spcPct val="130000"/>
              </a:lnSpc>
              <a:buClr>
                <a:schemeClr val="accent1"/>
              </a:buClr>
            </a:pPr>
            <a:r>
              <a:rPr lang="en-US" sz="2000" dirty="0">
                <a:latin typeface="Arial" panose="020B0604020202020204" pitchFamily="34" charset="0"/>
                <a:cs typeface="Arial" panose="020B0604020202020204" pitchFamily="34" charset="0"/>
              </a:rPr>
              <a:t>     You can present remotely, or in-person at CHIA</a:t>
            </a:r>
          </a:p>
          <a:p>
            <a:pPr marL="342900" indent="-342900">
              <a:lnSpc>
                <a:spcPct val="130000"/>
              </a:lnSpc>
              <a:buClr>
                <a:schemeClr val="accent1"/>
              </a:buClr>
              <a:buFont typeface="Wingdings" panose="05000000000000000000" pitchFamily="2" charset="2"/>
              <a:buChar char="§"/>
            </a:pPr>
            <a:r>
              <a:rPr lang="en-US" sz="2000" dirty="0">
                <a:latin typeface="Arial" panose="020B0604020202020204" pitchFamily="34" charset="0"/>
                <a:cs typeface="Arial" panose="020B0604020202020204" pitchFamily="34" charset="0"/>
              </a:rPr>
              <a:t>We may be reaching out to some data users with invitations to present, and hope you will consider this!</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Call for Topics and Presenters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21</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 </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3785652"/>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a:t>
            </a:r>
            <a:r>
              <a:rPr lang="en-US" sz="2000" b="1" dirty="0">
                <a:cs typeface="Arial"/>
              </a:rPr>
              <a:t>Late Fall / Early Winter</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APCD data (Release 9.0/10.0)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Release 9.0/10.0 </a:t>
            </a:r>
            <a:r>
              <a:rPr lang="en-US" sz="2000" dirty="0">
                <a:cs typeface="Arial"/>
              </a:rPr>
              <a:t>includes data on services from January 2015 – December 2020 with six months of claim runout.</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Release 9.0/10.0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Inpatient (HIDD)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Mid-Fall 2021</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Case Mix FY20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785652"/>
          </a:xfrm>
          <a:prstGeom prst="rect">
            <a:avLst/>
          </a:prstGeom>
          <a:noFill/>
        </p:spPr>
        <p:txBody>
          <a:bodyPr wrap="square" rtlCol="0">
            <a:spAutoFit/>
          </a:bodyPr>
          <a:lstStyle/>
          <a:p>
            <a:r>
              <a:rPr lang="en-US" sz="1600" dirty="0"/>
              <a:t>Due to Governor Baker’s emergency actions to limit the spread of COVID-19 CHIA’s workforce will be remote, for now. This arrangement will limit CHIA’s ability to produce and deliver data extracts. At this time, CHIA is releasing data and providing extracts to requestors. </a:t>
            </a:r>
          </a:p>
          <a:p>
            <a:endParaRPr lang="en-US" sz="1600" dirty="0"/>
          </a:p>
          <a:p>
            <a:r>
              <a:rPr lang="en-US" sz="1600" dirty="0"/>
              <a:t>During this time, CHIA will continue to accept and review data applications for both Case Mix and All-Payer Claims Database (MA APCD) datasets. Review committees, DRC and DPC, will continue their meetings remotely as necessary.</a:t>
            </a:r>
          </a:p>
          <a:p>
            <a:endParaRPr lang="en-US" sz="1600" dirty="0"/>
          </a:p>
          <a:p>
            <a:r>
              <a:rPr lang="en-US" sz="1600" dirty="0"/>
              <a:t>Due to CHIA’s physical office being closed, applications will be accepted without a fee. After receipt of the application, CHIA will issue an invoice which will allow applicants to remit payment online.</a:t>
            </a:r>
          </a:p>
          <a:p>
            <a:endParaRPr lang="en-US" sz="1600" dirty="0"/>
          </a:p>
          <a:p>
            <a:r>
              <a:rPr lang="en-US" sz="1600" dirty="0"/>
              <a:t>If you are a Data User that has a CHIA hard drive in your possession, please keep the hard drive at this time while CHIA’s physical office is closed.</a:t>
            </a: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Data Release and Application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4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releases.</a:t>
            </a: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Application reminders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a:cs typeface="Arial"/>
              </a:rPr>
              <a:t>Remember to submit supporting documentation (if required).</a:t>
            </a:r>
          </a:p>
          <a:p>
            <a:pPr marL="914400" lvl="1" indent="-457200">
              <a:buClr>
                <a:schemeClr val="accent1"/>
              </a:buClr>
              <a:buFont typeface="+mj-lt"/>
              <a:buAutoNum type="arabicPeriod"/>
            </a:pPr>
            <a:r>
              <a:rPr lang="en-US" sz="2000" dirty="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5850</TotalTime>
  <Words>3061</Words>
  <Application>Microsoft Macintosh PowerPoint</Application>
  <PresentationFormat>On-screen Show (4:3)</PresentationFormat>
  <Paragraphs>401</Paragraphs>
  <Slides>21</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Arial Narrow</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197</cp:revision>
  <cp:lastPrinted>2019-07-23T18:41:08Z</cp:lastPrinted>
  <dcterms:created xsi:type="dcterms:W3CDTF">2018-01-09T20:21:29Z</dcterms:created>
  <dcterms:modified xsi:type="dcterms:W3CDTF">2021-10-28T13:21:48Z</dcterms:modified>
</cp:coreProperties>
</file>