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9" r:id="rId3"/>
  </p:sldMasterIdLst>
  <p:notesMasterIdLst>
    <p:notesMasterId r:id="rId27"/>
  </p:notesMasterIdLst>
  <p:handoutMasterIdLst>
    <p:handoutMasterId r:id="rId28"/>
  </p:handoutMasterIdLst>
  <p:sldIdLst>
    <p:sldId id="317" r:id="rId4"/>
    <p:sldId id="264" r:id="rId5"/>
    <p:sldId id="524" r:id="rId6"/>
    <p:sldId id="507" r:id="rId7"/>
    <p:sldId id="509" r:id="rId8"/>
    <p:sldId id="508" r:id="rId9"/>
    <p:sldId id="513" r:id="rId10"/>
    <p:sldId id="514" r:id="rId11"/>
    <p:sldId id="515" r:id="rId12"/>
    <p:sldId id="516" r:id="rId13"/>
    <p:sldId id="518" r:id="rId14"/>
    <p:sldId id="522" r:id="rId15"/>
    <p:sldId id="523" r:id="rId16"/>
    <p:sldId id="511" r:id="rId17"/>
    <p:sldId id="505" r:id="rId18"/>
    <p:sldId id="467" r:id="rId19"/>
    <p:sldId id="469" r:id="rId20"/>
    <p:sldId id="473" r:id="rId21"/>
    <p:sldId id="482" r:id="rId22"/>
    <p:sldId id="499" r:id="rId23"/>
    <p:sldId id="503" r:id="rId24"/>
    <p:sldId id="296" r:id="rId25"/>
    <p:sldId id="445" r:id="rId26"/>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5" autoAdjust="0"/>
    <p:restoredTop sz="88407" autoAdjust="0"/>
  </p:normalViewPr>
  <p:slideViewPr>
    <p:cSldViewPr snapToGrid="0" snapToObjects="1" showGuides="1">
      <p:cViewPr>
        <p:scale>
          <a:sx n="97" d="100"/>
          <a:sy n="97" d="100"/>
        </p:scale>
        <p:origin x="-708" y="-168"/>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9/29/2015</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9/29/2015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3381373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3978939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4055499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838322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844447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087883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1487548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21</a:t>
            </a:fld>
            <a:endParaRPr lang="en-US"/>
          </a:p>
        </p:txBody>
      </p:sp>
    </p:spTree>
    <p:extLst>
      <p:ext uri="{BB962C8B-B14F-4D97-AF65-F5344CB8AC3E}">
        <p14:creationId xmlns:p14="http://schemas.microsoft.com/office/powerpoint/2010/main" val="3257082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23</a:t>
            </a:fld>
            <a:endParaRPr lang="en-US"/>
          </a:p>
        </p:txBody>
      </p:sp>
    </p:spTree>
    <p:extLst>
      <p:ext uri="{BB962C8B-B14F-4D97-AF65-F5344CB8AC3E}">
        <p14:creationId xmlns:p14="http://schemas.microsoft.com/office/powerpoint/2010/main" val="176092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302474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898198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2372154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4099073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226329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27370FF-E43B-481B-AF2B-CF6C06C68B9E}" type="datetimeFigureOut">
              <a:rPr lang="en-US">
                <a:solidFill>
                  <a:prstClr val="black">
                    <a:tint val="75000"/>
                  </a:prstClr>
                </a:solidFill>
              </a:rPr>
              <a:pPr>
                <a:defRPr/>
              </a:pPr>
              <a:t>9/29/2015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986D8334-3ADA-426A-8795-BE0BFC1168D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961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01D43E-001B-4EEB-8963-79A23223F565}" type="datetimeFigureOut">
              <a:rPr lang="en-US">
                <a:solidFill>
                  <a:prstClr val="black">
                    <a:tint val="75000"/>
                  </a:prstClr>
                </a:solidFill>
              </a:rPr>
              <a:pPr>
                <a:defRPr/>
              </a:pPr>
              <a:t>9/29/2015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813F6AA4-6AEA-410B-A3B1-04639F32FC3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63410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5B1D72-E1F1-4633-931A-1383219D6486}" type="datetimeFigureOut">
              <a:rPr lang="en-US">
                <a:solidFill>
                  <a:prstClr val="black">
                    <a:tint val="75000"/>
                  </a:prstClr>
                </a:solidFill>
              </a:rPr>
              <a:pPr>
                <a:defRPr/>
              </a:pPr>
              <a:t>9/29/2015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9E8B1FC-4A73-4B24-9769-8FBEB051B06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5916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F17419-06FE-4520-BB19-31B034DF4132}" type="datetimeFigureOut">
              <a:rPr lang="en-US">
                <a:solidFill>
                  <a:prstClr val="black">
                    <a:tint val="75000"/>
                  </a:prstClr>
                </a:solidFill>
              </a:rPr>
              <a:pPr>
                <a:defRPr/>
              </a:pPr>
              <a:t>9/29/2015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1F4B96B-59F2-4FBB-AE84-15BA38796AC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79770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707EE9-9FBB-45CD-BF45-03A512907C09}" type="datetimeFigureOut">
              <a:rPr lang="en-US">
                <a:solidFill>
                  <a:prstClr val="black">
                    <a:tint val="75000"/>
                  </a:prstClr>
                </a:solidFill>
              </a:rPr>
              <a:pPr>
                <a:defRPr/>
              </a:pPr>
              <a:t>9/29/2015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B1C542B-AC84-43C0-B2AA-6BE181CC8F9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4020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BA5585-C2A3-4035-A6C4-FBBDBBC201A8}" type="datetimeFigureOut">
              <a:rPr lang="en-US">
                <a:solidFill>
                  <a:prstClr val="black">
                    <a:tint val="75000"/>
                  </a:prstClr>
                </a:solidFill>
              </a:rPr>
              <a:pPr>
                <a:defRPr/>
              </a:pPr>
              <a:t>9/29/2015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8A237E-3BCC-4563-8F5D-7C941DCBD2B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23158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24D9ECB-C94D-4A60-B88A-1AABD906416F}" type="datetimeFigureOut">
              <a:rPr lang="en-US">
                <a:solidFill>
                  <a:prstClr val="black">
                    <a:tint val="75000"/>
                  </a:prstClr>
                </a:solidFill>
              </a:rPr>
              <a:pPr>
                <a:defRPr/>
              </a:pPr>
              <a:t>9/29/2015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5BD3ED3-6261-4ECF-A7CA-E4DAFF8833E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17940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04F577-25AF-42E4-B076-F2D6BB558A94}" type="datetimeFigureOut">
              <a:rPr lang="en-US">
                <a:solidFill>
                  <a:prstClr val="black">
                    <a:tint val="75000"/>
                  </a:prstClr>
                </a:solidFill>
              </a:rPr>
              <a:pPr>
                <a:defRPr/>
              </a:pPr>
              <a:t>9/29/2015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0568F5F-DBF4-4636-8998-3349FA0E90C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05172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3C40A5-62CB-4D59-A8B2-0F0999A6A83D}" type="datetimeFigureOut">
              <a:rPr lang="en-US">
                <a:solidFill>
                  <a:prstClr val="black">
                    <a:tint val="75000"/>
                  </a:prstClr>
                </a:solidFill>
              </a:rPr>
              <a:pPr>
                <a:defRPr/>
              </a:pPr>
              <a:t>9/29/2015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7607611-B5A1-4D11-A335-40D8C804ABE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746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636E0B-EE39-4723-BA9A-BF5EA04498B4}" type="datetimeFigureOut">
              <a:rPr lang="en-US">
                <a:solidFill>
                  <a:prstClr val="black">
                    <a:tint val="75000"/>
                  </a:prstClr>
                </a:solidFill>
              </a:rPr>
              <a:pPr>
                <a:defRPr/>
              </a:pPr>
              <a:t>9/29/2015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85F91CE-75BF-43A1-A1F0-EEF0F99E5D4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917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B593FC-7C95-430D-86CB-02B98F9E9407}" type="datetimeFigureOut">
              <a:rPr lang="en-US">
                <a:solidFill>
                  <a:prstClr val="black">
                    <a:tint val="75000"/>
                  </a:prstClr>
                </a:solidFill>
              </a:rPr>
              <a:pPr>
                <a:defRPr/>
              </a:pPr>
              <a:t>9/29/2015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D660BAF3-0513-4229-9AB7-1F17191B192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675449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44914AF8-FA0F-4CB8-AC1F-8F90622AFFCB}" type="datetimeFigureOut">
              <a:rPr lang="en-US">
                <a:solidFill>
                  <a:prstClr val="black">
                    <a:tint val="75000"/>
                  </a:prstClr>
                </a:solidFill>
                <a:ea typeface="+mn-ea"/>
              </a:rPr>
              <a:pPr defTabSz="914400">
                <a:defRPr/>
              </a:pPr>
              <a:t>9/29/2015</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1D3B5B78-CDEA-4173-B2EF-34FC15ABBE91}"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2754491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Lauren.Dale@state.ma.u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20.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oleObject" Target="../embeddings/Microsoft_Excel_97-2003_Worksheet1.xls"/><Relationship Id="rId4" Type="http://schemas.openxmlformats.org/officeDocument/2006/relationships/oleObject" Target="../embeddings/oleObject1.bin"/><Relationship Id="rId9"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enrollment-in-health-insurance/"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www.chiamass.gov/join-apcd-email-list/"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September 29, 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CHIA </a:t>
            </a:r>
            <a:r>
              <a:rPr lang="en-US" dirty="0" smtClean="0"/>
              <a:t>Methodology – </a:t>
            </a:r>
            <a:r>
              <a:rPr lang="en-US" dirty="0" err="1" smtClean="0"/>
              <a:t>con’t</a:t>
            </a:r>
            <a:endParaRPr lang="en-US" dirty="0"/>
          </a:p>
        </p:txBody>
      </p:sp>
      <p:sp>
        <p:nvSpPr>
          <p:cNvPr id="3" name="Subtitle 2"/>
          <p:cNvSpPr>
            <a:spLocks noGrp="1"/>
          </p:cNvSpPr>
          <p:nvPr>
            <p:ph type="subTitle" idx="1"/>
          </p:nvPr>
        </p:nvSpPr>
        <p:spPr>
          <a:xfrm>
            <a:off x="485415" y="1895498"/>
            <a:ext cx="7761815" cy="4357817"/>
          </a:xfrm>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Exclude certain quasi-identifiers:</a:t>
            </a:r>
          </a:p>
          <a:p>
            <a:pPr marL="800100" lvl="1" indent="-3429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Which make individuals unique in the population and thus possibly used for indirect re-identification</a:t>
            </a:r>
          </a:p>
          <a:p>
            <a:pPr marL="800100" lvl="1" indent="-3429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Examples:  Disability Indicator, Family Planning Indicator, Member SIC code</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Retained, </a:t>
            </a:r>
            <a:r>
              <a:rPr lang="en-US" dirty="0">
                <a:latin typeface="Arial" panose="020B0604020202020204" pitchFamily="34" charset="0"/>
                <a:cs typeface="Arial" panose="020B0604020202020204" pitchFamily="34" charset="0"/>
              </a:rPr>
              <a:t>but </a:t>
            </a:r>
            <a:r>
              <a:rPr lang="en-US" dirty="0" smtClean="0">
                <a:latin typeface="Arial" panose="020B0604020202020204" pitchFamily="34" charset="0"/>
                <a:cs typeface="Arial" panose="020B0604020202020204" pitchFamily="34" charset="0"/>
              </a:rPr>
              <a:t>ranged, </a:t>
            </a:r>
            <a:r>
              <a:rPr lang="en-US" dirty="0">
                <a:latin typeface="Arial" panose="020B0604020202020204" pitchFamily="34" charset="0"/>
                <a:cs typeface="Arial" panose="020B0604020202020204" pitchFamily="34" charset="0"/>
              </a:rPr>
              <a:t>the following:</a:t>
            </a:r>
          </a:p>
          <a:p>
            <a:pPr marL="800100" lvl="1" indent="-342900" algn="l">
              <a:buFont typeface="Arial" panose="020B0604020202020204" pitchFamily="34" charset="0"/>
              <a:buChar char="•"/>
            </a:pPr>
            <a:r>
              <a:rPr lang="en-US" sz="2000" dirty="0">
                <a:solidFill>
                  <a:srgbClr val="00436E"/>
                </a:solidFill>
                <a:latin typeface="Arial" panose="020B0604020202020204" pitchFamily="34" charset="0"/>
                <a:cs typeface="Arial" panose="020B0604020202020204" pitchFamily="34" charset="0"/>
              </a:rPr>
              <a:t>Individual relationship code</a:t>
            </a:r>
          </a:p>
          <a:p>
            <a:pPr marL="800100" lvl="1" indent="-3429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Gender</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Maintained substance abuse (Part 2) </a:t>
            </a:r>
            <a:r>
              <a:rPr lang="en-US" dirty="0" smtClean="0">
                <a:latin typeface="Arial" panose="020B0604020202020204" pitchFamily="34" charset="0"/>
                <a:cs typeface="Arial" panose="020B0604020202020204" pitchFamily="34" charset="0"/>
              </a:rPr>
              <a:t>filter</a:t>
            </a:r>
          </a:p>
          <a:p>
            <a:pPr marL="342900" indent="-342900">
              <a:buFont typeface="Arial" panose="020B0604020202020204" pitchFamily="34" charset="0"/>
              <a:buChar char="•"/>
            </a:pPr>
            <a:r>
              <a:rPr lang="en-US" smtClean="0">
                <a:latin typeface="Arial" panose="020B0604020202020204" pitchFamily="34" charset="0"/>
                <a:cs typeface="Arial" panose="020B0604020202020204" pitchFamily="34" charset="0"/>
              </a:rPr>
              <a:t>Created 11 </a:t>
            </a:r>
            <a:r>
              <a:rPr lang="en-US" dirty="0" smtClean="0">
                <a:latin typeface="Arial" panose="020B0604020202020204" pitchFamily="34" charset="0"/>
                <a:cs typeface="Arial" panose="020B0604020202020204" pitchFamily="34" charset="0"/>
              </a:rPr>
              <a:t>LDS files </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Three for PV</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Two each for MC, PC, DC</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One for PR and ME</a:t>
            </a:r>
          </a:p>
        </p:txBody>
      </p:sp>
    </p:spTree>
    <p:extLst>
      <p:ext uri="{BB962C8B-B14F-4D97-AF65-F5344CB8AC3E}">
        <p14:creationId xmlns:p14="http://schemas.microsoft.com/office/powerpoint/2010/main" val="4005106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389" y="286577"/>
            <a:ext cx="7772400" cy="1017981"/>
          </a:xfrm>
        </p:spPr>
        <p:txBody>
          <a:bodyPr>
            <a:noAutofit/>
          </a:bodyPr>
          <a:lstStyle/>
          <a:p>
            <a:r>
              <a:rPr lang="en-US" sz="2400" dirty="0" smtClean="0"/>
              <a:t/>
            </a:r>
            <a:br>
              <a:rPr lang="en-US" sz="2400" dirty="0" smtClean="0"/>
            </a:br>
            <a:r>
              <a:rPr lang="en-US" sz="2400" dirty="0" smtClean="0"/>
              <a:t>Based on User Input:</a:t>
            </a:r>
            <a:br>
              <a:rPr lang="en-US" sz="2400" dirty="0" smtClean="0"/>
            </a:br>
            <a:r>
              <a:rPr lang="en-US" sz="2400" dirty="0" smtClean="0"/>
              <a:t>“Ranged” Geography and Age Information</a:t>
            </a:r>
            <a:br>
              <a:rPr lang="en-US" sz="2400" dirty="0" smtClean="0"/>
            </a:br>
            <a:r>
              <a:rPr lang="en-US" sz="2400" dirty="0" smtClean="0"/>
              <a:t>to Reduce Risk of Re-identification</a:t>
            </a:r>
            <a:endParaRPr lang="en-US" sz="24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Geography:</a:t>
            </a:r>
            <a:endParaRPr lang="en-US" dirty="0">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MA – 3 or 5 digit zip</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New England States and New York – statewide only</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Balance – recoded to “other”</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Age</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In years at date of service and as of 12/31</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Cohorts for 65-74 and 75+  </a:t>
            </a:r>
            <a:br>
              <a:rPr lang="en-US" sz="1800" dirty="0" smtClean="0">
                <a:solidFill>
                  <a:schemeClr val="tx2"/>
                </a:solidFill>
                <a:latin typeface="Arial" panose="020B0604020202020204" pitchFamily="34" charset="0"/>
                <a:cs typeface="Arial" panose="020B0604020202020204" pitchFamily="34" charset="0"/>
              </a:rPr>
            </a:br>
            <a:r>
              <a:rPr lang="en-US" sz="1800" dirty="0" smtClean="0">
                <a:solidFill>
                  <a:schemeClr val="tx2"/>
                </a:solidFill>
                <a:latin typeface="Arial" panose="020B0604020202020204" pitchFamily="34" charset="0"/>
                <a:cs typeface="Arial" panose="020B0604020202020204" pitchFamily="34" charset="0"/>
              </a:rPr>
              <a:t>(Medicare FFS not in MA APCD for non gov’t users)</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618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LDS for MA APCD</a:t>
            </a:r>
            <a:endParaRPr lang="en-US" dirty="0"/>
          </a:p>
        </p:txBody>
      </p:sp>
      <p:sp>
        <p:nvSpPr>
          <p:cNvPr id="6" name="Subtitle 5"/>
          <p:cNvSpPr>
            <a:spLocks noGrp="1"/>
          </p:cNvSpPr>
          <p:nvPr>
            <p:ph type="subTitle" idx="1"/>
          </p:nvPr>
        </p:nvSpPr>
        <p:spPr/>
        <p:txBody>
          <a:bodyPr/>
          <a:lstStyle/>
          <a:p>
            <a:pPr marL="57150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Applies to </a:t>
            </a:r>
            <a:r>
              <a:rPr lang="en-US" dirty="0">
                <a:latin typeface="Arial" panose="020B0604020202020204" pitchFamily="34" charset="0"/>
                <a:cs typeface="Arial" panose="020B0604020202020204" pitchFamily="34" charset="0"/>
              </a:rPr>
              <a:t>non-government users only</a:t>
            </a: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Simplified request form.  </a:t>
            </a:r>
            <a:r>
              <a:rPr lang="en-US" dirty="0">
                <a:latin typeface="Arial" panose="020B0604020202020204" pitchFamily="34" charset="0"/>
                <a:cs typeface="Arial" panose="020B0604020202020204" pitchFamily="34" charset="0"/>
              </a:rPr>
              <a:t>R</a:t>
            </a:r>
            <a:r>
              <a:rPr lang="en-US" dirty="0" smtClean="0">
                <a:latin typeface="Arial" panose="020B0604020202020204" pitchFamily="34" charset="0"/>
                <a:cs typeface="Arial" panose="020B0604020202020204" pitchFamily="34" charset="0"/>
              </a:rPr>
              <a:t>equestors need to justify need for:</a:t>
            </a:r>
          </a:p>
          <a:p>
            <a:pPr marL="1028700" lvl="1" indent="-571500" algn="l">
              <a:buFont typeface="Arial" panose="020B0604020202020204" pitchFamily="34" charset="0"/>
              <a:buChar char="•"/>
            </a:pPr>
            <a:r>
              <a:rPr lang="en-US" sz="2000" dirty="0">
                <a:solidFill>
                  <a:srgbClr val="00436E"/>
                </a:solidFill>
                <a:latin typeface="Arial" panose="020B0604020202020204" pitchFamily="34" charset="0"/>
                <a:cs typeface="Arial" panose="020B0604020202020204" pitchFamily="34" charset="0"/>
              </a:rPr>
              <a:t>G</a:t>
            </a:r>
            <a:r>
              <a:rPr lang="en-US" sz="2000" dirty="0" smtClean="0">
                <a:solidFill>
                  <a:srgbClr val="00436E"/>
                </a:solidFill>
                <a:latin typeface="Arial" panose="020B0604020202020204" pitchFamily="34" charset="0"/>
                <a:cs typeface="Arial" panose="020B0604020202020204" pitchFamily="34" charset="0"/>
              </a:rPr>
              <a:t>eo breakout – 3 or 5 digit for MA</a:t>
            </a:r>
          </a:p>
          <a:p>
            <a:pPr marL="1028700" lvl="1" indent="-5715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Unencrypted NPI </a:t>
            </a:r>
          </a:p>
          <a:p>
            <a:pPr marL="1028700" lvl="1" indent="-5715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LDS files needed – not elements</a:t>
            </a: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DUAs and Data Management Plans still required</a:t>
            </a:r>
          </a:p>
          <a:p>
            <a:pPr marL="571500" lvl="0" indent="-571500">
              <a:buFont typeface="Arial" panose="020B0604020202020204" pitchFamily="34" charset="0"/>
              <a:buChar char="•"/>
            </a:pPr>
            <a:r>
              <a:rPr lang="en-US" dirty="0" err="1" smtClean="0">
                <a:latin typeface="Arial" panose="020B0604020202020204" pitchFamily="34" charset="0"/>
                <a:cs typeface="Arial" panose="020B0604020202020204" pitchFamily="34" charset="0"/>
              </a:rPr>
              <a:t>MassHealth</a:t>
            </a:r>
            <a:r>
              <a:rPr lang="en-US" dirty="0" smtClean="0">
                <a:latin typeface="Arial" panose="020B0604020202020204" pitchFamily="34" charset="0"/>
                <a:cs typeface="Arial" panose="020B0604020202020204" pitchFamily="34" charset="0"/>
              </a:rPr>
              <a:t> will continue to review requests for </a:t>
            </a:r>
            <a:r>
              <a:rPr lang="en-US" dirty="0" err="1" smtClean="0">
                <a:latin typeface="Arial" panose="020B0604020202020204" pitchFamily="34" charset="0"/>
                <a:cs typeface="Arial" panose="020B0604020202020204" pitchFamily="34" charset="0"/>
              </a:rPr>
              <a:t>MassHealth</a:t>
            </a:r>
            <a:r>
              <a:rPr lang="en-US" dirty="0" smtClean="0">
                <a:latin typeface="Arial" panose="020B0604020202020204" pitchFamily="34" charset="0"/>
                <a:cs typeface="Arial" panose="020B0604020202020204" pitchFamily="34" charset="0"/>
              </a:rPr>
              <a:t> data </a:t>
            </a:r>
          </a:p>
          <a:p>
            <a:pPr marL="571500" lvl="0" indent="-571500">
              <a:buFont typeface="Arial" panose="020B0604020202020204" pitchFamily="34" charset="0"/>
              <a:buChar char="•"/>
            </a:pPr>
            <a:r>
              <a:rPr lang="en-US" dirty="0" smtClean="0">
                <a:latin typeface="Arial" panose="020B0604020202020204" pitchFamily="34" charset="0"/>
                <a:cs typeface="Arial" panose="020B0604020202020204" pitchFamily="34" charset="0"/>
              </a:rPr>
              <a:t>Details on LDS files will be posted</a:t>
            </a:r>
          </a:p>
        </p:txBody>
      </p:sp>
    </p:spTree>
    <p:extLst>
      <p:ext uri="{BB962C8B-B14F-4D97-AF65-F5344CB8AC3E}">
        <p14:creationId xmlns:p14="http://schemas.microsoft.com/office/powerpoint/2010/main" val="3738108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Moving to the LDS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New </a:t>
            </a:r>
            <a:r>
              <a:rPr lang="en-US" dirty="0"/>
              <a:t>requests for Release 3.0 </a:t>
            </a:r>
            <a:r>
              <a:rPr lang="en-US" dirty="0" smtClean="0"/>
              <a:t>(</a:t>
            </a:r>
            <a:r>
              <a:rPr lang="en-US" dirty="0"/>
              <a:t>customized extracts) will no longer be accepted as of November </a:t>
            </a:r>
            <a:r>
              <a:rPr lang="en-US" dirty="0" smtClean="0"/>
              <a:t>1st  </a:t>
            </a:r>
            <a:endParaRPr lang="en-US" dirty="0"/>
          </a:p>
          <a:p>
            <a:pPr marL="342900" indent="-342900">
              <a:buFont typeface="Arial" panose="020B0604020202020204" pitchFamily="34" charset="0"/>
              <a:buChar char="•"/>
            </a:pPr>
            <a:r>
              <a:rPr lang="en-US" dirty="0" smtClean="0"/>
              <a:t>Applicants </a:t>
            </a:r>
            <a:r>
              <a:rPr lang="en-US" dirty="0"/>
              <a:t>who requested Release 3.0 that are currently under CHIA </a:t>
            </a:r>
            <a:r>
              <a:rPr lang="en-US" dirty="0" smtClean="0"/>
              <a:t>review </a:t>
            </a:r>
            <a:r>
              <a:rPr lang="en-US" dirty="0"/>
              <a:t>have the opportunity to request </a:t>
            </a:r>
            <a:r>
              <a:rPr lang="en-US" dirty="0" smtClean="0"/>
              <a:t>Release 4.0 using the LDS</a:t>
            </a:r>
            <a:endParaRPr lang="en-US" dirty="0"/>
          </a:p>
          <a:p>
            <a:pPr marL="342900" indent="-342900">
              <a:buFont typeface="Arial" panose="020B0604020202020204" pitchFamily="34" charset="0"/>
              <a:buChar char="•"/>
            </a:pPr>
            <a:r>
              <a:rPr lang="en-US" dirty="0" smtClean="0"/>
              <a:t>Release </a:t>
            </a:r>
            <a:r>
              <a:rPr lang="en-US" dirty="0"/>
              <a:t>3.0 requests will be reviewed, but priority will be given to </a:t>
            </a:r>
            <a:r>
              <a:rPr lang="en-US" dirty="0" smtClean="0"/>
              <a:t>Release 4.0 LDS </a:t>
            </a:r>
            <a:r>
              <a:rPr lang="en-US" dirty="0"/>
              <a:t>requests</a:t>
            </a:r>
          </a:p>
          <a:p>
            <a:endParaRPr lang="en-US" dirty="0"/>
          </a:p>
        </p:txBody>
      </p:sp>
    </p:spTree>
    <p:extLst>
      <p:ext uri="{BB962C8B-B14F-4D97-AF65-F5344CB8AC3E}">
        <p14:creationId xmlns:p14="http://schemas.microsoft.com/office/powerpoint/2010/main" val="984700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User Symposium</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November 5</a:t>
            </a:r>
            <a:r>
              <a:rPr lang="en-US" baseline="30000" dirty="0" smtClean="0"/>
              <a:t>th</a:t>
            </a:r>
            <a:r>
              <a:rPr lang="en-US" dirty="0" smtClean="0"/>
              <a:t> in Boston</a:t>
            </a:r>
            <a:endParaRPr lang="en-US" dirty="0"/>
          </a:p>
          <a:p>
            <a:pPr marL="342900" indent="-342900">
              <a:buFont typeface="Arial" panose="020B0604020202020204" pitchFamily="34" charset="0"/>
              <a:buChar char="•"/>
            </a:pPr>
            <a:r>
              <a:rPr lang="en-US" dirty="0" smtClean="0"/>
              <a:t>Sponsored by the Blue Cross Blue Shield Foundation of MA</a:t>
            </a:r>
          </a:p>
          <a:p>
            <a:pPr marL="342900" indent="-342900">
              <a:buFont typeface="Arial" panose="020B0604020202020204" pitchFamily="34" charset="0"/>
              <a:buChar char="•"/>
            </a:pPr>
            <a:r>
              <a:rPr lang="en-US" dirty="0" smtClean="0"/>
              <a:t>Will include an update on the MA APCD, a user panel and a discussion on future MA APCD enhancements</a:t>
            </a:r>
          </a:p>
          <a:p>
            <a:pPr marL="342900" indent="-342900">
              <a:buFont typeface="Arial" panose="020B0604020202020204" pitchFamily="34" charset="0"/>
              <a:buChar char="•"/>
            </a:pPr>
            <a:r>
              <a:rPr lang="en-US" dirty="0" smtClean="0"/>
              <a:t>Invitations were sent by BCBS Foundation to current users last week</a:t>
            </a:r>
          </a:p>
          <a:p>
            <a:pPr marL="342900" indent="-342900">
              <a:buFont typeface="Arial" panose="020B0604020202020204" pitchFamily="34" charset="0"/>
              <a:buChar char="•"/>
            </a:pPr>
            <a:r>
              <a:rPr lang="en-US" dirty="0" smtClean="0"/>
              <a:t>If you did not receive an invitation and would like to attend, please contact CHIA (</a:t>
            </a:r>
            <a:r>
              <a:rPr lang="en-US" dirty="0" smtClean="0">
                <a:hlinkClick r:id="rId3"/>
              </a:rPr>
              <a:t>apcd.data@state.ma.us</a:t>
            </a:r>
            <a:r>
              <a:rPr lang="en-US" dirty="0" smtClean="0"/>
              <a:t>) </a:t>
            </a:r>
          </a:p>
        </p:txBody>
      </p:sp>
    </p:spTree>
    <p:extLst>
      <p:ext uri="{BB962C8B-B14F-4D97-AF65-F5344CB8AC3E}">
        <p14:creationId xmlns:p14="http://schemas.microsoft.com/office/powerpoint/2010/main" val="570437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MA APCD Submission Guide – 5.0</a:t>
            </a:r>
            <a:endParaRPr lang="en-US" sz="3200" dirty="0"/>
          </a:p>
        </p:txBody>
      </p:sp>
      <p:sp>
        <p:nvSpPr>
          <p:cNvPr id="3" name="Subtitle 2"/>
          <p:cNvSpPr>
            <a:spLocks noGrp="1"/>
          </p:cNvSpPr>
          <p:nvPr>
            <p:ph type="subTitle" idx="1"/>
          </p:nvPr>
        </p:nvSpPr>
        <p:spPr/>
        <p:txBody>
          <a:bodyPr>
            <a:normAutofit/>
          </a:bodyPr>
          <a:lstStyle/>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We are currently working on developing 5.0 MA APCD Submission guides for the carriers including new/updated elements, conditions, thresholds and guidelines </a:t>
            </a:r>
          </a:p>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Looking for input from MA APCD data users on what are: </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Priority </a:t>
            </a:r>
            <a:r>
              <a:rPr lang="en-US" sz="1800" dirty="0">
                <a:solidFill>
                  <a:schemeClr val="tx2"/>
                </a:solidFill>
                <a:latin typeface="Arial" panose="020B0604020202020204" pitchFamily="34" charset="0"/>
                <a:cs typeface="Arial" panose="020B0604020202020204" pitchFamily="34" charset="0"/>
              </a:rPr>
              <a:t>elements that could have better quality </a:t>
            </a:r>
          </a:p>
          <a:p>
            <a:pPr marL="800100" lvl="1"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What </a:t>
            </a:r>
            <a:r>
              <a:rPr lang="en-US" sz="1800" dirty="0">
                <a:solidFill>
                  <a:schemeClr val="tx2"/>
                </a:solidFill>
                <a:latin typeface="Arial" panose="020B0604020202020204" pitchFamily="34" charset="0"/>
                <a:cs typeface="Arial" panose="020B0604020202020204" pitchFamily="34" charset="0"/>
              </a:rPr>
              <a:t>data do we want to add, change or remove in MA APCD?</a:t>
            </a:r>
          </a:p>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Contact Lauren Dale with input by 10/15: </a:t>
            </a:r>
            <a:r>
              <a:rPr lang="en-US" sz="2400" u="sng" dirty="0" smtClean="0">
                <a:solidFill>
                  <a:schemeClr val="tx2"/>
                </a:solidFill>
                <a:latin typeface="Arial" panose="020B0604020202020204" pitchFamily="34" charset="0"/>
                <a:cs typeface="Arial" panose="020B0604020202020204" pitchFamily="34" charset="0"/>
                <a:hlinkClick r:id="rId3"/>
              </a:rPr>
              <a:t>Lauren.Dale@state.ma.us</a:t>
            </a:r>
            <a:r>
              <a:rPr lang="en-US" sz="2400" u="sng" dirty="0" smtClean="0">
                <a:solidFill>
                  <a:schemeClr val="tx2"/>
                </a:solidFill>
                <a:latin typeface="Arial" panose="020B0604020202020204" pitchFamily="34" charset="0"/>
                <a:cs typeface="Arial" panose="020B0604020202020204" pitchFamily="34" charset="0"/>
              </a:rPr>
              <a:t> </a:t>
            </a:r>
            <a:endParaRPr lang="en-US" sz="2400" u="sng"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699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Common Application Issues and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975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Revisions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“lock” your application on IRBNet after you’ve finished making revisions to your application</a:t>
            </a:r>
          </a:p>
          <a:p>
            <a:pPr marL="342900" indent="-342900">
              <a:buFont typeface="Arial" panose="020B0604020202020204" pitchFamily="34" charset="0"/>
              <a:buChar char="•"/>
            </a:pPr>
            <a:r>
              <a:rPr lang="en-US" sz="2400" dirty="0" smtClean="0"/>
              <a:t>Locking the application will send an automatic notification to CHIA staff letting them know that your revisions are complete and uploaded</a:t>
            </a:r>
            <a:endParaRPr lang="en-US" sz="2400" dirty="0"/>
          </a:p>
        </p:txBody>
      </p:sp>
    </p:spTree>
    <p:extLst>
      <p:ext uri="{BB962C8B-B14F-4D97-AF65-F5344CB8AC3E}">
        <p14:creationId xmlns:p14="http://schemas.microsoft.com/office/powerpoint/2010/main" val="361927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Hard Drives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return your hard drive to CHIA after you’ve loaded your data</a:t>
            </a:r>
          </a:p>
          <a:p>
            <a:pPr marL="342900" indent="-342900">
              <a:buFont typeface="Arial" panose="020B0604020202020204" pitchFamily="34" charset="0"/>
              <a:buChar char="•"/>
            </a:pPr>
            <a:r>
              <a:rPr lang="en-US" sz="2400" dirty="0" smtClean="0"/>
              <a:t>CHIA has a limited number of hard drives, so help us ensure we have a steady supply ready to deliver data to the MA APCD user community</a:t>
            </a:r>
            <a:endParaRPr lang="en-US" sz="2400" dirty="0"/>
          </a:p>
        </p:txBody>
      </p:sp>
    </p:spTree>
    <p:extLst>
      <p:ext uri="{BB962C8B-B14F-4D97-AF65-F5344CB8AC3E}">
        <p14:creationId xmlns:p14="http://schemas.microsoft.com/office/powerpoint/2010/main" val="2398553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User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816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Wingdings" panose="05000000000000000000" pitchFamily="2" charset="2"/>
              <a:buChar char="§"/>
            </a:pPr>
            <a:r>
              <a:rPr lang="en-US" sz="2400" dirty="0" smtClean="0">
                <a:solidFill>
                  <a:schemeClr val="tx2"/>
                </a:solidFill>
                <a:latin typeface="Arial" panose="020B0604020202020204" pitchFamily="34" charset="0"/>
                <a:cs typeface="Arial" panose="020B0604020202020204" pitchFamily="34" charset="0"/>
              </a:rPr>
              <a:t>Enrollment Trends Follow Up</a:t>
            </a:r>
          </a:p>
          <a:p>
            <a:pPr marL="1028700" lvl="1" indent="-571500" algn="l">
              <a:buFont typeface="Wingdings" panose="05000000000000000000" pitchFamily="2" charset="2"/>
              <a:buChar char="§"/>
            </a:pPr>
            <a:r>
              <a:rPr lang="en-US" sz="2400" dirty="0" smtClean="0">
                <a:solidFill>
                  <a:schemeClr val="tx2"/>
                </a:solidFill>
                <a:latin typeface="Arial" panose="020B0604020202020204" pitchFamily="34" charset="0"/>
                <a:cs typeface="Arial" panose="020B0604020202020204" pitchFamily="34" charset="0"/>
              </a:rPr>
              <a:t>MA APCD Release 4.0 (CY 2014)</a:t>
            </a:r>
          </a:p>
          <a:p>
            <a:pPr marL="1028700" lvl="1" indent="-571500" algn="l">
              <a:buFont typeface="Wingdings" panose="05000000000000000000" pitchFamily="2" charset="2"/>
              <a:buChar char="§"/>
            </a:pPr>
            <a:r>
              <a:rPr lang="en-US" sz="2400" dirty="0" smtClean="0">
                <a:solidFill>
                  <a:schemeClr val="tx2"/>
                </a:solidFill>
                <a:latin typeface="Arial" panose="020B0604020202020204" pitchFamily="34" charset="0"/>
                <a:cs typeface="Arial" panose="020B0604020202020204" pitchFamily="34" charset="0"/>
              </a:rPr>
              <a:t>Limited Data Sets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Common Application Issues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6200" y="76200"/>
            <a:ext cx="8915400" cy="762000"/>
          </a:xfrm>
        </p:spPr>
        <p:txBody>
          <a:bodyPr/>
          <a:lstStyle/>
          <a:p>
            <a:pPr eaLnBrk="1" hangingPunct="1"/>
            <a:r>
              <a:rPr lang="en-US" altLang="en-US" sz="2800" b="1" smtClean="0">
                <a:solidFill>
                  <a:srgbClr val="0070C0"/>
                </a:solidFill>
              </a:rPr>
              <a:t>Question: Why are there Zero Charges on Thousands of </a:t>
            </a:r>
            <a:br>
              <a:rPr lang="en-US" altLang="en-US" sz="2800" b="1" smtClean="0">
                <a:solidFill>
                  <a:srgbClr val="0070C0"/>
                </a:solidFill>
              </a:rPr>
            </a:br>
            <a:r>
              <a:rPr lang="en-US" altLang="en-US" sz="2800" b="1" smtClean="0">
                <a:solidFill>
                  <a:srgbClr val="0070C0"/>
                </a:solidFill>
              </a:rPr>
              <a:t>Case Mix Outpatient Emergency Department Records?</a:t>
            </a:r>
          </a:p>
        </p:txBody>
      </p:sp>
      <p:graphicFrame>
        <p:nvGraphicFramePr>
          <p:cNvPr id="2051" name="Chart 4"/>
          <p:cNvGraphicFramePr>
            <a:graphicFrameLocks/>
          </p:cNvGraphicFramePr>
          <p:nvPr/>
        </p:nvGraphicFramePr>
        <p:xfrm>
          <a:off x="152400" y="1752600"/>
          <a:ext cx="8864600" cy="2387600"/>
        </p:xfrm>
        <a:graphic>
          <a:graphicData uri="http://schemas.openxmlformats.org/presentationml/2006/ole">
            <mc:AlternateContent xmlns:mc="http://schemas.openxmlformats.org/markup-compatibility/2006">
              <mc:Choice xmlns:v="urn:schemas-microsoft-com:vml" Requires="v">
                <p:oleObj spid="_x0000_s2086" r:id="rId5" imgW="8864352" imgH="2383743" progId="Excel.Chart.8">
                  <p:embed/>
                </p:oleObj>
              </mc:Choice>
              <mc:Fallback>
                <p:oleObj r:id="rId5" imgW="8864352" imgH="2383743"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752600"/>
                        <a:ext cx="88646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 name="TextBox 5"/>
          <p:cNvSpPr txBox="1">
            <a:spLocks noChangeArrowheads="1"/>
          </p:cNvSpPr>
          <p:nvPr/>
        </p:nvSpPr>
        <p:spPr bwMode="auto">
          <a:xfrm>
            <a:off x="304800" y="914400"/>
            <a:ext cx="8686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u="sng" dirty="0" smtClean="0">
                <a:solidFill>
                  <a:prstClr val="black"/>
                </a:solidFill>
                <a:ea typeface="+mn-ea"/>
                <a:cs typeface="Arial" charset="0"/>
              </a:rPr>
              <a:t>Answer</a:t>
            </a:r>
            <a:r>
              <a:rPr lang="en-US" altLang="en-US" sz="1800" dirty="0" smtClean="0">
                <a:solidFill>
                  <a:prstClr val="black"/>
                </a:solidFill>
                <a:ea typeface="+mn-ea"/>
                <a:cs typeface="Arial" charset="0"/>
              </a:rPr>
              <a:t>: Over the past 7 years,  </a:t>
            </a:r>
            <a:r>
              <a:rPr lang="en-US" altLang="en-US" sz="1800" b="1" dirty="0" smtClean="0">
                <a:solidFill>
                  <a:srgbClr val="FF0000"/>
                </a:solidFill>
                <a:ea typeface="+mn-ea"/>
                <a:cs typeface="Arial" charset="0"/>
              </a:rPr>
              <a:t>92%  </a:t>
            </a:r>
            <a:r>
              <a:rPr lang="en-US" altLang="en-US" sz="1800" dirty="0" smtClean="0">
                <a:solidFill>
                  <a:prstClr val="black"/>
                </a:solidFill>
                <a:ea typeface="+mn-ea"/>
                <a:cs typeface="Arial" charset="0"/>
              </a:rPr>
              <a:t>of the zero charge ED visit records are for patients who </a:t>
            </a:r>
            <a:r>
              <a:rPr lang="en-US" altLang="en-US" sz="1800" b="1" u="sng" dirty="0" smtClean="0">
                <a:solidFill>
                  <a:srgbClr val="FF0000"/>
                </a:solidFill>
                <a:ea typeface="+mn-ea"/>
                <a:cs typeface="Arial" charset="0"/>
              </a:rPr>
              <a:t>eloped</a:t>
            </a:r>
            <a:r>
              <a:rPr lang="en-US" altLang="en-US" sz="1800" dirty="0" smtClean="0">
                <a:solidFill>
                  <a:prstClr val="black"/>
                </a:solidFill>
                <a:ea typeface="+mn-ea"/>
                <a:cs typeface="Arial" charset="0"/>
              </a:rPr>
              <a:t>,  </a:t>
            </a:r>
            <a:r>
              <a:rPr lang="en-US" altLang="en-US" sz="1800" b="1" dirty="0" smtClean="0">
                <a:solidFill>
                  <a:srgbClr val="FF0000"/>
                </a:solidFill>
                <a:ea typeface="+mn-ea"/>
                <a:cs typeface="Arial" charset="0"/>
              </a:rPr>
              <a:t>7% </a:t>
            </a:r>
            <a:r>
              <a:rPr lang="en-US" altLang="en-US" sz="1800" dirty="0" smtClean="0">
                <a:solidFill>
                  <a:prstClr val="black"/>
                </a:solidFill>
                <a:ea typeface="+mn-ea"/>
                <a:cs typeface="Arial" charset="0"/>
              </a:rPr>
              <a:t>for patients who </a:t>
            </a:r>
            <a:r>
              <a:rPr lang="en-US" altLang="en-US" sz="1800" b="1" u="sng" dirty="0" smtClean="0">
                <a:solidFill>
                  <a:srgbClr val="FF0000"/>
                </a:solidFill>
                <a:ea typeface="+mn-ea"/>
                <a:cs typeface="Arial" charset="0"/>
              </a:rPr>
              <a:t>left against medical advice </a:t>
            </a:r>
            <a:r>
              <a:rPr lang="en-US" altLang="en-US" sz="1800" dirty="0" smtClean="0">
                <a:solidFill>
                  <a:prstClr val="black"/>
                </a:solidFill>
                <a:ea typeface="+mn-ea"/>
                <a:cs typeface="Arial" charset="0"/>
              </a:rPr>
              <a:t>and 1% percent for patients who met with their person physician.   </a:t>
            </a:r>
          </a:p>
        </p:txBody>
      </p:sp>
      <p:graphicFrame>
        <p:nvGraphicFramePr>
          <p:cNvPr id="2053" name="Chart 7"/>
          <p:cNvGraphicFramePr>
            <a:graphicFrameLocks/>
          </p:cNvGraphicFramePr>
          <p:nvPr/>
        </p:nvGraphicFramePr>
        <p:xfrm>
          <a:off x="101600" y="4673600"/>
          <a:ext cx="8991600" cy="2133600"/>
        </p:xfrm>
        <a:graphic>
          <a:graphicData uri="http://schemas.openxmlformats.org/presentationml/2006/ole">
            <mc:AlternateContent xmlns:mc="http://schemas.openxmlformats.org/markup-compatibility/2006">
              <mc:Choice xmlns:v="urn:schemas-microsoft-com:vml" Requires="v">
                <p:oleObj spid="_x0000_s2087" r:id="rId8" imgW="8992379" imgH="2133785" progId="Excel.Chart.8">
                  <p:embed/>
                </p:oleObj>
              </mc:Choice>
              <mc:Fallback>
                <p:oleObj r:id="rId8" imgW="8992379" imgH="2133785" progId="Excel.Char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1600" y="4673600"/>
                        <a:ext cx="8991600"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TextBox 9"/>
          <p:cNvSpPr txBox="1">
            <a:spLocks noChangeArrowheads="1"/>
          </p:cNvSpPr>
          <p:nvPr/>
        </p:nvSpPr>
        <p:spPr bwMode="auto">
          <a:xfrm>
            <a:off x="457200" y="4114800"/>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400" b="1" smtClean="0">
                <a:solidFill>
                  <a:prstClr val="black"/>
                </a:solidFill>
                <a:ea typeface="+mn-ea"/>
                <a:cs typeface="Arial" charset="0"/>
              </a:rPr>
              <a:t>FY2007 – FY2013 Age Distribution of Patients with Zero Charges who Elope or Leave Against Medical Advice (Approximately 25% attributable to those between ages 18 to 26 years old) </a:t>
            </a:r>
          </a:p>
        </p:txBody>
      </p:sp>
    </p:spTree>
    <p:extLst>
      <p:ext uri="{BB962C8B-B14F-4D97-AF65-F5344CB8AC3E}">
        <p14:creationId xmlns:p14="http://schemas.microsoft.com/office/powerpoint/2010/main" val="1590206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152400"/>
            <a:ext cx="9097963" cy="1143000"/>
          </a:xfrm>
        </p:spPr>
        <p:txBody>
          <a:bodyPr/>
          <a:lstStyle/>
          <a:p>
            <a:r>
              <a:rPr lang="en-US" altLang="en-US" sz="2200" b="1" u="sng" smtClean="0">
                <a:solidFill>
                  <a:srgbClr val="0070C0"/>
                </a:solidFill>
              </a:rPr>
              <a:t>Question</a:t>
            </a:r>
            <a:r>
              <a:rPr lang="en-US" altLang="en-US" sz="2200" b="1" smtClean="0">
                <a:solidFill>
                  <a:srgbClr val="0070C0"/>
                </a:solidFill>
              </a:rPr>
              <a:t>: If a patient is admitted from the ED or Observation Stay (OS), we understood that their services are rolled into their case mix inpatient record and will not appear in the ED or OS data release. If that is truly the case, what does OS Departure Status = 2 (Admitted to Hospital) mean? </a:t>
            </a:r>
          </a:p>
        </p:txBody>
      </p:sp>
      <p:graphicFrame>
        <p:nvGraphicFramePr>
          <p:cNvPr id="6147" name="Chart 6"/>
          <p:cNvGraphicFramePr>
            <a:graphicFrameLocks/>
          </p:cNvGraphicFramePr>
          <p:nvPr/>
        </p:nvGraphicFramePr>
        <p:xfrm>
          <a:off x="254000" y="3073400"/>
          <a:ext cx="8712200" cy="3606800"/>
        </p:xfrm>
        <a:graphic>
          <a:graphicData uri="http://schemas.openxmlformats.org/presentationml/2006/ole">
            <mc:AlternateContent xmlns:mc="http://schemas.openxmlformats.org/markup-compatibility/2006">
              <mc:Choice xmlns:v="urn:schemas-microsoft-com:vml" Requires="v">
                <p:oleObj spid="_x0000_s5140" r:id="rId5" imgW="8711939" imgH="3609145" progId="Excel.Chart.8">
                  <p:embed/>
                </p:oleObj>
              </mc:Choice>
              <mc:Fallback>
                <p:oleObj r:id="rId5" imgW="8711939" imgH="3609145"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3073400"/>
                        <a:ext cx="8712200" cy="360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TextBox 7"/>
          <p:cNvSpPr txBox="1">
            <a:spLocks noChangeArrowheads="1"/>
          </p:cNvSpPr>
          <p:nvPr/>
        </p:nvSpPr>
        <p:spPr bwMode="auto">
          <a:xfrm>
            <a:off x="6553200" y="4114800"/>
            <a:ext cx="1255713" cy="523875"/>
          </a:xfrm>
          <a:prstGeom prst="rect">
            <a:avLst/>
          </a:prstGeom>
          <a:solidFill>
            <a:srgbClr val="FFFF00"/>
          </a:solidFill>
          <a:ln w="6350">
            <a:solidFill>
              <a:schemeClr val="tx1"/>
            </a:solidFill>
            <a:miter lim="800000"/>
            <a:headEnd/>
            <a:tailEnd/>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defTabSz="914400" eaLnBrk="1" hangingPunct="1"/>
            <a:r>
              <a:rPr lang="en-US" altLang="en-US" sz="1400" b="1" smtClean="0">
                <a:solidFill>
                  <a:srgbClr val="0070C0"/>
                </a:solidFill>
                <a:ea typeface="+mn-ea"/>
              </a:rPr>
              <a:t> Oct – Dec</a:t>
            </a:r>
          </a:p>
          <a:p>
            <a:pPr algn="ctr" defTabSz="914400" eaLnBrk="1" hangingPunct="1"/>
            <a:r>
              <a:rPr lang="en-US" altLang="en-US" sz="1400" b="1" smtClean="0">
                <a:solidFill>
                  <a:srgbClr val="0070C0"/>
                </a:solidFill>
                <a:ea typeface="+mn-ea"/>
              </a:rPr>
              <a:t> Data Pending</a:t>
            </a:r>
          </a:p>
        </p:txBody>
      </p:sp>
      <p:sp>
        <p:nvSpPr>
          <p:cNvPr id="6149" name="Rectangle 8"/>
          <p:cNvSpPr>
            <a:spLocks noChangeArrowheads="1"/>
          </p:cNvSpPr>
          <p:nvPr/>
        </p:nvSpPr>
        <p:spPr bwMode="auto">
          <a:xfrm>
            <a:off x="152400" y="1371600"/>
            <a:ext cx="8991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r>
              <a:rPr lang="en-US" altLang="en-US" smtClean="0">
                <a:solidFill>
                  <a:prstClr val="black"/>
                </a:solidFill>
                <a:ea typeface="+mn-ea"/>
              </a:rPr>
              <a:t>Answer: Medicare guidelines indicate that Code 2 is used when the hospital is </a:t>
            </a:r>
            <a:r>
              <a:rPr lang="en-US" altLang="en-US" i="1" smtClean="0">
                <a:solidFill>
                  <a:prstClr val="black"/>
                </a:solidFill>
                <a:ea typeface="+mn-ea"/>
              </a:rPr>
              <a:t>aware of a planned admission even if it doesn’t occur immediately after the discharge. </a:t>
            </a:r>
            <a:r>
              <a:rPr lang="en-US" altLang="en-US" smtClean="0">
                <a:solidFill>
                  <a:prstClr val="black"/>
                </a:solidFill>
                <a:ea typeface="+mn-ea"/>
              </a:rPr>
              <a:t>CHIA was able to corroborate that, yes, Code 2 patients were admitted, some to the same hospital, some to different hospitals, and some not immediately after they end their observation stay.  In the table below, you will see that the use of OS Code 2 has escalated in the past two years. Even with the partial calendar year 2013 data, the number is higher than previous years.</a:t>
            </a:r>
          </a:p>
        </p:txBody>
      </p:sp>
    </p:spTree>
    <p:extLst>
      <p:ext uri="{BB962C8B-B14F-4D97-AF65-F5344CB8AC3E}">
        <p14:creationId xmlns:p14="http://schemas.microsoft.com/office/powerpoint/2010/main" val="362499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5"/>
              </a:rPr>
              <a:t>casemix.data@state.ma.us</a:t>
            </a:r>
            <a:r>
              <a:rPr lang="en-US" sz="3200" dirty="0" smtClean="0">
                <a:latin typeface="+mn-lt"/>
              </a:rPr>
              <a:t>)</a:t>
            </a: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Calendar</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October 23 – Data Release Committee Meeting</a:t>
            </a:r>
          </a:p>
          <a:p>
            <a:pPr marL="342900" indent="-342900">
              <a:buFont typeface="Arial" panose="020B0604020202020204" pitchFamily="34" charset="0"/>
              <a:buChar char="•"/>
            </a:pPr>
            <a:r>
              <a:rPr lang="en-US" sz="2400" dirty="0" smtClean="0"/>
              <a:t>October 27 – Next MA APCD / Case Mix User Workgroup Meeting</a:t>
            </a:r>
          </a:p>
          <a:p>
            <a:pPr marL="342900" indent="-342900">
              <a:buFont typeface="Arial" panose="020B0604020202020204" pitchFamily="34" charset="0"/>
              <a:buChar char="•"/>
            </a:pPr>
            <a:r>
              <a:rPr lang="en-US" sz="2400" dirty="0" smtClean="0"/>
              <a:t>November 5 – MA APCD User Symposium</a:t>
            </a:r>
          </a:p>
          <a:p>
            <a:endParaRPr lang="en-US" sz="2400" dirty="0" smtClean="0"/>
          </a:p>
          <a:p>
            <a:endParaRPr lang="en-US" dirty="0"/>
          </a:p>
        </p:txBody>
      </p:sp>
    </p:spTree>
    <p:extLst>
      <p:ext uri="{BB962C8B-B14F-4D97-AF65-F5344CB8AC3E}">
        <p14:creationId xmlns:p14="http://schemas.microsoft.com/office/powerpoint/2010/main" val="3682783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Enrollment Trends Follow-Up</a:t>
            </a:r>
            <a:br>
              <a:rPr lang="en-US" sz="3200" dirty="0" smtClean="0"/>
            </a:br>
            <a:r>
              <a:rPr lang="en-US" sz="3200" dirty="0" smtClean="0"/>
              <a:t>(from the July presentation)</a:t>
            </a:r>
            <a:endParaRPr lang="en-US" sz="3200" dirty="0"/>
          </a:p>
        </p:txBody>
      </p:sp>
      <p:sp>
        <p:nvSpPr>
          <p:cNvPr id="3" name="Subtitle 2"/>
          <p:cNvSpPr>
            <a:spLocks noGrp="1"/>
          </p:cNvSpPr>
          <p:nvPr>
            <p:ph type="subTitle" idx="1"/>
          </p:nvPr>
        </p:nvSpPr>
        <p:spPr/>
        <p:txBody>
          <a:bodyPr>
            <a:normAutofit/>
          </a:bodyPr>
          <a:lstStyle/>
          <a:p>
            <a:pPr marL="342900" indent="-342900">
              <a:buFont typeface="Arial" panose="020B0604020202020204" pitchFamily="34" charset="0"/>
              <a:buChar char="•"/>
            </a:pPr>
            <a:r>
              <a:rPr lang="en-US" sz="2400" dirty="0" smtClean="0">
                <a:solidFill>
                  <a:schemeClr val="tx2"/>
                </a:solidFill>
              </a:rPr>
              <a:t>The Enrollment Trends SQL/SAS code is now available to the public</a:t>
            </a:r>
            <a:endParaRPr lang="en-US" sz="2400" dirty="0">
              <a:solidFill>
                <a:schemeClr val="tx2"/>
              </a:solidFill>
            </a:endParaRPr>
          </a:p>
          <a:p>
            <a:pPr marL="342900" indent="-342900">
              <a:buFont typeface="Arial" panose="020B0604020202020204" pitchFamily="34" charset="0"/>
              <a:buChar char="•"/>
            </a:pPr>
            <a:r>
              <a:rPr lang="en-US" sz="2400" dirty="0" smtClean="0">
                <a:solidFill>
                  <a:schemeClr val="tx2"/>
                </a:solidFill>
              </a:rPr>
              <a:t>You may find it on the CHIA website’s </a:t>
            </a:r>
            <a:r>
              <a:rPr lang="en-US" sz="2400" dirty="0" smtClean="0">
                <a:solidFill>
                  <a:schemeClr val="tx2"/>
                </a:solidFill>
                <a:hlinkClick r:id="rId3"/>
              </a:rPr>
              <a:t>Enrollment Trends page</a:t>
            </a:r>
            <a:r>
              <a:rPr lang="en-US" sz="2400" dirty="0" smtClean="0">
                <a:solidFill>
                  <a:schemeClr val="tx2"/>
                </a:solidFill>
              </a:rPr>
              <a:t> in the “Publication Materials” section</a:t>
            </a:r>
          </a:p>
          <a:p>
            <a:endParaRPr lang="en-US" sz="2400" u="sng" dirty="0">
              <a:solidFill>
                <a:schemeClr val="tx2"/>
              </a:solidFill>
            </a:endParaRPr>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7329" t="10372" r="11508" b="14987"/>
          <a:stretch/>
        </p:blipFill>
        <p:spPr bwMode="auto">
          <a:xfrm>
            <a:off x="1280160" y="3631053"/>
            <a:ext cx="6044872" cy="3108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0183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4.0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Will begin accepting applications in November 1 </a:t>
            </a:r>
          </a:p>
          <a:p>
            <a:pPr marL="800100" lvl="1" indent="-342900" algn="l">
              <a:buFont typeface="Arial" panose="020B0604020202020204" pitchFamily="34" charset="0"/>
              <a:buChar char="•"/>
            </a:pPr>
            <a:r>
              <a:rPr lang="en-US" sz="1800" dirty="0" smtClean="0">
                <a:solidFill>
                  <a:schemeClr val="tx2"/>
                </a:solidFill>
              </a:rPr>
              <a:t>An </a:t>
            </a:r>
            <a:r>
              <a:rPr lang="en-US" sz="1800" dirty="0" err="1" smtClean="0">
                <a:solidFill>
                  <a:schemeClr val="tx2"/>
                </a:solidFill>
              </a:rPr>
              <a:t>eblast</a:t>
            </a:r>
            <a:r>
              <a:rPr lang="en-US" sz="1800" dirty="0" smtClean="0">
                <a:solidFill>
                  <a:schemeClr val="tx2"/>
                </a:solidFill>
              </a:rPr>
              <a:t> will be sent once new application materials are posted </a:t>
            </a:r>
          </a:p>
          <a:p>
            <a:pPr marL="800100" lvl="1" indent="-342900" algn="l">
              <a:buFont typeface="Arial" panose="020B0604020202020204" pitchFamily="34" charset="0"/>
              <a:buChar char="•"/>
            </a:pPr>
            <a:r>
              <a:rPr lang="en-US" sz="1800" dirty="0" smtClean="0">
                <a:solidFill>
                  <a:schemeClr val="tx2"/>
                </a:solidFill>
              </a:rPr>
              <a:t>Sign up for MA </a:t>
            </a:r>
            <a:r>
              <a:rPr lang="en-US" sz="1800" dirty="0">
                <a:solidFill>
                  <a:schemeClr val="tx2"/>
                </a:solidFill>
              </a:rPr>
              <a:t>APCD announcements here: </a:t>
            </a:r>
            <a:r>
              <a:rPr lang="en-US" sz="1800" dirty="0">
                <a:solidFill>
                  <a:schemeClr val="tx2"/>
                </a:solidFill>
                <a:hlinkClick r:id="rId3"/>
              </a:rPr>
              <a:t>http://www.chiamass.gov/join-apcd-email-list</a:t>
            </a:r>
            <a:r>
              <a:rPr lang="en-US" sz="1800" dirty="0" smtClean="0">
                <a:solidFill>
                  <a:schemeClr val="tx2"/>
                </a:solidFill>
                <a:hlinkClick r:id="rId3"/>
              </a:rPr>
              <a:t>/</a:t>
            </a:r>
            <a:endParaRPr lang="en-US" sz="1800" dirty="0" smtClean="0">
              <a:solidFill>
                <a:schemeClr val="tx2"/>
              </a:solidFill>
            </a:endParaRPr>
          </a:p>
          <a:p>
            <a:pPr marL="342900" indent="-342900">
              <a:buFont typeface="Arial" panose="020B0604020202020204" pitchFamily="34" charset="0"/>
              <a:buChar char="•"/>
            </a:pPr>
            <a:r>
              <a:rPr lang="en-US" dirty="0" smtClean="0"/>
              <a:t>Features / Enhancements:</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Data for CY 2010-2014 as paid through June 30, 2015</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Master Patient Index applied to all years</a:t>
            </a:r>
          </a:p>
          <a:p>
            <a:pPr marL="914400" lvl="1" indent="-457200" algn="l">
              <a:buFont typeface="Wingdings" panose="05000000000000000000" pitchFamily="2" charset="2"/>
              <a:buChar char="§"/>
            </a:pPr>
            <a:r>
              <a:rPr lang="en-US" sz="1600" dirty="0" smtClean="0">
                <a:solidFill>
                  <a:schemeClr val="tx2"/>
                </a:solidFill>
                <a:latin typeface="Arial" panose="020B0604020202020204" pitchFamily="34" charset="0"/>
                <a:cs typeface="Arial" panose="020B0604020202020204" pitchFamily="34" charset="0"/>
              </a:rPr>
              <a:t>Claim line versioning for the largest payers</a:t>
            </a:r>
          </a:p>
          <a:p>
            <a:pPr marL="914400" lvl="1" indent="-457200" algn="l">
              <a:buFont typeface="Wingdings" panose="05000000000000000000" pitchFamily="2" charset="2"/>
              <a:buChar char="§"/>
            </a:pPr>
            <a:r>
              <a:rPr lang="en-US" sz="1600" dirty="0" err="1" smtClean="0">
                <a:solidFill>
                  <a:schemeClr val="tx2"/>
                </a:solidFill>
                <a:latin typeface="Arial" panose="020B0604020202020204" pitchFamily="34" charset="0"/>
                <a:cs typeface="Arial" panose="020B0604020202020204" pitchFamily="34" charset="0"/>
              </a:rPr>
              <a:t>MassHealth</a:t>
            </a:r>
            <a:r>
              <a:rPr lang="en-US" sz="1600" dirty="0" smtClean="0">
                <a:solidFill>
                  <a:schemeClr val="tx2"/>
                </a:solidFill>
                <a:latin typeface="Arial" panose="020B0604020202020204" pitchFamily="34" charset="0"/>
                <a:cs typeface="Arial" panose="020B0604020202020204" pitchFamily="34" charset="0"/>
              </a:rPr>
              <a:t> Enhanced Eligibility Data (for Government Applicants only)</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639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MassHealth</a:t>
            </a:r>
            <a:r>
              <a:rPr lang="en-US" dirty="0" smtClean="0"/>
              <a:t> Enhanced Eligibility (MHEE)</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MHEE data derived </a:t>
            </a:r>
            <a:r>
              <a:rPr lang="en-US" dirty="0"/>
              <a:t>by </a:t>
            </a:r>
            <a:r>
              <a:rPr lang="en-US" dirty="0" smtClean="0"/>
              <a:t>the </a:t>
            </a:r>
            <a:r>
              <a:rPr lang="en-US" dirty="0"/>
              <a:t>Executive Office of Health and Human Services </a:t>
            </a:r>
            <a:endParaRPr lang="en-US" dirty="0" smtClean="0"/>
          </a:p>
          <a:p>
            <a:pPr marL="342900" indent="-342900">
              <a:buFont typeface="Arial" panose="020B0604020202020204" pitchFamily="34" charset="0"/>
              <a:buChar char="•"/>
            </a:pPr>
            <a:r>
              <a:rPr lang="en-US" dirty="0" smtClean="0"/>
              <a:t>Combines </a:t>
            </a:r>
            <a:r>
              <a:rPr lang="en-US" dirty="0"/>
              <a:t>Medicaid Management Information System (MMIS) eligibility, managed care enrollment, Long Term Care (LTC) residency, Medicare eligibility and other member information into a single analytic resource, with non-overlapping effective </a:t>
            </a:r>
            <a:r>
              <a:rPr lang="en-US" dirty="0" smtClean="0"/>
              <a:t>dates</a:t>
            </a:r>
          </a:p>
          <a:p>
            <a:pPr marL="342900" indent="-342900">
              <a:buFont typeface="Arial" panose="020B0604020202020204" pitchFamily="34" charset="0"/>
              <a:buChar char="•"/>
            </a:pPr>
            <a:r>
              <a:rPr lang="en-US" dirty="0"/>
              <a:t>As a result, it provides a comprehensive view of </a:t>
            </a:r>
            <a:r>
              <a:rPr lang="en-US" dirty="0" err="1"/>
              <a:t>MassHealth</a:t>
            </a:r>
            <a:r>
              <a:rPr lang="en-US" dirty="0"/>
              <a:t> members </a:t>
            </a:r>
            <a:r>
              <a:rPr lang="en-US" dirty="0" smtClean="0"/>
              <a:t>on </a:t>
            </a:r>
            <a:r>
              <a:rPr lang="en-US" dirty="0"/>
              <a:t>any given </a:t>
            </a:r>
            <a:r>
              <a:rPr lang="en-US" dirty="0" smtClean="0"/>
              <a:t>day</a:t>
            </a:r>
          </a:p>
          <a:p>
            <a:endParaRPr lang="en-US" dirty="0" smtClean="0"/>
          </a:p>
          <a:p>
            <a:r>
              <a:rPr lang="en-US" dirty="0" smtClean="0">
                <a:solidFill>
                  <a:srgbClr val="FF0000"/>
                </a:solidFill>
              </a:rPr>
              <a:t>It will be available to Government applicants only.</a:t>
            </a:r>
            <a:endParaRPr lang="en-US" dirty="0">
              <a:solidFill>
                <a:srgbClr val="FF0000"/>
              </a:solidFill>
            </a:endParaRPr>
          </a:p>
        </p:txBody>
      </p:sp>
    </p:spTree>
    <p:extLst>
      <p:ext uri="{BB962C8B-B14F-4D97-AF65-F5344CB8AC3E}">
        <p14:creationId xmlns:p14="http://schemas.microsoft.com/office/powerpoint/2010/main" val="623424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Change in How APCD Requests </a:t>
            </a:r>
            <a:br>
              <a:rPr lang="en-US" dirty="0" smtClean="0"/>
            </a:br>
            <a:r>
              <a:rPr lang="en-US" dirty="0" smtClean="0"/>
              <a:t>are Made and Fulfilled</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All requests for Release 4.0 by Non-Government applicants will be filled using Limited Data Sets (LDSs)</a:t>
            </a:r>
          </a:p>
          <a:p>
            <a:pPr marL="342900" indent="-342900">
              <a:buFont typeface="Arial" panose="020B0604020202020204" pitchFamily="34" charset="0"/>
              <a:buChar char="•"/>
            </a:pPr>
            <a:r>
              <a:rPr lang="en-US" dirty="0" smtClean="0"/>
              <a:t>Thank you for comments many of you shared about the LDS</a:t>
            </a:r>
            <a:endParaRPr lang="en-US" sz="1800" dirty="0">
              <a:solidFill>
                <a:schemeClr val="tx2"/>
              </a:solidFill>
            </a:endParaRPr>
          </a:p>
        </p:txBody>
      </p:sp>
    </p:spTree>
    <p:extLst>
      <p:ext uri="{BB962C8B-B14F-4D97-AF65-F5344CB8AC3E}">
        <p14:creationId xmlns:p14="http://schemas.microsoft.com/office/powerpoint/2010/main" val="4205545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7484090" cy="1017981"/>
          </a:xfrm>
        </p:spPr>
        <p:txBody>
          <a:bodyPr>
            <a:normAutofit fontScale="90000"/>
          </a:bodyPr>
          <a:lstStyle/>
          <a:p>
            <a:r>
              <a:rPr lang="en-US" dirty="0" smtClean="0"/>
              <a:t>Recall Issues With Current Process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Requests are at the element level</a:t>
            </a:r>
          </a:p>
          <a:p>
            <a:pPr marL="342900" indent="-342900">
              <a:buFont typeface="Arial" panose="020B0604020202020204" pitchFamily="34" charset="0"/>
              <a:buChar char="•"/>
            </a:pPr>
            <a:r>
              <a:rPr lang="en-US" dirty="0" smtClean="0"/>
              <a:t>Completing request is time intensive – for requestors and CHIA</a:t>
            </a:r>
          </a:p>
          <a:p>
            <a:pPr marL="342900" indent="-342900">
              <a:buFont typeface="Arial" panose="020B0604020202020204" pitchFamily="34" charset="0"/>
              <a:buChar char="•"/>
            </a:pPr>
            <a:r>
              <a:rPr lang="en-US" dirty="0" smtClean="0"/>
              <a:t>Reviewing and fulfilling data requests are resource intensive</a:t>
            </a:r>
          </a:p>
          <a:p>
            <a:pPr marL="342900" indent="-342900">
              <a:buFont typeface="Arial" panose="020B0604020202020204" pitchFamily="34" charset="0"/>
              <a:buChar char="•"/>
            </a:pPr>
            <a:r>
              <a:rPr lang="en-US" dirty="0" smtClean="0">
                <a:solidFill>
                  <a:srgbClr val="00436E"/>
                </a:solidFill>
              </a:rPr>
              <a:t>Data elements with a significant amount of missing data forces users to unexpectedly revise their analytic plans</a:t>
            </a:r>
          </a:p>
          <a:p>
            <a:pPr marL="800100" lvl="1" indent="-3429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B and C elements with low thresholds, many variances</a:t>
            </a:r>
          </a:p>
          <a:p>
            <a:pPr marL="342900" indent="-342900">
              <a:buFont typeface="Arial" panose="020B0604020202020204" pitchFamily="34" charset="0"/>
              <a:buChar char="•"/>
            </a:pPr>
            <a:r>
              <a:rPr lang="en-US" dirty="0" smtClean="0"/>
              <a:t>Level 2 data elements currently in release may pose re-identification risk</a:t>
            </a:r>
          </a:p>
          <a:p>
            <a:pPr marL="342900" indent="-342900">
              <a:buFont typeface="Arial" panose="020B0604020202020204" pitchFamily="34" charset="0"/>
              <a:buChar char="•"/>
            </a:pPr>
            <a:r>
              <a:rPr lang="en-US" dirty="0" smtClean="0"/>
              <a:t>Amendments (additional elements) often requested</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1418883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Goals for Limited Data Set (LDS)</a:t>
            </a:r>
            <a:endParaRPr lang="en-US" sz="3200" dirty="0"/>
          </a:p>
        </p:txBody>
      </p:sp>
      <p:sp>
        <p:nvSpPr>
          <p:cNvPr id="3" name="Subtitle 2"/>
          <p:cNvSpPr>
            <a:spLocks noGrp="1"/>
          </p:cNvSpPr>
          <p:nvPr>
            <p:ph type="subTitle" idx="1"/>
          </p:nvPr>
        </p:nvSpPr>
        <p:spPr>
          <a:xfrm>
            <a:off x="485415" y="1895499"/>
            <a:ext cx="8088314" cy="4118804"/>
          </a:xfrm>
        </p:spPr>
        <p:txBody>
          <a:bodyPr/>
          <a:lstStyle/>
          <a:p>
            <a:pPr marL="342900" lvl="0" indent="-342900">
              <a:buFont typeface="Arial" panose="020B0604020202020204" pitchFamily="34" charset="0"/>
              <a:buChar char="•"/>
            </a:pPr>
            <a:r>
              <a:rPr lang="en-US" sz="2800" dirty="0"/>
              <a:t>Protect patient </a:t>
            </a:r>
            <a:r>
              <a:rPr lang="en-US" sz="2800" dirty="0" smtClean="0"/>
              <a:t>privacy</a:t>
            </a:r>
          </a:p>
          <a:p>
            <a:pPr marL="342900" lvl="0" indent="-342900">
              <a:buFont typeface="Arial" panose="020B0604020202020204" pitchFamily="34" charset="0"/>
              <a:buChar char="•"/>
            </a:pPr>
            <a:r>
              <a:rPr lang="en-US" sz="2800" dirty="0" smtClean="0"/>
              <a:t>Serve analytic </a:t>
            </a:r>
            <a:r>
              <a:rPr lang="en-US" sz="2800" dirty="0"/>
              <a:t>needs of the </a:t>
            </a:r>
            <a:r>
              <a:rPr lang="en-US" sz="2800" dirty="0" smtClean="0"/>
              <a:t>non-gov’t users as is possible</a:t>
            </a:r>
          </a:p>
          <a:p>
            <a:pPr marL="914400" lvl="1" indent="-457200" algn="l">
              <a:buFont typeface="Arial" panose="020B0604020202020204" pitchFamily="34" charset="0"/>
              <a:buChar char="•"/>
            </a:pPr>
            <a:r>
              <a:rPr lang="en-US" sz="2400" dirty="0" smtClean="0">
                <a:solidFill>
                  <a:srgbClr val="00436E"/>
                </a:solidFill>
                <a:latin typeface="Arial" panose="020B0604020202020204" pitchFamily="34" charset="0"/>
                <a:cs typeface="Arial" panose="020B0604020202020204" pitchFamily="34" charset="0"/>
              </a:rPr>
              <a:t>Gov’t users would get access to all MA APCD data as needed</a:t>
            </a:r>
            <a:endParaRPr lang="en-US" sz="2400" dirty="0">
              <a:solidFill>
                <a:srgbClr val="00436E"/>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t>Streamline </a:t>
            </a:r>
            <a:r>
              <a:rPr lang="en-US" sz="2800" dirty="0" smtClean="0"/>
              <a:t>request and </a:t>
            </a:r>
            <a:r>
              <a:rPr lang="en-US" sz="2800" dirty="0"/>
              <a:t>review </a:t>
            </a:r>
            <a:r>
              <a:rPr lang="en-US" sz="2800" dirty="0" smtClean="0"/>
              <a:t>processes</a:t>
            </a:r>
            <a:endParaRPr lang="en-US" sz="2800" dirty="0"/>
          </a:p>
        </p:txBody>
      </p:sp>
    </p:spTree>
    <p:extLst>
      <p:ext uri="{BB962C8B-B14F-4D97-AF65-F5344CB8AC3E}">
        <p14:creationId xmlns:p14="http://schemas.microsoft.com/office/powerpoint/2010/main" val="1738718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CHIA Methodology</a:t>
            </a:r>
            <a:endParaRPr lang="en-US" dirty="0"/>
          </a:p>
        </p:txBody>
      </p:sp>
      <p:sp>
        <p:nvSpPr>
          <p:cNvPr id="3" name="Subtitle 2"/>
          <p:cNvSpPr>
            <a:spLocks noGrp="1"/>
          </p:cNvSpPr>
          <p:nvPr>
            <p:ph type="subTitle" idx="1"/>
          </p:nvPr>
        </p:nvSpPr>
        <p:spPr>
          <a:xfrm>
            <a:off x="485415" y="1895499"/>
            <a:ext cx="7761815" cy="4229998"/>
          </a:xfrm>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Determined what must </a:t>
            </a:r>
            <a:r>
              <a:rPr lang="en-US" baseline="0" dirty="0" smtClean="0">
                <a:latin typeface="Arial" panose="020B0604020202020204" pitchFamily="34" charset="0"/>
                <a:cs typeface="Arial" panose="020B0604020202020204" pitchFamily="34" charset="0"/>
              </a:rPr>
              <a:t>be excluded:</a:t>
            </a:r>
          </a:p>
          <a:p>
            <a:pPr marL="800100" lvl="1" indent="-342900" algn="l">
              <a:spcBef>
                <a:spcPts val="0"/>
              </a:spcBef>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HIPAA-defined direct identifiers with the exception of carrier specific subscriber and members IDs which are hashed</a:t>
            </a:r>
          </a:p>
          <a:p>
            <a:pPr marL="800100" lvl="1" indent="-342900" algn="l">
              <a:spcBef>
                <a:spcPts val="0"/>
              </a:spcBef>
              <a:buFont typeface="Arial" panose="020B0604020202020204" pitchFamily="34" charset="0"/>
              <a:buChar char="•"/>
            </a:pPr>
            <a:r>
              <a:rPr lang="en-US" sz="2000" baseline="0" dirty="0" smtClean="0">
                <a:solidFill>
                  <a:srgbClr val="00436E"/>
                </a:solidFill>
                <a:latin typeface="Arial" panose="020B0604020202020204" pitchFamily="34" charset="0"/>
                <a:cs typeface="Arial" panose="020B0604020202020204" pitchFamily="34" charset="0"/>
              </a:rPr>
              <a:t>All</a:t>
            </a:r>
            <a:r>
              <a:rPr lang="en-US" sz="2000" dirty="0" smtClean="0">
                <a:solidFill>
                  <a:srgbClr val="00436E"/>
                </a:solidFill>
                <a:latin typeface="Arial" panose="020B0604020202020204" pitchFamily="34" charset="0"/>
                <a:cs typeface="Arial" panose="020B0604020202020204" pitchFamily="34" charset="0"/>
              </a:rPr>
              <a:t> Level 3 MA APCD data elements</a:t>
            </a:r>
            <a:endParaRPr lang="en-US" sz="2000" baseline="0" dirty="0" smtClean="0">
              <a:solidFill>
                <a:srgbClr val="00436E"/>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436E"/>
                </a:solidFill>
                <a:latin typeface="Arial" panose="020B0604020202020204" pitchFamily="34" charset="0"/>
                <a:cs typeface="Arial" panose="020B0604020202020204" pitchFamily="34" charset="0"/>
              </a:rPr>
              <a:t>E</a:t>
            </a:r>
            <a:r>
              <a:rPr lang="en-US" dirty="0" smtClean="0">
                <a:solidFill>
                  <a:srgbClr val="00436E"/>
                </a:solidFill>
                <a:latin typeface="Arial" panose="020B0604020202020204" pitchFamily="34" charset="0"/>
                <a:cs typeface="Arial" panose="020B0604020202020204" pitchFamily="34" charset="0"/>
              </a:rPr>
              <a:t>xcluded elements due to significant amount of missing data:</a:t>
            </a:r>
          </a:p>
          <a:p>
            <a:pPr marL="800100" lvl="1" indent="-342900" algn="l">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Examples: inpatient DRGs, outpatient APCs, hours of admit/discharge, race and ethnicity</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Investigated elements that potentially should be excluded due to patient privacy concerns</a:t>
            </a:r>
          </a:p>
          <a:p>
            <a:pPr marL="800100" lvl="1" indent="-342900" algn="l">
              <a:spcBef>
                <a:spcPts val="0"/>
              </a:spcBef>
              <a:buFont typeface="Arial" panose="020B0604020202020204" pitchFamily="34" charset="0"/>
              <a:buChar char="•"/>
            </a:pPr>
            <a:r>
              <a:rPr lang="en-US" sz="2000" dirty="0" smtClean="0">
                <a:solidFill>
                  <a:srgbClr val="00436E"/>
                </a:solidFill>
                <a:latin typeface="Arial" panose="020B0604020202020204" pitchFamily="34" charset="0"/>
                <a:cs typeface="Arial" panose="020B0604020202020204" pitchFamily="34" charset="0"/>
              </a:rPr>
              <a:t>Free </a:t>
            </a:r>
            <a:r>
              <a:rPr lang="en-US" sz="2000" dirty="0">
                <a:solidFill>
                  <a:srgbClr val="00436E"/>
                </a:solidFill>
                <a:latin typeface="Arial" panose="020B0604020202020204" pitchFamily="34" charset="0"/>
                <a:cs typeface="Arial" panose="020B0604020202020204" pitchFamily="34" charset="0"/>
              </a:rPr>
              <a:t>text fields, including carrier-defined/non-standard lookup tables, names of drugs, street </a:t>
            </a:r>
            <a:r>
              <a:rPr lang="en-US" sz="2000" dirty="0" smtClean="0">
                <a:solidFill>
                  <a:srgbClr val="00436E"/>
                </a:solidFill>
                <a:latin typeface="Arial" panose="020B0604020202020204" pitchFamily="34" charset="0"/>
                <a:cs typeface="Arial" panose="020B0604020202020204" pitchFamily="34" charset="0"/>
              </a:rPr>
              <a:t>addresses</a:t>
            </a:r>
            <a:endParaRPr lang="en-US" sz="2000" dirty="0">
              <a:solidFill>
                <a:srgbClr val="00436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978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11726</TotalTime>
  <Words>1239</Words>
  <Application>Microsoft Office PowerPoint</Application>
  <PresentationFormat>On-screen Show (4:3)</PresentationFormat>
  <Paragraphs>146</Paragraphs>
  <Slides>23</Slides>
  <Notes>23</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23</vt:i4>
      </vt:variant>
    </vt:vector>
  </HeadingPairs>
  <TitlesOfParts>
    <vt:vector size="27" baseType="lpstr">
      <vt:lpstr>content option A</vt:lpstr>
      <vt:lpstr>HIT January 2014</vt:lpstr>
      <vt:lpstr>Office Theme</vt:lpstr>
      <vt:lpstr>Microsoft Excel Chart</vt:lpstr>
      <vt:lpstr>Monthly MA APCD / Case Mix User Workgroup Webinar</vt:lpstr>
      <vt:lpstr>Agenda</vt:lpstr>
      <vt:lpstr>Enrollment Trends Follow-Up (from the July presentation)</vt:lpstr>
      <vt:lpstr>MA APCD Release 4.0</vt:lpstr>
      <vt:lpstr>MassHealth Enhanced Eligibility (MHEE)</vt:lpstr>
      <vt:lpstr>Change in How APCD Requests  are Made and Fulfilled</vt:lpstr>
      <vt:lpstr>Recall Issues With Current Process</vt:lpstr>
      <vt:lpstr>Goals for Limited Data Set (LDS)</vt:lpstr>
      <vt:lpstr>CHIA Methodology</vt:lpstr>
      <vt:lpstr>CHIA Methodology – con’t</vt:lpstr>
      <vt:lpstr> Based on User Input: “Ranged” Geography and Age Information to Reduce Risk of Re-identification</vt:lpstr>
      <vt:lpstr>LDS for MA APCD</vt:lpstr>
      <vt:lpstr>Moving to the LDS</vt:lpstr>
      <vt:lpstr>MA APCD User Symposium</vt:lpstr>
      <vt:lpstr>MA APCD Submission Guide – 5.0</vt:lpstr>
      <vt:lpstr>Common Application Issues and Questions</vt:lpstr>
      <vt:lpstr>Application Revisions</vt:lpstr>
      <vt:lpstr>Hard Drives</vt:lpstr>
      <vt:lpstr>User Questions</vt:lpstr>
      <vt:lpstr>Question: Why are there Zero Charges on Thousands of  Case Mix Outpatient Emergency Department Records?</vt:lpstr>
      <vt:lpstr>Question: If a patient is admitted from the ED or Observation Stay (OS), we understood that their services are rolled into their case mix inpatient record and will not appear in the ED or OS data release. If that is truly the case, what does OS Departure Status = 2 (Admitted to Hospital) mean? </vt:lpstr>
      <vt:lpstr>Questions?</vt:lpstr>
      <vt:lpstr>Calendar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sysadmin</cp:lastModifiedBy>
  <cp:revision>304</cp:revision>
  <cp:lastPrinted>2015-09-29T18:00:19Z</cp:lastPrinted>
  <dcterms:created xsi:type="dcterms:W3CDTF">2014-04-22T00:14:56Z</dcterms:created>
  <dcterms:modified xsi:type="dcterms:W3CDTF">2015-09-29T19:40:02Z</dcterms:modified>
</cp:coreProperties>
</file>