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7" r:id="rId2"/>
    <p:sldId id="348" r:id="rId3"/>
    <p:sldId id="314" r:id="rId4"/>
    <p:sldId id="315" r:id="rId5"/>
    <p:sldId id="304" r:id="rId6"/>
    <p:sldId id="328" r:id="rId7"/>
    <p:sldId id="352" r:id="rId8"/>
    <p:sldId id="353" r:id="rId9"/>
    <p:sldId id="324" r:id="rId10"/>
    <p:sldId id="329" r:id="rId11"/>
    <p:sldId id="326" r:id="rId12"/>
    <p:sldId id="332" r:id="rId13"/>
    <p:sldId id="345" r:id="rId14"/>
    <p:sldId id="337" r:id="rId15"/>
    <p:sldId id="340" r:id="rId16"/>
    <p:sldId id="342" r:id="rId17"/>
    <p:sldId id="343" r:id="rId18"/>
    <p:sldId id="350" r:id="rId19"/>
    <p:sldId id="312" r:id="rId20"/>
    <p:sldId id="351" r:id="rId21"/>
    <p:sldId id="355" r:id="rId22"/>
    <p:sldId id="270" r:id="rId23"/>
    <p:sldId id="282" r:id="rId2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200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2178" y="2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8/31/2020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8/31/2020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04254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1829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812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027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4205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r>
              <a:rPr lang="en-US" dirty="0" smtClean="0"/>
              <a:t>Add Health</a:t>
            </a:r>
            <a:r>
              <a:rPr lang="en-US" baseline="0" dirty="0" smtClean="0"/>
              <a:t> Plan flag #92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Health Plan Member/Subscriber Flag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rtl="0" eaLnBrk="1" fontAlgn="b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N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rtl="0" eaLnBrk="1" fontAlgn="b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Must be present.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9633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24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dirty="0"/>
              <a:t>Title  |  Name, Position Title  |  Date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3531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Title  |  Name, Position Title  |  Date    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4" r:id="rId5"/>
    <p:sldLayoutId id="2147483753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hospital-data-specification-manual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data/dvs/Race_Ethnicity_CodeSet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P.Walsh@MassMail.State.MA.US" TargetMode="External"/><Relationship Id="rId2" Type="http://schemas.openxmlformats.org/officeDocument/2006/relationships/hyperlink" Target="mailto:Kathy.Hines@MassMail.State.MA.US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Carolyn.Villar@MassMail.State.MA.US" TargetMode="External"/><Relationship Id="rId4" Type="http://schemas.openxmlformats.org/officeDocument/2006/relationships/hyperlink" Target="mailto:Linda.Stiller@MassMail.State.MA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675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FY2021 Case Mix Updates Webinar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August 31, 2020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562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23875"/>
            <a:ext cx="8039100" cy="1191554"/>
          </a:xfrm>
        </p:spPr>
        <p:txBody>
          <a:bodyPr/>
          <a:lstStyle/>
          <a:p>
            <a:r>
              <a:rPr lang="en-US" dirty="0" smtClean="0"/>
              <a:t>Hospital Emergency Department Data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382891"/>
              </p:ext>
            </p:extLst>
          </p:nvPr>
        </p:nvGraphicFramePr>
        <p:xfrm>
          <a:off x="449263" y="1514475"/>
          <a:ext cx="8039100" cy="195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/>
                <a:gridCol w="2734952"/>
                <a:gridCol w="729320"/>
                <a:gridCol w="3397969"/>
              </a:tblGrid>
              <a:tr h="5115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Fields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-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2237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Condition Present</a:t>
                      </a:r>
                      <a:r>
                        <a:rPr lang="en-US" sz="1400" baseline="0" dirty="0" smtClean="0">
                          <a:effectLst/>
                        </a:rPr>
                        <a:t> on Visit - Principal Diagnosis Code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to 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 be present.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2237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Condition Present</a:t>
                      </a:r>
                      <a:r>
                        <a:rPr lang="en-US" sz="1400" baseline="0" dirty="0" smtClean="0">
                          <a:effectLst/>
                        </a:rPr>
                        <a:t> on Visit - Principal External Cause Code 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to 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May be present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540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Hospital outpatient observation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676275"/>
            <a:ext cx="8039100" cy="790575"/>
          </a:xfrm>
        </p:spPr>
        <p:txBody>
          <a:bodyPr/>
          <a:lstStyle/>
          <a:p>
            <a:r>
              <a:rPr lang="en-US" dirty="0"/>
              <a:t>Hospital </a:t>
            </a:r>
            <a:r>
              <a:rPr lang="en-US" dirty="0" smtClean="0"/>
              <a:t>Outpatient Observation Data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580560"/>
              </p:ext>
            </p:extLst>
          </p:nvPr>
        </p:nvGraphicFramePr>
        <p:xfrm>
          <a:off x="449263" y="1371597"/>
          <a:ext cx="7818437" cy="4879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4556"/>
                <a:gridCol w="2659881"/>
                <a:gridCol w="709301"/>
                <a:gridCol w="3304699"/>
              </a:tblGrid>
              <a:tr h="43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Field No.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Fields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New - Update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 of requirement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2237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16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Ser_Unit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U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Increase field length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to 9 characters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2806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P_PRODATE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Add requirement: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If P_PRODATE entered,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P_PRO must be present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5888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36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AssocDATE1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Add requirement: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If AssocDATE1 entered,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Assoc_PRO1 must be present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659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38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AssocDATE2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Add requirement: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If AssocDATE2 entered,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Assoc_PRO2 must be present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42691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AssocDATE3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Add requirement: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If AssocDATE3 entered,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Assoc_PRO2 must be present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2237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90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ED Discharge Date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Add requirement: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be less than or equal to OOD End Date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59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PAYER TYPE &amp; PAYER SOURCE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092"/>
            <a:ext cx="8039100" cy="634313"/>
          </a:xfrm>
        </p:spPr>
        <p:txBody>
          <a:bodyPr/>
          <a:lstStyle/>
          <a:p>
            <a:r>
              <a:rPr lang="en-US" dirty="0" smtClean="0"/>
              <a:t>Payer Type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528425"/>
              </p:ext>
            </p:extLst>
          </p:nvPr>
        </p:nvGraphicFramePr>
        <p:xfrm>
          <a:off x="609601" y="741405"/>
          <a:ext cx="6771502" cy="5832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174"/>
                <a:gridCol w="4990328"/>
              </a:tblGrid>
              <a:tr h="4408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PAYER </a:t>
                      </a:r>
                      <a:r>
                        <a:rPr lang="en-US" sz="1400" dirty="0" smtClean="0">
                          <a:effectLst/>
                        </a:rPr>
                        <a:t>TYPE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PAYER TYPE DEFINITION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Self Pay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Worker's Compensation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Medicare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F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Medicare Managed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(includes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Medicare Advantage)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Medicaid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Medicaid Managed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Care/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MCO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Other Government Payment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no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strike="noStrike" baseline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Blue Cross</a:t>
                      </a:r>
                      <a:endParaRPr lang="en-US" sz="1200" strike="sngStrike" baseline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Blue Cross Managed Care</a:t>
                      </a:r>
                      <a:endParaRPr lang="en-US" sz="1200" strike="sngStrike" baseline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Commercial Insurance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Commercial Managed Care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HMO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Free Care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Other Non-Managed Care Plans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614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PPO and Other Managed Care Plans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 Classified Elsewhere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H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Health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Safety Net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Point-of-Service Plan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Exclusive Provider Organization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Auto Insurance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None (Valid only for Secondary Payer)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Q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Commonwealth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Care/ConnectorCare Plans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Z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Dental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Senior Care Options/Integrated Care Organization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A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Medicaid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Accountable Care Organization 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C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Commercial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Accountable Care Organization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338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092"/>
            <a:ext cx="8039100" cy="634313"/>
          </a:xfrm>
        </p:spPr>
        <p:txBody>
          <a:bodyPr/>
          <a:lstStyle/>
          <a:p>
            <a:r>
              <a:rPr lang="en-US" dirty="0" smtClean="0"/>
              <a:t>Payer Source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29877"/>
              </p:ext>
            </p:extLst>
          </p:nvPr>
        </p:nvGraphicFramePr>
        <p:xfrm>
          <a:off x="609601" y="741405"/>
          <a:ext cx="6763264" cy="5832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513"/>
                <a:gridCol w="4909751"/>
              </a:tblGrid>
              <a:tr h="4408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PAYER </a:t>
                      </a:r>
                      <a:r>
                        <a:rPr lang="en-US" sz="1400" dirty="0" smtClean="0">
                          <a:effectLst/>
                        </a:rPr>
                        <a:t>SOURCE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</a:t>
                      </a:r>
                      <a:r>
                        <a:rPr lang="en-US" sz="1400" dirty="0" smtClean="0">
                          <a:effectLst/>
                        </a:rPr>
                        <a:t>HEALTH PLAN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AARP/Medigap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Supplement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Aetna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Allways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Partners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Anthem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Auto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BCBS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(Not listed elsewhere)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Beacon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Partners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Blue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CHiP (BCBS Rhode Island)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Blue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Cross Blue Shield of MA 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Blue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Cross Blue Shield of RI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Boston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Center HealthNet 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Cambridge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Health Forward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CHAMPUS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CHAMPUS/TriCare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1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Charity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Children's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Security Plan (CMSP)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CIGNA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Commonwealth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Alliance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Community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Cooperative (ACO)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ConnectiCare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Massachusetts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Connecticut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Life</a:t>
                      </a:r>
                      <a:r>
                        <a:rPr lang="en-US" sz="12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Fallon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Health Plan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First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Life and Health Insurance Company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Free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Great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Life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653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092"/>
            <a:ext cx="8039100" cy="634313"/>
          </a:xfrm>
        </p:spPr>
        <p:txBody>
          <a:bodyPr/>
          <a:lstStyle/>
          <a:p>
            <a:r>
              <a:rPr lang="en-US" dirty="0" smtClean="0"/>
              <a:t>Payer Source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608846"/>
              </p:ext>
            </p:extLst>
          </p:nvPr>
        </p:nvGraphicFramePr>
        <p:xfrm>
          <a:off x="609601" y="741405"/>
          <a:ext cx="6763264" cy="5832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513"/>
                <a:gridCol w="4909751"/>
              </a:tblGrid>
              <a:tr h="4408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PAYER </a:t>
                      </a:r>
                      <a:r>
                        <a:rPr lang="en-US" sz="1400" dirty="0" smtClean="0">
                          <a:effectLst/>
                        </a:rPr>
                        <a:t>SOURCE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</a:t>
                      </a:r>
                      <a:r>
                        <a:rPr lang="en-US" sz="1400" dirty="0" smtClean="0">
                          <a:effectLst/>
                        </a:rPr>
                        <a:t>HEALTH PLAN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Guardian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Life Insurance Company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Harvard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Pilgrim Health Care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Health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England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Health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Plans Inc.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Health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Safety Net Office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Humana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 Company 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Insurance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Programmers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John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Hancock Life Insurance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Kaiser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Foundation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Key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Benefit 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Liberty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Mutual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Lifetime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Benefit Solutions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Mass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Behavioral Health Partnership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Medicaid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 MassHealth)</a:t>
                      </a:r>
                    </a:p>
                  </a:txBody>
                  <a:tcPr marL="9525" marR="9525" marT="9525" marB="0" anchor="ctr"/>
                </a:tc>
              </a:tr>
              <a:tr h="261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Medicare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Medicare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HMO - Other (not listed elsewhere)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MEGA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Life and Health Insurance Company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Meritain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Mid-West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Life Insurance Company of Tennessee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Nationwide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Neighborhood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Plan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Network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None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(Valid only for Secondary Source of Payment)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Other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Other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Commercial (not listed elsewhere)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969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092"/>
            <a:ext cx="8039100" cy="634313"/>
          </a:xfrm>
        </p:spPr>
        <p:txBody>
          <a:bodyPr/>
          <a:lstStyle/>
          <a:p>
            <a:r>
              <a:rPr lang="en-US" dirty="0" smtClean="0"/>
              <a:t>Payer Source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196919"/>
              </p:ext>
            </p:extLst>
          </p:nvPr>
        </p:nvGraphicFramePr>
        <p:xfrm>
          <a:off x="609601" y="741405"/>
          <a:ext cx="6763264" cy="4977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513"/>
                <a:gridCol w="4909751"/>
              </a:tblGrid>
              <a:tr h="4408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PAYER </a:t>
                      </a:r>
                      <a:r>
                        <a:rPr lang="en-US" sz="1400" dirty="0" smtClean="0">
                          <a:effectLst/>
                        </a:rPr>
                        <a:t>SOURCE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</a:t>
                      </a:r>
                      <a:r>
                        <a:rPr lang="en-US" sz="1400" dirty="0" smtClean="0">
                          <a:effectLst/>
                        </a:rPr>
                        <a:t>HEALTH PLAN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Out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state BCBS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Out-of-State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Medicaid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Oxford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Plans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Partners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Healthcare Choice (ACO)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Private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Healthcare Systems</a:t>
                      </a:r>
                      <a:r>
                        <a:rPr lang="en-US" sz="12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QCC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 Company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Self-Pay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Senior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 Health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State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Steward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Choice (ACO)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Tufts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Associated Health Plan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UMR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Inc.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UniCare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United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Concordia</a:t>
                      </a:r>
                    </a:p>
                  </a:txBody>
                  <a:tcPr marL="9525" marR="9525" marT="9525" marB="0" anchor="ctr"/>
                </a:tc>
              </a:tr>
              <a:tr h="261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United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Care of New England, Inc.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United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Healthcare Insurance Company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Unlisted International Source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Wausau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 Company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Wellforce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Plan (ACO)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Worker's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Compensation</a:t>
                      </a:r>
                    </a:p>
                  </a:txBody>
                  <a:tcPr marL="9525" marR="9525" marT="9525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Zenith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923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940727"/>
            <a:ext cx="8039100" cy="1488147"/>
          </a:xfrm>
        </p:spPr>
        <p:txBody>
          <a:bodyPr/>
          <a:lstStyle/>
          <a:p>
            <a:r>
              <a:rPr lang="en-US" dirty="0" smtClean="0"/>
              <a:t>Submission Guides Will Be Published to</a:t>
            </a:r>
            <a:br>
              <a:rPr lang="en-US" dirty="0" smtClean="0"/>
            </a:br>
            <a:r>
              <a:rPr lang="en-US" dirty="0" smtClean="0"/>
              <a:t>CHIA Website</a:t>
            </a:r>
            <a:br>
              <a:rPr lang="en-US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800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http://www.chiamass.gov/hospital-data-specification-manuals/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2562223"/>
            <a:ext cx="8039100" cy="3829051"/>
          </a:xfrm>
        </p:spPr>
        <p:txBody>
          <a:bodyPr/>
          <a:lstStyle/>
          <a:p>
            <a:pPr marL="0" indent="0" algn="l"/>
            <a:endParaRPr lang="en-US" dirty="0" smtClean="0"/>
          </a:p>
          <a:p>
            <a:pPr marL="0" indent="0" algn="l"/>
            <a:endParaRPr lang="en-US" dirty="0"/>
          </a:p>
          <a:p>
            <a:pPr marL="0" indent="0" algn="l"/>
            <a:endParaRPr lang="en-US" dirty="0" smtClean="0"/>
          </a:p>
          <a:p>
            <a:pPr marL="0" indent="0" algn="l"/>
            <a:r>
              <a:rPr lang="en-US" dirty="0" smtClean="0"/>
              <a:t> </a:t>
            </a:r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 smtClean="0"/>
              <a:t> </a:t>
            </a:r>
          </a:p>
          <a:p>
            <a:pPr marL="0" indent="0" algn="l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099" y="2428873"/>
            <a:ext cx="6949440" cy="425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/ Next Steps 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985484"/>
              </p:ext>
            </p:extLst>
          </p:nvPr>
        </p:nvGraphicFramePr>
        <p:xfrm>
          <a:off x="655455" y="1998735"/>
          <a:ext cx="7336020" cy="293830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637554"/>
                <a:gridCol w="2698466"/>
              </a:tblGrid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FY 2021 Case Mix Intake </a:t>
                      </a:r>
                      <a:r>
                        <a:rPr lang="en-US" sz="1600" kern="12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Process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600" kern="12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Draft Timeline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52955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Provider Comment Period Ends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September 18, 2020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Administrative Bulletin and Guides Adopted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September </a:t>
                      </a:r>
                      <a:r>
                        <a:rPr lang="en-US" sz="1400" kern="12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2020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CHIA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and Providers Update Systems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October 2020 – January 2021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4955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Provider Testing Period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February 2021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4955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Quarter 1 Submission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March 16, 2021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65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33400"/>
            <a:ext cx="8039100" cy="8001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495425"/>
            <a:ext cx="8039100" cy="4272329"/>
          </a:xfrm>
        </p:spPr>
        <p:txBody>
          <a:bodyPr/>
          <a:lstStyle/>
          <a:p>
            <a:pPr marL="0" indent="0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FY2021 Submission Guide Highlights</a:t>
            </a:r>
          </a:p>
          <a:p>
            <a:pPr marL="0" indent="0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Walk Through of Proposed Changes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Timeline / Next Steps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Race/Ethnicity 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&amp; Comments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38788"/>
            <a:ext cx="8039100" cy="641350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>Race/Ethnicity</a:t>
            </a:r>
            <a:br>
              <a:rPr lang="en-US" dirty="0" smtClean="0"/>
            </a:br>
            <a:r>
              <a:rPr lang="en-US" sz="2400" dirty="0" smtClean="0"/>
              <a:t> </a:t>
            </a:r>
            <a:endParaRPr lang="en-US" sz="24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680362"/>
              </p:ext>
            </p:extLst>
          </p:nvPr>
        </p:nvGraphicFramePr>
        <p:xfrm>
          <a:off x="596897" y="1808086"/>
          <a:ext cx="5841610" cy="2104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76592"/>
                <a:gridCol w="4165018"/>
              </a:tblGrid>
              <a:tr h="2630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Race Code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Patient Race Definition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30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R1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American Indian/Alaska Native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30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Asian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30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R3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Black/African American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30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R4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Native Hawaiian or other Pacific Islander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30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R5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White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30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R9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Other Race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30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UNKNOW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Unknown/not specified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372704"/>
              </p:ext>
            </p:extLst>
          </p:nvPr>
        </p:nvGraphicFramePr>
        <p:xfrm>
          <a:off x="597532" y="4628082"/>
          <a:ext cx="5925816" cy="19612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00465"/>
                <a:gridCol w="3825351"/>
              </a:tblGrid>
              <a:tr h="280179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Ethnicity Code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Ethnicity Definition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0179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AMERCN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American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0179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BRAZIL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Brazilian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0179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CVERDN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Cape Verdean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0179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CARIBI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Caribbean Island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0179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PORTUG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Portuguese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0179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RUSSIA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Russian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43980" y="418005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Ethnicity Codes – Utilize full list of standard codes, per Center for Disease Control, and those listed below: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http://www.cdc.gov/nchs/data/dvs/Race_Ethnicity_CodeSet.pdf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532" y="1540159"/>
            <a:ext cx="4238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Race Codes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815470"/>
              </p:ext>
            </p:extLst>
          </p:nvPr>
        </p:nvGraphicFramePr>
        <p:xfrm>
          <a:off x="655455" y="1998735"/>
          <a:ext cx="7336020" cy="203919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637554"/>
                <a:gridCol w="2698466"/>
              </a:tblGrid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FY 2020 Submittal Schedule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6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Due Date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52955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Quarter 1 &amp; Quarter</a:t>
                      </a:r>
                      <a:r>
                        <a:rPr lang="en-US" sz="1400" kern="120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2 Case Mix files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Currently</a:t>
                      </a:r>
                      <a:r>
                        <a:rPr lang="en-US" sz="1400" kern="120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Due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Quarter 3 Case Mix files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September 13, 2020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Quarter 4 Case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Mix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files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December</a:t>
                      </a:r>
                      <a:r>
                        <a:rPr lang="en-US" sz="1400" kern="120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14, 2020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14525" y="4438650"/>
            <a:ext cx="58769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* Reminder: Data from Field Hospitals should be submitted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0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048" y="1537885"/>
            <a:ext cx="7772400" cy="5169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 &amp; Comments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337" y="2416355"/>
            <a:ext cx="1594339" cy="182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06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14375"/>
            <a:ext cx="8039100" cy="647700"/>
          </a:xfrm>
        </p:spPr>
        <p:txBody>
          <a:bodyPr/>
          <a:lstStyle/>
          <a:p>
            <a:r>
              <a:rPr lang="en-US" dirty="0" smtClean="0"/>
              <a:t>Follow-up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447800"/>
            <a:ext cx="8039100" cy="4610100"/>
          </a:xfrm>
        </p:spPr>
        <p:txBody>
          <a:bodyPr/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 smtClean="0"/>
              <a:t>Kathy Hines, Senior Director of Partner Operations and Data Compliance </a:t>
            </a:r>
            <a:r>
              <a:rPr lang="en-US" sz="1800" dirty="0" smtClean="0">
                <a:hlinkClick r:id="rId2"/>
              </a:rPr>
              <a:t>Kathy.Hines@MassMail.State.MA.US</a:t>
            </a:r>
            <a:endParaRPr lang="en-US" sz="1800" dirty="0" smtClean="0"/>
          </a:p>
          <a:p>
            <a:pPr marL="0" indent="0" algn="l"/>
            <a:endParaRPr lang="en-US" sz="800" dirty="0" smtClean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 smtClean="0"/>
              <a:t>Catherine Houston, Manager – Hospital Data Compliance </a:t>
            </a:r>
            <a:r>
              <a:rPr lang="en-US" sz="1800" dirty="0" smtClean="0">
                <a:hlinkClick r:id="rId3"/>
              </a:rPr>
              <a:t>Catherine.Houston2@MassMail.State.MA.US</a:t>
            </a:r>
            <a:endParaRPr lang="en-US" sz="1800" dirty="0" smtClean="0"/>
          </a:p>
          <a:p>
            <a:pPr marL="0" indent="0" algn="l"/>
            <a:endParaRPr lang="en-US" sz="1800" b="1" dirty="0"/>
          </a:p>
          <a:p>
            <a:pPr marL="0" indent="0" algn="l"/>
            <a:r>
              <a:rPr lang="en-US" sz="1800" b="1" dirty="0" smtClean="0"/>
              <a:t>Hospital Liaisons: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 smtClean="0"/>
              <a:t>Linda Stiller, Senior Health Care Data Liaison </a:t>
            </a:r>
            <a:r>
              <a:rPr lang="en-US" sz="1800" dirty="0" smtClean="0">
                <a:hlinkClick r:id="rId4"/>
              </a:rPr>
              <a:t>Linda.Stiller@MassMail.State.MA.US</a:t>
            </a:r>
            <a:endParaRPr lang="en-US" sz="1800" dirty="0" smtClean="0"/>
          </a:p>
          <a:p>
            <a:pPr marL="0" indent="0" algn="l"/>
            <a:endParaRPr lang="en-US" sz="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 smtClean="0"/>
              <a:t>Hadish Gebremedhin, Health Care Data Liaison </a:t>
            </a:r>
            <a:r>
              <a:rPr lang="en-US" sz="1800" dirty="0" smtClean="0">
                <a:hlinkClick r:id="rId5"/>
              </a:rPr>
              <a:t>Hadish.Gebremedhin@MassMail.State.MA.US</a:t>
            </a:r>
            <a:r>
              <a:rPr lang="en-US" sz="1800" dirty="0" smtClean="0"/>
              <a:t> </a:t>
            </a:r>
            <a:endParaRPr lang="en-US" sz="1800" dirty="0"/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 smtClean="0"/>
              <a:t> </a:t>
            </a:r>
          </a:p>
          <a:p>
            <a:pPr marL="0" indent="0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50" y="904875"/>
            <a:ext cx="8505825" cy="17907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submission guide Highlights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190751"/>
            <a:ext cx="6760673" cy="86677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0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7666037" cy="316572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>Submission</a:t>
            </a:r>
            <a:r>
              <a:rPr lang="en-US" sz="2400" dirty="0" smtClean="0"/>
              <a:t> Guide Change Highlights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315605"/>
              </p:ext>
            </p:extLst>
          </p:nvPr>
        </p:nvGraphicFramePr>
        <p:xfrm>
          <a:off x="552451" y="4067651"/>
          <a:ext cx="7556500" cy="1685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4705"/>
                <a:gridCol w="1661795"/>
              </a:tblGrid>
              <a:tr h="37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</a:tr>
              <a:tr h="34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Source of Admission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HIDD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Patient Status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HIDD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Payer Type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Payer Source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441214"/>
              </p:ext>
            </p:extLst>
          </p:nvPr>
        </p:nvGraphicFramePr>
        <p:xfrm>
          <a:off x="581027" y="1876584"/>
          <a:ext cx="7556500" cy="2051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5340"/>
                <a:gridCol w="1661160"/>
              </a:tblGrid>
              <a:tr h="37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Field</a:t>
                      </a: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Updates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</a:tr>
              <a:tr h="34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Massachusetts Transfer Hospital Organization ID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HIDD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Principal, Admitting &amp; Discharge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Diagnosis Codes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HIDD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Condition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Present on Visit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Ser_Unit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OOD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Principal Procedure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&amp; Associated Procedure Dates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OOD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58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For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Hospital inpatient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5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600076"/>
            <a:ext cx="8039100" cy="933450"/>
          </a:xfrm>
        </p:spPr>
        <p:txBody>
          <a:bodyPr/>
          <a:lstStyle/>
          <a:p>
            <a:r>
              <a:rPr lang="en-US" dirty="0"/>
              <a:t>Hospital Inpatient Discharge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896720"/>
              </p:ext>
            </p:extLst>
          </p:nvPr>
        </p:nvGraphicFramePr>
        <p:xfrm>
          <a:off x="449263" y="1438275"/>
          <a:ext cx="8039100" cy="2239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/>
                <a:gridCol w="2734952"/>
                <a:gridCol w="729320"/>
                <a:gridCol w="3397969"/>
              </a:tblGrid>
              <a:tr h="5214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Fields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-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82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Massachusetts Transfer Hospital Organization</a:t>
                      </a:r>
                      <a:r>
                        <a:rPr lang="en-US" sz="1400" baseline="0" dirty="0" smtClean="0">
                          <a:effectLst/>
                        </a:rPr>
                        <a:t> ID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Update conditional requirement to include new Source of Admission Code “V” – Transfer from another facility to a Medicare-approved swing bed.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52149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Principal Diagnosis</a:t>
                      </a:r>
                      <a:r>
                        <a:rPr lang="en-US" sz="1400" baseline="0" dirty="0" smtClean="0">
                          <a:effectLst/>
                        </a:rPr>
                        <a:t> Code,            Admitting Diagnosis Code, Discharge Diagnosis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Must not be an ICD-10</a:t>
                      </a:r>
                      <a:r>
                        <a:rPr lang="en-US" sz="1400" baseline="0" dirty="0" smtClean="0">
                          <a:effectLst/>
                        </a:rPr>
                        <a:t> External Cause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12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962024"/>
            <a:ext cx="8039100" cy="704851"/>
          </a:xfrm>
        </p:spPr>
        <p:txBody>
          <a:bodyPr/>
          <a:lstStyle/>
          <a:p>
            <a:r>
              <a:rPr lang="en-US" dirty="0" smtClean="0"/>
              <a:t>Source of Admission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0852"/>
              </p:ext>
            </p:extLst>
          </p:nvPr>
        </p:nvGraphicFramePr>
        <p:xfrm>
          <a:off x="609601" y="1485902"/>
          <a:ext cx="7153274" cy="3665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0494"/>
                <a:gridCol w="5622780"/>
              </a:tblGrid>
              <a:tr h="5905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</a:t>
                      </a:r>
                      <a:r>
                        <a:rPr lang="en-US" sz="1400" dirty="0" smtClean="0">
                          <a:effectLst/>
                        </a:rPr>
                        <a:t>SRCADM </a:t>
                      </a:r>
                      <a:r>
                        <a:rPr lang="en-US" sz="1400" dirty="0">
                          <a:effectLst/>
                        </a:rPr>
                        <a:t>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</a:t>
                      </a:r>
                      <a:r>
                        <a:rPr lang="en-US" sz="1400" dirty="0" smtClean="0">
                          <a:effectLst/>
                        </a:rPr>
                        <a:t>SOURCE OF ADMISSION </a:t>
                      </a:r>
                      <a:r>
                        <a:rPr lang="en-US" sz="1400" dirty="0">
                          <a:effectLst/>
                        </a:rPr>
                        <a:t>DEFINITION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722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Transfer from One Distinct Unit of the Hospital to another Distinct Unit of the Same Hospital Resulting in a Separate Claim to the Payer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22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Transfer from a Designated Disaster Alternative Care Site 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22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Transfer from hospital inpatient in the same facility to a Medicare – approved swing bed</a:t>
                      </a:r>
                    </a:p>
                  </a:txBody>
                  <a:tcPr marL="68580" marR="68580" marT="0" marB="0"/>
                </a:tc>
              </a:tr>
              <a:tr h="722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Transfer from another facility to a Medicare – approved swing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bed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60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962024"/>
            <a:ext cx="8039100" cy="704851"/>
          </a:xfrm>
        </p:spPr>
        <p:txBody>
          <a:bodyPr/>
          <a:lstStyle/>
          <a:p>
            <a:r>
              <a:rPr lang="en-US" dirty="0" smtClean="0"/>
              <a:t>Patient Status 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46639"/>
              </p:ext>
            </p:extLst>
          </p:nvPr>
        </p:nvGraphicFramePr>
        <p:xfrm>
          <a:off x="609601" y="1666877"/>
          <a:ext cx="7153274" cy="2036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0494"/>
                <a:gridCol w="5622780"/>
              </a:tblGrid>
              <a:tr h="594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</a:t>
                      </a:r>
                      <a:r>
                        <a:rPr lang="en-US" sz="1400" dirty="0" smtClean="0">
                          <a:effectLst/>
                        </a:rPr>
                        <a:t>PASTA </a:t>
                      </a:r>
                      <a:r>
                        <a:rPr lang="en-US" sz="1400" dirty="0">
                          <a:effectLst/>
                        </a:rPr>
                        <a:t>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</a:t>
                      </a:r>
                      <a:r>
                        <a:rPr lang="en-US" sz="1400" dirty="0" smtClean="0">
                          <a:effectLst/>
                        </a:rPr>
                        <a:t>PATIENT STATUS </a:t>
                      </a:r>
                      <a:r>
                        <a:rPr lang="en-US" sz="1400" dirty="0">
                          <a:effectLst/>
                        </a:rPr>
                        <a:t>DEFINITION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720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400" b="1" baseline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Expired in a Medical Facility (e.g. hospital, SNF, ICF, or free standing hospice)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22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400" b="1" baseline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Discharged/transferred to a Designated Disaster Alternative Care Site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10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Hospital Emergency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6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 5_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 5_28</Template>
  <TotalTime>0</TotalTime>
  <Words>1261</Words>
  <Application>Microsoft Office PowerPoint</Application>
  <PresentationFormat>On-screen Show (4:3)</PresentationFormat>
  <Paragraphs>426</Paragraphs>
  <Slides>23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Times New Roman</vt:lpstr>
      <vt:lpstr>Wingdings</vt:lpstr>
      <vt:lpstr>FINALPowerPointTEMPLATE 5_28</vt:lpstr>
      <vt:lpstr>PowerPoint Presentation</vt:lpstr>
      <vt:lpstr>Agenda</vt:lpstr>
      <vt:lpstr>submission guide Highlights </vt:lpstr>
      <vt:lpstr> Submission Guide Change Highlights  </vt:lpstr>
      <vt:lpstr>PowerPoint Presentation</vt:lpstr>
      <vt:lpstr>Hospital Inpatient Discharge Data</vt:lpstr>
      <vt:lpstr>Source of Admission </vt:lpstr>
      <vt:lpstr>Patient Status  </vt:lpstr>
      <vt:lpstr>PowerPoint Presentation</vt:lpstr>
      <vt:lpstr>Hospital Emergency Department Data</vt:lpstr>
      <vt:lpstr>PowerPoint Presentation</vt:lpstr>
      <vt:lpstr>Hospital Outpatient Observation Data</vt:lpstr>
      <vt:lpstr>PowerPoint Presentation</vt:lpstr>
      <vt:lpstr>Payer Type</vt:lpstr>
      <vt:lpstr>Payer Source</vt:lpstr>
      <vt:lpstr>Payer Source</vt:lpstr>
      <vt:lpstr>Payer Source</vt:lpstr>
      <vt:lpstr>Submission Guides Will Be Published to CHIA Website  http://www.chiamass.gov/hospital-data-specification-manuals/</vt:lpstr>
      <vt:lpstr>Timeline / Next Steps  </vt:lpstr>
      <vt:lpstr> Race/Ethnicity  </vt:lpstr>
      <vt:lpstr>Compliance  </vt:lpstr>
      <vt:lpstr>Questions &amp; Comments</vt:lpstr>
      <vt:lpstr>Follow-up Contacts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2016-08-25T17:22:13Z</dcterms:created>
  <dcterms:modified xsi:type="dcterms:W3CDTF">2020-08-31T15:20:46Z</dcterms:modified>
</cp:coreProperties>
</file>