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Lst>
  <p:notesMasterIdLst>
    <p:notesMasterId r:id="rId16"/>
  </p:notesMasterIdLst>
  <p:handoutMasterIdLst>
    <p:handoutMasterId r:id="rId17"/>
  </p:handoutMasterIdLst>
  <p:sldIdLst>
    <p:sldId id="256" r:id="rId3"/>
    <p:sldId id="414" r:id="rId4"/>
    <p:sldId id="468" r:id="rId5"/>
    <p:sldId id="584" r:id="rId6"/>
    <p:sldId id="593" r:id="rId7"/>
    <p:sldId id="579" r:id="rId8"/>
    <p:sldId id="583" r:id="rId9"/>
    <p:sldId id="587" r:id="rId10"/>
    <p:sldId id="590" r:id="rId11"/>
    <p:sldId id="591" r:id="rId12"/>
    <p:sldId id="592" r:id="rId13"/>
    <p:sldId id="362" r:id="rId14"/>
    <p:sldId id="585" r:id="rId15"/>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9" autoAdjust="0"/>
    <p:restoredTop sz="73340" autoAdjust="0"/>
  </p:normalViewPr>
  <p:slideViewPr>
    <p:cSldViewPr snapToGrid="0" snapToObjects="1" showGuides="1">
      <p:cViewPr varScale="1">
        <p:scale>
          <a:sx n="80" d="100"/>
          <a:sy n="80" d="100"/>
        </p:scale>
        <p:origin x="2424" y="102"/>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7/29/2021</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7/29/2021</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13</a:t>
            </a:fld>
            <a:endParaRPr lang="en-US" altLang="en-US"/>
          </a:p>
        </p:txBody>
      </p:sp>
    </p:spTree>
    <p:extLst>
      <p:ext uri="{BB962C8B-B14F-4D97-AF65-F5344CB8AC3E}">
        <p14:creationId xmlns:p14="http://schemas.microsoft.com/office/powerpoint/2010/main" val="2006598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60959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968053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3186326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3419617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1861943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693095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12</a:t>
            </a:fld>
            <a:endParaRPr lang="en-US" altLang="en-US"/>
          </a:p>
        </p:txBody>
      </p:sp>
    </p:spTree>
    <p:extLst>
      <p:ext uri="{BB962C8B-B14F-4D97-AF65-F5344CB8AC3E}">
        <p14:creationId xmlns:p14="http://schemas.microsoft.com/office/powerpoint/2010/main" val="55158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7/29/2021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861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7/29/2021</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9151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7/29/2021</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5688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7/29/2021</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70112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7/29/2021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01805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7/29/2021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6537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7/29/2021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7619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7/29/2021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262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7/29/2021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808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7/29/2021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84714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7/29/2021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2054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7/29/2021</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336608113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firstname.lastname@state.ma.us"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mailto:firstname.lastname@chiamass.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975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3200" dirty="0">
                <a:solidFill>
                  <a:schemeClr val="bg1"/>
                </a:solidFill>
                <a:latin typeface="+mn-lt"/>
              </a:rPr>
              <a:t>Massachusetts Acute Care Hospital Data:</a:t>
            </a:r>
            <a:br>
              <a:rPr lang="en-US" sz="3200" dirty="0">
                <a:solidFill>
                  <a:schemeClr val="bg1"/>
                </a:solidFill>
                <a:latin typeface="+mn-lt"/>
              </a:rPr>
            </a:br>
            <a:r>
              <a:rPr lang="en-US" sz="32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July 29, 2021</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73FB8-FE17-4421-AE6A-B66839F5C3D7}"/>
              </a:ext>
            </a:extLst>
          </p:cNvPr>
          <p:cNvSpPr>
            <a:spLocks noGrp="1"/>
          </p:cNvSpPr>
          <p:nvPr>
            <p:ph type="ctrTitle"/>
          </p:nvPr>
        </p:nvSpPr>
        <p:spPr>
          <a:xfrm>
            <a:off x="188686" y="212669"/>
            <a:ext cx="8708571" cy="1017981"/>
          </a:xfrm>
        </p:spPr>
        <p:txBody>
          <a:bodyPr>
            <a:normAutofit/>
          </a:bodyPr>
          <a:lstStyle/>
          <a:p>
            <a:pPr algn="ctr"/>
            <a:r>
              <a:rPr lang="en-US" sz="2400" dirty="0">
                <a:latin typeface="Arial" panose="020B0604020202020204" pitchFamily="34" charset="0"/>
                <a:cs typeface="Arial" panose="020B0604020202020204" pitchFamily="34" charset="0"/>
              </a:rPr>
              <a:t>AHRQ has Training Toolkits for Hospitals on Race and Ethnicity Data Collection</a:t>
            </a:r>
            <a:endParaRPr lang="en-US" sz="2400" dirty="0"/>
          </a:p>
        </p:txBody>
      </p:sp>
      <p:sp>
        <p:nvSpPr>
          <p:cNvPr id="3" name="Subtitle 2">
            <a:extLst>
              <a:ext uri="{FF2B5EF4-FFF2-40B4-BE49-F238E27FC236}">
                <a16:creationId xmlns:a16="http://schemas.microsoft.com/office/drawing/2014/main" id="{12CC35D5-19C4-405D-B31D-D7ACBC899B91}"/>
              </a:ext>
            </a:extLst>
          </p:cNvPr>
          <p:cNvSpPr>
            <a:spLocks noGrp="1"/>
          </p:cNvSpPr>
          <p:nvPr>
            <p:ph type="subTitle" idx="1"/>
          </p:nvPr>
        </p:nvSpPr>
        <p:spPr/>
        <p:txBody>
          <a:bodyPr/>
          <a:lstStyle/>
          <a:p>
            <a:endParaRPr lang="en-US"/>
          </a:p>
        </p:txBody>
      </p:sp>
      <p:pic>
        <p:nvPicPr>
          <p:cNvPr id="6" name="Picture 5" descr="Graphical user interface, text, application&#10;&#10;Description automatically generated">
            <a:extLst>
              <a:ext uri="{FF2B5EF4-FFF2-40B4-BE49-F238E27FC236}">
                <a16:creationId xmlns:a16="http://schemas.microsoft.com/office/drawing/2014/main" id="{338C6F0E-D921-40D4-BDEF-12CC68037E35}"/>
              </a:ext>
            </a:extLst>
          </p:cNvPr>
          <p:cNvPicPr>
            <a:picLocks noChangeAspect="1"/>
          </p:cNvPicPr>
          <p:nvPr/>
        </p:nvPicPr>
        <p:blipFill rotWithShape="1">
          <a:blip r:embed="rId2"/>
          <a:srcRect t="3672" r="3519" b="28242"/>
          <a:stretch/>
        </p:blipFill>
        <p:spPr>
          <a:xfrm>
            <a:off x="0" y="1230650"/>
            <a:ext cx="9144000" cy="5056359"/>
          </a:xfrm>
          <a:prstGeom prst="rect">
            <a:avLst/>
          </a:prstGeom>
        </p:spPr>
      </p:pic>
    </p:spTree>
    <p:extLst>
      <p:ext uri="{BB962C8B-B14F-4D97-AF65-F5344CB8AC3E}">
        <p14:creationId xmlns:p14="http://schemas.microsoft.com/office/powerpoint/2010/main" val="1475939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AF96F-C356-473A-B9F0-98C724166C2D}"/>
              </a:ext>
            </a:extLst>
          </p:cNvPr>
          <p:cNvSpPr>
            <a:spLocks noGrp="1"/>
          </p:cNvSpPr>
          <p:nvPr>
            <p:ph type="ctrTitle"/>
          </p:nvPr>
        </p:nvSpPr>
        <p:spPr>
          <a:xfrm>
            <a:off x="411586" y="277252"/>
            <a:ext cx="7909472" cy="1017981"/>
          </a:xfrm>
        </p:spPr>
        <p:txBody>
          <a:bodyPr>
            <a:normAutofit/>
          </a:bodyPr>
          <a:lstStyle/>
          <a:p>
            <a:pPr algn="ctr"/>
            <a:r>
              <a:rPr lang="en-US" sz="2000" dirty="0">
                <a:latin typeface="Arial" panose="020B0604020202020204" pitchFamily="34" charset="0"/>
                <a:cs typeface="Arial" panose="020B0604020202020204" pitchFamily="34" charset="0"/>
              </a:rPr>
              <a:t>AHRQ Training Toolkits include Information on the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Rationale for Improving Race and Ethnicity Data Quality</a:t>
            </a:r>
            <a:endParaRPr lang="en-US" sz="2000" dirty="0"/>
          </a:p>
        </p:txBody>
      </p:sp>
      <p:sp>
        <p:nvSpPr>
          <p:cNvPr id="3" name="Subtitle 2">
            <a:extLst>
              <a:ext uri="{FF2B5EF4-FFF2-40B4-BE49-F238E27FC236}">
                <a16:creationId xmlns:a16="http://schemas.microsoft.com/office/drawing/2014/main" id="{52923C94-78A7-4A58-B90E-51B537E057F8}"/>
              </a:ext>
            </a:extLst>
          </p:cNvPr>
          <p:cNvSpPr>
            <a:spLocks noGrp="1"/>
          </p:cNvSpPr>
          <p:nvPr>
            <p:ph type="subTitle" idx="1"/>
          </p:nvPr>
        </p:nvSpPr>
        <p:spPr/>
        <p:txBody>
          <a:bodyPr/>
          <a:lstStyle/>
          <a:p>
            <a:endParaRPr lang="en-US" dirty="0"/>
          </a:p>
        </p:txBody>
      </p:sp>
      <p:pic>
        <p:nvPicPr>
          <p:cNvPr id="7" name="Picture 6" descr="Graphical user interface, text, application, email&#10;&#10;Description automatically generated">
            <a:extLst>
              <a:ext uri="{FF2B5EF4-FFF2-40B4-BE49-F238E27FC236}">
                <a16:creationId xmlns:a16="http://schemas.microsoft.com/office/drawing/2014/main" id="{B4416FE1-0DC0-4754-9118-1884A2B8E4A8}"/>
              </a:ext>
            </a:extLst>
          </p:cNvPr>
          <p:cNvPicPr>
            <a:picLocks noChangeAspect="1"/>
          </p:cNvPicPr>
          <p:nvPr/>
        </p:nvPicPr>
        <p:blipFill rotWithShape="1">
          <a:blip r:embed="rId2"/>
          <a:srcRect t="7037" r="2222" b="5203"/>
          <a:stretch/>
        </p:blipFill>
        <p:spPr>
          <a:xfrm>
            <a:off x="0" y="1349828"/>
            <a:ext cx="9042400" cy="5328557"/>
          </a:xfrm>
          <a:prstGeom prst="rect">
            <a:avLst/>
          </a:prstGeom>
        </p:spPr>
      </p:pic>
    </p:spTree>
    <p:extLst>
      <p:ext uri="{BB962C8B-B14F-4D97-AF65-F5344CB8AC3E}">
        <p14:creationId xmlns:p14="http://schemas.microsoft.com/office/powerpoint/2010/main" val="328204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marL="571500" indent="-571500" algn="ctr">
              <a:buFont typeface="Wingdings" panose="05000000000000000000" pitchFamily="2" charset="2"/>
              <a:buChar char="Ø"/>
            </a:pPr>
            <a:r>
              <a:rPr lang="en-US" sz="2800" dirty="0"/>
              <a:t>Quarterly TAG meetings:         </a:t>
            </a:r>
          </a:p>
          <a:p>
            <a:pPr algn="ctr"/>
            <a:r>
              <a:rPr lang="en-US" sz="2800" dirty="0"/>
              <a:t>October 2021 </a:t>
            </a:r>
          </a:p>
          <a:p>
            <a:pPr algn="ctr"/>
            <a:r>
              <a:rPr lang="en-US" sz="2800" dirty="0"/>
              <a:t>  January 2022 </a:t>
            </a:r>
          </a:p>
          <a:p>
            <a:pPr algn="ctr"/>
            <a:r>
              <a:rPr lang="en-US" sz="2800" dirty="0"/>
              <a:t>April 2022 </a:t>
            </a:r>
          </a:p>
          <a:p>
            <a:pPr algn="ctr"/>
            <a:r>
              <a:rPr lang="en-US" sz="2800" dirty="0"/>
              <a:t>July 2022 </a:t>
            </a:r>
          </a:p>
          <a:p>
            <a:pPr algn="ctr"/>
            <a:endParaRPr lang="en-US" sz="2800" dirty="0"/>
          </a:p>
          <a:p>
            <a:pPr algn="ctr"/>
            <a:r>
              <a:rPr lang="en-US" sz="2800" dirty="0"/>
              <a:t> </a:t>
            </a:r>
          </a:p>
          <a:p>
            <a:pPr algn="ctr"/>
            <a:endParaRPr lang="en-US" sz="4000" dirty="0"/>
          </a:p>
        </p:txBody>
      </p:sp>
    </p:spTree>
    <p:extLst>
      <p:ext uri="{BB962C8B-B14F-4D97-AF65-F5344CB8AC3E}">
        <p14:creationId xmlns:p14="http://schemas.microsoft.com/office/powerpoint/2010/main" val="1937674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100" dirty="0"/>
            </a:br>
            <a:endParaRPr lang="en-US" sz="3100" dirty="0"/>
          </a:p>
        </p:txBody>
      </p:sp>
      <p:sp>
        <p:nvSpPr>
          <p:cNvPr id="3" name="Subtitle 2"/>
          <p:cNvSpPr>
            <a:spLocks noGrp="1"/>
          </p:cNvSpPr>
          <p:nvPr>
            <p:ph type="subTitle" idx="1"/>
          </p:nvPr>
        </p:nvSpPr>
        <p:spPr/>
        <p:txBody>
          <a:bodyPr/>
          <a:lstStyle/>
          <a:p>
            <a:r>
              <a:rPr lang="en-US" dirty="0"/>
              <a:t> </a:t>
            </a:r>
          </a:p>
          <a:p>
            <a:r>
              <a:rPr lang="en-US" dirty="0"/>
              <a:t> </a:t>
            </a:r>
          </a:p>
          <a:p>
            <a:r>
              <a:rPr lang="en-US" dirty="0"/>
              <a:t> </a:t>
            </a:r>
          </a:p>
          <a:p>
            <a:r>
              <a:rPr lang="en-US" sz="2000" dirty="0"/>
              <a:t>						</a:t>
            </a:r>
            <a:r>
              <a:rPr lang="en-US" sz="4800" dirty="0"/>
              <a:t>Questions?</a:t>
            </a:r>
            <a:endParaRPr lang="en-US" dirty="0"/>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66192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Hospital Case Mix Revised Filing Requirements</a:t>
            </a:r>
          </a:p>
          <a:p>
            <a:r>
              <a:rPr lang="en-US" sz="1800" dirty="0"/>
              <a:t>               - Hospital Inpatient Discharge Data (HIDD)</a:t>
            </a:r>
          </a:p>
          <a:p>
            <a:r>
              <a:rPr lang="en-US" sz="1800" dirty="0"/>
              <a:t>               - COVID Test Results</a:t>
            </a:r>
          </a:p>
          <a:p>
            <a:r>
              <a:rPr lang="en-US" sz="1800" dirty="0"/>
              <a:t>               - Emergency Department Visit Data (EDD)</a:t>
            </a:r>
          </a:p>
          <a:p>
            <a:r>
              <a:rPr lang="en-US" sz="1800" dirty="0"/>
              <a:t>               - Outpatient Observation Stay Data (OOD)</a:t>
            </a:r>
          </a:p>
          <a:p>
            <a:pPr marL="342900" indent="-342900">
              <a:buFont typeface="Arial" pitchFamily="34" charset="0"/>
              <a:buChar char="•"/>
            </a:pPr>
            <a:endParaRPr lang="en-US" dirty="0"/>
          </a:p>
          <a:p>
            <a:pPr marL="342900" indent="-342900">
              <a:buFont typeface="Arial" pitchFamily="34" charset="0"/>
              <a:buChar char="•"/>
            </a:pPr>
            <a:r>
              <a:rPr lang="en-US" dirty="0"/>
              <a:t>Hospital Case Mix Intake</a:t>
            </a:r>
          </a:p>
          <a:p>
            <a:endParaRPr lang="en-US" dirty="0">
              <a:solidFill>
                <a:srgbClr val="002060"/>
              </a:solidFill>
            </a:endParaRPr>
          </a:p>
          <a:p>
            <a:pPr marL="342900" indent="-342900">
              <a:buFont typeface="Arial" pitchFamily="34" charset="0"/>
              <a:buChar char="•"/>
            </a:pPr>
            <a:r>
              <a:rPr lang="en-US" dirty="0"/>
              <a:t>Data Quality Review</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Hospital Case Mix Submittal Schedule - Revised</a:t>
            </a:r>
          </a:p>
        </p:txBody>
      </p:sp>
      <p:graphicFrame>
        <p:nvGraphicFramePr>
          <p:cNvPr id="3" name="Table 2">
            <a:extLst>
              <a:ext uri="{FF2B5EF4-FFF2-40B4-BE49-F238E27FC236}">
                <a16:creationId xmlns:a16="http://schemas.microsoft.com/office/drawing/2014/main" id="{B2AAC71C-0852-4D35-B059-E7D21CE177C3}"/>
              </a:ext>
            </a:extLst>
          </p:cNvPr>
          <p:cNvGraphicFramePr>
            <a:graphicFrameLocks noGrp="1"/>
          </p:cNvGraphicFramePr>
          <p:nvPr>
            <p:extLst>
              <p:ext uri="{D42A27DB-BD31-4B8C-83A1-F6EECF244321}">
                <p14:modId xmlns:p14="http://schemas.microsoft.com/office/powerpoint/2010/main" val="3528466651"/>
              </p:ext>
            </p:extLst>
          </p:nvPr>
        </p:nvGraphicFramePr>
        <p:xfrm>
          <a:off x="440360" y="1169043"/>
          <a:ext cx="7991161" cy="4900239"/>
        </p:xfrm>
        <a:graphic>
          <a:graphicData uri="http://schemas.openxmlformats.org/drawingml/2006/table">
            <a:tbl>
              <a:tblPr firstRow="1" firstCol="1" bandRow="1">
                <a:tableStyleId>{5C22544A-7EE6-4342-B048-85BDC9FD1C3A}</a:tableStyleId>
              </a:tblPr>
              <a:tblGrid>
                <a:gridCol w="783173">
                  <a:extLst>
                    <a:ext uri="{9D8B030D-6E8A-4147-A177-3AD203B41FA5}">
                      <a16:colId xmlns:a16="http://schemas.microsoft.com/office/drawing/2014/main" val="2638498936"/>
                    </a:ext>
                  </a:extLst>
                </a:gridCol>
                <a:gridCol w="1693287">
                  <a:extLst>
                    <a:ext uri="{9D8B030D-6E8A-4147-A177-3AD203B41FA5}">
                      <a16:colId xmlns:a16="http://schemas.microsoft.com/office/drawing/2014/main" val="1364466061"/>
                    </a:ext>
                  </a:extLst>
                </a:gridCol>
                <a:gridCol w="3594461">
                  <a:extLst>
                    <a:ext uri="{9D8B030D-6E8A-4147-A177-3AD203B41FA5}">
                      <a16:colId xmlns:a16="http://schemas.microsoft.com/office/drawing/2014/main" val="2302444723"/>
                    </a:ext>
                  </a:extLst>
                </a:gridCol>
                <a:gridCol w="1920240">
                  <a:extLst>
                    <a:ext uri="{9D8B030D-6E8A-4147-A177-3AD203B41FA5}">
                      <a16:colId xmlns:a16="http://schemas.microsoft.com/office/drawing/2014/main" val="430260923"/>
                    </a:ext>
                  </a:extLst>
                </a:gridCol>
              </a:tblGrid>
              <a:tr h="759903">
                <a:tc>
                  <a:txBody>
                    <a:bodyPr/>
                    <a:lstStyle/>
                    <a:p>
                      <a:pPr marL="0" marR="0">
                        <a:lnSpc>
                          <a:spcPct val="107000"/>
                        </a:lnSpc>
                        <a:spcBef>
                          <a:spcPts val="0"/>
                        </a:spcBef>
                        <a:spcAft>
                          <a:spcPts val="0"/>
                        </a:spcAft>
                      </a:pPr>
                      <a:r>
                        <a:rPr lang="en-US" sz="1400" dirty="0">
                          <a:effectLst/>
                        </a:rPr>
                        <a:t>Quarter </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Quarter Begin &amp;   End Dates</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a:effectLst/>
                        </a:rPr>
                        <a:t>Data Due:</a:t>
                      </a:r>
                      <a:endParaRPr lang="en-US" sz="140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Due Date for Data File:  </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798052909"/>
                  </a:ext>
                </a:extLst>
              </a:tr>
              <a:tr h="669324">
                <a:tc>
                  <a:txBody>
                    <a:bodyPr/>
                    <a:lstStyle/>
                    <a:p>
                      <a:pPr marL="0" marR="0" algn="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10/1 – 12/31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Preliminary Q1 (Discharges 10/1 - 12/31)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31-Jan</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42146579"/>
                  </a:ext>
                </a:extLst>
              </a:tr>
              <a:tr h="365760">
                <a:tc>
                  <a:txBody>
                    <a:bodyPr/>
                    <a:lstStyle/>
                    <a:p>
                      <a:pPr marL="0" marR="0" algn="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10/1 – 12/31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Final Complete Q1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16-Mar</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661629650"/>
                  </a:ext>
                </a:extLst>
              </a:tr>
              <a:tr h="669324">
                <a:tc>
                  <a:txBody>
                    <a:bodyPr/>
                    <a:lstStyle/>
                    <a:p>
                      <a:pPr marL="0" marR="0" algn="r">
                        <a:lnSpc>
                          <a:spcPct val="107000"/>
                        </a:lnSpc>
                        <a:spcBef>
                          <a:spcPts val="0"/>
                        </a:spcBef>
                        <a:spcAft>
                          <a:spcPts val="0"/>
                        </a:spcAft>
                      </a:pPr>
                      <a:r>
                        <a:rPr lang="en-US" sz="1400">
                          <a:effectLst/>
                        </a:rPr>
                        <a:t>2</a:t>
                      </a:r>
                      <a:endParaRPr lang="en-US" sz="140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1/1 – 3/31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Preliminary Q2 (Discharges 1/1 - 3/31)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30-Apr</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781791954"/>
                  </a:ext>
                </a:extLst>
              </a:tr>
              <a:tr h="365760">
                <a:tc>
                  <a:txBody>
                    <a:bodyPr/>
                    <a:lstStyle/>
                    <a:p>
                      <a:pPr marL="0" marR="0" algn="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1/1 – 3/31</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Final Complete Q2</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14-Jun</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988253662"/>
                  </a:ext>
                </a:extLst>
              </a:tr>
              <a:tr h="669324">
                <a:tc>
                  <a:txBody>
                    <a:bodyPr/>
                    <a:lstStyle/>
                    <a:p>
                      <a:pPr marL="0" marR="0" algn="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4/1 – 6/30</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Preliminary Q3 (Discharges 4/1 - 6/30)</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31-Jul</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856384620"/>
                  </a:ext>
                </a:extLst>
              </a:tr>
              <a:tr h="365760">
                <a:tc>
                  <a:txBody>
                    <a:bodyPr/>
                    <a:lstStyle/>
                    <a:p>
                      <a:pPr marL="0" marR="0" algn="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4/1 – 6/30</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Final Complete Q3</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13-Sep</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456523698"/>
                  </a:ext>
                </a:extLst>
              </a:tr>
              <a:tr h="669324">
                <a:tc>
                  <a:txBody>
                    <a:bodyPr/>
                    <a:lstStyle/>
                    <a:p>
                      <a:pPr marL="0" marR="0" algn="r">
                        <a:lnSpc>
                          <a:spcPct val="107000"/>
                        </a:lnSpc>
                        <a:spcBef>
                          <a:spcPts val="0"/>
                        </a:spcBef>
                        <a:spcAft>
                          <a:spcPts val="0"/>
                        </a:spcAft>
                      </a:pPr>
                      <a:r>
                        <a:rPr lang="en-US" sz="1400" dirty="0">
                          <a:effectLst/>
                        </a:rPr>
                        <a:t>4</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7/1 – 9/30</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Preliminary Q4 (Discharges 7/1 - 9/30)</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31-Oct</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046022848"/>
                  </a:ext>
                </a:extLst>
              </a:tr>
              <a:tr h="365760">
                <a:tc>
                  <a:txBody>
                    <a:bodyPr/>
                    <a:lstStyle/>
                    <a:p>
                      <a:pPr marL="0" marR="0" algn="r">
                        <a:lnSpc>
                          <a:spcPct val="107000"/>
                        </a:lnSpc>
                        <a:spcBef>
                          <a:spcPts val="0"/>
                        </a:spcBef>
                        <a:spcAft>
                          <a:spcPts val="0"/>
                        </a:spcAft>
                      </a:pPr>
                      <a:r>
                        <a:rPr lang="en-US" sz="1400" dirty="0">
                          <a:effectLst/>
                        </a:rPr>
                        <a:t>4</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7/1 – 9/30</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Final Complete Q4</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400" dirty="0">
                          <a:effectLst/>
                        </a:rPr>
                        <a:t>14-Dec</a:t>
                      </a:r>
                      <a:endParaRPr lang="en-US" sz="1400" dirty="0">
                        <a:effectLst/>
                        <a:latin typeface="Calibri" panose="020F0502020204030204" pitchFamily="34" charset="0"/>
                        <a:ea typeface="Gulim" panose="020B0600000101010101"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164440920"/>
                  </a:ext>
                </a:extLst>
              </a:tr>
            </a:tbl>
          </a:graphicData>
        </a:graphic>
      </p:graphicFrame>
    </p:spTree>
    <p:extLst>
      <p:ext uri="{BB962C8B-B14F-4D97-AF65-F5344CB8AC3E}">
        <p14:creationId xmlns:p14="http://schemas.microsoft.com/office/powerpoint/2010/main" val="1716273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Hospital Case Mix Submittal Timeline</a:t>
            </a:r>
          </a:p>
        </p:txBody>
      </p:sp>
      <p:graphicFrame>
        <p:nvGraphicFramePr>
          <p:cNvPr id="4" name="Content Placeholder 1"/>
          <p:cNvGraphicFramePr>
            <a:graphicFrameLocks/>
          </p:cNvGraphicFramePr>
          <p:nvPr>
            <p:extLst>
              <p:ext uri="{D42A27DB-BD31-4B8C-83A1-F6EECF244321}">
                <p14:modId xmlns:p14="http://schemas.microsoft.com/office/powerpoint/2010/main" val="984349929"/>
              </p:ext>
            </p:extLst>
          </p:nvPr>
        </p:nvGraphicFramePr>
        <p:xfrm>
          <a:off x="533398" y="1143001"/>
          <a:ext cx="8021054" cy="5155172"/>
        </p:xfrm>
        <a:graphic>
          <a:graphicData uri="http://schemas.openxmlformats.org/drawingml/2006/table">
            <a:tbl>
              <a:tblPr firstRow="1" bandRow="1">
                <a:tableStyleId>{5940675A-B579-460E-94D1-54222C63F5DA}</a:tableStyleId>
              </a:tblPr>
              <a:tblGrid>
                <a:gridCol w="2124815">
                  <a:extLst>
                    <a:ext uri="{9D8B030D-6E8A-4147-A177-3AD203B41FA5}">
                      <a16:colId xmlns:a16="http://schemas.microsoft.com/office/drawing/2014/main" val="20000"/>
                    </a:ext>
                  </a:extLst>
                </a:gridCol>
                <a:gridCol w="1885713">
                  <a:extLst>
                    <a:ext uri="{9D8B030D-6E8A-4147-A177-3AD203B41FA5}">
                      <a16:colId xmlns:a16="http://schemas.microsoft.com/office/drawing/2014/main" val="20001"/>
                    </a:ext>
                  </a:extLst>
                </a:gridCol>
                <a:gridCol w="2005263">
                  <a:extLst>
                    <a:ext uri="{9D8B030D-6E8A-4147-A177-3AD203B41FA5}">
                      <a16:colId xmlns:a16="http://schemas.microsoft.com/office/drawing/2014/main" val="20002"/>
                    </a:ext>
                  </a:extLst>
                </a:gridCol>
                <a:gridCol w="2005263">
                  <a:extLst>
                    <a:ext uri="{9D8B030D-6E8A-4147-A177-3AD203B41FA5}">
                      <a16:colId xmlns:a16="http://schemas.microsoft.com/office/drawing/2014/main" val="20003"/>
                    </a:ext>
                  </a:extLst>
                </a:gridCol>
              </a:tblGrid>
              <a:tr h="389074">
                <a:tc>
                  <a:txBody>
                    <a:bodyPr/>
                    <a:lstStyle/>
                    <a:p>
                      <a:pPr algn="ctr"/>
                      <a:r>
                        <a:rPr lang="en-US" sz="1800" b="1" dirty="0">
                          <a:latin typeface="+mn-lt"/>
                          <a:cs typeface="Helvetica" panose="020B0604020202020204" pitchFamily="34" charset="0"/>
                        </a:rPr>
                        <a:t>Jul 2021</a:t>
                      </a:r>
                    </a:p>
                  </a:txBody>
                  <a:tcPr marT="45724" marB="45724"/>
                </a:tc>
                <a:tc>
                  <a:txBody>
                    <a:bodyPr/>
                    <a:lstStyle/>
                    <a:p>
                      <a:pPr algn="ctr"/>
                      <a:r>
                        <a:rPr lang="en-US" sz="1800" b="1" dirty="0">
                          <a:latin typeface="+mn-lt"/>
                          <a:cs typeface="Helvetica" panose="020B0604020202020204" pitchFamily="34" charset="0"/>
                        </a:rPr>
                        <a:t>Oct 2021</a:t>
                      </a:r>
                    </a:p>
                  </a:txBody>
                  <a:tcPr marT="45724" marB="45724"/>
                </a:tc>
                <a:tc>
                  <a:txBody>
                    <a:bodyPr/>
                    <a:lstStyle/>
                    <a:p>
                      <a:pPr algn="ctr"/>
                      <a:r>
                        <a:rPr lang="en-US" sz="1800" b="1" dirty="0">
                          <a:latin typeface="+mn-lt"/>
                          <a:cs typeface="Helvetica" panose="020B0604020202020204" pitchFamily="34" charset="0"/>
                        </a:rPr>
                        <a:t>Jan 2022</a:t>
                      </a:r>
                    </a:p>
                  </a:txBody>
                  <a:tcPr marT="45724" marB="45724"/>
                </a:tc>
                <a:tc>
                  <a:txBody>
                    <a:bodyPr/>
                    <a:lstStyle/>
                    <a:p>
                      <a:pPr algn="ctr"/>
                      <a:r>
                        <a:rPr lang="en-US" sz="1800" b="1" dirty="0">
                          <a:latin typeface="+mn-lt"/>
                          <a:cs typeface="Helvetica" panose="020B0604020202020204" pitchFamily="34" charset="0"/>
                        </a:rPr>
                        <a:t>Apr 2022</a:t>
                      </a:r>
                    </a:p>
                  </a:txBody>
                  <a:tcPr marT="45724" marB="45724"/>
                </a:tc>
                <a:extLst>
                  <a:ext uri="{0D108BD9-81ED-4DB2-BD59-A6C34878D82A}">
                    <a16:rowId xmlns:a16="http://schemas.microsoft.com/office/drawing/2014/main" val="10000"/>
                  </a:ext>
                </a:extLst>
              </a:tr>
              <a:tr h="13465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Preliminary </a:t>
                      </a:r>
                      <a:r>
                        <a:rPr lang="en-US" sz="1400" b="1" dirty="0">
                          <a:latin typeface="+mn-lt"/>
                          <a:cs typeface="Helvetica" panose="020B0604020202020204" pitchFamily="34" charset="0"/>
                        </a:rPr>
                        <a:t>FY 2021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Q3 HIDD files due by </a:t>
                      </a:r>
                    </a:p>
                    <a:p>
                      <a:pPr algn="ctr"/>
                      <a:r>
                        <a:rPr lang="en-US" sz="1400" dirty="0">
                          <a:latin typeface="+mn-lt"/>
                          <a:cs typeface="Helvetica" panose="020B0604020202020204" pitchFamily="34" charset="0"/>
                        </a:rPr>
                        <a:t> July 31, 2021 </a:t>
                      </a:r>
                    </a:p>
                    <a:p>
                      <a:pPr algn="ctr"/>
                      <a:r>
                        <a:rPr lang="en-US" sz="1400" dirty="0">
                          <a:latin typeface="+mn-lt"/>
                          <a:cs typeface="Helvetica" panose="020B0604020202020204" pitchFamily="34" charset="0"/>
                        </a:rPr>
                        <a:t>Preliminary EDD/OOD </a:t>
                      </a:r>
                    </a:p>
                    <a:p>
                      <a:pPr algn="ctr"/>
                      <a:r>
                        <a:rPr lang="en-US" sz="1400" dirty="0">
                          <a:latin typeface="+mn-lt"/>
                          <a:cs typeface="Helvetica" panose="020B0604020202020204" pitchFamily="34" charset="0"/>
                        </a:rPr>
                        <a:t>files to begin with Q4 due in October 2021</a:t>
                      </a: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a:latin typeface="+mn-lt"/>
                      </a:endParaRPr>
                    </a:p>
                  </a:txBody>
                  <a:tcPr marT="45724" marB="45724" anchor="ctr"/>
                </a:tc>
                <a:extLst>
                  <a:ext uri="{0D108BD9-81ED-4DB2-BD59-A6C34878D82A}">
                    <a16:rowId xmlns:a16="http://schemas.microsoft.com/office/drawing/2014/main" val="10001"/>
                  </a:ext>
                </a:extLst>
              </a:tr>
              <a:tr h="927650">
                <a:tc>
                  <a:txBody>
                    <a:bodyPr/>
                    <a:lstStyle/>
                    <a:p>
                      <a:pPr algn="ctr"/>
                      <a:endParaRPr lang="en-US" sz="1400" b="0" dirty="0">
                        <a:latin typeface="+mn-lt"/>
                        <a:cs typeface="Helvetica" panose="020B0604020202020204" pitchFamily="34" charset="0"/>
                      </a:endParaRPr>
                    </a:p>
                  </a:txBody>
                  <a:tcPr marT="45724" marB="45724"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Preliminary </a:t>
                      </a:r>
                      <a:r>
                        <a:rPr lang="en-US" sz="1400" b="1" dirty="0">
                          <a:latin typeface="+mn-lt"/>
                          <a:cs typeface="Helvetica" panose="020B0604020202020204" pitchFamily="34" charset="0"/>
                        </a:rPr>
                        <a:t>FY 2021  </a:t>
                      </a:r>
                      <a:r>
                        <a:rPr lang="en-US" sz="1400" b="0" dirty="0">
                          <a:latin typeface="+mn-lt"/>
                          <a:cs typeface="Helvetica" panose="020B0604020202020204" pitchFamily="34" charset="0"/>
                        </a:rPr>
                        <a:t>Q4 files due by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October 31, 2021</a:t>
                      </a:r>
                    </a:p>
                    <a:p>
                      <a:pPr algn="ctr"/>
                      <a:endParaRPr lang="en-US" sz="140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dirty="0">
                        <a:latin typeface="+mn-lt"/>
                      </a:endParaRPr>
                    </a:p>
                  </a:txBody>
                  <a:tcPr marT="45724" marB="45724" anchor="ctr"/>
                </a:tc>
                <a:extLst>
                  <a:ext uri="{0D108BD9-81ED-4DB2-BD59-A6C34878D82A}">
                    <a16:rowId xmlns:a16="http://schemas.microsoft.com/office/drawing/2014/main" val="10002"/>
                  </a:ext>
                </a:extLst>
              </a:tr>
              <a:tr h="927650">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b="0" dirty="0">
                        <a:latin typeface="+mn-lt"/>
                        <a:cs typeface="Helvetica" panose="020B0604020202020204" pitchFamily="34" charset="0"/>
                      </a:endParaRPr>
                    </a:p>
                  </a:txBody>
                  <a:tcPr marT="45724" marB="45724"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Preliminary </a:t>
                      </a:r>
                      <a:r>
                        <a:rPr lang="en-US" sz="1400" b="1" dirty="0">
                          <a:latin typeface="+mn-lt"/>
                          <a:cs typeface="Helvetica" panose="020B0604020202020204" pitchFamily="34" charset="0"/>
                        </a:rPr>
                        <a:t>FY 2022     </a:t>
                      </a:r>
                      <a:r>
                        <a:rPr lang="en-US" sz="1400" b="0" dirty="0">
                          <a:latin typeface="+mn-lt"/>
                          <a:cs typeface="Helvetica" panose="020B0604020202020204" pitchFamily="34" charset="0"/>
                        </a:rPr>
                        <a:t>Q1 files due by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January 31, 2022</a:t>
                      </a:r>
                    </a:p>
                    <a:p>
                      <a:pPr algn="ctr"/>
                      <a:endParaRPr lang="en-US" sz="140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dirty="0">
                        <a:latin typeface="+mn-lt"/>
                      </a:endParaRPr>
                    </a:p>
                  </a:txBody>
                  <a:tcPr marT="45724" marB="45724" anchor="ctr"/>
                </a:tc>
                <a:extLst>
                  <a:ext uri="{0D108BD9-81ED-4DB2-BD59-A6C34878D82A}">
                    <a16:rowId xmlns:a16="http://schemas.microsoft.com/office/drawing/2014/main" val="10003"/>
                  </a:ext>
                </a:extLst>
              </a:tr>
              <a:tr h="987499">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Preliminary </a:t>
                      </a:r>
                      <a:r>
                        <a:rPr lang="en-US" sz="1400" b="1" dirty="0">
                          <a:latin typeface="+mn-lt"/>
                          <a:cs typeface="Helvetica" panose="020B0604020202020204" pitchFamily="34" charset="0"/>
                        </a:rPr>
                        <a:t>FY 2022     </a:t>
                      </a:r>
                      <a:r>
                        <a:rPr lang="en-US" sz="1400" b="0" dirty="0">
                          <a:latin typeface="+mn-lt"/>
                          <a:cs typeface="Helvetica" panose="020B0604020202020204" pitchFamily="34" charset="0"/>
                        </a:rPr>
                        <a:t>Q2 files due by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cs typeface="Helvetica" panose="020B0604020202020204" pitchFamily="34" charset="0"/>
                        </a:rPr>
                        <a:t>April 30, 2022</a:t>
                      </a:r>
                    </a:p>
                    <a:p>
                      <a:pPr algn="ctr"/>
                      <a:endParaRPr lang="en-US" dirty="0">
                        <a:latin typeface="+mn-lt"/>
                      </a:endParaRPr>
                    </a:p>
                  </a:txBody>
                  <a:tcPr marT="45724" marB="45724" anchor="ctr">
                    <a:solidFill>
                      <a:schemeClr val="accent6">
                        <a:lumMod val="60000"/>
                        <a:lumOff val="40000"/>
                      </a:schemeClr>
                    </a:solidFill>
                  </a:tcPr>
                </a:tc>
                <a:extLst>
                  <a:ext uri="{0D108BD9-81ED-4DB2-BD59-A6C34878D82A}">
                    <a16:rowId xmlns:a16="http://schemas.microsoft.com/office/drawing/2014/main" val="10004"/>
                  </a:ext>
                </a:extLst>
              </a:tr>
              <a:tr h="498866">
                <a:tc gridSpan="4">
                  <a:txBody>
                    <a:bodyPr/>
                    <a:lstStyle/>
                    <a:p>
                      <a:pPr algn="ctr"/>
                      <a:r>
                        <a:rPr lang="en-US" sz="1600" b="1" dirty="0">
                          <a:solidFill>
                            <a:schemeClr val="bg1"/>
                          </a:solidFill>
                          <a:latin typeface="+mn-lt"/>
                          <a:cs typeface="Helvetica" panose="020B0604020202020204" pitchFamily="34" charset="0"/>
                        </a:rPr>
                        <a:t>Final Submissions due 75 days after the close of the Quarter (9/13, 12/14, 3/16, 6/14)</a:t>
                      </a:r>
                    </a:p>
                  </a:txBody>
                  <a:tcPr marT="45724" marB="45724" anchor="ctr">
                    <a:solidFill>
                      <a:srgbClr val="0070C0"/>
                    </a:solidFill>
                  </a:tcPr>
                </a:tc>
                <a:tc hMerge="1">
                  <a:txBody>
                    <a:bodyPr/>
                    <a:lstStyle/>
                    <a:p>
                      <a:pPr algn="ctr"/>
                      <a:r>
                        <a:rPr lang="en-US" sz="1400" dirty="0">
                          <a:solidFill>
                            <a:schemeClr val="bg1"/>
                          </a:solidFill>
                          <a:latin typeface="+mn-lt"/>
                          <a:cs typeface="Helvetica" panose="020B0604020202020204" pitchFamily="34" charset="0"/>
                        </a:rPr>
                        <a:t>due 75 days</a:t>
                      </a:r>
                    </a:p>
                  </a:txBody>
                  <a:tcPr marT="45724" marB="45724" anchor="ctr">
                    <a:solidFill>
                      <a:srgbClr val="0070C0"/>
                    </a:solidFill>
                  </a:tcPr>
                </a:tc>
                <a:tc hMerge="1">
                  <a:txBody>
                    <a:bodyPr/>
                    <a:lstStyle/>
                    <a:p>
                      <a:pPr algn="ctr"/>
                      <a:r>
                        <a:rPr lang="en-US" sz="1400" dirty="0">
                          <a:solidFill>
                            <a:schemeClr val="bg1"/>
                          </a:solidFill>
                          <a:latin typeface="+mn-lt"/>
                          <a:cs typeface="Helvetica" panose="020B0604020202020204" pitchFamily="34" charset="0"/>
                        </a:rPr>
                        <a:t>after close of the </a:t>
                      </a:r>
                    </a:p>
                  </a:txBody>
                  <a:tcPr marT="45724" marB="45724" anchor="ctr">
                    <a:solidFill>
                      <a:srgbClr val="0070C0"/>
                    </a:solidFill>
                  </a:tcPr>
                </a:tc>
                <a:tc hMerge="1">
                  <a:txBody>
                    <a:bodyPr/>
                    <a:lstStyle/>
                    <a:p>
                      <a:pPr algn="ctr"/>
                      <a:r>
                        <a:rPr lang="en-US" sz="1400" b="1" dirty="0">
                          <a:solidFill>
                            <a:schemeClr val="bg1"/>
                          </a:solidFill>
                          <a:latin typeface="+mn-lt"/>
                          <a:cs typeface="Helvetica" panose="020B0604020202020204" pitchFamily="34" charset="0"/>
                        </a:rPr>
                        <a:t>Quarter</a:t>
                      </a: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666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A57CE-394D-4833-BCBB-492D7BF37000}"/>
              </a:ext>
            </a:extLst>
          </p:cNvPr>
          <p:cNvSpPr>
            <a:spLocks noGrp="1"/>
          </p:cNvSpPr>
          <p:nvPr>
            <p:ph type="ctrTitle"/>
          </p:nvPr>
        </p:nvSpPr>
        <p:spPr/>
        <p:txBody>
          <a:bodyPr/>
          <a:lstStyle/>
          <a:p>
            <a:r>
              <a:rPr lang="en-US" sz="3600" dirty="0"/>
              <a:t>MA Hospital Case Mix Intake</a:t>
            </a:r>
            <a:endParaRPr lang="en-US" dirty="0"/>
          </a:p>
        </p:txBody>
      </p:sp>
      <p:sp>
        <p:nvSpPr>
          <p:cNvPr id="3" name="Subtitle 2">
            <a:extLst>
              <a:ext uri="{FF2B5EF4-FFF2-40B4-BE49-F238E27FC236}">
                <a16:creationId xmlns:a16="http://schemas.microsoft.com/office/drawing/2014/main" id="{104467DA-9353-462B-9524-789420A731BD}"/>
              </a:ext>
            </a:extLst>
          </p:cNvPr>
          <p:cNvSpPr>
            <a:spLocks noGrp="1"/>
          </p:cNvSpPr>
          <p:nvPr>
            <p:ph type="subTitle" idx="1"/>
          </p:nvPr>
        </p:nvSpPr>
        <p:spPr/>
        <p:txBody>
          <a:bodyPr/>
          <a:lstStyle/>
          <a:p>
            <a:pPr marL="342900" indent="-342900">
              <a:buFont typeface="Wingdings" panose="05000000000000000000" pitchFamily="2" charset="2"/>
              <a:buChar char="Ø"/>
            </a:pPr>
            <a:r>
              <a:rPr lang="en-US" dirty="0"/>
              <a:t>FY 2021 Final Q1 &amp; Q2 files (HIDD/COVID/EDD/OOD) should be in/passed, including HIDD-COVID Match reports. </a:t>
            </a:r>
          </a:p>
          <a:p>
            <a:pPr marL="342900" indent="6350">
              <a:buFont typeface="Wingdings" panose="05000000000000000000" pitchFamily="2" charset="2"/>
              <a:buChar char="§"/>
            </a:pPr>
            <a:r>
              <a:rPr lang="en-US" sz="1800" dirty="0">
                <a:solidFill>
                  <a:schemeClr val="tx2"/>
                </a:solidFill>
              </a:rPr>
              <a:t>   Please work with Linda &amp; Hadish in submitting any overdue files. </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FY 2021 Verification Reports to be shared soon for hospital review, data corrections and file resubmissions.</a:t>
            </a:r>
            <a:endParaRPr lang="en-US" sz="1800"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FY 2021 Preliminary EDD/OOD files to begin with Q4 submissions due October 31, 2021.  No HIDD/COVID files due August 7, 2021.</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CHIA is not making any Submission Guide updates for FY 2022.</a:t>
            </a:r>
          </a:p>
          <a:p>
            <a:pPr marL="342900" indent="-342900">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2874171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CHIA Email Addresses</a:t>
            </a:r>
          </a:p>
        </p:txBody>
      </p:sp>
      <p:sp>
        <p:nvSpPr>
          <p:cNvPr id="3" name="Subtitle 2"/>
          <p:cNvSpPr>
            <a:spLocks noGrp="1"/>
          </p:cNvSpPr>
          <p:nvPr>
            <p:ph type="subTitle" idx="1"/>
          </p:nvPr>
        </p:nvSpPr>
        <p:spPr>
          <a:xfrm>
            <a:off x="460375" y="1960693"/>
            <a:ext cx="7761815" cy="3676216"/>
          </a:xfrm>
        </p:spPr>
        <p:txBody>
          <a:bodyPr/>
          <a:lstStyle/>
          <a:p>
            <a:pPr marL="285750" indent="-285750">
              <a:buFont typeface="Wingdings" panose="05000000000000000000" pitchFamily="2" charset="2"/>
              <a:buChar char="Ø"/>
            </a:pPr>
            <a:r>
              <a:rPr lang="en-US" dirty="0"/>
              <a:t>All CHIA staff have migrated to MS Office 365 and now have new email addresses.</a:t>
            </a:r>
          </a:p>
          <a:p>
            <a:pPr marL="285750" indent="-285750">
              <a:buFont typeface="Wingdings" panose="05000000000000000000" pitchFamily="2" charset="2"/>
              <a:buChar char="Ø"/>
            </a:pPr>
            <a:endParaRPr lang="en-US" dirty="0"/>
          </a:p>
          <a:p>
            <a:pPr marL="342900" indent="-342900">
              <a:buFont typeface="Wingdings" panose="05000000000000000000" pitchFamily="2" charset="2"/>
              <a:buChar char="§"/>
            </a:pPr>
            <a:r>
              <a:rPr lang="en-US" dirty="0"/>
              <a:t>Old format: </a:t>
            </a:r>
            <a:r>
              <a:rPr lang="en-US" dirty="0">
                <a:hlinkClick r:id="rId3"/>
              </a:rPr>
              <a:t>firstname.lastname@state.ma.us</a:t>
            </a:r>
            <a:endParaRPr lang="en-US" dirty="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a:t>New format: </a:t>
            </a:r>
            <a:r>
              <a:rPr lang="en-US" dirty="0">
                <a:hlinkClick r:id="rId4"/>
              </a:rPr>
              <a:t>firstname.lastname@chiamass.gov</a:t>
            </a:r>
            <a:endParaRPr lang="en-US" dirty="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Ø"/>
            </a:pPr>
            <a:r>
              <a:rPr lang="en-US" dirty="0"/>
              <a:t>Please have your IT allow traffic from this new </a:t>
            </a:r>
            <a:r>
              <a:rPr lang="en-US" u="sng" dirty="0"/>
              <a:t>chiamass.gov</a:t>
            </a:r>
            <a:r>
              <a:rPr lang="en-US" dirty="0"/>
              <a:t> domain. Check your spam/junk folders as well.</a:t>
            </a:r>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76841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Hospital Case Mix Data Quality</a:t>
            </a:r>
          </a:p>
        </p:txBody>
      </p:sp>
      <p:sp>
        <p:nvSpPr>
          <p:cNvPr id="3" name="Subtitle 2"/>
          <p:cNvSpPr>
            <a:spLocks noGrp="1"/>
          </p:cNvSpPr>
          <p:nvPr>
            <p:ph type="subTitle" idx="1"/>
          </p:nvPr>
        </p:nvSpPr>
        <p:spPr>
          <a:xfrm>
            <a:off x="460375" y="1960692"/>
            <a:ext cx="7761815" cy="3917593"/>
          </a:xfrm>
        </p:spPr>
        <p:txBody>
          <a:bodyPr/>
          <a:lstStyle/>
          <a:p>
            <a:pPr marL="285750" indent="-285750">
              <a:buFont typeface="Wingdings" panose="05000000000000000000" pitchFamily="2" charset="2"/>
              <a:buChar char="Ø"/>
            </a:pPr>
            <a:r>
              <a:rPr lang="en-US" sz="2800" dirty="0"/>
              <a:t>   Reported Race in Pediatric Population </a:t>
            </a:r>
          </a:p>
          <a:p>
            <a:pPr marL="285750" indent="-285750">
              <a:buFont typeface="Wingdings" panose="05000000000000000000" pitchFamily="2" charset="2"/>
              <a:buChar char="Ø"/>
            </a:pPr>
            <a:endParaRPr lang="en-US" sz="2800" dirty="0"/>
          </a:p>
          <a:p>
            <a:r>
              <a:rPr lang="en-US" dirty="0"/>
              <a:t>      </a:t>
            </a:r>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5" name="Picture 4" descr="A group of people posing for the camera&#10;&#10;Description automatically generated with medium confidence">
            <a:extLst>
              <a:ext uri="{FF2B5EF4-FFF2-40B4-BE49-F238E27FC236}">
                <a16:creationId xmlns:a16="http://schemas.microsoft.com/office/drawing/2014/main" id="{703B9E44-8A2B-4FD1-B7B1-F8218AC12A19}"/>
              </a:ext>
            </a:extLst>
          </p:cNvPr>
          <p:cNvPicPr>
            <a:picLocks noChangeAspect="1"/>
          </p:cNvPicPr>
          <p:nvPr/>
        </p:nvPicPr>
        <p:blipFill>
          <a:blip r:embed="rId3"/>
          <a:stretch>
            <a:fillRect/>
          </a:stretch>
        </p:blipFill>
        <p:spPr>
          <a:xfrm>
            <a:off x="3352800" y="3171463"/>
            <a:ext cx="2438400" cy="1990846"/>
          </a:xfrm>
          <a:prstGeom prst="rect">
            <a:avLst/>
          </a:prstGeom>
        </p:spPr>
      </p:pic>
    </p:spTree>
    <p:extLst>
      <p:ext uri="{BB962C8B-B14F-4D97-AF65-F5344CB8AC3E}">
        <p14:creationId xmlns:p14="http://schemas.microsoft.com/office/powerpoint/2010/main" val="151907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313C0-97F9-463C-8EF0-DFD3B6CE068E}"/>
              </a:ext>
            </a:extLst>
          </p:cNvPr>
          <p:cNvSpPr>
            <a:spLocks noGrp="1"/>
          </p:cNvSpPr>
          <p:nvPr>
            <p:ph type="ctrTitle"/>
          </p:nvPr>
        </p:nvSpPr>
        <p:spPr>
          <a:xfrm>
            <a:off x="293263" y="435354"/>
            <a:ext cx="8812864" cy="590152"/>
          </a:xfrm>
        </p:spPr>
        <p:txBody>
          <a:bodyPr>
            <a:normAutofit fontScale="90000"/>
          </a:bodyPr>
          <a:lstStyle/>
          <a:p>
            <a:r>
              <a:rPr lang="en-US" sz="2000" dirty="0">
                <a:latin typeface="Arial" panose="020B0604020202020204" pitchFamily="34" charset="0"/>
                <a:cs typeface="Arial" panose="020B0604020202020204" pitchFamily="34" charset="0"/>
              </a:rPr>
              <a:t>Significant Increase in Pediatric Patients Coded as ‘Unknown’ Race</a:t>
            </a: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r>
              <a:rPr lang="en-US" sz="1600" b="0" dirty="0">
                <a:solidFill>
                  <a:schemeClr val="tx1"/>
                </a:solidFill>
                <a:latin typeface="Arial" panose="020B0604020202020204" pitchFamily="34" charset="0"/>
                <a:cs typeface="Arial" panose="020B0604020202020204" pitchFamily="34" charset="0"/>
              </a:rPr>
              <a:t>Over the past 8 years,  use of the coding option ‘Unknown’ race increased for all age groups but is significantly higher for the pediatric population. Table 1 below shows the increase in percent of patients coded as ‘Unknown’ by age group in the hospital inpatient discharge data from FY2013 to FY2020. In FY2013, only 14% of patients ages 0 to 4 were coded as ‘Unknown’, in FY2020 Unknowns have increased to 34%.</a:t>
            </a:r>
          </a:p>
        </p:txBody>
      </p:sp>
      <p:pic>
        <p:nvPicPr>
          <p:cNvPr id="5" name="Picture 4">
            <a:extLst>
              <a:ext uri="{FF2B5EF4-FFF2-40B4-BE49-F238E27FC236}">
                <a16:creationId xmlns:a16="http://schemas.microsoft.com/office/drawing/2014/main" id="{BF78E8CF-E167-44D6-B504-ED6619BD0EDB}"/>
              </a:ext>
            </a:extLst>
          </p:cNvPr>
          <p:cNvPicPr>
            <a:picLocks noChangeAspect="1"/>
          </p:cNvPicPr>
          <p:nvPr/>
        </p:nvPicPr>
        <p:blipFill>
          <a:blip r:embed="rId3"/>
          <a:stretch>
            <a:fillRect/>
          </a:stretch>
        </p:blipFill>
        <p:spPr>
          <a:xfrm>
            <a:off x="580458" y="1698171"/>
            <a:ext cx="7859712" cy="4724475"/>
          </a:xfrm>
          <a:prstGeom prst="rect">
            <a:avLst/>
          </a:prstGeom>
        </p:spPr>
      </p:pic>
      <p:sp>
        <p:nvSpPr>
          <p:cNvPr id="4" name="Title 1">
            <a:extLst>
              <a:ext uri="{FF2B5EF4-FFF2-40B4-BE49-F238E27FC236}">
                <a16:creationId xmlns:a16="http://schemas.microsoft.com/office/drawing/2014/main" id="{AC780DB5-BB9B-4660-A6A3-513A7ED7BBB2}"/>
              </a:ext>
            </a:extLst>
          </p:cNvPr>
          <p:cNvSpPr txBox="1">
            <a:spLocks/>
          </p:cNvSpPr>
          <p:nvPr/>
        </p:nvSpPr>
        <p:spPr bwMode="auto">
          <a:xfrm>
            <a:off x="0" y="1269105"/>
            <a:ext cx="8563542" cy="590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l" defTabSz="457200" rtl="0" eaLnBrk="1" fontAlgn="base" hangingPunct="1">
              <a:spcBef>
                <a:spcPct val="0"/>
              </a:spcBef>
              <a:spcAft>
                <a:spcPct val="0"/>
              </a:spcAft>
              <a:defRPr sz="3600" b="1" i="0" kern="1200">
                <a:solidFill>
                  <a:srgbClr val="004178"/>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ctr"/>
            <a:r>
              <a:rPr lang="en-US" sz="1700" dirty="0">
                <a:solidFill>
                  <a:srgbClr val="FF0000"/>
                </a:solidFill>
                <a:latin typeface="Arial" panose="020B0604020202020204" pitchFamily="34" charset="0"/>
                <a:cs typeface="Arial" panose="020B0604020202020204" pitchFamily="34" charset="0"/>
              </a:rPr>
              <a:t>Table 1. HIDD FY2013 to FY2020 Percent ‘Unknown’ Race by Age Group </a:t>
            </a:r>
          </a:p>
        </p:txBody>
      </p:sp>
    </p:spTree>
    <p:extLst>
      <p:ext uri="{BB962C8B-B14F-4D97-AF65-F5344CB8AC3E}">
        <p14:creationId xmlns:p14="http://schemas.microsoft.com/office/powerpoint/2010/main" val="1475485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313C0-97F9-463C-8EF0-DFD3B6CE068E}"/>
              </a:ext>
            </a:extLst>
          </p:cNvPr>
          <p:cNvSpPr>
            <a:spLocks noGrp="1"/>
          </p:cNvSpPr>
          <p:nvPr>
            <p:ph type="ctrTitle"/>
          </p:nvPr>
        </p:nvSpPr>
        <p:spPr>
          <a:xfrm>
            <a:off x="165568" y="568915"/>
            <a:ext cx="8812864" cy="472609"/>
          </a:xfrm>
        </p:spPr>
        <p:txBody>
          <a:bodyPr>
            <a:normAutofit fontScale="90000"/>
          </a:bodyPr>
          <a:lstStyle/>
          <a:p>
            <a:r>
              <a:rPr lang="en-US" sz="2000" dirty="0">
                <a:latin typeface="Arial" panose="020B0604020202020204" pitchFamily="34" charset="0"/>
                <a:cs typeface="Arial" panose="020B0604020202020204" pitchFamily="34" charset="0"/>
              </a:rPr>
              <a:t>High Quality ED Visit Data on Race with Deterioration in Pediatric Data</a:t>
            </a:r>
            <a:br>
              <a:rPr lang="en-US" sz="1600" b="0" dirty="0">
                <a:solidFill>
                  <a:schemeClr val="tx1"/>
                </a:solidFill>
                <a:latin typeface="Arial" panose="020B0604020202020204" pitchFamily="34" charset="0"/>
                <a:cs typeface="Arial" panose="020B0604020202020204" pitchFamily="34" charset="0"/>
              </a:rPr>
            </a:br>
            <a:br>
              <a:rPr lang="en-US" sz="1600" b="0" dirty="0">
                <a:solidFill>
                  <a:schemeClr val="tx1"/>
                </a:solidFill>
                <a:latin typeface="Arial" panose="020B0604020202020204" pitchFamily="34" charset="0"/>
                <a:cs typeface="Arial" panose="020B0604020202020204" pitchFamily="34" charset="0"/>
              </a:rPr>
            </a:br>
            <a:r>
              <a:rPr lang="en-US" sz="1600" b="0" dirty="0">
                <a:solidFill>
                  <a:schemeClr val="tx1"/>
                </a:solidFill>
                <a:latin typeface="Arial" panose="020B0604020202020204" pitchFamily="34" charset="0"/>
                <a:cs typeface="Arial" panose="020B0604020202020204" pitchFamily="34" charset="0"/>
              </a:rPr>
              <a:t>Even though the use of ‘Unknown’ Race coding has also increased in the ED Visit Data for the pediatric population and the ED has a higher volume of data than HIDD, Table 2 below shows that  the ED Visit Data continues to have higher quality data than the HIDD. The quality of known data for the adult population is among the best in the nation. </a:t>
            </a:r>
          </a:p>
        </p:txBody>
      </p:sp>
      <p:sp>
        <p:nvSpPr>
          <p:cNvPr id="4" name="Title 1">
            <a:extLst>
              <a:ext uri="{FF2B5EF4-FFF2-40B4-BE49-F238E27FC236}">
                <a16:creationId xmlns:a16="http://schemas.microsoft.com/office/drawing/2014/main" id="{AC780DB5-BB9B-4660-A6A3-513A7ED7BBB2}"/>
              </a:ext>
            </a:extLst>
          </p:cNvPr>
          <p:cNvSpPr txBox="1">
            <a:spLocks/>
          </p:cNvSpPr>
          <p:nvPr/>
        </p:nvSpPr>
        <p:spPr bwMode="auto">
          <a:xfrm>
            <a:off x="0" y="1482013"/>
            <a:ext cx="8563542" cy="472609"/>
          </a:xfrm>
          <a:prstGeom prst="rect">
            <a:avLst/>
          </a:prstGeom>
          <a:solidFill>
            <a:schemeClr val="bg1"/>
          </a:solidFill>
          <a:ln>
            <a:noFill/>
          </a:ln>
        </p:spPr>
        <p:txBody>
          <a:bodyPr vert="horz" wrap="square" lIns="91440" tIns="45720" rIns="91440" bIns="45720" numCol="1" anchor="ctr" anchorCtr="0" compatLnSpc="1">
            <a:prstTxWarp prst="textNoShape">
              <a:avLst/>
            </a:prstTxWarp>
            <a:normAutofit fontScale="97500"/>
          </a:bodyPr>
          <a:lstStyle>
            <a:lvl1pPr algn="l" defTabSz="457200" rtl="0" eaLnBrk="1" fontAlgn="base" hangingPunct="1">
              <a:spcBef>
                <a:spcPct val="0"/>
              </a:spcBef>
              <a:spcAft>
                <a:spcPct val="0"/>
              </a:spcAft>
              <a:defRPr sz="3600" b="1" i="0" kern="1200">
                <a:solidFill>
                  <a:srgbClr val="004178"/>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ctr"/>
            <a:r>
              <a:rPr lang="en-US" sz="1700" dirty="0">
                <a:solidFill>
                  <a:srgbClr val="FF0000"/>
                </a:solidFill>
                <a:latin typeface="Arial" panose="020B0604020202020204" pitchFamily="34" charset="0"/>
                <a:cs typeface="Arial" panose="020B0604020202020204" pitchFamily="34" charset="0"/>
              </a:rPr>
              <a:t>Table 2. ED FY2013 to FY2020 Percent ‘Unknown’ Race by Age Group </a:t>
            </a:r>
          </a:p>
        </p:txBody>
      </p:sp>
      <p:pic>
        <p:nvPicPr>
          <p:cNvPr id="10" name="Picture 9">
            <a:extLst>
              <a:ext uri="{FF2B5EF4-FFF2-40B4-BE49-F238E27FC236}">
                <a16:creationId xmlns:a16="http://schemas.microsoft.com/office/drawing/2014/main" id="{CDDF7ED6-B312-4752-B0AC-E1DCA4D0A4FF}"/>
              </a:ext>
            </a:extLst>
          </p:cNvPr>
          <p:cNvPicPr>
            <a:picLocks noChangeAspect="1"/>
          </p:cNvPicPr>
          <p:nvPr/>
        </p:nvPicPr>
        <p:blipFill>
          <a:blip r:embed="rId3"/>
          <a:stretch>
            <a:fillRect/>
          </a:stretch>
        </p:blipFill>
        <p:spPr>
          <a:xfrm>
            <a:off x="448130" y="1823728"/>
            <a:ext cx="8010070" cy="4733018"/>
          </a:xfrm>
          <a:prstGeom prst="rect">
            <a:avLst/>
          </a:prstGeom>
        </p:spPr>
      </p:pic>
    </p:spTree>
    <p:extLst>
      <p:ext uri="{BB962C8B-B14F-4D97-AF65-F5344CB8AC3E}">
        <p14:creationId xmlns:p14="http://schemas.microsoft.com/office/powerpoint/2010/main" val="2286413567"/>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25085</TotalTime>
  <Words>720</Words>
  <Application>Microsoft Office PowerPoint</Application>
  <PresentationFormat>On-screen Show (4:3)</PresentationFormat>
  <Paragraphs>141</Paragraphs>
  <Slides>13</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Wingdings</vt:lpstr>
      <vt:lpstr>FINALPowerPointTEMPLATE</vt:lpstr>
      <vt:lpstr>Office Theme</vt:lpstr>
      <vt:lpstr>PowerPoint Presentation</vt:lpstr>
      <vt:lpstr>Agenda</vt:lpstr>
      <vt:lpstr>PowerPoint Presentation</vt:lpstr>
      <vt:lpstr>PowerPoint Presentation</vt:lpstr>
      <vt:lpstr>MA Hospital Case Mix Intake</vt:lpstr>
      <vt:lpstr>CHIA Email Addresses</vt:lpstr>
      <vt:lpstr>MA Hospital Case Mix Data Quality</vt:lpstr>
      <vt:lpstr>Significant Increase in Pediatric Patients Coded as ‘Unknown’ Race  Over the past 8 years,  use of the coding option ‘Unknown’ race increased for all age groups but is significantly higher for the pediatric population. Table 1 below shows the increase in percent of patients coded as ‘Unknown’ by age group in the hospital inpatient discharge data from FY2013 to FY2020. In FY2013, only 14% of patients ages 0 to 4 were coded as ‘Unknown’, in FY2020 Unknowns have increased to 34%.</vt:lpstr>
      <vt:lpstr>High Quality ED Visit Data on Race with Deterioration in Pediatric Data  Even though the use of ‘Unknown’ Race coding has also increased in the ED Visit Data for the pediatric population and the ED has a higher volume of data than HIDD, Table 2 below shows that  the ED Visit Data continues to have higher quality data than the HIDD. The quality of known data for the adult population is among the best in the nation. </vt:lpstr>
      <vt:lpstr>AHRQ has Training Toolkits for Hospitals on Race and Ethnicity Data Collection</vt:lpstr>
      <vt:lpstr>AHRQ Training Toolkits include Information on the  Rationale for Improving Race and Ethnicity Data Quality</vt:lpstr>
      <vt:lpstr>Next Meetings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Cathy Houston</cp:lastModifiedBy>
  <cp:revision>1138</cp:revision>
  <cp:lastPrinted>2020-03-10T14:30:58Z</cp:lastPrinted>
  <dcterms:created xsi:type="dcterms:W3CDTF">2014-02-09T20:57:02Z</dcterms:created>
  <dcterms:modified xsi:type="dcterms:W3CDTF">2021-07-29T14:02:44Z</dcterms:modified>
</cp:coreProperties>
</file>