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376" r:id="rId3"/>
    <p:sldId id="261" r:id="rId4"/>
    <p:sldId id="353" r:id="rId5"/>
    <p:sldId id="373" r:id="rId6"/>
    <p:sldId id="369" r:id="rId7"/>
    <p:sldId id="364" r:id="rId8"/>
    <p:sldId id="365" r:id="rId9"/>
    <p:sldId id="379" r:id="rId10"/>
    <p:sldId id="370" r:id="rId11"/>
    <p:sldId id="375" r:id="rId12"/>
    <p:sldId id="378" r:id="rId13"/>
    <p:sldId id="399" r:id="rId14"/>
    <p:sldId id="354" r:id="rId15"/>
    <p:sldId id="381" r:id="rId16"/>
    <p:sldId id="382" r:id="rId17"/>
    <p:sldId id="384" r:id="rId18"/>
    <p:sldId id="395" r:id="rId19"/>
    <p:sldId id="388" r:id="rId20"/>
    <p:sldId id="389" r:id="rId21"/>
    <p:sldId id="390" r:id="rId22"/>
    <p:sldId id="396" r:id="rId23"/>
    <p:sldId id="398" r:id="rId24"/>
    <p:sldId id="394" r:id="rId25"/>
    <p:sldId id="393" r:id="rId26"/>
    <p:sldId id="356" r:id="rId27"/>
    <p:sldId id="363" r:id="rId28"/>
    <p:sldId id="402" r:id="rId29"/>
    <p:sldId id="380" r:id="rId30"/>
    <p:sldId id="360" r:id="rId31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ines, Kathy" initials="HK" lastIdx="1" clrIdx="0"/>
  <p:cmAuthor id="1" name="Lauren Dale" initials="LD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543" autoAdjust="0"/>
  </p:normalViewPr>
  <p:slideViewPr>
    <p:cSldViewPr snapToGrid="0" snapToObjects="1" showGuides="1">
      <p:cViewPr>
        <p:scale>
          <a:sx n="100" d="100"/>
          <a:sy n="100" d="100"/>
        </p:scale>
        <p:origin x="-1944" y="-348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205ED6-27EF-497D-A22A-81F9AC2D6FFC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5E9DD3E-0456-4CBD-8034-D555209ED932}">
      <dgm:prSet phldrT="[Text]"/>
      <dgm:spPr/>
      <dgm:t>
        <a:bodyPr/>
        <a:lstStyle/>
        <a:p>
          <a:r>
            <a:rPr lang="en-US" b="1" dirty="0" smtClean="0"/>
            <a:t>Step 1</a:t>
          </a:r>
          <a:endParaRPr lang="en-US" b="1" dirty="0"/>
        </a:p>
      </dgm:t>
    </dgm:pt>
    <dgm:pt modelId="{D2AF82B2-4E68-431D-860D-DCBFA00B1684}" type="parTrans" cxnId="{5E91C80C-1A5C-4BCB-8C04-B80B76678D2F}">
      <dgm:prSet/>
      <dgm:spPr/>
      <dgm:t>
        <a:bodyPr/>
        <a:lstStyle/>
        <a:p>
          <a:endParaRPr lang="en-US"/>
        </a:p>
      </dgm:t>
    </dgm:pt>
    <dgm:pt modelId="{FF914982-F948-4B54-B89D-38274BC21A23}" type="sibTrans" cxnId="{5E91C80C-1A5C-4BCB-8C04-B80B76678D2F}">
      <dgm:prSet/>
      <dgm:spPr/>
      <dgm:t>
        <a:bodyPr/>
        <a:lstStyle/>
        <a:p>
          <a:endParaRPr lang="en-US"/>
        </a:p>
      </dgm:t>
    </dgm:pt>
    <dgm:pt modelId="{CBBE3DDB-420E-44C2-A499-A98B3A3D705B}">
      <dgm:prSet phldrT="[Text]" custT="1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r>
            <a:rPr lang="en-US" sz="2400" b="1" dirty="0" smtClean="0"/>
            <a:t>Gather the Business Requirements</a:t>
          </a:r>
          <a:endParaRPr lang="en-US" sz="2400" b="1" dirty="0"/>
        </a:p>
      </dgm:t>
    </dgm:pt>
    <dgm:pt modelId="{15FE0917-84A7-4647-8F1B-4ACC2E391F47}" type="parTrans" cxnId="{7DCD0C25-C07B-4DA5-A193-F5368990317E}">
      <dgm:prSet/>
      <dgm:spPr/>
      <dgm:t>
        <a:bodyPr/>
        <a:lstStyle/>
        <a:p>
          <a:endParaRPr lang="en-US"/>
        </a:p>
      </dgm:t>
    </dgm:pt>
    <dgm:pt modelId="{79335F54-A1A0-4DF5-BFB2-A0944249D82F}" type="sibTrans" cxnId="{7DCD0C25-C07B-4DA5-A193-F5368990317E}">
      <dgm:prSet/>
      <dgm:spPr/>
      <dgm:t>
        <a:bodyPr/>
        <a:lstStyle/>
        <a:p>
          <a:endParaRPr lang="en-US"/>
        </a:p>
      </dgm:t>
    </dgm:pt>
    <dgm:pt modelId="{58F644B3-9555-4F46-B119-F1D849A00117}">
      <dgm:prSet phldrT="[Text]"/>
      <dgm:spPr/>
      <dgm:t>
        <a:bodyPr/>
        <a:lstStyle/>
        <a:p>
          <a:r>
            <a:rPr lang="en-US" b="1" dirty="0" smtClean="0"/>
            <a:t>Step 2</a:t>
          </a:r>
          <a:endParaRPr lang="en-US" b="1" dirty="0"/>
        </a:p>
      </dgm:t>
    </dgm:pt>
    <dgm:pt modelId="{30A2BE55-619D-4F00-B287-EB959D7BFB04}" type="parTrans" cxnId="{EC87C53A-6186-4C74-B84C-4E074EA90CD6}">
      <dgm:prSet/>
      <dgm:spPr/>
      <dgm:t>
        <a:bodyPr/>
        <a:lstStyle/>
        <a:p>
          <a:endParaRPr lang="en-US"/>
        </a:p>
      </dgm:t>
    </dgm:pt>
    <dgm:pt modelId="{E11BE57C-4991-4EEE-971B-7E5C91E10CD0}" type="sibTrans" cxnId="{EC87C53A-6186-4C74-B84C-4E074EA90CD6}">
      <dgm:prSet/>
      <dgm:spPr/>
      <dgm:t>
        <a:bodyPr/>
        <a:lstStyle/>
        <a:p>
          <a:endParaRPr lang="en-US"/>
        </a:p>
      </dgm:t>
    </dgm:pt>
    <dgm:pt modelId="{B4BA45D8-9DD4-44D4-9502-9A49D7519B3F}">
      <dgm:prSet phldrT="[Text]" custT="1"/>
      <dgm:spPr>
        <a:solidFill>
          <a:schemeClr val="accent3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sz="2400" b="1" dirty="0" smtClean="0"/>
            <a:t>Adopt the Submission Guidelines</a:t>
          </a:r>
          <a:endParaRPr lang="en-US" sz="2400" b="1" dirty="0"/>
        </a:p>
      </dgm:t>
    </dgm:pt>
    <dgm:pt modelId="{0950FF30-5735-4763-B364-A2252F8DFE1B}" type="parTrans" cxnId="{065EFAFE-EF8B-4B83-A121-2989ACBE9635}">
      <dgm:prSet/>
      <dgm:spPr/>
      <dgm:t>
        <a:bodyPr/>
        <a:lstStyle/>
        <a:p>
          <a:endParaRPr lang="en-US"/>
        </a:p>
      </dgm:t>
    </dgm:pt>
    <dgm:pt modelId="{F16D4C8C-AA9F-4A79-81FA-BD49A9F14C4B}" type="sibTrans" cxnId="{065EFAFE-EF8B-4B83-A121-2989ACBE9635}">
      <dgm:prSet/>
      <dgm:spPr/>
      <dgm:t>
        <a:bodyPr/>
        <a:lstStyle/>
        <a:p>
          <a:endParaRPr lang="en-US"/>
        </a:p>
      </dgm:t>
    </dgm:pt>
    <dgm:pt modelId="{94D69557-1BE5-4220-A2D7-241521AC0DFA}">
      <dgm:prSet phldrT="[Text]"/>
      <dgm:spPr/>
      <dgm:t>
        <a:bodyPr/>
        <a:lstStyle/>
        <a:p>
          <a:r>
            <a:rPr lang="en-US" b="1" dirty="0" smtClean="0"/>
            <a:t>Step 3</a:t>
          </a:r>
          <a:endParaRPr lang="en-US" b="1" dirty="0"/>
        </a:p>
      </dgm:t>
    </dgm:pt>
    <dgm:pt modelId="{7DDD1839-7804-4FAA-B72D-B370A650B9A1}" type="parTrans" cxnId="{470080AF-61AF-4BA8-BF2B-13ECECE3F2A7}">
      <dgm:prSet/>
      <dgm:spPr/>
      <dgm:t>
        <a:bodyPr/>
        <a:lstStyle/>
        <a:p>
          <a:endParaRPr lang="en-US"/>
        </a:p>
      </dgm:t>
    </dgm:pt>
    <dgm:pt modelId="{B6148EBA-747C-4429-A1E4-642910BEE8B9}" type="sibTrans" cxnId="{470080AF-61AF-4BA8-BF2B-13ECECE3F2A7}">
      <dgm:prSet/>
      <dgm:spPr/>
      <dgm:t>
        <a:bodyPr/>
        <a:lstStyle/>
        <a:p>
          <a:endParaRPr lang="en-US"/>
        </a:p>
      </dgm:t>
    </dgm:pt>
    <dgm:pt modelId="{68475A16-3C8E-466C-A399-83FDD356F03A}">
      <dgm:prSet phldrT="[Text]" custT="1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r>
            <a:rPr lang="en-US" sz="2400" b="1" dirty="0" smtClean="0"/>
            <a:t>Develop the Supporting Systems </a:t>
          </a:r>
          <a:endParaRPr lang="en-US" sz="2400" b="1" dirty="0"/>
        </a:p>
      </dgm:t>
    </dgm:pt>
    <dgm:pt modelId="{14D4DFB1-24E9-4A7F-84F0-7EC429823180}" type="parTrans" cxnId="{80BA8489-89B5-49B2-8FAC-B30F3F29A5CF}">
      <dgm:prSet/>
      <dgm:spPr/>
      <dgm:t>
        <a:bodyPr/>
        <a:lstStyle/>
        <a:p>
          <a:endParaRPr lang="en-US"/>
        </a:p>
      </dgm:t>
    </dgm:pt>
    <dgm:pt modelId="{8D524567-C816-4C66-9F94-7471018FEA73}" type="sibTrans" cxnId="{80BA8489-89B5-49B2-8FAC-B30F3F29A5CF}">
      <dgm:prSet/>
      <dgm:spPr/>
      <dgm:t>
        <a:bodyPr/>
        <a:lstStyle/>
        <a:p>
          <a:endParaRPr lang="en-US"/>
        </a:p>
      </dgm:t>
    </dgm:pt>
    <dgm:pt modelId="{9AE51DB7-53FF-41D0-81EE-3AD043A88FAB}">
      <dgm:prSet phldrT="[Text]"/>
      <dgm:spPr/>
      <dgm:t>
        <a:bodyPr/>
        <a:lstStyle/>
        <a:p>
          <a:r>
            <a:rPr lang="en-US" b="1" dirty="0" smtClean="0"/>
            <a:t>Step 4</a:t>
          </a:r>
          <a:endParaRPr lang="en-US" b="1" dirty="0"/>
        </a:p>
      </dgm:t>
    </dgm:pt>
    <dgm:pt modelId="{A96DA3DD-2F00-41C5-9FAF-1452FDC30966}" type="parTrans" cxnId="{9F2AF48D-E7B9-42E1-8F1E-F182D67D6803}">
      <dgm:prSet/>
      <dgm:spPr/>
      <dgm:t>
        <a:bodyPr/>
        <a:lstStyle/>
        <a:p>
          <a:endParaRPr lang="en-US"/>
        </a:p>
      </dgm:t>
    </dgm:pt>
    <dgm:pt modelId="{23E0C9A5-0390-4CE0-AF6B-21E874F9A5DD}" type="sibTrans" cxnId="{9F2AF48D-E7B9-42E1-8F1E-F182D67D6803}">
      <dgm:prSet/>
      <dgm:spPr/>
      <dgm:t>
        <a:bodyPr/>
        <a:lstStyle/>
        <a:p>
          <a:endParaRPr lang="en-US"/>
        </a:p>
      </dgm:t>
    </dgm:pt>
    <dgm:pt modelId="{E97B86E4-24C9-4451-B975-99B56ED64007}">
      <dgm:prSet phldrT="[Text]"/>
      <dgm:spPr/>
      <dgm:t>
        <a:bodyPr/>
        <a:lstStyle/>
        <a:p>
          <a:r>
            <a:rPr lang="en-US" b="1" dirty="0" smtClean="0"/>
            <a:t>Step 5</a:t>
          </a:r>
          <a:endParaRPr lang="en-US" b="1" dirty="0"/>
        </a:p>
      </dgm:t>
    </dgm:pt>
    <dgm:pt modelId="{E45F0910-EF92-4B10-B0EF-F3D894FD4C96}" type="parTrans" cxnId="{42C41EF0-5BC6-4726-B6F0-BF88591CF4FD}">
      <dgm:prSet/>
      <dgm:spPr/>
      <dgm:t>
        <a:bodyPr/>
        <a:lstStyle/>
        <a:p>
          <a:endParaRPr lang="en-US"/>
        </a:p>
      </dgm:t>
    </dgm:pt>
    <dgm:pt modelId="{CC33C67A-11FA-497C-99E5-54027F9DF295}" type="sibTrans" cxnId="{42C41EF0-5BC6-4726-B6F0-BF88591CF4FD}">
      <dgm:prSet/>
      <dgm:spPr/>
      <dgm:t>
        <a:bodyPr/>
        <a:lstStyle/>
        <a:p>
          <a:endParaRPr lang="en-US"/>
        </a:p>
      </dgm:t>
    </dgm:pt>
    <dgm:pt modelId="{1F04B48A-9D71-4775-823D-ECC9510142C8}">
      <dgm:prSet custT="1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r>
            <a:rPr lang="en-US" sz="2400" b="1" dirty="0" smtClean="0"/>
            <a:t>Collect Test Data from Facilities</a:t>
          </a:r>
          <a:endParaRPr lang="en-US" sz="2400" b="1" dirty="0"/>
        </a:p>
      </dgm:t>
    </dgm:pt>
    <dgm:pt modelId="{F67E8A46-22C3-478E-813A-92D1535B1141}" type="parTrans" cxnId="{8401403D-030A-4D20-903B-94343E3F6FD8}">
      <dgm:prSet/>
      <dgm:spPr/>
      <dgm:t>
        <a:bodyPr/>
        <a:lstStyle/>
        <a:p>
          <a:endParaRPr lang="en-US"/>
        </a:p>
      </dgm:t>
    </dgm:pt>
    <dgm:pt modelId="{326B877F-B89E-460B-BB67-F29CA71F9281}" type="sibTrans" cxnId="{8401403D-030A-4D20-903B-94343E3F6FD8}">
      <dgm:prSet/>
      <dgm:spPr/>
      <dgm:t>
        <a:bodyPr/>
        <a:lstStyle/>
        <a:p>
          <a:endParaRPr lang="en-US"/>
        </a:p>
      </dgm:t>
    </dgm:pt>
    <dgm:pt modelId="{8799D1D5-9011-4CBE-8F77-942A2B20A62C}">
      <dgm:prSet custT="1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r>
            <a:rPr lang="en-US" sz="2400" b="1" dirty="0" smtClean="0"/>
            <a:t>Collect Production Data from Facilities</a:t>
          </a:r>
          <a:endParaRPr lang="en-US" sz="2400" b="1" dirty="0"/>
        </a:p>
      </dgm:t>
    </dgm:pt>
    <dgm:pt modelId="{F7C27DA6-5BDD-4035-A311-953F06B88D8C}" type="parTrans" cxnId="{C037D4F8-DABD-4945-9564-B09C1F67ABBA}">
      <dgm:prSet/>
      <dgm:spPr/>
      <dgm:t>
        <a:bodyPr/>
        <a:lstStyle/>
        <a:p>
          <a:endParaRPr lang="en-US"/>
        </a:p>
      </dgm:t>
    </dgm:pt>
    <dgm:pt modelId="{525B255D-2045-4881-9890-9A0FF8A30C4B}" type="sibTrans" cxnId="{C037D4F8-DABD-4945-9564-B09C1F67ABBA}">
      <dgm:prSet/>
      <dgm:spPr/>
      <dgm:t>
        <a:bodyPr/>
        <a:lstStyle/>
        <a:p>
          <a:endParaRPr lang="en-US"/>
        </a:p>
      </dgm:t>
    </dgm:pt>
    <dgm:pt modelId="{B9E2C90B-71C4-4291-BBDE-8961442F63D9}" type="pres">
      <dgm:prSet presAssocID="{DE205ED6-27EF-497D-A22A-81F9AC2D6FF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1F80C1B-B999-4783-A7E7-DD8F5E5B8A8D}" type="pres">
      <dgm:prSet presAssocID="{55E9DD3E-0456-4CBD-8034-D555209ED932}" presName="composite" presStyleCnt="0"/>
      <dgm:spPr/>
    </dgm:pt>
    <dgm:pt modelId="{EA951344-446C-413C-8545-9B265EC355D7}" type="pres">
      <dgm:prSet presAssocID="{55E9DD3E-0456-4CBD-8034-D555209ED932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7BEA8E-316F-4E7A-9076-78C88960C6D0}" type="pres">
      <dgm:prSet presAssocID="{55E9DD3E-0456-4CBD-8034-D555209ED932}" presName="descendantText" presStyleLbl="alignAcc1" presStyleIdx="0" presStyleCnt="5" custLinFactNeighborX="0" custLinFactNeighborY="-1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99ACA3-18B9-4335-AACA-A606D75A7279}" type="pres">
      <dgm:prSet presAssocID="{FF914982-F948-4B54-B89D-38274BC21A23}" presName="sp" presStyleCnt="0"/>
      <dgm:spPr/>
    </dgm:pt>
    <dgm:pt modelId="{9BA7D104-AA39-461B-8DAE-728BE8E384EC}" type="pres">
      <dgm:prSet presAssocID="{58F644B3-9555-4F46-B119-F1D849A00117}" presName="composite" presStyleCnt="0"/>
      <dgm:spPr/>
    </dgm:pt>
    <dgm:pt modelId="{1A907A06-D5C7-4CB6-872D-7683D54A8834}" type="pres">
      <dgm:prSet presAssocID="{58F644B3-9555-4F46-B119-F1D849A00117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9799CB-58D1-4B4C-ADB1-1E2B938388E1}" type="pres">
      <dgm:prSet presAssocID="{58F644B3-9555-4F46-B119-F1D849A00117}" presName="descendantText" presStyleLbl="alignAcc1" presStyleIdx="1" presStyleCnt="5" custLinFactNeighborX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6FA23C-015E-48F9-823F-FD83B7B178BD}" type="pres">
      <dgm:prSet presAssocID="{E11BE57C-4991-4EEE-971B-7E5C91E10CD0}" presName="sp" presStyleCnt="0"/>
      <dgm:spPr/>
    </dgm:pt>
    <dgm:pt modelId="{F8BCFBD4-94F9-4140-A1F3-A00128C181DC}" type="pres">
      <dgm:prSet presAssocID="{94D69557-1BE5-4220-A2D7-241521AC0DFA}" presName="composite" presStyleCnt="0"/>
      <dgm:spPr/>
    </dgm:pt>
    <dgm:pt modelId="{3330DD44-0D35-4ED7-BB10-CCDF270DBB09}" type="pres">
      <dgm:prSet presAssocID="{94D69557-1BE5-4220-A2D7-241521AC0DFA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EC0F2E-3063-4DC5-AD05-A4C3042D87E1}" type="pres">
      <dgm:prSet presAssocID="{94D69557-1BE5-4220-A2D7-241521AC0DFA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BFB143-C5E1-4C2E-BC0F-495F1567E542}" type="pres">
      <dgm:prSet presAssocID="{B6148EBA-747C-4429-A1E4-642910BEE8B9}" presName="sp" presStyleCnt="0"/>
      <dgm:spPr/>
    </dgm:pt>
    <dgm:pt modelId="{A7AC5A6E-52B1-402C-A2DB-C4822ABB68E1}" type="pres">
      <dgm:prSet presAssocID="{9AE51DB7-53FF-41D0-81EE-3AD043A88FAB}" presName="composite" presStyleCnt="0"/>
      <dgm:spPr/>
    </dgm:pt>
    <dgm:pt modelId="{E570459C-DA2E-4E78-B064-CC8E57002E3B}" type="pres">
      <dgm:prSet presAssocID="{9AE51DB7-53FF-41D0-81EE-3AD043A88FAB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842E91-D667-415D-A7F7-46820762E867}" type="pres">
      <dgm:prSet presAssocID="{9AE51DB7-53FF-41D0-81EE-3AD043A88FAB}" presName="descendantText" presStyleLbl="alignAcc1" presStyleIdx="3" presStyleCnt="5" custLinFactNeighborX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16E9F0-FEA5-4352-8B9C-F977876CC44C}" type="pres">
      <dgm:prSet presAssocID="{23E0C9A5-0390-4CE0-AF6B-21E874F9A5DD}" presName="sp" presStyleCnt="0"/>
      <dgm:spPr/>
    </dgm:pt>
    <dgm:pt modelId="{17AC315E-FA30-476D-950F-9E2F1917557F}" type="pres">
      <dgm:prSet presAssocID="{E97B86E4-24C9-4451-B975-99B56ED64007}" presName="composite" presStyleCnt="0"/>
      <dgm:spPr/>
    </dgm:pt>
    <dgm:pt modelId="{DDC2D3FD-A510-4EB3-9B23-08D50CB7DBE3}" type="pres">
      <dgm:prSet presAssocID="{E97B86E4-24C9-4451-B975-99B56ED64007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FA986D-23E0-49C4-BA01-61BDD98F058E}" type="pres">
      <dgm:prSet presAssocID="{E97B86E4-24C9-4451-B975-99B56ED64007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1A3587B-95F8-458F-996B-445A97A3E059}" type="presOf" srcId="{DE205ED6-27EF-497D-A22A-81F9AC2D6FFC}" destId="{B9E2C90B-71C4-4291-BBDE-8961442F63D9}" srcOrd="0" destOrd="0" presId="urn:microsoft.com/office/officeart/2005/8/layout/chevron2"/>
    <dgm:cxn modelId="{7DCD0C25-C07B-4DA5-A193-F5368990317E}" srcId="{55E9DD3E-0456-4CBD-8034-D555209ED932}" destId="{CBBE3DDB-420E-44C2-A499-A98B3A3D705B}" srcOrd="0" destOrd="0" parTransId="{15FE0917-84A7-4647-8F1B-4ACC2E391F47}" sibTransId="{79335F54-A1A0-4DF5-BFB2-A0944249D82F}"/>
    <dgm:cxn modelId="{572329D6-EB16-419D-85FD-97F2DFC85F1E}" type="presOf" srcId="{CBBE3DDB-420E-44C2-A499-A98B3A3D705B}" destId="{BC7BEA8E-316F-4E7A-9076-78C88960C6D0}" srcOrd="0" destOrd="0" presId="urn:microsoft.com/office/officeart/2005/8/layout/chevron2"/>
    <dgm:cxn modelId="{42C41EF0-5BC6-4726-B6F0-BF88591CF4FD}" srcId="{DE205ED6-27EF-497D-A22A-81F9AC2D6FFC}" destId="{E97B86E4-24C9-4451-B975-99B56ED64007}" srcOrd="4" destOrd="0" parTransId="{E45F0910-EF92-4B10-B0EF-F3D894FD4C96}" sibTransId="{CC33C67A-11FA-497C-99E5-54027F9DF295}"/>
    <dgm:cxn modelId="{1AB4E0CA-EED8-4694-B9D2-8600D8E28A2E}" type="presOf" srcId="{8799D1D5-9011-4CBE-8F77-942A2B20A62C}" destId="{28FA986D-23E0-49C4-BA01-61BDD98F058E}" srcOrd="0" destOrd="0" presId="urn:microsoft.com/office/officeart/2005/8/layout/chevron2"/>
    <dgm:cxn modelId="{0F5852F4-C95F-4D0C-A12E-60A5E7ED5FC9}" type="presOf" srcId="{58F644B3-9555-4F46-B119-F1D849A00117}" destId="{1A907A06-D5C7-4CB6-872D-7683D54A8834}" srcOrd="0" destOrd="0" presId="urn:microsoft.com/office/officeart/2005/8/layout/chevron2"/>
    <dgm:cxn modelId="{9F2AF48D-E7B9-42E1-8F1E-F182D67D6803}" srcId="{DE205ED6-27EF-497D-A22A-81F9AC2D6FFC}" destId="{9AE51DB7-53FF-41D0-81EE-3AD043A88FAB}" srcOrd="3" destOrd="0" parTransId="{A96DA3DD-2F00-41C5-9FAF-1452FDC30966}" sibTransId="{23E0C9A5-0390-4CE0-AF6B-21E874F9A5DD}"/>
    <dgm:cxn modelId="{BED059BE-AB4E-487E-938D-633D84138135}" type="presOf" srcId="{B4BA45D8-9DD4-44D4-9502-9A49D7519B3F}" destId="{6D9799CB-58D1-4B4C-ADB1-1E2B938388E1}" srcOrd="0" destOrd="0" presId="urn:microsoft.com/office/officeart/2005/8/layout/chevron2"/>
    <dgm:cxn modelId="{C037D4F8-DABD-4945-9564-B09C1F67ABBA}" srcId="{E97B86E4-24C9-4451-B975-99B56ED64007}" destId="{8799D1D5-9011-4CBE-8F77-942A2B20A62C}" srcOrd="0" destOrd="0" parTransId="{F7C27DA6-5BDD-4035-A311-953F06B88D8C}" sibTransId="{525B255D-2045-4881-9890-9A0FF8A30C4B}"/>
    <dgm:cxn modelId="{139FC668-E8BF-45AE-8FFD-0406DC86B242}" type="presOf" srcId="{1F04B48A-9D71-4775-823D-ECC9510142C8}" destId="{97842E91-D667-415D-A7F7-46820762E867}" srcOrd="0" destOrd="0" presId="urn:microsoft.com/office/officeart/2005/8/layout/chevron2"/>
    <dgm:cxn modelId="{C9C5F8DC-8AAC-4728-B236-5C6E32299AD6}" type="presOf" srcId="{94D69557-1BE5-4220-A2D7-241521AC0DFA}" destId="{3330DD44-0D35-4ED7-BB10-CCDF270DBB09}" srcOrd="0" destOrd="0" presId="urn:microsoft.com/office/officeart/2005/8/layout/chevron2"/>
    <dgm:cxn modelId="{CD168A02-843F-49E3-B089-B3064C920961}" type="presOf" srcId="{68475A16-3C8E-466C-A399-83FDD356F03A}" destId="{AAEC0F2E-3063-4DC5-AD05-A4C3042D87E1}" srcOrd="0" destOrd="0" presId="urn:microsoft.com/office/officeart/2005/8/layout/chevron2"/>
    <dgm:cxn modelId="{80BA8489-89B5-49B2-8FAC-B30F3F29A5CF}" srcId="{94D69557-1BE5-4220-A2D7-241521AC0DFA}" destId="{68475A16-3C8E-466C-A399-83FDD356F03A}" srcOrd="0" destOrd="0" parTransId="{14D4DFB1-24E9-4A7F-84F0-7EC429823180}" sibTransId="{8D524567-C816-4C66-9F94-7471018FEA73}"/>
    <dgm:cxn modelId="{79A6DBA8-14F6-4309-A534-078E2F440C85}" type="presOf" srcId="{9AE51DB7-53FF-41D0-81EE-3AD043A88FAB}" destId="{E570459C-DA2E-4E78-B064-CC8E57002E3B}" srcOrd="0" destOrd="0" presId="urn:microsoft.com/office/officeart/2005/8/layout/chevron2"/>
    <dgm:cxn modelId="{8EFC7285-ADF2-47A2-A854-B13227DC06FB}" type="presOf" srcId="{E97B86E4-24C9-4451-B975-99B56ED64007}" destId="{DDC2D3FD-A510-4EB3-9B23-08D50CB7DBE3}" srcOrd="0" destOrd="0" presId="urn:microsoft.com/office/officeart/2005/8/layout/chevron2"/>
    <dgm:cxn modelId="{EC87C53A-6186-4C74-B84C-4E074EA90CD6}" srcId="{DE205ED6-27EF-497D-A22A-81F9AC2D6FFC}" destId="{58F644B3-9555-4F46-B119-F1D849A00117}" srcOrd="1" destOrd="0" parTransId="{30A2BE55-619D-4F00-B287-EB959D7BFB04}" sibTransId="{E11BE57C-4991-4EEE-971B-7E5C91E10CD0}"/>
    <dgm:cxn modelId="{470080AF-61AF-4BA8-BF2B-13ECECE3F2A7}" srcId="{DE205ED6-27EF-497D-A22A-81F9AC2D6FFC}" destId="{94D69557-1BE5-4220-A2D7-241521AC0DFA}" srcOrd="2" destOrd="0" parTransId="{7DDD1839-7804-4FAA-B72D-B370A650B9A1}" sibTransId="{B6148EBA-747C-4429-A1E4-642910BEE8B9}"/>
    <dgm:cxn modelId="{065EFAFE-EF8B-4B83-A121-2989ACBE9635}" srcId="{58F644B3-9555-4F46-B119-F1D849A00117}" destId="{B4BA45D8-9DD4-44D4-9502-9A49D7519B3F}" srcOrd="0" destOrd="0" parTransId="{0950FF30-5735-4763-B364-A2252F8DFE1B}" sibTransId="{F16D4C8C-AA9F-4A79-81FA-BD49A9F14C4B}"/>
    <dgm:cxn modelId="{5E91C80C-1A5C-4BCB-8C04-B80B76678D2F}" srcId="{DE205ED6-27EF-497D-A22A-81F9AC2D6FFC}" destId="{55E9DD3E-0456-4CBD-8034-D555209ED932}" srcOrd="0" destOrd="0" parTransId="{D2AF82B2-4E68-431D-860D-DCBFA00B1684}" sibTransId="{FF914982-F948-4B54-B89D-38274BC21A23}"/>
    <dgm:cxn modelId="{FEEB2F6E-25AE-4204-99BE-5A9266323813}" type="presOf" srcId="{55E9DD3E-0456-4CBD-8034-D555209ED932}" destId="{EA951344-446C-413C-8545-9B265EC355D7}" srcOrd="0" destOrd="0" presId="urn:microsoft.com/office/officeart/2005/8/layout/chevron2"/>
    <dgm:cxn modelId="{8401403D-030A-4D20-903B-94343E3F6FD8}" srcId="{9AE51DB7-53FF-41D0-81EE-3AD043A88FAB}" destId="{1F04B48A-9D71-4775-823D-ECC9510142C8}" srcOrd="0" destOrd="0" parTransId="{F67E8A46-22C3-478E-813A-92D1535B1141}" sibTransId="{326B877F-B89E-460B-BB67-F29CA71F9281}"/>
    <dgm:cxn modelId="{65EE1878-2A25-4A93-A537-0AE3A0606A3A}" type="presParOf" srcId="{B9E2C90B-71C4-4291-BBDE-8961442F63D9}" destId="{61F80C1B-B999-4783-A7E7-DD8F5E5B8A8D}" srcOrd="0" destOrd="0" presId="urn:microsoft.com/office/officeart/2005/8/layout/chevron2"/>
    <dgm:cxn modelId="{3E5A9E79-5A09-4462-A9EE-C600DAED57D8}" type="presParOf" srcId="{61F80C1B-B999-4783-A7E7-DD8F5E5B8A8D}" destId="{EA951344-446C-413C-8545-9B265EC355D7}" srcOrd="0" destOrd="0" presId="urn:microsoft.com/office/officeart/2005/8/layout/chevron2"/>
    <dgm:cxn modelId="{391E65AB-11D4-4463-BB2B-130FC98A036B}" type="presParOf" srcId="{61F80C1B-B999-4783-A7E7-DD8F5E5B8A8D}" destId="{BC7BEA8E-316F-4E7A-9076-78C88960C6D0}" srcOrd="1" destOrd="0" presId="urn:microsoft.com/office/officeart/2005/8/layout/chevron2"/>
    <dgm:cxn modelId="{A5B9B53D-0895-4A3F-9D81-5F09B5119C54}" type="presParOf" srcId="{B9E2C90B-71C4-4291-BBDE-8961442F63D9}" destId="{E999ACA3-18B9-4335-AACA-A606D75A7279}" srcOrd="1" destOrd="0" presId="urn:microsoft.com/office/officeart/2005/8/layout/chevron2"/>
    <dgm:cxn modelId="{330884F4-F74B-44E6-BB52-B964852BC65B}" type="presParOf" srcId="{B9E2C90B-71C4-4291-BBDE-8961442F63D9}" destId="{9BA7D104-AA39-461B-8DAE-728BE8E384EC}" srcOrd="2" destOrd="0" presId="urn:microsoft.com/office/officeart/2005/8/layout/chevron2"/>
    <dgm:cxn modelId="{6C147CD8-864D-435A-BB9C-16AE1276C1F1}" type="presParOf" srcId="{9BA7D104-AA39-461B-8DAE-728BE8E384EC}" destId="{1A907A06-D5C7-4CB6-872D-7683D54A8834}" srcOrd="0" destOrd="0" presId="urn:microsoft.com/office/officeart/2005/8/layout/chevron2"/>
    <dgm:cxn modelId="{E71BB53D-2BA5-42FB-BF5E-142638365F3A}" type="presParOf" srcId="{9BA7D104-AA39-461B-8DAE-728BE8E384EC}" destId="{6D9799CB-58D1-4B4C-ADB1-1E2B938388E1}" srcOrd="1" destOrd="0" presId="urn:microsoft.com/office/officeart/2005/8/layout/chevron2"/>
    <dgm:cxn modelId="{6B8C05EE-1DFB-4FF8-8E2A-158B6C8CB72A}" type="presParOf" srcId="{B9E2C90B-71C4-4291-BBDE-8961442F63D9}" destId="{3D6FA23C-015E-48F9-823F-FD83B7B178BD}" srcOrd="3" destOrd="0" presId="urn:microsoft.com/office/officeart/2005/8/layout/chevron2"/>
    <dgm:cxn modelId="{852C9729-EE95-4523-9641-C875B34E5FE6}" type="presParOf" srcId="{B9E2C90B-71C4-4291-BBDE-8961442F63D9}" destId="{F8BCFBD4-94F9-4140-A1F3-A00128C181DC}" srcOrd="4" destOrd="0" presId="urn:microsoft.com/office/officeart/2005/8/layout/chevron2"/>
    <dgm:cxn modelId="{CBDCE1E0-DEDE-41B9-B856-403828022131}" type="presParOf" srcId="{F8BCFBD4-94F9-4140-A1F3-A00128C181DC}" destId="{3330DD44-0D35-4ED7-BB10-CCDF270DBB09}" srcOrd="0" destOrd="0" presId="urn:microsoft.com/office/officeart/2005/8/layout/chevron2"/>
    <dgm:cxn modelId="{BF4CC061-269C-44E7-BD59-E04D4BA98771}" type="presParOf" srcId="{F8BCFBD4-94F9-4140-A1F3-A00128C181DC}" destId="{AAEC0F2E-3063-4DC5-AD05-A4C3042D87E1}" srcOrd="1" destOrd="0" presId="urn:microsoft.com/office/officeart/2005/8/layout/chevron2"/>
    <dgm:cxn modelId="{D45F8D27-574A-4F1F-B40B-43B15E96DA83}" type="presParOf" srcId="{B9E2C90B-71C4-4291-BBDE-8961442F63D9}" destId="{AEBFB143-C5E1-4C2E-BC0F-495F1567E542}" srcOrd="5" destOrd="0" presId="urn:microsoft.com/office/officeart/2005/8/layout/chevron2"/>
    <dgm:cxn modelId="{C2DA0B9F-8E6B-48FD-BB96-F46D12D5D903}" type="presParOf" srcId="{B9E2C90B-71C4-4291-BBDE-8961442F63D9}" destId="{A7AC5A6E-52B1-402C-A2DB-C4822ABB68E1}" srcOrd="6" destOrd="0" presId="urn:microsoft.com/office/officeart/2005/8/layout/chevron2"/>
    <dgm:cxn modelId="{FB54F28E-23D5-4A6F-8B2F-6855AF15755C}" type="presParOf" srcId="{A7AC5A6E-52B1-402C-A2DB-C4822ABB68E1}" destId="{E570459C-DA2E-4E78-B064-CC8E57002E3B}" srcOrd="0" destOrd="0" presId="urn:microsoft.com/office/officeart/2005/8/layout/chevron2"/>
    <dgm:cxn modelId="{82661A22-D56F-4EB2-83AD-F7E5B6A497B8}" type="presParOf" srcId="{A7AC5A6E-52B1-402C-A2DB-C4822ABB68E1}" destId="{97842E91-D667-415D-A7F7-46820762E867}" srcOrd="1" destOrd="0" presId="urn:microsoft.com/office/officeart/2005/8/layout/chevron2"/>
    <dgm:cxn modelId="{5E4BBFE2-7F58-4F23-BFA8-67E01A9EA079}" type="presParOf" srcId="{B9E2C90B-71C4-4291-BBDE-8961442F63D9}" destId="{4816E9F0-FEA5-4352-8B9C-F977876CC44C}" srcOrd="7" destOrd="0" presId="urn:microsoft.com/office/officeart/2005/8/layout/chevron2"/>
    <dgm:cxn modelId="{0E8AFC51-F827-4F89-A100-70733E2AEA04}" type="presParOf" srcId="{B9E2C90B-71C4-4291-BBDE-8961442F63D9}" destId="{17AC315E-FA30-476D-950F-9E2F1917557F}" srcOrd="8" destOrd="0" presId="urn:microsoft.com/office/officeart/2005/8/layout/chevron2"/>
    <dgm:cxn modelId="{5C36CC65-3D1C-47CA-9F7D-BCAF398269F4}" type="presParOf" srcId="{17AC315E-FA30-476D-950F-9E2F1917557F}" destId="{DDC2D3FD-A510-4EB3-9B23-08D50CB7DBE3}" srcOrd="0" destOrd="0" presId="urn:microsoft.com/office/officeart/2005/8/layout/chevron2"/>
    <dgm:cxn modelId="{63AE50BF-D9D6-4231-9DA4-1488CE7FDBF8}" type="presParOf" srcId="{17AC315E-FA30-476D-950F-9E2F1917557F}" destId="{28FA986D-23E0-49C4-BA01-61BDD98F058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951344-446C-413C-8545-9B265EC355D7}">
      <dsp:nvSpPr>
        <dsp:cNvPr id="0" name=""/>
        <dsp:cNvSpPr/>
      </dsp:nvSpPr>
      <dsp:spPr>
        <a:xfrm rot="5400000">
          <a:off x="-136177" y="137878"/>
          <a:ext cx="907851" cy="63549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Step 1</a:t>
          </a:r>
          <a:endParaRPr lang="en-US" sz="1700" b="1" kern="1200" dirty="0"/>
        </a:p>
      </dsp:txBody>
      <dsp:txXfrm rot="-5400000">
        <a:off x="1" y="319448"/>
        <a:ext cx="635496" cy="272355"/>
      </dsp:txXfrm>
    </dsp:sp>
    <dsp:sp modelId="{BC7BEA8E-316F-4E7A-9076-78C88960C6D0}">
      <dsp:nvSpPr>
        <dsp:cNvPr id="0" name=""/>
        <dsp:cNvSpPr/>
      </dsp:nvSpPr>
      <dsp:spPr>
        <a:xfrm rot="5400000">
          <a:off x="3070696" y="-2434219"/>
          <a:ext cx="590103" cy="5460503"/>
        </a:xfrm>
        <a:prstGeom prst="round2SameRect">
          <a:avLst/>
        </a:prstGeom>
        <a:solidFill>
          <a:schemeClr val="bg1">
            <a:lumMod val="85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kern="1200" dirty="0" smtClean="0"/>
            <a:t>Gather the Business Requirements</a:t>
          </a:r>
          <a:endParaRPr lang="en-US" sz="2400" b="1" kern="1200" dirty="0"/>
        </a:p>
      </dsp:txBody>
      <dsp:txXfrm rot="-5400000">
        <a:off x="635496" y="29787"/>
        <a:ext cx="5431697" cy="532491"/>
      </dsp:txXfrm>
    </dsp:sp>
    <dsp:sp modelId="{1A907A06-D5C7-4CB6-872D-7683D54A8834}">
      <dsp:nvSpPr>
        <dsp:cNvPr id="0" name=""/>
        <dsp:cNvSpPr/>
      </dsp:nvSpPr>
      <dsp:spPr>
        <a:xfrm rot="5400000">
          <a:off x="-136177" y="926065"/>
          <a:ext cx="907851" cy="63549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Step 2</a:t>
          </a:r>
          <a:endParaRPr lang="en-US" sz="1700" b="1" kern="1200" dirty="0"/>
        </a:p>
      </dsp:txBody>
      <dsp:txXfrm rot="-5400000">
        <a:off x="1" y="1107635"/>
        <a:ext cx="635496" cy="272355"/>
      </dsp:txXfrm>
    </dsp:sp>
    <dsp:sp modelId="{6D9799CB-58D1-4B4C-ADB1-1E2B938388E1}">
      <dsp:nvSpPr>
        <dsp:cNvPr id="0" name=""/>
        <dsp:cNvSpPr/>
      </dsp:nvSpPr>
      <dsp:spPr>
        <a:xfrm rot="5400000">
          <a:off x="3070696" y="-1645312"/>
          <a:ext cx="590103" cy="5460503"/>
        </a:xfrm>
        <a:prstGeom prst="round2SameRect">
          <a:avLst/>
        </a:prstGeom>
        <a:solidFill>
          <a:schemeClr val="accent3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kern="1200" dirty="0" smtClean="0"/>
            <a:t>Adopt the Submission Guidelines</a:t>
          </a:r>
          <a:endParaRPr lang="en-US" sz="2400" b="1" kern="1200" dirty="0"/>
        </a:p>
      </dsp:txBody>
      <dsp:txXfrm rot="-5400000">
        <a:off x="635496" y="818694"/>
        <a:ext cx="5431697" cy="532491"/>
      </dsp:txXfrm>
    </dsp:sp>
    <dsp:sp modelId="{3330DD44-0D35-4ED7-BB10-CCDF270DBB09}">
      <dsp:nvSpPr>
        <dsp:cNvPr id="0" name=""/>
        <dsp:cNvSpPr/>
      </dsp:nvSpPr>
      <dsp:spPr>
        <a:xfrm rot="5400000">
          <a:off x="-136177" y="1714251"/>
          <a:ext cx="907851" cy="63549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Step 3</a:t>
          </a:r>
          <a:endParaRPr lang="en-US" sz="1700" b="1" kern="1200" dirty="0"/>
        </a:p>
      </dsp:txBody>
      <dsp:txXfrm rot="-5400000">
        <a:off x="1" y="1895821"/>
        <a:ext cx="635496" cy="272355"/>
      </dsp:txXfrm>
    </dsp:sp>
    <dsp:sp modelId="{AAEC0F2E-3063-4DC5-AD05-A4C3042D87E1}">
      <dsp:nvSpPr>
        <dsp:cNvPr id="0" name=""/>
        <dsp:cNvSpPr/>
      </dsp:nvSpPr>
      <dsp:spPr>
        <a:xfrm rot="5400000">
          <a:off x="3070696" y="-857125"/>
          <a:ext cx="590103" cy="5460503"/>
        </a:xfrm>
        <a:prstGeom prst="round2SameRect">
          <a:avLst/>
        </a:prstGeom>
        <a:solidFill>
          <a:schemeClr val="bg1">
            <a:lumMod val="85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kern="1200" dirty="0" smtClean="0"/>
            <a:t>Develop the Supporting Systems </a:t>
          </a:r>
          <a:endParaRPr lang="en-US" sz="2400" b="1" kern="1200" dirty="0"/>
        </a:p>
      </dsp:txBody>
      <dsp:txXfrm rot="-5400000">
        <a:off x="635496" y="1606881"/>
        <a:ext cx="5431697" cy="532491"/>
      </dsp:txXfrm>
    </dsp:sp>
    <dsp:sp modelId="{E570459C-DA2E-4E78-B064-CC8E57002E3B}">
      <dsp:nvSpPr>
        <dsp:cNvPr id="0" name=""/>
        <dsp:cNvSpPr/>
      </dsp:nvSpPr>
      <dsp:spPr>
        <a:xfrm rot="5400000">
          <a:off x="-136177" y="2502438"/>
          <a:ext cx="907851" cy="63549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Step 4</a:t>
          </a:r>
          <a:endParaRPr lang="en-US" sz="1700" b="1" kern="1200" dirty="0"/>
        </a:p>
      </dsp:txBody>
      <dsp:txXfrm rot="-5400000">
        <a:off x="1" y="2684008"/>
        <a:ext cx="635496" cy="272355"/>
      </dsp:txXfrm>
    </dsp:sp>
    <dsp:sp modelId="{97842E91-D667-415D-A7F7-46820762E867}">
      <dsp:nvSpPr>
        <dsp:cNvPr id="0" name=""/>
        <dsp:cNvSpPr/>
      </dsp:nvSpPr>
      <dsp:spPr>
        <a:xfrm rot="5400000">
          <a:off x="3070696" y="-68939"/>
          <a:ext cx="590103" cy="5460503"/>
        </a:xfrm>
        <a:prstGeom prst="round2SameRect">
          <a:avLst/>
        </a:prstGeom>
        <a:solidFill>
          <a:schemeClr val="bg1">
            <a:lumMod val="85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kern="1200" dirty="0" smtClean="0"/>
            <a:t>Collect Test Data from Facilities</a:t>
          </a:r>
          <a:endParaRPr lang="en-US" sz="2400" b="1" kern="1200" dirty="0"/>
        </a:p>
      </dsp:txBody>
      <dsp:txXfrm rot="-5400000">
        <a:off x="635496" y="2395067"/>
        <a:ext cx="5431697" cy="532491"/>
      </dsp:txXfrm>
    </dsp:sp>
    <dsp:sp modelId="{DDC2D3FD-A510-4EB3-9B23-08D50CB7DBE3}">
      <dsp:nvSpPr>
        <dsp:cNvPr id="0" name=""/>
        <dsp:cNvSpPr/>
      </dsp:nvSpPr>
      <dsp:spPr>
        <a:xfrm rot="5400000">
          <a:off x="-136177" y="3290625"/>
          <a:ext cx="907851" cy="63549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Step 5</a:t>
          </a:r>
          <a:endParaRPr lang="en-US" sz="1700" b="1" kern="1200" dirty="0"/>
        </a:p>
      </dsp:txBody>
      <dsp:txXfrm rot="-5400000">
        <a:off x="1" y="3472195"/>
        <a:ext cx="635496" cy="272355"/>
      </dsp:txXfrm>
    </dsp:sp>
    <dsp:sp modelId="{28FA986D-23E0-49C4-BA01-61BDD98F058E}">
      <dsp:nvSpPr>
        <dsp:cNvPr id="0" name=""/>
        <dsp:cNvSpPr/>
      </dsp:nvSpPr>
      <dsp:spPr>
        <a:xfrm rot="5400000">
          <a:off x="3070696" y="719247"/>
          <a:ext cx="590103" cy="5460503"/>
        </a:xfrm>
        <a:prstGeom prst="round2SameRect">
          <a:avLst/>
        </a:prstGeom>
        <a:solidFill>
          <a:schemeClr val="bg1">
            <a:lumMod val="85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kern="1200" dirty="0" smtClean="0"/>
            <a:t>Collect Production Data from Facilities</a:t>
          </a:r>
          <a:endParaRPr lang="en-US" sz="2400" b="1" kern="1200" dirty="0"/>
        </a:p>
      </dsp:txBody>
      <dsp:txXfrm rot="-5400000">
        <a:off x="635496" y="3183253"/>
        <a:ext cx="5431697" cy="5324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5/18/2017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5/18/2017</a:t>
            </a:fld>
            <a:endParaRPr lang="en-US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2377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8264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4151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60038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 </a:t>
            </a:r>
            <a:endParaRPr lang="en-US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72801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 </a:t>
            </a:r>
            <a:endParaRPr lang="en-US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72801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 </a:t>
            </a:r>
            <a:endParaRPr lang="en-US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72801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 </a:t>
            </a:r>
            <a:endParaRPr lang="en-US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72801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 </a:t>
            </a:r>
            <a:endParaRPr lang="en-US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72801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 </a:t>
            </a:r>
            <a:endParaRPr lang="en-US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72801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 </a:t>
            </a:r>
            <a:endParaRPr lang="en-US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72801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2003425" cy="15033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2385061"/>
            <a:ext cx="5608320" cy="6214110"/>
          </a:xfrm>
        </p:spPr>
        <p:txBody>
          <a:bodyPr/>
          <a:lstStyle/>
          <a:p>
            <a:endParaRPr lang="en-US" b="0" dirty="0"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7956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2003425" cy="15033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2385061"/>
            <a:ext cx="5608320" cy="6214110"/>
          </a:xfrm>
        </p:spPr>
        <p:txBody>
          <a:bodyPr/>
          <a:lstStyle/>
          <a:p>
            <a:endParaRPr lang="en-US" b="0" dirty="0"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7956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 </a:t>
            </a:r>
            <a:endParaRPr lang="en-US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7280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2003425" cy="15033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2385061"/>
            <a:ext cx="5608320" cy="6214110"/>
          </a:xfrm>
        </p:spPr>
        <p:txBody>
          <a:bodyPr/>
          <a:lstStyle/>
          <a:p>
            <a:endParaRPr lang="en-US" b="0" dirty="0"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795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2003425" cy="15033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2385061"/>
            <a:ext cx="5608320" cy="6214110"/>
          </a:xfrm>
        </p:spPr>
        <p:txBody>
          <a:bodyPr/>
          <a:lstStyle/>
          <a:p>
            <a:endParaRPr lang="en-US" b="0" dirty="0"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795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2003425" cy="15033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2385061"/>
            <a:ext cx="5608320" cy="6214110"/>
          </a:xfrm>
        </p:spPr>
        <p:txBody>
          <a:bodyPr/>
          <a:lstStyle/>
          <a:p>
            <a:endParaRPr lang="en-US" b="0" dirty="0"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795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472164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 </a:t>
            </a:r>
            <a:endParaRPr lang="en-US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72801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2003425" cy="15033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2385061"/>
            <a:ext cx="5608320" cy="6214110"/>
          </a:xfrm>
        </p:spPr>
        <p:txBody>
          <a:bodyPr/>
          <a:lstStyle/>
          <a:p>
            <a:endParaRPr lang="en-US" b="0" dirty="0"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7956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2003425" cy="15033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2385061"/>
            <a:ext cx="5608320" cy="6214110"/>
          </a:xfrm>
        </p:spPr>
        <p:txBody>
          <a:bodyPr/>
          <a:lstStyle/>
          <a:p>
            <a:endParaRPr lang="en-US" b="0" dirty="0"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7956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2003425" cy="15033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2385061"/>
            <a:ext cx="5608320" cy="6214110"/>
          </a:xfrm>
        </p:spPr>
        <p:txBody>
          <a:bodyPr/>
          <a:lstStyle/>
          <a:p>
            <a:endParaRPr lang="en-US" b="0" dirty="0"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7956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 </a:t>
            </a:r>
            <a:endParaRPr lang="en-US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7280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23531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 algn="ctr">
              <a:defRPr/>
            </a:pP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4" r:id="rId5"/>
    <p:sldLayoutId id="2147483753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mailto:Betty.Harney@MassMail.State.MA.US" TargetMode="External"/><Relationship Id="rId2" Type="http://schemas.openxmlformats.org/officeDocument/2006/relationships/hyperlink" Target="mailto:Kathy.Hines@MassMail.State.MA.US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66713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19149" y="1943099"/>
            <a:ext cx="8048626" cy="1743075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l">
              <a:defRPr/>
            </a:pPr>
            <a:r>
              <a:rPr lang="en-US" sz="4000" b="0" cap="all" spc="300" dirty="0" smtClean="0">
                <a:solidFill>
                  <a:schemeClr val="bg1"/>
                </a:solidFill>
                <a:latin typeface="Arial"/>
                <a:cs typeface="Arial"/>
              </a:rPr>
              <a:t>Case Mix  </a:t>
            </a:r>
          </a:p>
          <a:p>
            <a:pPr algn="l">
              <a:defRPr/>
            </a:pPr>
            <a:r>
              <a:rPr lang="en-US" sz="4000" b="0" cap="all" spc="300" dirty="0" smtClean="0">
                <a:solidFill>
                  <a:schemeClr val="bg1"/>
                </a:solidFill>
                <a:latin typeface="Arial"/>
                <a:cs typeface="Arial"/>
              </a:rPr>
              <a:t>Data collection Project </a:t>
            </a:r>
            <a:endParaRPr lang="en-US" sz="4000" b="0" cap="all" spc="3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114044" y="3686174"/>
            <a:ext cx="6400800" cy="45036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May 18, 2017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9263" y="1524000"/>
            <a:ext cx="8039100" cy="4210049"/>
          </a:xfrm>
        </p:spPr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2400" b="1" dirty="0" smtClean="0"/>
              <a:t>Project Team Met with CHIA’s Sister Agencies:</a:t>
            </a:r>
          </a:p>
          <a:p>
            <a:pPr marL="0" indent="0" algn="l"/>
            <a:r>
              <a:rPr lang="en-US" sz="2400" b="1" dirty="0" smtClean="0"/>
              <a:t>    EHS, HPC, DPH, DMH, MassHealth, SAO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2400" b="1" dirty="0" smtClean="0"/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1" dirty="0" smtClean="0"/>
              <a:t>CHIA Shared Provider Feedback and Solicited Feedback from Stakeholders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1" dirty="0" smtClean="0"/>
              <a:t>CHIA Proposed an Initial Collection Approach</a:t>
            </a:r>
          </a:p>
          <a:p>
            <a:pPr algn="l"/>
            <a:endParaRPr lang="en-US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Stakeholder Meeting Update: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54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4059361"/>
          </a:xfrm>
        </p:spPr>
        <p:txBody>
          <a:bodyPr>
            <a:normAutofit fontScale="92500"/>
          </a:bodyPr>
          <a:lstStyle/>
          <a:p>
            <a:pPr marL="0" lvl="0" indent="0" algn="l"/>
            <a:r>
              <a:rPr lang="en-US" sz="2400" b="1" dirty="0">
                <a:solidFill>
                  <a:srgbClr val="F79646">
                    <a:lumMod val="75000"/>
                  </a:srgbClr>
                </a:solidFill>
              </a:rPr>
              <a:t>Proposed Approach:</a:t>
            </a:r>
          </a:p>
          <a:p>
            <a:pPr lvl="0" algn="l">
              <a:buFont typeface="Arial" pitchFamily="34" charset="0"/>
              <a:buChar char="•"/>
            </a:pPr>
            <a:r>
              <a:rPr lang="en-US" sz="2400" b="1" dirty="0">
                <a:solidFill>
                  <a:prstClr val="black"/>
                </a:solidFill>
              </a:rPr>
              <a:t>Focus initial data collection efforts on the data elements which aligned with uniform billing </a:t>
            </a:r>
            <a:r>
              <a:rPr lang="en-US" sz="2400" b="1" dirty="0" smtClean="0">
                <a:solidFill>
                  <a:prstClr val="black"/>
                </a:solidFill>
              </a:rPr>
              <a:t>standards</a:t>
            </a:r>
          </a:p>
          <a:p>
            <a:pPr lvl="0" algn="l">
              <a:buFont typeface="Arial" pitchFamily="34" charset="0"/>
              <a:buChar char="•"/>
            </a:pPr>
            <a:r>
              <a:rPr lang="en-US" sz="2400" b="1" dirty="0" smtClean="0">
                <a:solidFill>
                  <a:prstClr val="black"/>
                </a:solidFill>
              </a:rPr>
              <a:t>Limit the collection of additional fields </a:t>
            </a:r>
            <a:endParaRPr lang="en-US" dirty="0">
              <a:solidFill>
                <a:prstClr val="black"/>
              </a:solidFill>
            </a:endParaRPr>
          </a:p>
          <a:p>
            <a:pPr lvl="0" algn="l">
              <a:buFont typeface="Arial" pitchFamily="34" charset="0"/>
              <a:buChar char="•"/>
            </a:pPr>
            <a:r>
              <a:rPr lang="en-US" sz="2400" b="1" dirty="0">
                <a:solidFill>
                  <a:prstClr val="black"/>
                </a:solidFill>
              </a:rPr>
              <a:t>Phase </a:t>
            </a:r>
            <a:r>
              <a:rPr lang="en-US" sz="2400" b="1" dirty="0" smtClean="0">
                <a:solidFill>
                  <a:prstClr val="black"/>
                </a:solidFill>
              </a:rPr>
              <a:t>in (</a:t>
            </a:r>
            <a:r>
              <a:rPr lang="en-US" sz="2400" b="1" dirty="0">
                <a:solidFill>
                  <a:prstClr val="black"/>
                </a:solidFill>
              </a:rPr>
              <a:t>as available) the elements which were burdensome for the providers to submit or not collected by the providers</a:t>
            </a:r>
          </a:p>
          <a:p>
            <a:pPr marL="0" lvl="0" indent="0" algn="l"/>
            <a:endParaRPr lang="en-US" sz="2400" b="1" dirty="0">
              <a:solidFill>
                <a:prstClr val="black"/>
              </a:solidFill>
            </a:endParaRPr>
          </a:p>
          <a:p>
            <a:pPr marL="0" lvl="0" indent="0" algn="l"/>
            <a:r>
              <a:rPr lang="en-US" sz="2400" b="1" dirty="0"/>
              <a:t>Good News! </a:t>
            </a:r>
          </a:p>
          <a:p>
            <a:pPr marL="0" lvl="0" indent="0" algn="l"/>
            <a:r>
              <a:rPr lang="en-US" sz="2400" b="1" dirty="0"/>
              <a:t>The stakeholders agreed to this approach!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Stakeholder </a:t>
            </a:r>
            <a:r>
              <a:rPr lang="en-US" dirty="0" smtClean="0"/>
              <a:t>Meeting Update (continued):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9263" y="1646114"/>
            <a:ext cx="8170862" cy="4192711"/>
          </a:xfrm>
        </p:spPr>
        <p:txBody>
          <a:bodyPr>
            <a:normAutofit fontScale="92500" lnSpcReduction="20000"/>
          </a:bodyPr>
          <a:lstStyle/>
          <a:p>
            <a:pPr lvl="0" algn="l">
              <a:buFont typeface="Arial" pitchFamily="34" charset="0"/>
              <a:buChar char="•"/>
            </a:pPr>
            <a:r>
              <a:rPr lang="en-US" sz="2400" b="1" dirty="0">
                <a:solidFill>
                  <a:prstClr val="black"/>
                </a:solidFill>
              </a:rPr>
              <a:t>CHIA asked the stakeholders for guidance on which </a:t>
            </a:r>
            <a:r>
              <a:rPr lang="en-US" sz="2400" b="1" dirty="0" smtClean="0">
                <a:solidFill>
                  <a:prstClr val="black"/>
                </a:solidFill>
              </a:rPr>
              <a:t>additional elements are a priority for FY 2018 data collection and which elements should </a:t>
            </a:r>
            <a:r>
              <a:rPr lang="en-US" sz="2400" b="1" dirty="0">
                <a:solidFill>
                  <a:prstClr val="black"/>
                </a:solidFill>
              </a:rPr>
              <a:t>be phased-in (as available)  </a:t>
            </a:r>
          </a:p>
          <a:p>
            <a:pPr marL="0" lvl="0" indent="0" algn="l"/>
            <a:endParaRPr lang="en-US" sz="2400" b="1" dirty="0">
              <a:solidFill>
                <a:prstClr val="black"/>
              </a:solidFill>
            </a:endParaRPr>
          </a:p>
          <a:p>
            <a:pPr lvl="0" algn="l">
              <a:buFont typeface="Arial" pitchFamily="34" charset="0"/>
              <a:buChar char="•"/>
            </a:pPr>
            <a:r>
              <a:rPr lang="en-US" sz="2400" b="1" dirty="0">
                <a:solidFill>
                  <a:prstClr val="black"/>
                </a:solidFill>
              </a:rPr>
              <a:t>The stakeholders </a:t>
            </a:r>
            <a:r>
              <a:rPr lang="en-US" sz="2400" b="1" dirty="0" smtClean="0">
                <a:solidFill>
                  <a:prstClr val="black"/>
                </a:solidFill>
              </a:rPr>
              <a:t>prioritized Patient’s </a:t>
            </a:r>
            <a:r>
              <a:rPr lang="en-US" sz="2400" b="1" dirty="0">
                <a:solidFill>
                  <a:prstClr val="black"/>
                </a:solidFill>
              </a:rPr>
              <a:t>Race,   </a:t>
            </a:r>
          </a:p>
          <a:p>
            <a:pPr marL="0" lvl="0" indent="0" algn="l"/>
            <a:r>
              <a:rPr lang="en-US" sz="2400" b="1" dirty="0">
                <a:solidFill>
                  <a:prstClr val="black"/>
                </a:solidFill>
              </a:rPr>
              <a:t>     Patient’s Ethnicity, Hispanic indicator, and Number </a:t>
            </a:r>
          </a:p>
          <a:p>
            <a:pPr marL="0" lvl="0" indent="0" algn="l"/>
            <a:r>
              <a:rPr lang="en-US" sz="2400" b="1" dirty="0">
                <a:solidFill>
                  <a:prstClr val="black"/>
                </a:solidFill>
              </a:rPr>
              <a:t>     of Administratively Necessary Days.  </a:t>
            </a:r>
          </a:p>
          <a:p>
            <a:pPr lvl="0" algn="l"/>
            <a:endParaRPr lang="en-US" sz="2400" b="1" dirty="0">
              <a:solidFill>
                <a:prstClr val="black"/>
              </a:solidFill>
            </a:endParaRPr>
          </a:p>
          <a:p>
            <a:pPr lvl="0" algn="l">
              <a:buFont typeface="Arial" pitchFamily="34" charset="0"/>
              <a:buChar char="•"/>
            </a:pPr>
            <a:r>
              <a:rPr lang="en-US" sz="2400" b="1" dirty="0">
                <a:solidFill>
                  <a:prstClr val="black"/>
                </a:solidFill>
              </a:rPr>
              <a:t>Other fields mentioned with lesser priority were</a:t>
            </a:r>
          </a:p>
          <a:p>
            <a:pPr marL="0" lvl="0" indent="0" algn="l"/>
            <a:r>
              <a:rPr lang="en-US" sz="2400" b="1" dirty="0">
                <a:solidFill>
                  <a:prstClr val="black"/>
                </a:solidFill>
              </a:rPr>
              <a:t>    Court/Criminal Referral, Veteran Status, Patient’s </a:t>
            </a:r>
          </a:p>
          <a:p>
            <a:pPr marL="0" lvl="0" indent="0" algn="l"/>
            <a:r>
              <a:rPr lang="en-US" sz="2400" b="1" dirty="0">
                <a:solidFill>
                  <a:prstClr val="black"/>
                </a:solidFill>
              </a:rPr>
              <a:t>    Sexual Orientation, Patient’s Gender Identity.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Stakeholder </a:t>
            </a:r>
            <a:r>
              <a:rPr lang="en-US" dirty="0" smtClean="0"/>
              <a:t>Meeting Update (continued):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28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3173" y="1186758"/>
            <a:ext cx="7690752" cy="3232842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tabLst>
                <a:tab pos="914400" algn="l"/>
                <a:tab pos="7543800" algn="r"/>
              </a:tabLst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Patient privacy concern</a:t>
            </a:r>
            <a:b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0952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3173" y="1186758"/>
            <a:ext cx="7690752" cy="3232842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tabLst>
                <a:tab pos="914400" algn="l"/>
                <a:tab pos="7543800" algn="r"/>
              </a:tabLst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Review submission guide</a:t>
            </a:r>
            <a:b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1812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811711"/>
          </a:xfrm>
        </p:spPr>
        <p:txBody>
          <a:bodyPr>
            <a:normAutofit fontScale="92500"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2400" b="1" dirty="0" smtClean="0"/>
              <a:t>Data File Format</a:t>
            </a:r>
          </a:p>
          <a:p>
            <a:pPr marL="0" indent="0" algn="l"/>
            <a:endParaRPr lang="en-US" sz="2400" b="1" dirty="0"/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1" dirty="0" smtClean="0"/>
              <a:t>Content of Each Record Type and</a:t>
            </a:r>
          </a:p>
          <a:p>
            <a:pPr marL="0" indent="0" algn="l"/>
            <a:r>
              <a:rPr lang="en-US" sz="2400" b="1" dirty="0"/>
              <a:t> </a:t>
            </a:r>
            <a:r>
              <a:rPr lang="en-US" sz="2400" b="1" dirty="0" smtClean="0"/>
              <a:t>    Related Edits</a:t>
            </a:r>
          </a:p>
          <a:p>
            <a:pPr marL="0" indent="0" algn="l"/>
            <a:r>
              <a:rPr lang="en-US" sz="2400" b="1" dirty="0"/>
              <a:t> </a:t>
            </a:r>
            <a:r>
              <a:rPr lang="en-US" sz="2400" b="1" dirty="0" smtClean="0"/>
              <a:t>       </a:t>
            </a:r>
            <a:endParaRPr lang="en-US" sz="2400" b="1" dirty="0"/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1" dirty="0" smtClean="0"/>
              <a:t>Data Quality Standards</a:t>
            </a:r>
          </a:p>
          <a:p>
            <a:pPr marL="0" indent="0" algn="l"/>
            <a:endParaRPr lang="en-US" sz="2400" b="1" dirty="0" smtClean="0"/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1" dirty="0" smtClean="0"/>
              <a:t>File Submission Schedule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400" b="1" dirty="0" smtClean="0"/>
              <a:t>File Transmission Specifications</a:t>
            </a:r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9263" y="647700"/>
            <a:ext cx="8039100" cy="730250"/>
          </a:xfrm>
        </p:spPr>
        <p:txBody>
          <a:bodyPr/>
          <a:lstStyle/>
          <a:p>
            <a:r>
              <a:rPr lang="en-US" dirty="0" smtClean="0"/>
              <a:t>Let’s Review the Following: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90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2400" b="1" dirty="0" smtClean="0"/>
              <a:t>The </a:t>
            </a:r>
            <a:r>
              <a:rPr lang="en-US" sz="2400" b="1" dirty="0"/>
              <a:t>data must be submitted in a fixed-length text </a:t>
            </a:r>
            <a:endParaRPr lang="en-US" sz="2400" b="1" dirty="0" smtClean="0"/>
          </a:p>
          <a:p>
            <a:pPr algn="l"/>
            <a:r>
              <a:rPr lang="en-US" sz="2400" b="1" dirty="0" smtClean="0"/>
              <a:t>file format using the following </a:t>
            </a:r>
            <a:r>
              <a:rPr lang="en-US" sz="2400" b="1" dirty="0"/>
              <a:t>format </a:t>
            </a:r>
            <a:r>
              <a:rPr lang="en-US" sz="2400" b="1" dirty="0" smtClean="0"/>
              <a:t>specifications:</a:t>
            </a:r>
          </a:p>
          <a:p>
            <a:pPr algn="l"/>
            <a:endParaRPr lang="en-US" sz="2400" b="1" dirty="0"/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dirty="0" smtClean="0"/>
              <a:t>Record:  </a:t>
            </a:r>
            <a:r>
              <a:rPr lang="en-US" dirty="0" smtClean="0"/>
              <a:t>250-character row </a:t>
            </a:r>
            <a:r>
              <a:rPr lang="en-US" dirty="0"/>
              <a:t>of </a:t>
            </a:r>
            <a:r>
              <a:rPr lang="en-US" dirty="0" smtClean="0"/>
              <a:t>text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dirty="0" smtClean="0"/>
              <a:t>Record Separator: </a:t>
            </a:r>
            <a:r>
              <a:rPr lang="en-US" dirty="0" smtClean="0"/>
              <a:t>Carriage </a:t>
            </a:r>
            <a:r>
              <a:rPr lang="en-US" dirty="0"/>
              <a:t>return and line feed must be </a:t>
            </a:r>
            <a:endParaRPr lang="en-US" dirty="0" smtClean="0"/>
          </a:p>
          <a:p>
            <a:pPr marL="0" indent="0" algn="l"/>
            <a:r>
              <a:rPr lang="en-US" dirty="0"/>
              <a:t> </a:t>
            </a:r>
            <a:r>
              <a:rPr lang="en-US" dirty="0" smtClean="0"/>
              <a:t>    placed at the </a:t>
            </a:r>
            <a:r>
              <a:rPr lang="en-US" dirty="0"/>
              <a:t>end of each </a:t>
            </a:r>
            <a:r>
              <a:rPr lang="en-US" dirty="0" smtClean="0"/>
              <a:t>record</a:t>
            </a:r>
          </a:p>
          <a:p>
            <a:pPr algn="l"/>
            <a:endParaRPr lang="en-US" dirty="0" smtClean="0"/>
          </a:p>
          <a:p>
            <a:pPr algn="l"/>
            <a:r>
              <a:rPr lang="en-US" sz="1800" i="1" dirty="0" smtClean="0"/>
              <a:t>Each row of data is assigned a record type. </a:t>
            </a:r>
            <a:endParaRPr lang="en-US" sz="1800" i="1" dirty="0"/>
          </a:p>
          <a:p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File Format: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48399" y="5225963"/>
            <a:ext cx="265747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See Page 5 of Guide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61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447676"/>
            <a:ext cx="7713662" cy="533400"/>
          </a:xfrm>
        </p:spPr>
        <p:txBody>
          <a:bodyPr/>
          <a:lstStyle/>
          <a:p>
            <a:r>
              <a:rPr lang="en-US" sz="2400" dirty="0" smtClean="0"/>
              <a:t>List of Data Record Types: 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0649630"/>
              </p:ext>
            </p:extLst>
          </p:nvPr>
        </p:nvGraphicFramePr>
        <p:xfrm>
          <a:off x="561974" y="981076"/>
          <a:ext cx="7286626" cy="5643960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1150522"/>
                <a:gridCol w="3815523"/>
                <a:gridCol w="2320581"/>
              </a:tblGrid>
              <a:tr h="585723"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Record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42135" algn="r"/>
                        </a:tabLs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Name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42135" algn="r"/>
                        </a:tabLs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Occurrences (allowed)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14304"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01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Label Data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One per file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9056"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Provider Data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One per file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6518"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Patient Data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One per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discharge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35406"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Patient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Address and Ethnicity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One per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discharge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45068"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Inpatient</a:t>
                      </a:r>
                      <a:r>
                        <a:rPr lang="en-US" sz="1600" b="1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Accommodations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Multiple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per discharge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35104"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Ancillary Services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Multiple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per discharge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53721"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Principal Medical</a:t>
                      </a:r>
                      <a:r>
                        <a:rPr lang="en-US" sz="1600" b="1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Information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One per discharge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63029"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Medical Diagnosis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Multiple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 discharge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35104"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Medical</a:t>
                      </a:r>
                      <a:r>
                        <a:rPr lang="en-US" sz="1600" b="1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Procedure (ICD Codes)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Multiple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 discharge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65603"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65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Medical Procedure (HCPCS/CPT  </a:t>
                      </a:r>
                    </a:p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Codes)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One per discharge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2337"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80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Physician Data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One per discharge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35104"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90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Patient Control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One per discharge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16487"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95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Provider Batch Control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One per file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0954"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99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File Control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One per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file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642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endParaRPr lang="en-US" sz="2400" b="1" dirty="0" smtClean="0"/>
          </a:p>
          <a:p>
            <a:r>
              <a:rPr lang="en-US" sz="4000" b="1" dirty="0" smtClean="0"/>
              <a:t>Let’s Look at the Record Layouts within the Guide!</a:t>
            </a:r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r>
              <a:rPr lang="en-US" sz="1800" dirty="0" smtClean="0"/>
              <a:t>               </a:t>
            </a: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2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704850"/>
            <a:ext cx="6994524" cy="914400"/>
          </a:xfrm>
        </p:spPr>
        <p:txBody>
          <a:bodyPr/>
          <a:lstStyle/>
          <a:p>
            <a:r>
              <a:rPr lang="en-US" sz="2400" dirty="0" smtClean="0"/>
              <a:t>Record Types ‘01’ and ’10’: 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67351" y="5048250"/>
            <a:ext cx="3390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See </a:t>
            </a:r>
            <a:r>
              <a:rPr lang="en-US" dirty="0" smtClean="0"/>
              <a:t>Pages 10-13 of  </a:t>
            </a:r>
            <a:r>
              <a:rPr lang="en-US" dirty="0"/>
              <a:t>Guide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8253450"/>
              </p:ext>
            </p:extLst>
          </p:nvPr>
        </p:nvGraphicFramePr>
        <p:xfrm>
          <a:off x="857250" y="1895474"/>
          <a:ext cx="6477182" cy="2809876"/>
        </p:xfrm>
        <a:graphic>
          <a:graphicData uri="http://schemas.openxmlformats.org/drawingml/2006/table">
            <a:tbl>
              <a:tblPr/>
              <a:tblGrid>
                <a:gridCol w="1628775"/>
                <a:gridCol w="4848407"/>
              </a:tblGrid>
              <a:tr h="1404938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Record Type </a:t>
                      </a:r>
                      <a:r>
                        <a:rPr lang="en-US" sz="1400" b="1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‘01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'</a:t>
                      </a:r>
                      <a:endParaRPr lang="en-U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0" algn="l"/>
                        </a:tabLst>
                      </a:pPr>
                      <a:r>
                        <a:rPr lang="en-US" sz="1400" i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Record Type '1'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is the first record appearing on the file and occurs only once per submission. This label record identifies the submitter which may be an individual facility or a processor submitting data for a facility. </a:t>
                      </a:r>
                      <a:endParaRPr lang="en-U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404938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Record Type '10'</a:t>
                      </a:r>
                      <a:endParaRPr lang="en-U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0" algn="l"/>
                        </a:tabLst>
                      </a:pPr>
                      <a:r>
                        <a:rPr lang="en-US" sz="1400" i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Record Type '10'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identifies the facility whose data is provided on the file and occurs only once per submission. This is the first record of the provider's batch. </a:t>
                      </a:r>
                      <a:endParaRPr lang="en-U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156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10:00 to 10:05    Welcome and Introductions  </a:t>
            </a:r>
          </a:p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10:05 to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10:10   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Project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Objective and Status</a:t>
            </a:r>
          </a:p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10:10 to 10:15    Stakeholder Meeting Update</a:t>
            </a:r>
          </a:p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10:15 to 10:20    Patient Privacy Concern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10:20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11:10   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Review Submission Guide</a:t>
            </a:r>
          </a:p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11:10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11:25   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Question and Answer Period</a:t>
            </a:r>
          </a:p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11:25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11:30   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Next Steps / Closing Remarks</a:t>
            </a:r>
          </a:p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11:30                  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Meeting Adjourns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339599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704850"/>
            <a:ext cx="6103937" cy="914400"/>
          </a:xfrm>
        </p:spPr>
        <p:txBody>
          <a:bodyPr/>
          <a:lstStyle/>
          <a:p>
            <a:r>
              <a:rPr lang="en-US" sz="2400" dirty="0" smtClean="0"/>
              <a:t>Record Types ’20’, ’25’, ’30’, ’40’, ’45’: 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57850" y="6019800"/>
            <a:ext cx="3333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See </a:t>
            </a:r>
            <a:r>
              <a:rPr lang="en-US" dirty="0" smtClean="0"/>
              <a:t>Pages </a:t>
            </a:r>
            <a:r>
              <a:rPr lang="en-US" dirty="0" smtClean="0"/>
              <a:t>13-36 </a:t>
            </a:r>
            <a:r>
              <a:rPr lang="en-US" dirty="0"/>
              <a:t>of Guide</a:t>
            </a:r>
          </a:p>
        </p:txBody>
      </p:sp>
      <p:pic>
        <p:nvPicPr>
          <p:cNvPr id="61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" y="1485900"/>
            <a:ext cx="7329786" cy="4440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497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704850"/>
            <a:ext cx="6103937" cy="914400"/>
          </a:xfrm>
        </p:spPr>
        <p:txBody>
          <a:bodyPr/>
          <a:lstStyle/>
          <a:p>
            <a:r>
              <a:rPr lang="en-US" sz="2400" dirty="0" smtClean="0"/>
              <a:t>Record Types ‘50’, ‘60’, ‘65’, ‘80’, ‘90’: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29275" y="6157614"/>
            <a:ext cx="3343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See </a:t>
            </a:r>
            <a:r>
              <a:rPr lang="en-US" dirty="0" smtClean="0"/>
              <a:t>Pages </a:t>
            </a:r>
            <a:r>
              <a:rPr lang="en-US" dirty="0" smtClean="0"/>
              <a:t>37-78 </a:t>
            </a:r>
            <a:r>
              <a:rPr lang="en-US" dirty="0"/>
              <a:t>of Guide</a:t>
            </a: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1491603"/>
            <a:ext cx="7296150" cy="4578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520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704850"/>
            <a:ext cx="6994524" cy="914400"/>
          </a:xfrm>
        </p:spPr>
        <p:txBody>
          <a:bodyPr/>
          <a:lstStyle/>
          <a:p>
            <a:r>
              <a:rPr lang="en-US" sz="2400" dirty="0" smtClean="0"/>
              <a:t>Record Types ‘95’ and ’99’: 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43550" y="4629150"/>
            <a:ext cx="33147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See </a:t>
            </a:r>
            <a:r>
              <a:rPr lang="en-US" dirty="0" smtClean="0"/>
              <a:t>Pages </a:t>
            </a:r>
            <a:r>
              <a:rPr lang="en-US" dirty="0" smtClean="0"/>
              <a:t>79-81 </a:t>
            </a:r>
            <a:r>
              <a:rPr lang="en-US" dirty="0"/>
              <a:t>of Guide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3102064"/>
              </p:ext>
            </p:extLst>
          </p:nvPr>
        </p:nvGraphicFramePr>
        <p:xfrm>
          <a:off x="695325" y="1619250"/>
          <a:ext cx="6334125" cy="2543175"/>
        </p:xfrm>
        <a:graphic>
          <a:graphicData uri="http://schemas.openxmlformats.org/drawingml/2006/table">
            <a:tbl>
              <a:tblPr/>
              <a:tblGrid>
                <a:gridCol w="1468598"/>
                <a:gridCol w="4865527"/>
              </a:tblGrid>
              <a:tr h="1525905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Record Type '95'</a:t>
                      </a:r>
                      <a:endParaRPr lang="en-U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0" algn="l"/>
                        </a:tabLst>
                      </a:pPr>
                      <a:r>
                        <a:rPr lang="en-US" sz="1400" i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Record Type '95'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is a control record which balances selected data from all patient discharges for the facility batch and is the last record of the provider batch.  This occurs only once per submission.</a:t>
                      </a:r>
                      <a:endParaRPr lang="en-U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017270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Record Type '99'</a:t>
                      </a:r>
                      <a:endParaRPr lang="en-U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0" algn="l"/>
                        </a:tabLst>
                      </a:pPr>
                      <a:r>
                        <a:rPr lang="en-US" sz="1400" i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Record Type '99'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is a control record. This is the last record of the submission and occurs only once per submission. </a:t>
                      </a:r>
                      <a:endParaRPr lang="en-U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604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704850"/>
            <a:ext cx="6994524" cy="914400"/>
          </a:xfrm>
        </p:spPr>
        <p:txBody>
          <a:bodyPr/>
          <a:lstStyle/>
          <a:p>
            <a:r>
              <a:rPr lang="en-US" sz="2400" dirty="0" smtClean="0"/>
              <a:t>Data Quality Standards: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264" y="1619250"/>
            <a:ext cx="7866062" cy="4953000"/>
          </a:xfrm>
        </p:spPr>
        <p:txBody>
          <a:bodyPr/>
          <a:lstStyle/>
          <a:p>
            <a:pPr algn="l"/>
            <a:r>
              <a:rPr lang="en-US" b="1" dirty="0"/>
              <a:t>A </a:t>
            </a:r>
            <a:r>
              <a:rPr lang="en-US" b="1" dirty="0" smtClean="0"/>
              <a:t>discharge </a:t>
            </a:r>
            <a:r>
              <a:rPr lang="en-US" b="1" dirty="0"/>
              <a:t>will be rejected </a:t>
            </a:r>
            <a:r>
              <a:rPr lang="en-US" dirty="0"/>
              <a:t>under the following conditions</a:t>
            </a:r>
            <a:r>
              <a:rPr lang="en-US" dirty="0" smtClean="0"/>
              <a:t>:</a:t>
            </a:r>
            <a:endParaRPr lang="en-US" dirty="0"/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 smtClean="0"/>
              <a:t>Presence </a:t>
            </a:r>
            <a:r>
              <a:rPr lang="en-US" dirty="0"/>
              <a:t>of one or more error flags for Category A </a:t>
            </a:r>
            <a:r>
              <a:rPr lang="en-US" dirty="0" smtClean="0"/>
              <a:t>elements or</a:t>
            </a:r>
            <a:endParaRPr lang="en-US" dirty="0"/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 smtClean="0"/>
              <a:t>Presence </a:t>
            </a:r>
            <a:r>
              <a:rPr lang="en-US" dirty="0"/>
              <a:t>of two or more errors for Category B elements. </a:t>
            </a:r>
          </a:p>
          <a:p>
            <a:pPr algn="l"/>
            <a:endParaRPr lang="en-US" sz="1800" dirty="0"/>
          </a:p>
          <a:p>
            <a:pPr algn="l"/>
            <a:r>
              <a:rPr lang="en-US" b="1" dirty="0" smtClean="0"/>
              <a:t>An </a:t>
            </a:r>
            <a:r>
              <a:rPr lang="en-US" b="1" dirty="0"/>
              <a:t>entire file will be rejected </a:t>
            </a:r>
            <a:r>
              <a:rPr lang="en-US" dirty="0"/>
              <a:t>and returned to submitter if: </a:t>
            </a:r>
            <a:endParaRPr lang="en-US" dirty="0" smtClean="0"/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/>
              <a:t>Any required record types are missing or out of order. </a:t>
            </a:r>
            <a:endParaRPr lang="en-US" dirty="0" smtClean="0"/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 smtClean="0"/>
              <a:t>If </a:t>
            </a:r>
            <a:r>
              <a:rPr lang="en-US" dirty="0"/>
              <a:t>1% or more of discharges are </a:t>
            </a:r>
            <a:r>
              <a:rPr lang="en-US" dirty="0" smtClean="0"/>
              <a:t>rejected.</a:t>
            </a:r>
            <a:endParaRPr lang="en-US" dirty="0"/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/>
              <a:t>If 50 consecutive records are rejected.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 smtClean="0"/>
              <a:t>If there are file format issues.</a:t>
            </a:r>
            <a:endParaRPr lang="en-US" dirty="0"/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 smtClean="0"/>
              <a:t>Any </a:t>
            </a:r>
            <a:r>
              <a:rPr lang="en-US" dirty="0"/>
              <a:t>Category A elements of Provider Record (Record Type </a:t>
            </a:r>
            <a:r>
              <a:rPr lang="en-US" dirty="0" smtClean="0"/>
              <a:t>10)or Provider Batch </a:t>
            </a:r>
            <a:r>
              <a:rPr lang="en-US" dirty="0"/>
              <a:t>Control Record (Record Type = 95) are in </a:t>
            </a:r>
            <a:r>
              <a:rPr lang="en-US" dirty="0" smtClean="0"/>
              <a:t>error.</a:t>
            </a:r>
            <a:endParaRPr lang="en-US" dirty="0"/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 smtClean="0"/>
              <a:t>Any </a:t>
            </a:r>
            <a:r>
              <a:rPr lang="en-US" dirty="0"/>
              <a:t>Category A errors on Label Record (Record Type = 01). </a:t>
            </a:r>
            <a:endParaRPr lang="en-US" dirty="0" smtClean="0"/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 smtClean="0"/>
              <a:t>Any </a:t>
            </a:r>
            <a:r>
              <a:rPr lang="en-US" dirty="0"/>
              <a:t>Category A errors on file Control Record (Record Type = 99</a:t>
            </a:r>
            <a:r>
              <a:rPr lang="en-US" dirty="0" smtClean="0"/>
              <a:t>).</a:t>
            </a:r>
          </a:p>
          <a:p>
            <a:pPr marL="0" indent="0" algn="l"/>
            <a:r>
              <a:rPr lang="en-US" dirty="0" smtClean="0"/>
              <a:t>						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										</a:t>
            </a:r>
            <a:r>
              <a:rPr lang="en-US" dirty="0"/>
              <a:t> 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76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704850"/>
            <a:ext cx="6103937" cy="914400"/>
          </a:xfrm>
        </p:spPr>
        <p:txBody>
          <a:bodyPr/>
          <a:lstStyle/>
          <a:p>
            <a:r>
              <a:rPr lang="en-US" sz="2400" dirty="0" smtClean="0"/>
              <a:t>File Submission Schedule: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53050" y="5619750"/>
            <a:ext cx="3619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See </a:t>
            </a:r>
            <a:r>
              <a:rPr lang="en-US" dirty="0" smtClean="0"/>
              <a:t>Pages </a:t>
            </a:r>
            <a:r>
              <a:rPr lang="en-US" dirty="0" smtClean="0"/>
              <a:t>107-108 </a:t>
            </a:r>
            <a:r>
              <a:rPr lang="en-US" dirty="0"/>
              <a:t>of Guide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6042871"/>
              </p:ext>
            </p:extLst>
          </p:nvPr>
        </p:nvGraphicFramePr>
        <p:xfrm>
          <a:off x="815022" y="1751171"/>
          <a:ext cx="6462077" cy="2971228"/>
        </p:xfrm>
        <a:graphic>
          <a:graphicData uri="http://schemas.openxmlformats.org/drawingml/2006/table">
            <a:tbl>
              <a:tblPr/>
              <a:tblGrid>
                <a:gridCol w="951779"/>
                <a:gridCol w="2066362"/>
                <a:gridCol w="3443936"/>
              </a:tblGrid>
              <a:tr h="972026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Quarter 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Quarter Begin &amp; End Dates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Due Date for Data File: </a:t>
                      </a:r>
                      <a:endParaRPr lang="en-US" sz="1600" b="1" dirty="0" smtClean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75 Days Following</a:t>
                      </a:r>
                      <a:r>
                        <a:rPr lang="en-US" sz="1600" b="1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the End 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of the 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Reporting Period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</a:tr>
              <a:tr h="4860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10/1 – 12/31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3/16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0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1/1 – 3/31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6/14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0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4/1 – 6/30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9/13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0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7/1 – 9/30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12/14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802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704850"/>
            <a:ext cx="6103937" cy="914400"/>
          </a:xfrm>
        </p:spPr>
        <p:txBody>
          <a:bodyPr/>
          <a:lstStyle/>
          <a:p>
            <a:r>
              <a:rPr lang="en-US" sz="2400" dirty="0" smtClean="0"/>
              <a:t>File Transmission Specifications*: 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67375" y="5505450"/>
            <a:ext cx="3171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See </a:t>
            </a:r>
            <a:r>
              <a:rPr lang="en-US" dirty="0" smtClean="0"/>
              <a:t>Pages 5-6 </a:t>
            </a:r>
            <a:r>
              <a:rPr lang="en-US" dirty="0"/>
              <a:t>of Guide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49262" y="1733550"/>
            <a:ext cx="8123237" cy="3933825"/>
          </a:xfrm>
        </p:spPr>
        <p:txBody>
          <a:bodyPr/>
          <a:lstStyle/>
          <a:p>
            <a:pPr marL="0" indent="0" algn="l"/>
            <a:r>
              <a:rPr lang="en-US" sz="2400" b="1" dirty="0" smtClean="0"/>
              <a:t>Each facility will download and install CHIA’s encryption application from CHIA’s submission website.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2400" b="1" dirty="0" smtClean="0"/>
          </a:p>
          <a:p>
            <a:pPr marL="0" indent="0" algn="l"/>
            <a:r>
              <a:rPr lang="en-US" sz="2400" b="1" dirty="0" smtClean="0"/>
              <a:t>The application will compress, encrypt, and rename the file prior to submission to CHIA.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2400" b="1" dirty="0" smtClean="0"/>
          </a:p>
          <a:p>
            <a:pPr marL="0" indent="0" algn="l"/>
            <a:r>
              <a:rPr lang="en-US" sz="2400" b="1" dirty="0" smtClean="0"/>
              <a:t>Encrypted files will be </a:t>
            </a:r>
            <a:r>
              <a:rPr lang="en-US" sz="2400" b="1" dirty="0"/>
              <a:t>transferred to CHIA via SFTP client like FileZilla. </a:t>
            </a:r>
            <a:endParaRPr lang="en-US" sz="2400" b="1" dirty="0" smtClean="0"/>
          </a:p>
          <a:p>
            <a:pPr marL="0" indent="0" algn="l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49259" y="6112934"/>
            <a:ext cx="67992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*CHIA will provide support to submitters to ensure successful  file transmission.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7802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3173" y="1186758"/>
            <a:ext cx="7690752" cy="3232842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tabLst>
                <a:tab pos="914400" algn="l"/>
                <a:tab pos="7543800" algn="r"/>
              </a:tabLst>
            </a:pP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4451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3173" y="1186758"/>
            <a:ext cx="7690752" cy="3232842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tabLst>
                <a:tab pos="914400" algn="l"/>
                <a:tab pos="7543800" algn="r"/>
              </a:tabLst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Next steps / closing remarks</a:t>
            </a:r>
            <a:b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5242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447675"/>
            <a:ext cx="7713662" cy="923925"/>
          </a:xfrm>
        </p:spPr>
        <p:txBody>
          <a:bodyPr/>
          <a:lstStyle/>
          <a:p>
            <a:r>
              <a:rPr lang="en-US" sz="2400" dirty="0" smtClean="0"/>
              <a:t>Project Status: Timeline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749602"/>
              </p:ext>
            </p:extLst>
          </p:nvPr>
        </p:nvGraphicFramePr>
        <p:xfrm>
          <a:off x="561975" y="1266825"/>
          <a:ext cx="7229475" cy="4202993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4943476"/>
                <a:gridCol w="2285999"/>
              </a:tblGrid>
              <a:tr h="587361"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Task</a:t>
                      </a:r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42135" algn="r"/>
                        </a:tabLst>
                      </a:pP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Timeline</a:t>
                      </a:r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584214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Host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Technical Advisory Group (TAG) Meetings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February</a:t>
                      </a:r>
                      <a:r>
                        <a:rPr lang="en-US" sz="1600" b="1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2017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506229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Host Stakeholder Meeting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March 2017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06229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Share Draft Submission Guidelines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 2017 </a:t>
                      </a:r>
                    </a:p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Today! </a:t>
                      </a:r>
                      <a:endParaRPr lang="en-US" sz="16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735988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Provide Comment Period  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May 18, 2017 to</a:t>
                      </a:r>
                      <a:endParaRPr lang="en-US" sz="1600" b="1" i="0" kern="1200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June 18, 2017</a:t>
                      </a:r>
                      <a:endParaRPr lang="en-US" sz="1600" b="1" i="0" kern="1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36617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Finalize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Guidelines / Adopt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Administrative Bulletin  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June 2017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591752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Develop Supporting Systems*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Start work in </a:t>
                      </a: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June </a:t>
                      </a:r>
                      <a:r>
                        <a:rPr lang="en-US" sz="1600" b="1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2017  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61975" y="5562600"/>
            <a:ext cx="7305675" cy="86177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800" b="1" dirty="0" smtClean="0"/>
              <a:t>*The </a:t>
            </a:r>
            <a:r>
              <a:rPr lang="en-US" sz="1800" b="1" dirty="0"/>
              <a:t>timeline for developing and testing the </a:t>
            </a:r>
            <a:r>
              <a:rPr lang="en-US" sz="1800" b="1" dirty="0" smtClean="0"/>
              <a:t>supporting systems </a:t>
            </a:r>
            <a:r>
              <a:rPr lang="en-US" sz="1800" b="1" dirty="0"/>
              <a:t>will be </a:t>
            </a:r>
            <a:r>
              <a:rPr lang="en-US" sz="1800" b="1" dirty="0" smtClean="0"/>
              <a:t> </a:t>
            </a:r>
          </a:p>
          <a:p>
            <a:pPr>
              <a:lnSpc>
                <a:spcPts val="2000"/>
              </a:lnSpc>
            </a:pPr>
            <a:r>
              <a:rPr lang="en-US" sz="1800" b="1" dirty="0"/>
              <a:t> </a:t>
            </a:r>
            <a:r>
              <a:rPr lang="en-US" sz="1800" b="1" dirty="0" smtClean="0"/>
              <a:t>  finalized </a:t>
            </a:r>
            <a:r>
              <a:rPr lang="en-US" sz="1800" b="1" dirty="0"/>
              <a:t>once the submission guidelines are finalized. </a:t>
            </a:r>
            <a:r>
              <a:rPr lang="en-US" sz="1800" b="1" dirty="0" smtClean="0"/>
              <a:t>CHIA expects</a:t>
            </a:r>
          </a:p>
          <a:p>
            <a:pPr>
              <a:lnSpc>
                <a:spcPts val="2000"/>
              </a:lnSpc>
            </a:pPr>
            <a:r>
              <a:rPr lang="en-US" sz="1800" b="1" dirty="0"/>
              <a:t> </a:t>
            </a:r>
            <a:r>
              <a:rPr lang="en-US" sz="1800" b="1" dirty="0" smtClean="0"/>
              <a:t>  to </a:t>
            </a:r>
            <a:r>
              <a:rPr lang="en-US" sz="1800" b="1" dirty="0"/>
              <a:t>begin collecting </a:t>
            </a:r>
            <a:r>
              <a:rPr lang="en-US" sz="1800" b="1" dirty="0" smtClean="0"/>
              <a:t>test data in early </a:t>
            </a:r>
            <a:r>
              <a:rPr lang="en-US" sz="1800" b="1" dirty="0"/>
              <a:t>2018</a:t>
            </a:r>
            <a:r>
              <a:rPr lang="en-US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7727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2400" dirty="0"/>
              <a:t>Kathy Hines, Director of Data Compliance and Strategy</a:t>
            </a:r>
          </a:p>
          <a:p>
            <a:pPr algn="l"/>
            <a:r>
              <a:rPr lang="en-US" sz="2400" dirty="0">
                <a:hlinkClick r:id="rId2"/>
              </a:rPr>
              <a:t>Kathy.Hines@MassMail.State.MA.US</a:t>
            </a:r>
            <a:endParaRPr lang="en-US" sz="2400" dirty="0"/>
          </a:p>
          <a:p>
            <a:pPr algn="l"/>
            <a:endParaRPr lang="en-US" sz="2400" dirty="0"/>
          </a:p>
          <a:p>
            <a:pPr algn="l"/>
            <a:r>
              <a:rPr lang="en-US" sz="2400" dirty="0"/>
              <a:t>Betty Harney, Data Curator</a:t>
            </a:r>
          </a:p>
          <a:p>
            <a:pPr algn="l"/>
            <a:r>
              <a:rPr lang="en-US" sz="2400" dirty="0">
                <a:hlinkClick r:id="rId3"/>
              </a:rPr>
              <a:t>Betty.Harney@MassMail.State.MA.US</a:t>
            </a:r>
            <a:endParaRPr lang="en-US" sz="24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CHIA Contact Information:</a:t>
            </a:r>
          </a:p>
        </p:txBody>
      </p:sp>
    </p:spTree>
    <p:extLst>
      <p:ext uri="{BB962C8B-B14F-4D97-AF65-F5344CB8AC3E}">
        <p14:creationId xmlns:p14="http://schemas.microsoft.com/office/powerpoint/2010/main" val="135156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3173" y="1186758"/>
            <a:ext cx="7690752" cy="323284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Welcome</a:t>
            </a:r>
            <a:br>
              <a:rPr lang="en-US" sz="3200" dirty="0" smtClean="0"/>
            </a:br>
            <a:r>
              <a:rPr lang="en-US" sz="3200" dirty="0" smtClean="0"/>
              <a:t> and </a:t>
            </a:r>
            <a:br>
              <a:rPr lang="en-US" sz="3200" dirty="0" smtClean="0"/>
            </a:br>
            <a:r>
              <a:rPr lang="en-US" sz="3200" dirty="0" smtClean="0"/>
              <a:t>introductions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844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3173" y="1186758"/>
            <a:ext cx="7690752" cy="3232842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tabLst>
                <a:tab pos="914400" algn="l"/>
                <a:tab pos="7543800" algn="r"/>
              </a:tabLst>
            </a:pP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58026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3173" y="1186758"/>
            <a:ext cx="7690752" cy="3232842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tabLst>
                <a:tab pos="914400" algn="l"/>
                <a:tab pos="7543800" algn="r"/>
              </a:tabLst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Project objective </a:t>
            </a:r>
            <a:b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and status</a:t>
            </a:r>
            <a:b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292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l"/>
            <a:r>
              <a:rPr lang="en-US" sz="2400" dirty="0">
                <a:solidFill>
                  <a:prstClr val="black"/>
                </a:solidFill>
              </a:rPr>
              <a:t>Based on feedback received from other state agencies, CHIA plans to collect </a:t>
            </a:r>
            <a:r>
              <a:rPr lang="en-US" sz="2400" b="1" dirty="0">
                <a:solidFill>
                  <a:prstClr val="black"/>
                </a:solidFill>
              </a:rPr>
              <a:t>inpatient</a:t>
            </a:r>
            <a:r>
              <a:rPr lang="en-US" sz="2400" dirty="0">
                <a:solidFill>
                  <a:prstClr val="black"/>
                </a:solidFill>
              </a:rPr>
              <a:t> socio-demographic, clinical, charge data (“Case Mix”) from behavioral health facilities for internal and external research needs.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Objective: </a:t>
            </a:r>
          </a:p>
        </p:txBody>
      </p:sp>
    </p:spTree>
    <p:extLst>
      <p:ext uri="{BB962C8B-B14F-4D97-AF65-F5344CB8AC3E}">
        <p14:creationId xmlns:p14="http://schemas.microsoft.com/office/powerpoint/2010/main" val="114177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9263" y="1524000"/>
            <a:ext cx="8039100" cy="4210049"/>
          </a:xfrm>
        </p:spPr>
        <p:txBody>
          <a:bodyPr>
            <a:normAutofit fontScale="92500"/>
          </a:bodyPr>
          <a:lstStyle/>
          <a:p>
            <a:pPr algn="l"/>
            <a:r>
              <a:rPr lang="en-US" sz="2400" b="1" dirty="0" smtClean="0"/>
              <a:t>WHAT are we collecting?</a:t>
            </a:r>
          </a:p>
          <a:p>
            <a:pPr algn="l"/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Quarterly Inpatient Discharge Data</a:t>
            </a:r>
          </a:p>
          <a:p>
            <a:pPr algn="l"/>
            <a:endParaRPr lang="en-US" dirty="0"/>
          </a:p>
          <a:p>
            <a:pPr algn="l"/>
            <a:r>
              <a:rPr lang="en-US" sz="2400" b="1" dirty="0" smtClean="0"/>
              <a:t>WHEN are we collecting it?</a:t>
            </a:r>
          </a:p>
          <a:p>
            <a:pPr algn="l"/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Starting with 1</a:t>
            </a:r>
            <a:r>
              <a:rPr lang="en-US" sz="2400" b="1" baseline="30000" dirty="0" smtClean="0">
                <a:solidFill>
                  <a:schemeClr val="accent1">
                    <a:lumMod val="75000"/>
                  </a:schemeClr>
                </a:solidFill>
              </a:rPr>
              <a:t>st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Quarter FY* 2018 Data</a:t>
            </a:r>
          </a:p>
          <a:p>
            <a:pPr algn="l"/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(Oct. 1, 2017 to Dec. 31, 2017) due to CHIA in 2018</a:t>
            </a:r>
          </a:p>
          <a:p>
            <a:pPr algn="l"/>
            <a:endParaRPr lang="en-US" dirty="0"/>
          </a:p>
          <a:p>
            <a:pPr algn="l"/>
            <a:r>
              <a:rPr lang="en-US" sz="2400" b="1" dirty="0" smtClean="0"/>
              <a:t>HOW are we collecting it?</a:t>
            </a:r>
          </a:p>
          <a:p>
            <a:pPr algn="l"/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Data will be submitted to CHIA based on the requirements </a:t>
            </a:r>
          </a:p>
          <a:p>
            <a:pPr algn="l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w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ithin the adopted guidelines  </a:t>
            </a:r>
          </a:p>
          <a:p>
            <a:pPr algn="l"/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Objective (continued):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flipH="1">
            <a:off x="6315074" y="5503217"/>
            <a:ext cx="24383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*FY: Fiscal Year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96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Status: High-Level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263" y="1715428"/>
            <a:ext cx="8039100" cy="4818721"/>
          </a:xfrm>
        </p:spPr>
        <p:txBody>
          <a:bodyPr/>
          <a:lstStyle/>
          <a:p>
            <a:pPr marL="0" indent="0" algn="l"/>
            <a:r>
              <a:rPr lang="en-US" sz="2400" dirty="0" smtClean="0"/>
              <a:t> </a:t>
            </a:r>
            <a:endParaRPr lang="en-US" dirty="0" smtClean="0"/>
          </a:p>
          <a:p>
            <a:pPr marL="0" indent="0" algn="l"/>
            <a:endParaRPr lang="en-US" sz="24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8186882"/>
              </p:ext>
            </p:extLst>
          </p:nvPr>
        </p:nvGraphicFramePr>
        <p:xfrm>
          <a:off x="600075" y="187325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4"/>
          <p:cNvSpPr/>
          <p:nvPr/>
        </p:nvSpPr>
        <p:spPr>
          <a:xfrm>
            <a:off x="7019924" y="1715428"/>
            <a:ext cx="1619251" cy="17611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2225"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We’re currently working on the submission guidelines.</a:t>
            </a:r>
            <a:endParaRPr lang="en-US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12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447675"/>
            <a:ext cx="7713662" cy="923925"/>
          </a:xfrm>
        </p:spPr>
        <p:txBody>
          <a:bodyPr/>
          <a:lstStyle/>
          <a:p>
            <a:r>
              <a:rPr lang="en-US" sz="2400" dirty="0" smtClean="0"/>
              <a:t>Project Status: Timeline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8038285"/>
              </p:ext>
            </p:extLst>
          </p:nvPr>
        </p:nvGraphicFramePr>
        <p:xfrm>
          <a:off x="561975" y="1266825"/>
          <a:ext cx="7229475" cy="4202993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4943476"/>
                <a:gridCol w="2285999"/>
              </a:tblGrid>
              <a:tr h="587361"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Task</a:t>
                      </a:r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42135" algn="r"/>
                        </a:tabLst>
                      </a:pP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Timeline</a:t>
                      </a:r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584214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Host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Technical Advisory Group (TAG) Meetings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February</a:t>
                      </a:r>
                      <a:r>
                        <a:rPr lang="en-US" sz="1600" b="1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2017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506229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Host Stakeholder Meeting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March 2017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06229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Share Draft Submission Guidelines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 2017 </a:t>
                      </a:r>
                    </a:p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Today! </a:t>
                      </a:r>
                      <a:endParaRPr lang="en-US" sz="16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735988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Provide Comment Period  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May 18, 2017 to</a:t>
                      </a:r>
                      <a:endParaRPr lang="en-US" sz="1600" b="1" i="0" kern="1200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June 18, 2017</a:t>
                      </a:r>
                      <a:endParaRPr lang="en-US" sz="1600" b="1" i="0" kern="1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36617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Finalize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Guidelines / Adopt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Administrative Bulletin  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June 2017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591752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Develop Supporting Systems*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Start work in </a:t>
                      </a: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June </a:t>
                      </a:r>
                      <a:r>
                        <a:rPr lang="en-US" sz="1600" b="1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2017  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61975" y="5562600"/>
            <a:ext cx="7305675" cy="86177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800" b="1" dirty="0" smtClean="0"/>
              <a:t>*The </a:t>
            </a:r>
            <a:r>
              <a:rPr lang="en-US" sz="1800" b="1" dirty="0"/>
              <a:t>timeline for developing and testing the </a:t>
            </a:r>
            <a:r>
              <a:rPr lang="en-US" sz="1800" b="1" dirty="0" smtClean="0"/>
              <a:t>supporting systems </a:t>
            </a:r>
            <a:r>
              <a:rPr lang="en-US" sz="1800" b="1" dirty="0"/>
              <a:t>will be </a:t>
            </a:r>
            <a:r>
              <a:rPr lang="en-US" sz="1800" b="1" dirty="0" smtClean="0"/>
              <a:t> </a:t>
            </a:r>
          </a:p>
          <a:p>
            <a:pPr>
              <a:lnSpc>
                <a:spcPts val="2000"/>
              </a:lnSpc>
            </a:pPr>
            <a:r>
              <a:rPr lang="en-US" sz="1800" b="1" dirty="0"/>
              <a:t> </a:t>
            </a:r>
            <a:r>
              <a:rPr lang="en-US" sz="1800" b="1" dirty="0" smtClean="0"/>
              <a:t>  finalized </a:t>
            </a:r>
            <a:r>
              <a:rPr lang="en-US" sz="1800" b="1" dirty="0"/>
              <a:t>once the submission guidelines are finalized. </a:t>
            </a:r>
            <a:r>
              <a:rPr lang="en-US" sz="1800" b="1" dirty="0" smtClean="0"/>
              <a:t>CHIA expects</a:t>
            </a:r>
          </a:p>
          <a:p>
            <a:pPr>
              <a:lnSpc>
                <a:spcPts val="2000"/>
              </a:lnSpc>
            </a:pPr>
            <a:r>
              <a:rPr lang="en-US" sz="1800" b="1" dirty="0"/>
              <a:t> </a:t>
            </a:r>
            <a:r>
              <a:rPr lang="en-US" sz="1800" b="1" dirty="0" smtClean="0"/>
              <a:t>  to </a:t>
            </a:r>
            <a:r>
              <a:rPr lang="en-US" sz="1800" b="1" dirty="0"/>
              <a:t>begin collecting </a:t>
            </a:r>
            <a:r>
              <a:rPr lang="en-US" sz="1800" b="1" dirty="0" smtClean="0"/>
              <a:t>test data in early </a:t>
            </a:r>
            <a:r>
              <a:rPr lang="en-US" sz="1800" b="1" dirty="0"/>
              <a:t>2018</a:t>
            </a:r>
            <a:r>
              <a:rPr lang="en-US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1655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3173" y="1186758"/>
            <a:ext cx="7690752" cy="3232842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tabLst>
                <a:tab pos="914400" algn="l"/>
                <a:tab pos="7543800" algn="r"/>
              </a:tabLst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Stakeholder meeting</a:t>
            </a:r>
            <a:b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update</a:t>
            </a:r>
            <a:b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2459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 5_2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 5_28</Template>
  <TotalTime>13996</TotalTime>
  <Words>1303</Words>
  <Application>Microsoft Office PowerPoint</Application>
  <PresentationFormat>On-screen Show (4:3)</PresentationFormat>
  <Paragraphs>283</Paragraphs>
  <Slides>30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FINALPowerPointTEMPLATE 5_28</vt:lpstr>
      <vt:lpstr>PowerPoint Presentation</vt:lpstr>
      <vt:lpstr>Agenda</vt:lpstr>
      <vt:lpstr>Welcome  and  introductions </vt:lpstr>
      <vt:lpstr>Project objective  and status </vt:lpstr>
      <vt:lpstr>Project Objective: </vt:lpstr>
      <vt:lpstr>Project Objective (continued):</vt:lpstr>
      <vt:lpstr>Project Status: High-Level Steps</vt:lpstr>
      <vt:lpstr>Project Status: Timeline</vt:lpstr>
      <vt:lpstr>Stakeholder meeting  update </vt:lpstr>
      <vt:lpstr>Stakeholder Meeting Update:</vt:lpstr>
      <vt:lpstr>Stakeholder Meeting Update (continued):</vt:lpstr>
      <vt:lpstr>Stakeholder Meeting Update (continued):</vt:lpstr>
      <vt:lpstr>Patient privacy concern </vt:lpstr>
      <vt:lpstr>Review submission guide </vt:lpstr>
      <vt:lpstr>Let’s Review the Following:</vt:lpstr>
      <vt:lpstr>Data File Format:</vt:lpstr>
      <vt:lpstr>List of Data Record Types: </vt:lpstr>
      <vt:lpstr> </vt:lpstr>
      <vt:lpstr>Record Types ‘01’ and ’10’: </vt:lpstr>
      <vt:lpstr>Record Types ’20’, ’25’, ’30’, ’40’, ’45’: </vt:lpstr>
      <vt:lpstr>Record Types ‘50’, ‘60’, ‘65’, ‘80’, ‘90’:</vt:lpstr>
      <vt:lpstr>Record Types ‘95’ and ’99’: </vt:lpstr>
      <vt:lpstr>Data Quality Standards:</vt:lpstr>
      <vt:lpstr>File Submission Schedule:</vt:lpstr>
      <vt:lpstr>File Transmission Specifications*: </vt:lpstr>
      <vt:lpstr>Questions?</vt:lpstr>
      <vt:lpstr>Next steps / closing remarks </vt:lpstr>
      <vt:lpstr>Project Status: Timeline</vt:lpstr>
      <vt:lpstr>CHIA Contact Information: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Martel, AnneMarie</dc:creator>
  <cp:lastModifiedBy>user</cp:lastModifiedBy>
  <cp:revision>496</cp:revision>
  <cp:lastPrinted>2017-05-15T15:17:39Z</cp:lastPrinted>
  <dcterms:created xsi:type="dcterms:W3CDTF">2016-03-23T19:15:06Z</dcterms:created>
  <dcterms:modified xsi:type="dcterms:W3CDTF">2017-05-18T13:14:51Z</dcterms:modified>
</cp:coreProperties>
</file>