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g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g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g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g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g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pcd.data@state.ma.us" TargetMode="External"/><Relationship Id="rId3" Type="http://schemas.openxmlformats.org/officeDocument/2006/relationships/image" Target="../media/image16.jp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428113" y="2326256"/>
            <a:ext cx="4325379" cy="1142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85"/>
              </a:lnSpc>
              <a:spcBef>
                <a:spcPts val="209"/>
              </a:spcBef>
            </a:pP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Limited</a:t>
            </a:r>
            <a:r>
              <a:rPr dirty="0" smtClean="0" sz="4000" spc="14" b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Data</a:t>
            </a:r>
            <a:r>
              <a:rPr dirty="0" smtClean="0" sz="4000" spc="-66" b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Sets</a:t>
            </a:r>
            <a:endParaRPr sz="4000">
              <a:latin typeface="Arial"/>
              <a:cs typeface="Arial"/>
            </a:endParaRPr>
          </a:p>
          <a:p>
            <a:pPr marL="67071" marR="103504" algn="ctr">
              <a:lnSpc>
                <a:spcPct val="95825"/>
              </a:lnSpc>
            </a:pP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for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the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MA</a:t>
            </a:r>
            <a:r>
              <a:rPr dirty="0" smtClean="0" sz="4000" spc="-332" b="1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AP</a:t>
            </a:r>
            <a:r>
              <a:rPr dirty="0" smtClean="0" sz="4000" spc="-14" b="1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dirty="0" smtClean="0" sz="4000" spc="0" b="1">
                <a:solidFill>
                  <a:srgbClr val="1F487C"/>
                </a:solidFill>
                <a:latin typeface="Arial"/>
                <a:cs typeface="Arial"/>
              </a:rPr>
              <a:t>D</a:t>
            </a:r>
            <a:endParaRPr sz="4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644521" y="3970305"/>
            <a:ext cx="3877767" cy="7694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4">
                <a:latin typeface="Arial"/>
                <a:cs typeface="Arial"/>
              </a:rPr>
              <a:t>p</a:t>
            </a:r>
            <a:r>
              <a:rPr dirty="0" smtClean="0" sz="2400" spc="0">
                <a:latin typeface="Arial"/>
                <a:cs typeface="Arial"/>
              </a:rPr>
              <a:t>eci</a:t>
            </a:r>
            <a:r>
              <a:rPr dirty="0" smtClean="0" sz="2400" spc="-9">
                <a:latin typeface="Arial"/>
                <a:cs typeface="Arial"/>
              </a:rPr>
              <a:t>a</a:t>
            </a:r>
            <a:r>
              <a:rPr dirty="0" smtClean="0" sz="2400" spc="0">
                <a:latin typeface="Arial"/>
                <a:cs typeface="Arial"/>
              </a:rPr>
              <a:t>l</a:t>
            </a:r>
            <a:r>
              <a:rPr dirty="0" smtClean="0" sz="2400" spc="24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Us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r</a:t>
            </a:r>
            <a:r>
              <a:rPr dirty="0" smtClean="0" sz="2400" spc="1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G</a:t>
            </a:r>
            <a:r>
              <a:rPr dirty="0" smtClean="0" sz="2400" spc="4">
                <a:latin typeface="Arial"/>
                <a:cs typeface="Arial"/>
              </a:rPr>
              <a:t>r</a:t>
            </a:r>
            <a:r>
              <a:rPr dirty="0" smtClean="0" sz="2400" spc="0">
                <a:latin typeface="Arial"/>
                <a:cs typeface="Arial"/>
              </a:rPr>
              <a:t>oup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Me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ting</a:t>
            </a:r>
            <a:endParaRPr sz="2400">
              <a:latin typeface="Arial"/>
              <a:cs typeface="Arial"/>
            </a:endParaRPr>
          </a:p>
          <a:p>
            <a:pPr marL="596265" marR="618972" algn="ctr">
              <a:lnSpc>
                <a:spcPct val="95825"/>
              </a:lnSpc>
              <a:spcBef>
                <a:spcPts val="571"/>
              </a:spcBef>
            </a:pPr>
            <a:r>
              <a:rPr dirty="0" smtClean="0" sz="2400" spc="0">
                <a:latin typeface="Arial"/>
                <a:cs typeface="Arial"/>
              </a:rPr>
              <a:t>S</a:t>
            </a:r>
            <a:r>
              <a:rPr dirty="0" smtClean="0" sz="2400" spc="-4">
                <a:latin typeface="Arial"/>
                <a:cs typeface="Arial"/>
              </a:rPr>
              <a:t>e</a:t>
            </a:r>
            <a:r>
              <a:rPr dirty="0" smtClean="0" sz="2400" spc="0">
                <a:latin typeface="Arial"/>
                <a:cs typeface="Arial"/>
              </a:rPr>
              <a:t>ptember</a:t>
            </a:r>
            <a:r>
              <a:rPr dirty="0" smtClean="0" sz="2400" spc="9">
                <a:latin typeface="Arial"/>
                <a:cs typeface="Arial"/>
              </a:rPr>
              <a:t> </a:t>
            </a:r>
            <a:r>
              <a:rPr dirty="0" smtClean="0" sz="2400" spc="0">
                <a:latin typeface="Arial"/>
                <a:cs typeface="Arial"/>
              </a:rPr>
              <a:t>9,</a:t>
            </a:r>
            <a:r>
              <a:rPr dirty="0" smtClean="0" sz="2400" spc="0">
                <a:latin typeface="Arial"/>
                <a:cs typeface="Arial"/>
              </a:rPr>
              <a:t> </a:t>
            </a:r>
            <a:r>
              <a:rPr dirty="0" smtClean="0" sz="2400" spc="-4">
                <a:latin typeface="Arial"/>
                <a:cs typeface="Arial"/>
              </a:rPr>
              <a:t>2</a:t>
            </a:r>
            <a:r>
              <a:rPr dirty="0" smtClean="0" sz="2400" spc="0">
                <a:latin typeface="Arial"/>
                <a:cs typeface="Arial"/>
              </a:rPr>
              <a:t>015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9292" y="644874"/>
            <a:ext cx="4959566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Ex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mpl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Le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el</a:t>
            </a:r>
            <a:r>
              <a:rPr dirty="0" smtClean="0" sz="3200" spc="-1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2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ta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Not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Propo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3200" spc="-2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LDS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23101" y="644874"/>
            <a:ext cx="18939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Ele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ents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286" y="1969539"/>
            <a:ext cx="152806" cy="430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3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58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58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186" y="1969539"/>
            <a:ext cx="4069788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Me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ber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sub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iber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birth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mon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7186" y="2335546"/>
            <a:ext cx="3867961" cy="2840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Service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ovider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name,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cit</a:t>
            </a:r>
            <a:r>
              <a:rPr dirty="0" smtClean="0" sz="2000" spc="-150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state,</a:t>
            </a:r>
            <a:endParaRPr sz="2000">
              <a:latin typeface="Arial"/>
              <a:cs typeface="Arial"/>
            </a:endParaRPr>
          </a:p>
          <a:p>
            <a:pPr marL="12700" marR="888935">
              <a:lnSpc>
                <a:spcPts val="2299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rvice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app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oved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 marR="888935">
              <a:lnSpc>
                <a:spcPts val="2299"/>
              </a:lnSpc>
              <a:spcBef>
                <a:spcPts val="581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Admis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ion/dis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harge</a:t>
            </a:r>
            <a:r>
              <a:rPr dirty="0" smtClean="0" sz="2000" spc="-5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hour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12700" marR="888935">
              <a:lnSpc>
                <a:spcPts val="2299"/>
              </a:lnSpc>
              <a:spcBef>
                <a:spcPts val="581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G,</a:t>
            </a:r>
            <a:r>
              <a:rPr dirty="0" smtClean="0" sz="2000" spc="-1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596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Produ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ID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number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nial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</a:t>
            </a:r>
            <a:endParaRPr sz="2000">
              <a:latin typeface="Arial"/>
              <a:cs typeface="Arial"/>
            </a:endParaRPr>
          </a:p>
          <a:p>
            <a:pPr marL="12700" marR="14525">
              <a:lnSpc>
                <a:spcPct val="95825"/>
              </a:lnSpc>
              <a:spcBef>
                <a:spcPts val="58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Fam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anning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ndicato</a:t>
            </a:r>
            <a:r>
              <a:rPr dirty="0" smtClean="0" sz="2000" spc="-10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DT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nial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7998" y="2335546"/>
            <a:ext cx="45959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ZIP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58427" y="4530494"/>
            <a:ext cx="1083892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indicato</a:t>
            </a:r>
            <a:r>
              <a:rPr dirty="0" smtClean="0" sz="2000" spc="-10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186" y="5262261"/>
            <a:ext cx="5605053" cy="10117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ethnicit</a:t>
            </a:r>
            <a:r>
              <a:rPr dirty="0" smtClean="0" sz="2000" spc="-150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lang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age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efere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475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B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codes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–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con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ion,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alue,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oc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urren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epting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new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patients,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EHR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ed,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fers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1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sits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9292" y="569118"/>
            <a:ext cx="674502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400" spc="-9" b="1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IA</a:t>
            </a:r>
            <a:r>
              <a:rPr dirty="0" smtClean="0" sz="2400" spc="-7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ethodology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400" spc="-134" b="1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ransform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ng</a:t>
            </a:r>
            <a:r>
              <a:rPr dirty="0" smtClean="0" sz="2400" spc="-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Geograp</a:t>
            </a:r>
            <a:r>
              <a:rPr dirty="0" smtClean="0" sz="2400" spc="-4" b="1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400" spc="-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400" spc="-9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Age</a:t>
            </a:r>
            <a:r>
              <a:rPr dirty="0" smtClean="0" sz="2400" spc="-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nforma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292" y="1300638"/>
            <a:ext cx="3588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1758" y="1300638"/>
            <a:ext cx="47458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-9" b="1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400" spc="-4" b="1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ce</a:t>
            </a:r>
            <a:r>
              <a:rPr dirty="0" smtClean="0" sz="2400" spc="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Risk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-9" b="1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ident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400" spc="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 b="1">
                <a:solidFill>
                  <a:srgbClr val="004178"/>
                </a:solidFill>
                <a:latin typeface="Arial"/>
                <a:cs typeface="Arial"/>
              </a:rPr>
              <a:t>caiton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7186" y="1969539"/>
            <a:ext cx="6520068" cy="9507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HI</a:t>
            </a:r>
            <a:r>
              <a:rPr dirty="0" smtClean="0" sz="2000" spc="-15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10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: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x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cludes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postal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addre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s,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but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may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retain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city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town,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state</a:t>
            </a:r>
            <a:r>
              <a:rPr dirty="0" smtClean="0" sz="2000" spc="-2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ZIP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CMS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LDSs:</a:t>
            </a:r>
            <a:r>
              <a:rPr dirty="0" smtClean="0" sz="2000" spc="428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Al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ow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or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unty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state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info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only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3818" y="1969539"/>
            <a:ext cx="29015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286" y="2640346"/>
            <a:ext cx="152654" cy="6456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186" y="3006106"/>
            <a:ext cx="6999173" cy="585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IA</a:t>
            </a:r>
            <a:r>
              <a:rPr dirty="0" smtClean="0" sz="2000" spc="-1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eam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oviding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more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or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g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anul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rity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2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CD</a:t>
            </a:r>
            <a:r>
              <a:rPr dirty="0" smtClean="0" sz="2000" spc="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9292" y="644874"/>
            <a:ext cx="5620791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Geogra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hy</a:t>
            </a:r>
            <a:r>
              <a:rPr dirty="0" smtClean="0" sz="3200" spc="-3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/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Be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efi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iary</a:t>
            </a:r>
            <a:r>
              <a:rPr dirty="0" smtClean="0" sz="3200" spc="-14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Age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</a:pPr>
            <a:r>
              <a:rPr dirty="0" smtClean="0" sz="3200" spc="-184" b="1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ran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format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ons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286" y="1969539"/>
            <a:ext cx="152806" cy="1011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186" y="1969539"/>
            <a:ext cx="7199001" cy="13164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0"/>
              </a:lnSpc>
              <a:spcBef>
                <a:spcPts val="107"/>
              </a:spcBef>
            </a:pP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cod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(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anged)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all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out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sta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ormation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“no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”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lated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age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year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nged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ages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6</a:t>
            </a:r>
            <a:r>
              <a:rPr dirty="0" smtClean="0" sz="2000" spc="14">
                <a:solidFill>
                  <a:srgbClr val="004178"/>
                </a:solidFill>
                <a:latin typeface="Arial"/>
                <a:cs typeface="Arial"/>
              </a:rPr>
              <a:t>5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74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75+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due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fact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that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nio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unde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epre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2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CD</a:t>
            </a:r>
            <a:r>
              <a:rPr dirty="0" smtClean="0" sz="2000" spc="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available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no</a:t>
            </a:r>
            <a:r>
              <a:rPr dirty="0" smtClean="0" sz="2000" spc="1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gov’t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1486" y="3363103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1F487C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4361" y="3378454"/>
            <a:ext cx="644485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CHI</a:t>
            </a:r>
            <a:r>
              <a:rPr dirty="0" smtClean="0" baseline="2730" sz="3000" spc="-69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-114">
                <a:solidFill>
                  <a:srgbClr val="1F487C"/>
                </a:solidFill>
                <a:latin typeface="Calibri"/>
                <a:cs typeface="Calibri"/>
              </a:rPr>
              <a:t>’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-44">
                <a:solidFill>
                  <a:srgbClr val="1F487C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ith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CMS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only</a:t>
            </a:r>
            <a:r>
              <a:rPr dirty="0" smtClean="0" baseline="2730" sz="3000" spc="-14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al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dirty="0" smtClean="0" baseline="2730" sz="3000" spc="-14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9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CHIA</a:t>
            </a:r>
            <a:r>
              <a:rPr dirty="0" smtClean="0" baseline="2730" sz="3000" spc="-14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25">
                <a:solidFill>
                  <a:srgbClr val="1F487C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sha</a:t>
            </a:r>
            <a:r>
              <a:rPr dirty="0" smtClean="0" baseline="2730" sz="3000" spc="-25">
                <a:solidFill>
                  <a:srgbClr val="1F487C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Medi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-29">
                <a:solidFill>
                  <a:srgbClr val="1F487C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fi</a:t>
            </a:r>
            <a:r>
              <a:rPr dirty="0" smtClean="0" baseline="2730" sz="3000" spc="-9">
                <a:solidFill>
                  <a:srgbClr val="1F487C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0">
                <a:solidFill>
                  <a:srgbClr val="1F487C"/>
                </a:solidFill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w</a:t>
            </a:r>
            <a:r>
              <a:rPr dirty="0" smtClean="0" baseline="1365" sz="3000" spc="-9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th</a:t>
            </a:r>
            <a:r>
              <a:rPr dirty="0" smtClean="0" baseline="1365" sz="3000" spc="4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9">
                <a:solidFill>
                  <a:srgbClr val="1F487C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-9">
                <a:solidFill>
                  <a:srgbClr val="1F487C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50">
                <a:solidFill>
                  <a:srgbClr val="1F487C"/>
                </a:solidFill>
                <a:latin typeface="Calibri"/>
                <a:cs typeface="Calibri"/>
              </a:rPr>
              <a:t>v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’t</a:t>
            </a:r>
            <a:r>
              <a:rPr dirty="0" smtClean="0" baseline="1365" sz="3000" spc="-14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9">
                <a:solidFill>
                  <a:srgbClr val="1F487C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en</a:t>
            </a:r>
            <a:r>
              <a:rPr dirty="0" smtClean="0" baseline="1365" sz="3000" spc="4">
                <a:solidFill>
                  <a:srgbClr val="1F487C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-4">
                <a:solidFill>
                  <a:srgbClr val="1F487C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1F487C"/>
                </a:solidFill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286" y="404280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186" y="4042807"/>
            <a:ext cx="527210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iz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10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cou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ty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muni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ipality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9292" y="485693"/>
            <a:ext cx="3951652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dirty="0" smtClean="0" sz="2800" spc="-209" b="1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wo</a:t>
            </a:r>
            <a:r>
              <a:rPr dirty="0" smtClean="0" sz="2800" spc="-10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Ap</a:t>
            </a:r>
            <a:r>
              <a:rPr dirty="0" smtClean="0" sz="2800" spc="-9" b="1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roa</a:t>
            </a:r>
            <a:r>
              <a:rPr dirty="0" smtClean="0" sz="2800" spc="9" b="1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hes</a:t>
            </a:r>
            <a:r>
              <a:rPr dirty="0" smtClean="0" sz="2800" spc="-106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Geography</a:t>
            </a:r>
            <a:r>
              <a:rPr dirty="0" smtClean="0" sz="2800" spc="-112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Granula</a:t>
            </a:r>
            <a:r>
              <a:rPr dirty="0" smtClean="0" sz="2800" spc="9" b="1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800" spc="0" b="1">
                <a:solidFill>
                  <a:srgbClr val="004178"/>
                </a:solidFill>
                <a:latin typeface="Arial"/>
                <a:cs typeface="Arial"/>
              </a:rPr>
              <a:t>ity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286" y="1969539"/>
            <a:ext cx="282974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One</a:t>
            </a:r>
            <a:r>
              <a:rPr dirty="0" smtClean="0" sz="2000" spc="-1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pproa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–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3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1486" y="2271196"/>
            <a:ext cx="249123" cy="796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2.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"/>
              </a:spcBef>
            </a:pP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3.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8661" y="2271196"/>
            <a:ext cx="4397375" cy="7965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State</a:t>
            </a:r>
            <a:endParaRPr sz="180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State,</a:t>
            </a: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1800" spc="-9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Co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nt</a:t>
            </a:r>
            <a:r>
              <a:rPr dirty="0" smtClean="0" sz="1800" spc="-25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0"/>
              </a:spcBef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State,</a:t>
            </a: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1800" spc="-9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Co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nt</a:t>
            </a:r>
            <a:r>
              <a:rPr dirty="0" smtClean="0" sz="1800" spc="-25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*,</a:t>
            </a:r>
            <a:r>
              <a:rPr dirty="0" smtClean="0" sz="1800" spc="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“L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rg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”</a:t>
            </a:r>
            <a:r>
              <a:rPr dirty="0" smtClean="0" sz="1800" spc="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Mu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ic</a:t>
            </a: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ties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*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286" y="3158640"/>
            <a:ext cx="3212264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eco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-1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pproa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–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2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1486" y="3460297"/>
            <a:ext cx="250342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 marR="609">
              <a:lnSpc>
                <a:spcPct val="95825"/>
              </a:lnSpc>
            </a:pPr>
            <a:r>
              <a:rPr dirty="0" smtClean="0" sz="1800" spc="-4">
                <a:solidFill>
                  <a:srgbClr val="004178"/>
                </a:solidFill>
                <a:latin typeface="Arial"/>
                <a:cs typeface="Arial"/>
              </a:rPr>
              <a:t>2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1724" y="3460297"/>
            <a:ext cx="1091717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081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3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g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1800" spc="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4">
                <a:solidFill>
                  <a:srgbClr val="004178"/>
                </a:solidFill>
                <a:latin typeface="Arial"/>
                <a:cs typeface="Arial"/>
              </a:rPr>
              <a:t>ZIP</a:t>
            </a:r>
            <a:endParaRPr sz="1800">
              <a:latin typeface="Arial"/>
              <a:cs typeface="Arial"/>
            </a:endParaRPr>
          </a:p>
          <a:p>
            <a:pPr marL="12700" marR="1600">
              <a:lnSpc>
                <a:spcPct val="95825"/>
              </a:lnSpc>
            </a:pP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5</a:t>
            </a:r>
            <a:r>
              <a:rPr dirty="0" smtClean="0" sz="1800" spc="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g</a:t>
            </a:r>
            <a:r>
              <a:rPr dirty="0" smtClean="0" sz="18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1800" spc="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Z</a:t>
            </a:r>
            <a:r>
              <a:rPr dirty="0" smtClean="0" sz="1800" spc="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18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319" y="4269486"/>
            <a:ext cx="7767401" cy="1203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9" marR="30403">
              <a:lnSpc>
                <a:spcPts val="1725"/>
              </a:lnSpc>
              <a:spcBef>
                <a:spcPts val="86"/>
              </a:spcBef>
            </a:pPr>
            <a:r>
              <a:rPr dirty="0" smtClean="0" baseline="3413" sz="2400" spc="0">
                <a:latin typeface="Calibri"/>
                <a:cs typeface="Calibri"/>
              </a:rPr>
              <a:t>*</a:t>
            </a:r>
            <a:r>
              <a:rPr dirty="0" smtClean="0" baseline="3413" sz="2400" spc="0">
                <a:latin typeface="Calibri"/>
                <a:cs typeface="Calibri"/>
              </a:rPr>
              <a:t>  </a:t>
            </a:r>
            <a:r>
              <a:rPr dirty="0" smtClean="0" baseline="3413" sz="2400" spc="6">
                <a:latin typeface="Calibri"/>
                <a:cs typeface="Calibri"/>
              </a:rPr>
              <a:t> </a:t>
            </a:r>
            <a:r>
              <a:rPr dirty="0" smtClean="0" baseline="3413" sz="2400" spc="0">
                <a:latin typeface="Calibri"/>
                <a:cs typeface="Calibri"/>
              </a:rPr>
              <a:t>Du</a:t>
            </a:r>
            <a:r>
              <a:rPr dirty="0" smtClean="0" baseline="3413" sz="2400" spc="-50">
                <a:latin typeface="Calibri"/>
                <a:cs typeface="Calibri"/>
              </a:rPr>
              <a:t>k</a:t>
            </a:r>
            <a:r>
              <a:rPr dirty="0" smtClean="0" baseline="3413" sz="2400" spc="0">
                <a:latin typeface="Calibri"/>
                <a:cs typeface="Calibri"/>
              </a:rPr>
              <a:t>es,</a:t>
            </a:r>
            <a:r>
              <a:rPr dirty="0" smtClean="0" baseline="3413" sz="2400" spc="-43">
                <a:latin typeface="Calibri"/>
                <a:cs typeface="Calibri"/>
              </a:rPr>
              <a:t> </a:t>
            </a:r>
            <a:r>
              <a:rPr dirty="0" smtClean="0" baseline="3413" sz="2400" spc="0">
                <a:latin typeface="Calibri"/>
                <a:cs typeface="Calibri"/>
              </a:rPr>
              <a:t>Na</a:t>
            </a:r>
            <a:r>
              <a:rPr dirty="0" smtClean="0" baseline="3413" sz="2400" spc="-4">
                <a:latin typeface="Calibri"/>
                <a:cs typeface="Calibri"/>
              </a:rPr>
              <a:t>n</a:t>
            </a:r>
            <a:r>
              <a:rPr dirty="0" smtClean="0" baseline="3413" sz="2400" spc="4">
                <a:latin typeface="Calibri"/>
                <a:cs typeface="Calibri"/>
              </a:rPr>
              <a:t>t</a:t>
            </a:r>
            <a:r>
              <a:rPr dirty="0" smtClean="0" baseline="3413" sz="2400" spc="0">
                <a:latin typeface="Calibri"/>
                <a:cs typeface="Calibri"/>
              </a:rPr>
              <a:t>uc</a:t>
            </a:r>
            <a:r>
              <a:rPr dirty="0" smtClean="0" baseline="3413" sz="2400" spc="-54">
                <a:latin typeface="Calibri"/>
                <a:cs typeface="Calibri"/>
              </a:rPr>
              <a:t>k</a:t>
            </a:r>
            <a:r>
              <a:rPr dirty="0" smtClean="0" baseline="3413" sz="2400" spc="-14">
                <a:latin typeface="Calibri"/>
                <a:cs typeface="Calibri"/>
              </a:rPr>
              <a:t>e</a:t>
            </a:r>
            <a:r>
              <a:rPr dirty="0" smtClean="0" baseline="3413" sz="2400" spc="0">
                <a:latin typeface="Calibri"/>
                <a:cs typeface="Calibri"/>
              </a:rPr>
              <a:t>t</a:t>
            </a:r>
            <a:r>
              <a:rPr dirty="0" smtClean="0" baseline="3413" sz="2400" spc="-46">
                <a:latin typeface="Calibri"/>
                <a:cs typeface="Calibri"/>
              </a:rPr>
              <a:t> </a:t>
            </a:r>
            <a:r>
              <a:rPr dirty="0" smtClean="0" baseline="3413" sz="2400" spc="0">
                <a:latin typeface="Calibri"/>
                <a:cs typeface="Calibri"/>
              </a:rPr>
              <a:t>a</a:t>
            </a:r>
            <a:r>
              <a:rPr dirty="0" smtClean="0" baseline="3413" sz="2400" spc="4">
                <a:latin typeface="Calibri"/>
                <a:cs typeface="Calibri"/>
              </a:rPr>
              <a:t>n</a:t>
            </a:r>
            <a:r>
              <a:rPr dirty="0" smtClean="0" baseline="3413" sz="2400" spc="0">
                <a:latin typeface="Calibri"/>
                <a:cs typeface="Calibri"/>
              </a:rPr>
              <a:t>d</a:t>
            </a:r>
            <a:r>
              <a:rPr dirty="0" smtClean="0" baseline="3413" sz="2400" spc="-39">
                <a:latin typeface="Calibri"/>
                <a:cs typeface="Calibri"/>
              </a:rPr>
              <a:t> </a:t>
            </a:r>
            <a:r>
              <a:rPr dirty="0" smtClean="0" baseline="3413" sz="2400" spc="0">
                <a:latin typeface="Calibri"/>
                <a:cs typeface="Calibri"/>
              </a:rPr>
              <a:t>Ba</a:t>
            </a:r>
            <a:r>
              <a:rPr dirty="0" smtClean="0" baseline="3413" sz="2400" spc="-4">
                <a:latin typeface="Calibri"/>
                <a:cs typeface="Calibri"/>
              </a:rPr>
              <a:t>r</a:t>
            </a:r>
            <a:r>
              <a:rPr dirty="0" smtClean="0" baseline="3413" sz="2400" spc="0">
                <a:latin typeface="Calibri"/>
                <a:cs typeface="Calibri"/>
              </a:rPr>
              <a:t>n</a:t>
            </a:r>
            <a:r>
              <a:rPr dirty="0" smtClean="0" baseline="3413" sz="2400" spc="-9">
                <a:latin typeface="Calibri"/>
                <a:cs typeface="Calibri"/>
              </a:rPr>
              <a:t>s</a:t>
            </a:r>
            <a:r>
              <a:rPr dirty="0" smtClean="0" baseline="3413" sz="2400" spc="-19">
                <a:latin typeface="Calibri"/>
                <a:cs typeface="Calibri"/>
              </a:rPr>
              <a:t>t</a:t>
            </a:r>
            <a:r>
              <a:rPr dirty="0" smtClean="0" baseline="3413" sz="2400" spc="0">
                <a:latin typeface="Calibri"/>
                <a:cs typeface="Calibri"/>
              </a:rPr>
              <a:t>a</a:t>
            </a:r>
            <a:r>
              <a:rPr dirty="0" smtClean="0" baseline="3413" sz="2400" spc="4">
                <a:latin typeface="Calibri"/>
                <a:cs typeface="Calibri"/>
              </a:rPr>
              <a:t>b</a:t>
            </a:r>
            <a:r>
              <a:rPr dirty="0" smtClean="0" baseline="3413" sz="2400" spc="4">
                <a:latin typeface="Calibri"/>
                <a:cs typeface="Calibri"/>
              </a:rPr>
              <a:t>l</a:t>
            </a:r>
            <a:r>
              <a:rPr dirty="0" smtClean="0" baseline="3413" sz="2400" spc="0">
                <a:latin typeface="Calibri"/>
                <a:cs typeface="Calibri"/>
              </a:rPr>
              <a:t>e</a:t>
            </a:r>
            <a:r>
              <a:rPr dirty="0" smtClean="0" baseline="3413" sz="2400" spc="-64">
                <a:latin typeface="Calibri"/>
                <a:cs typeface="Calibri"/>
              </a:rPr>
              <a:t> </a:t>
            </a:r>
            <a:r>
              <a:rPr dirty="0" smtClean="0" baseline="3413" sz="2400" spc="-19">
                <a:latin typeface="Calibri"/>
                <a:cs typeface="Calibri"/>
              </a:rPr>
              <a:t>c</a:t>
            </a:r>
            <a:r>
              <a:rPr dirty="0" smtClean="0" baseline="3413" sz="2400" spc="0">
                <a:latin typeface="Calibri"/>
                <a:cs typeface="Calibri"/>
              </a:rPr>
              <a:t>ou</a:t>
            </a:r>
            <a:r>
              <a:rPr dirty="0" smtClean="0" baseline="3413" sz="2400" spc="-9">
                <a:latin typeface="Calibri"/>
                <a:cs typeface="Calibri"/>
              </a:rPr>
              <a:t>n</a:t>
            </a:r>
            <a:r>
              <a:rPr dirty="0" smtClean="0" baseline="3413" sz="2400" spc="4">
                <a:latin typeface="Calibri"/>
                <a:cs typeface="Calibri"/>
              </a:rPr>
              <a:t>t</a:t>
            </a:r>
            <a:r>
              <a:rPr dirty="0" smtClean="0" baseline="3413" sz="2400" spc="4">
                <a:latin typeface="Calibri"/>
                <a:cs typeface="Calibri"/>
              </a:rPr>
              <a:t>i</a:t>
            </a:r>
            <a:r>
              <a:rPr dirty="0" smtClean="0" baseline="3413" sz="2400" spc="0">
                <a:latin typeface="Calibri"/>
                <a:cs typeface="Calibri"/>
              </a:rPr>
              <a:t>es</a:t>
            </a:r>
            <a:r>
              <a:rPr dirty="0" smtClean="0" baseline="3413" sz="2400" spc="-14">
                <a:latin typeface="Calibri"/>
                <a:cs typeface="Calibri"/>
              </a:rPr>
              <a:t> </a:t>
            </a:r>
            <a:r>
              <a:rPr dirty="0" smtClean="0" baseline="3413" sz="2400" spc="-14">
                <a:latin typeface="Calibri"/>
                <a:cs typeface="Calibri"/>
              </a:rPr>
              <a:t>c</a:t>
            </a:r>
            <a:r>
              <a:rPr dirty="0" smtClean="0" baseline="3413" sz="2400" spc="0">
                <a:latin typeface="Calibri"/>
                <a:cs typeface="Calibri"/>
              </a:rPr>
              <a:t>ombined</a:t>
            </a:r>
            <a:endParaRPr sz="1600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  <a:spcBef>
                <a:spcPts val="9"/>
              </a:spcBef>
            </a:pPr>
            <a:r>
              <a:rPr dirty="0" smtClean="0" baseline="1706" sz="2400" spc="0">
                <a:latin typeface="Calibri"/>
                <a:cs typeface="Calibri"/>
              </a:rPr>
              <a:t>**</a:t>
            </a:r>
            <a:r>
              <a:rPr dirty="0" smtClean="0" baseline="1706" sz="2400" spc="0">
                <a:latin typeface="Calibri"/>
                <a:cs typeface="Calibri"/>
              </a:rPr>
              <a:t> </a:t>
            </a:r>
            <a:r>
              <a:rPr dirty="0" smtClean="0" baseline="1706" sz="2400" spc="360">
                <a:latin typeface="Calibri"/>
                <a:cs typeface="Calibri"/>
              </a:rPr>
              <a:t> </a:t>
            </a:r>
            <a:r>
              <a:rPr dirty="0" smtClean="0" baseline="1706" sz="2400" spc="-4">
                <a:latin typeface="Calibri"/>
                <a:cs typeface="Calibri"/>
              </a:rPr>
              <a:t>B</a:t>
            </a:r>
            <a:r>
              <a:rPr dirty="0" smtClean="0" baseline="1706" sz="2400" spc="0">
                <a:latin typeface="Calibri"/>
                <a:cs typeface="Calibri"/>
              </a:rPr>
              <a:t>o</a:t>
            </a:r>
            <a:r>
              <a:rPr dirty="0" smtClean="0" baseline="1706" sz="2400" spc="-14">
                <a:latin typeface="Calibri"/>
                <a:cs typeface="Calibri"/>
              </a:rPr>
              <a:t>s</a:t>
            </a:r>
            <a:r>
              <a:rPr dirty="0" smtClean="0" baseline="1706" sz="2400" spc="-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on,</a:t>
            </a:r>
            <a:r>
              <a:rPr dirty="0" smtClean="0" baseline="1706" sz="2400" spc="-24">
                <a:latin typeface="Calibri"/>
                <a:cs typeface="Calibri"/>
              </a:rPr>
              <a:t> </a:t>
            </a:r>
            <a:r>
              <a:rPr dirty="0" smtClean="0" baseline="1706" sz="2400" spc="-75">
                <a:latin typeface="Calibri"/>
                <a:cs typeface="Calibri"/>
              </a:rPr>
              <a:t>W</a:t>
            </a:r>
            <a:r>
              <a:rPr dirty="0" smtClean="0" baseline="1706" sz="2400" spc="0">
                <a:latin typeface="Calibri"/>
                <a:cs typeface="Calibri"/>
              </a:rPr>
              <a:t>o</a:t>
            </a:r>
            <a:r>
              <a:rPr dirty="0" smtClean="0" baseline="1706" sz="2400" spc="-2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c</a:t>
            </a:r>
            <a:r>
              <a:rPr dirty="0" smtClean="0" baseline="1706" sz="2400" spc="-4">
                <a:latin typeface="Calibri"/>
                <a:cs typeface="Calibri"/>
              </a:rPr>
              <a:t>e</a:t>
            </a:r>
            <a:r>
              <a:rPr dirty="0" smtClean="0" baseline="1706" sz="2400" spc="-14">
                <a:latin typeface="Calibri"/>
                <a:cs typeface="Calibri"/>
              </a:rPr>
              <a:t>s</a:t>
            </a:r>
            <a:r>
              <a:rPr dirty="0" smtClean="0" baseline="1706" sz="2400" spc="-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e</a:t>
            </a:r>
            <a:r>
              <a:rPr dirty="0" smtClean="0" baseline="1706" sz="2400" spc="-13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r>
              <a:rPr dirty="0" smtClean="0" baseline="1706" sz="2400" spc="-21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Sprin</a:t>
            </a:r>
            <a:r>
              <a:rPr dirty="0" smtClean="0" baseline="1706" sz="2400" spc="4">
                <a:latin typeface="Calibri"/>
                <a:cs typeface="Calibri"/>
              </a:rPr>
              <a:t>g</a:t>
            </a:r>
            <a:r>
              <a:rPr dirty="0" smtClean="0" baseline="1706" sz="2400" spc="4">
                <a:latin typeface="Calibri"/>
                <a:cs typeface="Calibri"/>
              </a:rPr>
              <a:t>f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eld,</a:t>
            </a:r>
            <a:r>
              <a:rPr dirty="0" smtClean="0" baseline="1706" sz="2400" spc="-83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L</a:t>
            </a:r>
            <a:r>
              <a:rPr dirty="0" smtClean="0" baseline="1706" sz="2400" spc="-9">
                <a:latin typeface="Calibri"/>
                <a:cs typeface="Calibri"/>
              </a:rPr>
              <a:t>o</a:t>
            </a:r>
            <a:r>
              <a:rPr dirty="0" smtClean="0" baseline="1706" sz="2400" spc="-14">
                <a:latin typeface="Calibri"/>
                <a:cs typeface="Calibri"/>
              </a:rPr>
              <a:t>w</a:t>
            </a:r>
            <a:r>
              <a:rPr dirty="0" smtClean="0" baseline="1706" sz="2400" spc="0">
                <a:latin typeface="Calibri"/>
                <a:cs typeface="Calibri"/>
              </a:rPr>
              <a:t>el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r>
              <a:rPr dirty="0" smtClean="0" baseline="1706" sz="2400" spc="-25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C</a:t>
            </a:r>
            <a:r>
              <a:rPr dirty="0" smtClean="0" baseline="1706" sz="2400" spc="4">
                <a:latin typeface="Calibri"/>
                <a:cs typeface="Calibri"/>
              </a:rPr>
              <a:t>a</a:t>
            </a:r>
            <a:r>
              <a:rPr dirty="0" smtClean="0" baseline="1706" sz="2400" spc="0">
                <a:latin typeface="Calibri"/>
                <a:cs typeface="Calibri"/>
              </a:rPr>
              <a:t>mb</a:t>
            </a:r>
            <a:r>
              <a:rPr dirty="0" smtClean="0" baseline="1706" sz="2400" spc="-4">
                <a:latin typeface="Calibri"/>
                <a:cs typeface="Calibri"/>
              </a:rPr>
              <a:t>r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d</a:t>
            </a:r>
            <a:r>
              <a:rPr dirty="0" smtClean="0" baseline="1706" sz="2400" spc="-4">
                <a:latin typeface="Calibri"/>
                <a:cs typeface="Calibri"/>
              </a:rPr>
              <a:t>g</a:t>
            </a:r>
            <a:r>
              <a:rPr dirty="0" smtClean="0" baseline="1706" sz="2400" spc="0">
                <a:latin typeface="Calibri"/>
                <a:cs typeface="Calibri"/>
              </a:rPr>
              <a:t>e,</a:t>
            </a:r>
            <a:r>
              <a:rPr dirty="0" smtClean="0" baseline="1706" sz="2400" spc="-79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N</a:t>
            </a:r>
            <a:r>
              <a:rPr dirty="0" smtClean="0" baseline="1706" sz="2400" spc="-1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w</a:t>
            </a:r>
            <a:r>
              <a:rPr dirty="0" smtClean="0" baseline="1706" sz="2400" spc="-9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B</a:t>
            </a:r>
            <a:r>
              <a:rPr dirty="0" smtClean="0" baseline="1706" sz="2400" spc="-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d</a:t>
            </a:r>
            <a:r>
              <a:rPr dirty="0" smtClean="0" baseline="1706" sz="2400" spc="-29">
                <a:latin typeface="Calibri"/>
                <a:cs typeface="Calibri"/>
              </a:rPr>
              <a:t>f</a:t>
            </a:r>
            <a:r>
              <a:rPr dirty="0" smtClean="0" baseline="1706" sz="2400" spc="0">
                <a:latin typeface="Calibri"/>
                <a:cs typeface="Calibri"/>
              </a:rPr>
              <a:t>o</a:t>
            </a:r>
            <a:r>
              <a:rPr dirty="0" smtClean="0" baseline="1706" sz="2400" spc="-2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d,</a:t>
            </a:r>
            <a:r>
              <a:rPr dirty="0" smtClean="0" baseline="1706" sz="2400" spc="-11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B</a:t>
            </a:r>
            <a:r>
              <a:rPr dirty="0" smtClean="0" baseline="1706" sz="2400" spc="-34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oc</a:t>
            </a:r>
            <a:r>
              <a:rPr dirty="0" smtClean="0" baseline="1706" sz="2400" spc="-19">
                <a:latin typeface="Calibri"/>
                <a:cs typeface="Calibri"/>
              </a:rPr>
              <a:t>k</a:t>
            </a:r>
            <a:r>
              <a:rPr dirty="0" smtClean="0" baseline="1706" sz="2400" spc="-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on,</a:t>
            </a:r>
            <a:r>
              <a:rPr dirty="0" smtClean="0" baseline="1706" sz="2400" spc="-17">
                <a:latin typeface="Calibri"/>
                <a:cs typeface="Calibri"/>
              </a:rPr>
              <a:t> </a:t>
            </a:r>
            <a:r>
              <a:rPr dirty="0" smtClean="0" baseline="1706" sz="2400" spc="-4">
                <a:latin typeface="Calibri"/>
                <a:cs typeface="Calibri"/>
              </a:rPr>
              <a:t>Q</a:t>
            </a:r>
            <a:r>
              <a:rPr dirty="0" smtClean="0" baseline="1706" sz="2400" spc="0">
                <a:latin typeface="Calibri"/>
                <a:cs typeface="Calibri"/>
              </a:rPr>
              <a:t>u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nc</a:t>
            </a:r>
            <a:r>
              <a:rPr dirty="0" smtClean="0" baseline="1706" sz="2400" spc="-109">
                <a:latin typeface="Calibri"/>
                <a:cs typeface="Calibri"/>
              </a:rPr>
              <a:t>y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endParaRPr sz="1600">
              <a:latin typeface="Calibri"/>
              <a:cs typeface="Calibri"/>
            </a:endParaRPr>
          </a:p>
          <a:p>
            <a:pPr marL="381508">
              <a:lnSpc>
                <a:spcPts val="1920"/>
              </a:lnSpc>
            </a:pPr>
            <a:r>
              <a:rPr dirty="0" smtClean="0" baseline="1706" sz="2400" spc="-59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ynn,</a:t>
            </a:r>
            <a:r>
              <a:rPr dirty="0" smtClean="0" baseline="1706" sz="2400" spc="-34">
                <a:latin typeface="Calibri"/>
                <a:cs typeface="Calibri"/>
              </a:rPr>
              <a:t> </a:t>
            </a:r>
            <a:r>
              <a:rPr dirty="0" smtClean="0" baseline="1706" sz="2400" spc="-50">
                <a:latin typeface="Calibri"/>
                <a:cs typeface="Calibri"/>
              </a:rPr>
              <a:t>F</a:t>
            </a:r>
            <a:r>
              <a:rPr dirty="0" smtClean="0" baseline="1706" sz="2400" spc="0">
                <a:latin typeface="Calibri"/>
                <a:cs typeface="Calibri"/>
              </a:rPr>
              <a:t>a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l</a:t>
            </a:r>
            <a:r>
              <a:rPr dirty="0" smtClean="0" baseline="1706" sz="2400" spc="-32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Ri</a:t>
            </a:r>
            <a:r>
              <a:rPr dirty="0" smtClean="0" baseline="1706" sz="2400" spc="-9">
                <a:latin typeface="Calibri"/>
                <a:cs typeface="Calibri"/>
              </a:rPr>
              <a:t>v</a:t>
            </a:r>
            <a:r>
              <a:rPr dirty="0" smtClean="0" baseline="1706" sz="2400" spc="0">
                <a:latin typeface="Calibri"/>
                <a:cs typeface="Calibri"/>
              </a:rPr>
              <a:t>e</a:t>
            </a:r>
            <a:r>
              <a:rPr dirty="0" smtClean="0" baseline="1706" sz="2400" spc="-13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r>
              <a:rPr dirty="0" smtClean="0" baseline="1706" sz="2400" spc="-17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N</a:t>
            </a:r>
            <a:r>
              <a:rPr dirty="0" smtClean="0" baseline="1706" sz="2400" spc="-1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w</a:t>
            </a:r>
            <a:r>
              <a:rPr dirty="0" smtClean="0" baseline="1706" sz="2400" spc="-9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on,</a:t>
            </a:r>
            <a:r>
              <a:rPr dirty="0" smtClean="0" baseline="1706" sz="2400" spc="-25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L</a:t>
            </a:r>
            <a:r>
              <a:rPr dirty="0" smtClean="0" baseline="1706" sz="2400" spc="-4">
                <a:latin typeface="Calibri"/>
                <a:cs typeface="Calibri"/>
              </a:rPr>
              <a:t>a</a:t>
            </a:r>
            <a:r>
              <a:rPr dirty="0" smtClean="0" baseline="1706" sz="2400" spc="0">
                <a:latin typeface="Calibri"/>
                <a:cs typeface="Calibri"/>
              </a:rPr>
              <a:t>w</a:t>
            </a:r>
            <a:r>
              <a:rPr dirty="0" smtClean="0" baseline="1706" sz="2400" spc="-2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enc</a:t>
            </a:r>
            <a:r>
              <a:rPr dirty="0" smtClean="0" baseline="1706" sz="2400" spc="-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r>
              <a:rPr dirty="0" smtClean="0" baseline="1706" sz="2400" spc="-21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So</a:t>
            </a:r>
            <a:r>
              <a:rPr dirty="0" smtClean="0" baseline="1706" sz="2400" spc="-4">
                <a:latin typeface="Calibri"/>
                <a:cs typeface="Calibri"/>
              </a:rPr>
              <a:t>m</a:t>
            </a:r>
            <a:r>
              <a:rPr dirty="0" smtClean="0" baseline="1706" sz="2400" spc="0">
                <a:latin typeface="Calibri"/>
                <a:cs typeface="Calibri"/>
              </a:rPr>
              <a:t>erv</a:t>
            </a:r>
            <a:r>
              <a:rPr dirty="0" smtClean="0" baseline="1706" sz="2400" spc="9">
                <a:latin typeface="Calibri"/>
                <a:cs typeface="Calibri"/>
              </a:rPr>
              <a:t>i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e,</a:t>
            </a:r>
            <a:r>
              <a:rPr dirty="0" smtClean="0" baseline="1706" sz="2400" spc="-42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F</a:t>
            </a:r>
            <a:r>
              <a:rPr dirty="0" smtClean="0" baseline="1706" sz="2400" spc="-3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am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n</a:t>
            </a:r>
            <a:r>
              <a:rPr dirty="0" smtClean="0" baseline="1706" sz="2400" spc="4">
                <a:latin typeface="Calibri"/>
                <a:cs typeface="Calibri"/>
              </a:rPr>
              <a:t>g</a:t>
            </a:r>
            <a:r>
              <a:rPr dirty="0" smtClean="0" baseline="1706" sz="2400" spc="0">
                <a:latin typeface="Calibri"/>
                <a:cs typeface="Calibri"/>
              </a:rPr>
              <a:t>h</a:t>
            </a:r>
            <a:r>
              <a:rPr dirty="0" smtClean="0" baseline="1706" sz="2400" spc="4">
                <a:latin typeface="Calibri"/>
                <a:cs typeface="Calibri"/>
              </a:rPr>
              <a:t>a</a:t>
            </a:r>
            <a:r>
              <a:rPr dirty="0" smtClean="0" baseline="1706" sz="2400" spc="0">
                <a:latin typeface="Calibri"/>
                <a:cs typeface="Calibri"/>
              </a:rPr>
              <a:t>m,</a:t>
            </a:r>
            <a:r>
              <a:rPr dirty="0" smtClean="0" baseline="1706" sz="2400" spc="-90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H</a:t>
            </a:r>
            <a:r>
              <a:rPr dirty="0" smtClean="0" baseline="1706" sz="2400" spc="-19">
                <a:latin typeface="Calibri"/>
                <a:cs typeface="Calibri"/>
              </a:rPr>
              <a:t>a</a:t>
            </a:r>
            <a:r>
              <a:rPr dirty="0" smtClean="0" baseline="1706" sz="2400" spc="-9">
                <a:latin typeface="Calibri"/>
                <a:cs typeface="Calibri"/>
              </a:rPr>
              <a:t>v</a:t>
            </a:r>
            <a:r>
              <a:rPr dirty="0" smtClean="0" baseline="1706" sz="2400" spc="0">
                <a:latin typeface="Calibri"/>
                <a:cs typeface="Calibri"/>
              </a:rPr>
              <a:t>e</a:t>
            </a:r>
            <a:r>
              <a:rPr dirty="0" smtClean="0" baseline="1706" sz="2400" spc="-4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h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r>
              <a:rPr dirty="0" smtClean="0" baseline="1706" sz="2400" spc="-76">
                <a:latin typeface="Calibri"/>
                <a:cs typeface="Calibri"/>
              </a:rPr>
              <a:t> </a:t>
            </a:r>
            <a:r>
              <a:rPr dirty="0" smtClean="0" baseline="1706" sz="2400" spc="-64">
                <a:latin typeface="Calibri"/>
                <a:cs typeface="Calibri"/>
              </a:rPr>
              <a:t>W</a:t>
            </a:r>
            <a:r>
              <a:rPr dirty="0" smtClean="0" baseline="1706" sz="2400" spc="0">
                <a:latin typeface="Calibri"/>
                <a:cs typeface="Calibri"/>
              </a:rPr>
              <a:t>a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h</a:t>
            </a:r>
            <a:r>
              <a:rPr dirty="0" smtClean="0" baseline="1706" sz="2400" spc="4">
                <a:latin typeface="Calibri"/>
                <a:cs typeface="Calibri"/>
              </a:rPr>
              <a:t>a</a:t>
            </a:r>
            <a:r>
              <a:rPr dirty="0" smtClean="0" baseline="1706" sz="2400" spc="0">
                <a:latin typeface="Calibri"/>
                <a:cs typeface="Calibri"/>
              </a:rPr>
              <a:t>m,</a:t>
            </a:r>
            <a:r>
              <a:rPr dirty="0" smtClean="0" baseline="1706" sz="2400" spc="-63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M</a:t>
            </a:r>
            <a:r>
              <a:rPr dirty="0" smtClean="0" baseline="1706" sz="2400" spc="4">
                <a:latin typeface="Calibri"/>
                <a:cs typeface="Calibri"/>
              </a:rPr>
              <a:t>a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den</a:t>
            </a:r>
            <a:endParaRPr sz="1600">
              <a:latin typeface="Calibri"/>
              <a:cs typeface="Calibri"/>
            </a:endParaRPr>
          </a:p>
          <a:p>
            <a:pPr marL="381508" marR="30403">
              <a:lnSpc>
                <a:spcPts val="1920"/>
              </a:lnSpc>
            </a:pPr>
            <a:r>
              <a:rPr dirty="0" smtClean="0" baseline="1706" sz="2400" spc="0">
                <a:latin typeface="Calibri"/>
                <a:cs typeface="Calibri"/>
              </a:rPr>
              <a:t>B</a:t>
            </a:r>
            <a:r>
              <a:rPr dirty="0" smtClean="0" baseline="1706" sz="2400" spc="-34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oo</a:t>
            </a:r>
            <a:r>
              <a:rPr dirty="0" smtClean="0" baseline="1706" sz="2400" spc="-9">
                <a:latin typeface="Calibri"/>
                <a:cs typeface="Calibri"/>
              </a:rPr>
              <a:t>k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ne,</a:t>
            </a:r>
            <a:r>
              <a:rPr dirty="0" smtClean="0" baseline="1706" sz="2400" spc="-36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P</a:t>
            </a:r>
            <a:r>
              <a:rPr dirty="0" smtClean="0" baseline="1706" sz="2400" spc="9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y</a:t>
            </a:r>
            <a:r>
              <a:rPr dirty="0" smtClean="0" baseline="1706" sz="2400" spc="-4">
                <a:latin typeface="Calibri"/>
                <a:cs typeface="Calibri"/>
              </a:rPr>
              <a:t>m</a:t>
            </a:r>
            <a:r>
              <a:rPr dirty="0" smtClean="0" baseline="1706" sz="2400" spc="0">
                <a:latin typeface="Calibri"/>
                <a:cs typeface="Calibri"/>
              </a:rPr>
              <a:t>ou</a:t>
            </a:r>
            <a:r>
              <a:rPr dirty="0" smtClean="0" baseline="1706" sz="2400" spc="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h,</a:t>
            </a:r>
            <a:r>
              <a:rPr dirty="0" smtClean="0" baseline="1706" sz="2400" spc="-66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Med</a:t>
            </a:r>
            <a:r>
              <a:rPr dirty="0" smtClean="0" baseline="1706" sz="2400" spc="-29">
                <a:latin typeface="Calibri"/>
                <a:cs typeface="Calibri"/>
              </a:rPr>
              <a:t>f</a:t>
            </a:r>
            <a:r>
              <a:rPr dirty="0" smtClean="0" baseline="1706" sz="2400" spc="0">
                <a:latin typeface="Calibri"/>
                <a:cs typeface="Calibri"/>
              </a:rPr>
              <a:t>o</a:t>
            </a:r>
            <a:r>
              <a:rPr dirty="0" smtClean="0" baseline="1706" sz="2400" spc="-2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d,</a:t>
            </a:r>
            <a:r>
              <a:rPr dirty="0" smtClean="0" baseline="1706" sz="2400" spc="-41">
                <a:latin typeface="Calibri"/>
                <a:cs typeface="Calibri"/>
              </a:rPr>
              <a:t> </a:t>
            </a:r>
            <a:r>
              <a:rPr dirty="0" smtClean="0" baseline="1706" sz="2400" spc="-11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a</a:t>
            </a:r>
            <a:r>
              <a:rPr dirty="0" smtClean="0" baseline="1706" sz="2400" spc="4">
                <a:latin typeface="Calibri"/>
                <a:cs typeface="Calibri"/>
              </a:rPr>
              <a:t>u</a:t>
            </a:r>
            <a:r>
              <a:rPr dirty="0" smtClean="0" baseline="1706" sz="2400" spc="-9">
                <a:latin typeface="Calibri"/>
                <a:cs typeface="Calibri"/>
              </a:rPr>
              <a:t>n</a:t>
            </a:r>
            <a:r>
              <a:rPr dirty="0" smtClean="0" baseline="1706" sz="2400" spc="-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on,</a:t>
            </a:r>
            <a:r>
              <a:rPr dirty="0" smtClean="0" baseline="1706" sz="2400" spc="-67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Ch</a:t>
            </a:r>
            <a:r>
              <a:rPr dirty="0" smtClean="0" baseline="1706" sz="2400" spc="4">
                <a:latin typeface="Calibri"/>
                <a:cs typeface="Calibri"/>
              </a:rPr>
              <a:t>i</a:t>
            </a:r>
            <a:r>
              <a:rPr dirty="0" smtClean="0" baseline="1706" sz="2400" spc="-14">
                <a:latin typeface="Calibri"/>
                <a:cs typeface="Calibri"/>
              </a:rPr>
              <a:t>c</a:t>
            </a:r>
            <a:r>
              <a:rPr dirty="0" smtClean="0" baseline="1706" sz="2400" spc="0">
                <a:latin typeface="Calibri"/>
                <a:cs typeface="Calibri"/>
              </a:rPr>
              <a:t>opee,</a:t>
            </a:r>
            <a:r>
              <a:rPr dirty="0" smtClean="0" baseline="1706" sz="2400" spc="-64">
                <a:latin typeface="Calibri"/>
                <a:cs typeface="Calibri"/>
              </a:rPr>
              <a:t> </a:t>
            </a:r>
            <a:r>
              <a:rPr dirty="0" smtClean="0" baseline="1706" sz="2400" spc="-64">
                <a:latin typeface="Calibri"/>
                <a:cs typeface="Calibri"/>
              </a:rPr>
              <a:t>W</a:t>
            </a:r>
            <a:r>
              <a:rPr dirty="0" smtClean="0" baseline="1706" sz="2400" spc="-1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y</a:t>
            </a:r>
            <a:r>
              <a:rPr dirty="0" smtClean="0" baseline="1706" sz="2400" spc="-4">
                <a:latin typeface="Calibri"/>
                <a:cs typeface="Calibri"/>
              </a:rPr>
              <a:t>m</a:t>
            </a:r>
            <a:r>
              <a:rPr dirty="0" smtClean="0" baseline="1706" sz="2400" spc="0">
                <a:latin typeface="Calibri"/>
                <a:cs typeface="Calibri"/>
              </a:rPr>
              <a:t>ou</a:t>
            </a:r>
            <a:r>
              <a:rPr dirty="0" smtClean="0" baseline="1706" sz="2400" spc="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h,</a:t>
            </a:r>
            <a:r>
              <a:rPr dirty="0" smtClean="0" baseline="1706" sz="2400" spc="-31">
                <a:latin typeface="Calibri"/>
                <a:cs typeface="Calibri"/>
              </a:rPr>
              <a:t> </a:t>
            </a:r>
            <a:r>
              <a:rPr dirty="0" smtClean="0" baseline="1706" sz="2400" spc="-25">
                <a:latin typeface="Calibri"/>
                <a:cs typeface="Calibri"/>
              </a:rPr>
              <a:t>R</a:t>
            </a:r>
            <a:r>
              <a:rPr dirty="0" smtClean="0" baseline="1706" sz="2400" spc="-14">
                <a:latin typeface="Calibri"/>
                <a:cs typeface="Calibri"/>
              </a:rPr>
              <a:t>e</a:t>
            </a:r>
            <a:r>
              <a:rPr dirty="0" smtClean="0" baseline="1706" sz="2400" spc="-9">
                <a:latin typeface="Calibri"/>
                <a:cs typeface="Calibri"/>
              </a:rPr>
              <a:t>v</a:t>
            </a:r>
            <a:r>
              <a:rPr dirty="0" smtClean="0" baseline="1706" sz="2400" spc="0">
                <a:latin typeface="Calibri"/>
                <a:cs typeface="Calibri"/>
              </a:rPr>
              <a:t>e</a:t>
            </a:r>
            <a:r>
              <a:rPr dirty="0" smtClean="0" baseline="1706" sz="2400" spc="-29">
                <a:latin typeface="Calibri"/>
                <a:cs typeface="Calibri"/>
              </a:rPr>
              <a:t>r</a:t>
            </a:r>
            <a:r>
              <a:rPr dirty="0" smtClean="0" baseline="1706" sz="2400" spc="0">
                <a:latin typeface="Calibri"/>
                <a:cs typeface="Calibri"/>
              </a:rPr>
              <a:t>e,</a:t>
            </a:r>
            <a:r>
              <a:rPr dirty="0" smtClean="0" baseline="1706" sz="2400" spc="-9">
                <a:latin typeface="Calibri"/>
                <a:cs typeface="Calibri"/>
              </a:rPr>
              <a:t> </a:t>
            </a:r>
            <a:r>
              <a:rPr dirty="0" smtClean="0" baseline="1706" sz="2400" spc="-34">
                <a:latin typeface="Calibri"/>
                <a:cs typeface="Calibri"/>
              </a:rPr>
              <a:t>P</a:t>
            </a:r>
            <a:r>
              <a:rPr dirty="0" smtClean="0" baseline="1706" sz="2400" spc="0">
                <a:latin typeface="Calibri"/>
                <a:cs typeface="Calibri"/>
              </a:rPr>
              <a:t>eabod</a:t>
            </a:r>
            <a:r>
              <a:rPr dirty="0" smtClean="0" baseline="1706" sz="2400" spc="-104">
                <a:latin typeface="Calibri"/>
                <a:cs typeface="Calibri"/>
              </a:rPr>
              <a:t>y</a:t>
            </a:r>
            <a:r>
              <a:rPr dirty="0" smtClean="0" baseline="1706" sz="2400" spc="0">
                <a:latin typeface="Calibri"/>
                <a:cs typeface="Calibri"/>
              </a:rPr>
              <a:t>,</a:t>
            </a:r>
            <a:endParaRPr sz="1600">
              <a:latin typeface="Calibri"/>
              <a:cs typeface="Calibri"/>
            </a:endParaRPr>
          </a:p>
          <a:p>
            <a:pPr marL="381508" marR="30403">
              <a:lnSpc>
                <a:spcPts val="1925"/>
              </a:lnSpc>
              <a:spcBef>
                <a:spcPts val="0"/>
              </a:spcBef>
            </a:pPr>
            <a:r>
              <a:rPr dirty="0" smtClean="0" baseline="1706" sz="2400" spc="0">
                <a:latin typeface="Calibri"/>
                <a:cs typeface="Calibri"/>
              </a:rPr>
              <a:t>M</a:t>
            </a:r>
            <a:r>
              <a:rPr dirty="0" smtClean="0" baseline="1706" sz="2400" spc="-14">
                <a:latin typeface="Calibri"/>
                <a:cs typeface="Calibri"/>
              </a:rPr>
              <a:t>e</a:t>
            </a:r>
            <a:r>
              <a:rPr dirty="0" smtClean="0" baseline="1706" sz="2400" spc="0">
                <a:latin typeface="Calibri"/>
                <a:cs typeface="Calibri"/>
              </a:rPr>
              <a:t>t</a:t>
            </a:r>
            <a:r>
              <a:rPr dirty="0" smtClean="0" baseline="1706" sz="2400" spc="4">
                <a:latin typeface="Calibri"/>
                <a:cs typeface="Calibri"/>
              </a:rPr>
              <a:t>h</a:t>
            </a:r>
            <a:r>
              <a:rPr dirty="0" smtClean="0" baseline="1706" sz="2400" spc="0">
                <a:latin typeface="Calibri"/>
                <a:cs typeface="Calibri"/>
              </a:rPr>
              <a:t>uen,</a:t>
            </a:r>
            <a:r>
              <a:rPr dirty="0" smtClean="0" baseline="1706" sz="2400" spc="0">
                <a:latin typeface="Calibri"/>
                <a:cs typeface="Calibri"/>
              </a:rPr>
              <a:t> </a:t>
            </a:r>
            <a:r>
              <a:rPr dirty="0" smtClean="0" baseline="1706" sz="2400" spc="-4">
                <a:latin typeface="Calibri"/>
                <a:cs typeface="Calibri"/>
              </a:rPr>
              <a:t>B</a:t>
            </a:r>
            <a:r>
              <a:rPr dirty="0" smtClean="0" baseline="1706" sz="2400" spc="0">
                <a:latin typeface="Calibri"/>
                <a:cs typeface="Calibri"/>
              </a:rPr>
              <a:t>arn</a:t>
            </a:r>
            <a:r>
              <a:rPr dirty="0" smtClean="0" baseline="1706" sz="2400" spc="-14">
                <a:latin typeface="Calibri"/>
                <a:cs typeface="Calibri"/>
              </a:rPr>
              <a:t>s</a:t>
            </a:r>
            <a:r>
              <a:rPr dirty="0" smtClean="0" baseline="1706" sz="2400" spc="-19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ab</a:t>
            </a:r>
            <a:r>
              <a:rPr dirty="0" smtClean="0" baseline="1706" sz="2400" spc="4">
                <a:latin typeface="Calibri"/>
                <a:cs typeface="Calibri"/>
              </a:rPr>
              <a:t>l</a:t>
            </a:r>
            <a:r>
              <a:rPr dirty="0" smtClean="0" baseline="1706" sz="2400" spc="0">
                <a:latin typeface="Calibri"/>
                <a:cs typeface="Calibri"/>
              </a:rPr>
              <a:t>e,</a:t>
            </a:r>
            <a:r>
              <a:rPr dirty="0" smtClean="0" baseline="1706" sz="2400" spc="-52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Pi</a:t>
            </a:r>
            <a:r>
              <a:rPr dirty="0" smtClean="0" baseline="1706" sz="2400" spc="-14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t</a:t>
            </a:r>
            <a:r>
              <a:rPr dirty="0" smtClean="0" baseline="1706" sz="2400" spc="-9">
                <a:latin typeface="Calibri"/>
                <a:cs typeface="Calibri"/>
              </a:rPr>
              <a:t>s</a:t>
            </a:r>
            <a:r>
              <a:rPr dirty="0" smtClean="0" baseline="1706" sz="2400" spc="0">
                <a:latin typeface="Calibri"/>
                <a:cs typeface="Calibri"/>
              </a:rPr>
              <a:t>f</a:t>
            </a:r>
            <a:r>
              <a:rPr dirty="0" smtClean="0" baseline="1706" sz="2400" spc="9">
                <a:latin typeface="Calibri"/>
                <a:cs typeface="Calibri"/>
              </a:rPr>
              <a:t>i</a:t>
            </a:r>
            <a:r>
              <a:rPr dirty="0" smtClean="0" baseline="1706" sz="2400" spc="0">
                <a:latin typeface="Calibri"/>
                <a:cs typeface="Calibri"/>
              </a:rPr>
              <a:t>eld,</a:t>
            </a:r>
            <a:r>
              <a:rPr dirty="0" smtClean="0" baseline="1706" sz="2400" spc="-24">
                <a:latin typeface="Calibri"/>
                <a:cs typeface="Calibri"/>
              </a:rPr>
              <a:t> </a:t>
            </a:r>
            <a:r>
              <a:rPr dirty="0" smtClean="0" baseline="1706" sz="2400" spc="0">
                <a:latin typeface="Calibri"/>
                <a:cs typeface="Calibri"/>
              </a:rPr>
              <a:t>Le</a:t>
            </a:r>
            <a:r>
              <a:rPr dirty="0" smtClean="0" baseline="1706" sz="2400" spc="-4">
                <a:latin typeface="Calibri"/>
                <a:cs typeface="Calibri"/>
              </a:rPr>
              <a:t>o</a:t>
            </a:r>
            <a:r>
              <a:rPr dirty="0" smtClean="0" baseline="1706" sz="2400" spc="-4">
                <a:latin typeface="Calibri"/>
                <a:cs typeface="Calibri"/>
              </a:rPr>
              <a:t>m</a:t>
            </a:r>
            <a:r>
              <a:rPr dirty="0" smtClean="0" baseline="1706" sz="2400" spc="0">
                <a:latin typeface="Calibri"/>
                <a:cs typeface="Calibri"/>
              </a:rPr>
              <a:t>i</a:t>
            </a:r>
            <a:r>
              <a:rPr dirty="0" smtClean="0" baseline="1706" sz="2400" spc="4">
                <a:latin typeface="Calibri"/>
                <a:cs typeface="Calibri"/>
              </a:rPr>
              <a:t>n</a:t>
            </a:r>
            <a:r>
              <a:rPr dirty="0" smtClean="0" baseline="1706" sz="2400" spc="-14">
                <a:latin typeface="Calibri"/>
                <a:cs typeface="Calibri"/>
              </a:rPr>
              <a:t>s</a:t>
            </a:r>
            <a:r>
              <a:rPr dirty="0" smtClean="0" baseline="1706" sz="2400" spc="-9">
                <a:latin typeface="Calibri"/>
                <a:cs typeface="Calibri"/>
              </a:rPr>
              <a:t>t</a:t>
            </a:r>
            <a:r>
              <a:rPr dirty="0" smtClean="0" baseline="1706" sz="2400" spc="0">
                <a:latin typeface="Calibri"/>
                <a:cs typeface="Calibri"/>
              </a:rPr>
              <a:t>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9292" y="644874"/>
            <a:ext cx="4230387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Provi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er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Id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ntifi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rs</a:t>
            </a:r>
            <a:r>
              <a:rPr dirty="0" smtClean="0" sz="3200" spc="-25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–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Propo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3200" spc="-2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-239" b="1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wo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Le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els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86" y="1979079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7186" y="1979079"/>
            <a:ext cx="13080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Option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1: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3719" y="1979079"/>
            <a:ext cx="518136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sh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400" spc="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Is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nd</a:t>
            </a:r>
            <a:r>
              <a:rPr dirty="0" smtClean="0" sz="2400" spc="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CMS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Prov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4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-13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ype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7186" y="2345086"/>
            <a:ext cx="6960459" cy="1866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(</a:t>
            </a:r>
            <a:r>
              <a:rPr dirty="0" smtClean="0" sz="2400" spc="4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rom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S)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ws</a:t>
            </a:r>
            <a:r>
              <a:rPr dirty="0" smtClean="0" sz="2400" spc="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users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4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ack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phys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ci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ns</a:t>
            </a:r>
            <a:r>
              <a:rPr dirty="0" smtClean="0" sz="2400" spc="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across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payers</a:t>
            </a:r>
            <a:endParaRPr sz="2400">
              <a:latin typeface="Arial"/>
              <a:cs typeface="Arial"/>
            </a:endParaRPr>
          </a:p>
          <a:p>
            <a:pPr marL="12700" marR="39873">
              <a:lnSpc>
                <a:spcPct val="95825"/>
              </a:lnSpc>
              <a:spcBef>
                <a:spcPts val="699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Option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2:</a:t>
            </a:r>
            <a:r>
              <a:rPr dirty="0" smtClean="0" sz="2400" spc="66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sh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400" spc="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20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Us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rs</a:t>
            </a:r>
            <a:r>
              <a:rPr dirty="0" smtClean="0" sz="2400" spc="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nk</a:t>
            </a:r>
            <a:r>
              <a:rPr dirty="0" smtClean="0" sz="2400" spc="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x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ternal</a:t>
            </a:r>
            <a:r>
              <a:rPr dirty="0" smtClean="0" sz="2400" spc="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sources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(such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as</a:t>
            </a:r>
            <a:r>
              <a:rPr dirty="0" smtClean="0" sz="2400" spc="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S)</a:t>
            </a:r>
            <a:r>
              <a:rPr dirty="0" smtClean="0" sz="2400" spc="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name,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400" spc="-9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dress,</a:t>
            </a:r>
            <a:r>
              <a:rPr dirty="0" smtClean="0" sz="2400" spc="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286" y="3149892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9292" y="867774"/>
            <a:ext cx="3971036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LDS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3600" spc="-26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APCD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286" y="1969539"/>
            <a:ext cx="152806" cy="645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5786" y="1969539"/>
            <a:ext cx="6619992" cy="2475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11">
              <a:lnSpc>
                <a:spcPts val="2150"/>
              </a:lnSpc>
              <a:spcBef>
                <a:spcPts val="107"/>
              </a:spcBef>
            </a:pP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ould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apply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no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go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ern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ent</a:t>
            </a:r>
            <a:r>
              <a:rPr dirty="0" smtClean="0" sz="2000" spc="-5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use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only</a:t>
            </a:r>
            <a:endParaRPr sz="2000">
              <a:latin typeface="Arial"/>
              <a:cs typeface="Arial"/>
            </a:endParaRPr>
          </a:p>
          <a:p>
            <a:pPr marL="469874" marR="18579" indent="-457174">
              <a:lnSpc>
                <a:spcPts val="2299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plified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equ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form.</a:t>
            </a:r>
            <a:r>
              <a:rPr dirty="0" smtClean="0" sz="2000" spc="528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equ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stors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uld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need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ju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ti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y: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endParaRPr sz="2000">
              <a:latin typeface="Arial"/>
              <a:cs typeface="Arial"/>
            </a:endParaRPr>
          </a:p>
          <a:p>
            <a:pPr marL="469874" marR="18579">
              <a:lnSpc>
                <a:spcPts val="2299"/>
              </a:lnSpc>
              <a:spcBef>
                <a:spcPts val="579"/>
              </a:spcBef>
            </a:pP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G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eo</a:t>
            </a:r>
            <a:r>
              <a:rPr dirty="0" smtClean="0" sz="2000" spc="-25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b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ea</a:t>
            </a:r>
            <a:r>
              <a:rPr dirty="0" smtClean="0" sz="2000" spc="9">
                <a:solidFill>
                  <a:srgbClr val="00436D"/>
                </a:solidFill>
                <a:latin typeface="Arial"/>
                <a:cs typeface="Arial"/>
              </a:rPr>
              <a:t>k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out</a:t>
            </a:r>
            <a:endParaRPr sz="2000">
              <a:latin typeface="Arial"/>
              <a:cs typeface="Arial"/>
            </a:endParaRPr>
          </a:p>
          <a:p>
            <a:pPr marL="469874" marR="43811">
              <a:lnSpc>
                <a:spcPct val="95825"/>
              </a:lnSpc>
              <a:spcBef>
                <a:spcPts val="594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n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en</a:t>
            </a:r>
            <a:r>
              <a:rPr dirty="0" smtClean="0" sz="2000" spc="9">
                <a:solidFill>
                  <a:srgbClr val="00436D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rypted</a:t>
            </a:r>
            <a:r>
              <a:rPr dirty="0" smtClean="0" sz="2000" spc="-3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NPI</a:t>
            </a:r>
            <a:endParaRPr sz="2000">
              <a:latin typeface="Arial"/>
              <a:cs typeface="Arial"/>
            </a:endParaRPr>
          </a:p>
          <a:p>
            <a:pPr marL="469874" marR="43811">
              <a:lnSpc>
                <a:spcPct val="95825"/>
              </a:lnSpc>
              <a:spcBef>
                <a:spcPts val="583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L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-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fi</a:t>
            </a:r>
            <a:r>
              <a:rPr dirty="0" smtClean="0" sz="2000" spc="-4">
                <a:solidFill>
                  <a:srgbClr val="00436D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es</a:t>
            </a:r>
            <a:r>
              <a:rPr dirty="0" smtClean="0" sz="2000" spc="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needed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–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not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elements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As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ta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Manag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ment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Plans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uld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still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endParaRPr sz="2000">
              <a:latin typeface="Arial"/>
              <a:cs typeface="Arial"/>
            </a:endParaRPr>
          </a:p>
          <a:p>
            <a:pPr marL="12700" marR="43811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ealth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uld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ew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ts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ealth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1486" y="2701306"/>
            <a:ext cx="152653" cy="1011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3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286" y="3798967"/>
            <a:ext cx="152654" cy="645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9292" y="867774"/>
            <a:ext cx="291216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3600" spc="-9" b="1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ut</a:t>
            </a:r>
            <a:r>
              <a:rPr dirty="0" smtClean="0" sz="3600" spc="1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Sou</a:t>
            </a:r>
            <a:r>
              <a:rPr dirty="0" smtClean="0" sz="3600" spc="-9" b="1">
                <a:solidFill>
                  <a:srgbClr val="004178"/>
                </a:solidFill>
                <a:latin typeface="Arial"/>
                <a:cs typeface="Arial"/>
              </a:rPr>
              <a:t>g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ht</a:t>
            </a:r>
            <a:endParaRPr sz="3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7186" y="1969539"/>
            <a:ext cx="6247292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Feedback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appro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ches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1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geogr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phic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brea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k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outs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1486" y="2326402"/>
            <a:ext cx="152653" cy="645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8661" y="2341753"/>
            <a:ext cx="1444604" cy="645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251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Cou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ty</a:t>
            </a:r>
            <a:r>
              <a:rPr dirty="0" smtClean="0" baseline="2730" sz="3000" spc="9">
                <a:solidFill>
                  <a:srgbClr val="00436D"/>
                </a:solidFill>
                <a:latin typeface="Calibri"/>
                <a:cs typeface="Calibri"/>
              </a:rPr>
              <a:t>/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27"/>
              </a:spcBef>
            </a:pP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3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dig</a:t>
            </a:r>
            <a:r>
              <a:rPr dirty="0" smtClean="0" sz="2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/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5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digit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286" y="3067066"/>
            <a:ext cx="152654" cy="646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5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7186" y="3067066"/>
            <a:ext cx="5928251" cy="646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ding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no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1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states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ntiguous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475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m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efulne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2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CD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286" y="4164727"/>
            <a:ext cx="205082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If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2982" y="4164727"/>
            <a:ext cx="713234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you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efer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nd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it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mments: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ap</a:t>
            </a:r>
            <a:r>
              <a:rPr dirty="0" smtClean="0" sz="2000" spc="9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d.data</a:t>
            </a:r>
            <a:r>
              <a:rPr dirty="0" smtClean="0" sz="2000" spc="-9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@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s</a:t>
            </a:r>
            <a:r>
              <a:rPr dirty="0" smtClean="0" sz="2000" spc="-9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z="2000" spc="-14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e.</a:t>
            </a:r>
            <a:r>
              <a:rPr dirty="0" smtClean="0" sz="2000" spc="-14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z="2000" spc="0" u="heavy">
                <a:solidFill>
                  <a:srgbClr val="0000FF"/>
                </a:solidFill>
                <a:latin typeface="Arial"/>
                <a:cs typeface="Arial"/>
                <a:hlinkClick r:id="rId2"/>
              </a:rPr>
              <a:t>a.us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  <a:hlinkClick r:id="rId2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39292" y="644874"/>
            <a:ext cx="3380763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Current</a:t>
            </a:r>
            <a:r>
              <a:rPr dirty="0" smtClean="0" sz="3200" spc="-2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Requ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st</a:t>
            </a:r>
            <a:r>
              <a:rPr dirty="0" smtClean="0" sz="3200" spc="-2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Proc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ss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286" y="1969539"/>
            <a:ext cx="152806" cy="6459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7186" y="1969539"/>
            <a:ext cx="6782648" cy="16826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ts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made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element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ts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at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element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level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minimum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ns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480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IA</a:t>
            </a:r>
            <a:r>
              <a:rPr dirty="0" smtClean="0" sz="2000" spc="-1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4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ful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ills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stomi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z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ex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ct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583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IA</a:t>
            </a:r>
            <a:r>
              <a:rPr dirty="0" smtClean="0" sz="2000" spc="-1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anal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sts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ppo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stomi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z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ex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286" y="3006106"/>
            <a:ext cx="152654" cy="6460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5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9292" y="867774"/>
            <a:ext cx="6242405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Issues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3600" spc="-1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th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Cur</a:t>
            </a:r>
            <a:r>
              <a:rPr dirty="0" smtClean="0" sz="3600" spc="9" b="1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ent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Process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286" y="1969539"/>
            <a:ext cx="152806" cy="1011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7186" y="1969539"/>
            <a:ext cx="7159051" cy="13164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Complet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ng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ensive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–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IA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  <a:spcBef>
                <a:spcPts val="472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ing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and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ful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illing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ts</a:t>
            </a:r>
            <a:r>
              <a:rPr dirty="0" smtClean="0" sz="2000" spc="-4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ce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intensive</a:t>
            </a:r>
            <a:endParaRPr sz="2000">
              <a:latin typeface="Arial"/>
              <a:cs typeface="Arial"/>
            </a:endParaRPr>
          </a:p>
          <a:p>
            <a:pPr marL="12700" marR="77355">
              <a:lnSpc>
                <a:spcPct val="100041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ta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elements</a:t>
            </a:r>
            <a:r>
              <a:rPr dirty="0" smtClean="0" sz="2000" spc="-1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with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si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g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nificant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amount</a:t>
            </a:r>
            <a:r>
              <a:rPr dirty="0" smtClean="0" sz="2000" spc="-2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of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mis</a:t>
            </a:r>
            <a:r>
              <a:rPr dirty="0" smtClean="0" sz="2000" spc="9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ing</a:t>
            </a:r>
            <a:r>
              <a:rPr dirty="0" smtClean="0" sz="2000" spc="-2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data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for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es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u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-3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to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unexpe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tedly</a:t>
            </a:r>
            <a:r>
              <a:rPr dirty="0" smtClean="0" sz="2000" spc="-25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v</a:t>
            </a:r>
            <a:r>
              <a:rPr dirty="0" smtClean="0" sz="2000" spc="-4">
                <a:solidFill>
                  <a:srgbClr val="00436D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se</a:t>
            </a:r>
            <a:r>
              <a:rPr dirty="0" smtClean="0" sz="2000" spc="-1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their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analy</a:t>
            </a:r>
            <a:r>
              <a:rPr dirty="0" smtClean="0" sz="2000" spc="-4">
                <a:solidFill>
                  <a:srgbClr val="00436D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ic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plans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1486" y="3363103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4361" y="3378454"/>
            <a:ext cx="5663686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B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ts</a:t>
            </a:r>
            <a:r>
              <a:rPr dirty="0" smtClean="0" baseline="2730" sz="3000" spc="25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esho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ds,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ma</a:t>
            </a:r>
            <a:r>
              <a:rPr dirty="0" smtClean="0" baseline="2730" sz="3000" spc="-3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y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29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ar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an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286" y="373800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7186" y="3738007"/>
            <a:ext cx="6313770" cy="950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Level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2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elements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ently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relea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may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po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1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-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identi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tion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ri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k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582"/>
              </a:spcBef>
            </a:pP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mendmen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(additional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elemen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s)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reque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286" y="4408574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39292" y="888714"/>
            <a:ext cx="635729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Goals</a:t>
            </a:r>
            <a:r>
              <a:rPr dirty="0" smtClean="0" sz="3200" spc="-2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for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Lim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ted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r>
              <a:rPr dirty="0" smtClean="0" sz="3200" spc="-1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Set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(LDS)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286" y="1987094"/>
            <a:ext cx="203098" cy="8928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64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186" y="1987094"/>
            <a:ext cx="7390057" cy="13195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6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Prote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pati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nt</a:t>
            </a:r>
            <a:r>
              <a:rPr dirty="0" smtClean="0" sz="2800" spc="-4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pr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cy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64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Ser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-73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tic</a:t>
            </a:r>
            <a:r>
              <a:rPr dirty="0" smtClean="0" sz="2800" spc="-7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800" spc="-76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800" spc="-13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800" spc="-18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non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g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’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800" spc="-107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rs</a:t>
            </a:r>
            <a:r>
              <a:rPr dirty="0" smtClean="0" sz="2800" spc="-58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as</a:t>
            </a:r>
            <a:endParaRPr sz="2800">
              <a:latin typeface="Arial"/>
              <a:cs typeface="Arial"/>
            </a:endParaRPr>
          </a:p>
          <a:p>
            <a:pPr marL="12700" marR="61335">
              <a:lnSpc>
                <a:spcPct val="95825"/>
              </a:lnSpc>
              <a:spcBef>
                <a:spcPts val="140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is</a:t>
            </a:r>
            <a:r>
              <a:rPr dirty="0" smtClean="0" sz="2800" spc="-2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b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1486" y="340617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dirty="0" smtClean="0" sz="24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8661" y="3424554"/>
            <a:ext cx="650941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3413" sz="3600" spc="-19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3413" sz="3600" spc="64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’t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use</a:t>
            </a:r>
            <a:r>
              <a:rPr dirty="0" smtClean="0" baseline="3413" sz="36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-29">
                <a:solidFill>
                  <a:srgbClr val="00436D"/>
                </a:solidFill>
                <a:latin typeface="Calibri"/>
                <a:cs typeface="Calibri"/>
              </a:rPr>
              <a:t>w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ould</a:t>
            </a:r>
            <a:r>
              <a:rPr dirty="0" smtClean="0" baseline="3413" sz="36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-25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et</a:t>
            </a:r>
            <a:r>
              <a:rPr dirty="0" smtClean="0" baseline="3413" sz="36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ac</a:t>
            </a:r>
            <a:r>
              <a:rPr dirty="0" smtClean="0" baseline="3413" sz="36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ess</a:t>
            </a:r>
            <a:r>
              <a:rPr dirty="0" smtClean="0" baseline="3413" sz="3600" spc="-25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all</a:t>
            </a:r>
            <a:r>
              <a:rPr dirty="0" smtClean="0" baseline="3413" sz="3600" spc="-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MA</a:t>
            </a:r>
            <a:r>
              <a:rPr dirty="0" smtClean="0" baseline="3413" sz="36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APCD</a:t>
            </a:r>
            <a:r>
              <a:rPr dirty="0" smtClean="0" baseline="3413" sz="36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3413" sz="3600" spc="-19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3413" sz="36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3413" sz="36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3413" sz="3600" spc="0">
                <a:solidFill>
                  <a:srgbClr val="00436D"/>
                </a:solidFill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dirty="0" smtClean="0" baseline="1137" sz="3600" spc="0">
                <a:solidFill>
                  <a:srgbClr val="00436D"/>
                </a:solidFill>
                <a:latin typeface="Calibri"/>
                <a:cs typeface="Calibri"/>
              </a:rPr>
              <a:t>ne</a:t>
            </a:r>
            <a:r>
              <a:rPr dirty="0" smtClean="0" baseline="1137" sz="3600" spc="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137" sz="3600" spc="0">
                <a:solidFill>
                  <a:srgbClr val="00436D"/>
                </a:solidFill>
                <a:latin typeface="Calibri"/>
                <a:cs typeface="Calibri"/>
              </a:rPr>
              <a:t>ded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286" y="4243242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186" y="4243242"/>
            <a:ext cx="661572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Stre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mli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-103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q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800" spc="-8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nd</a:t>
            </a:r>
            <a:r>
              <a:rPr dirty="0" smtClean="0" sz="2800" spc="-2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800" spc="9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800" spc="0">
                <a:solidFill>
                  <a:srgbClr val="004178"/>
                </a:solidFill>
                <a:latin typeface="Arial"/>
                <a:cs typeface="Arial"/>
              </a:rPr>
              <a:t>ew</a:t>
            </a:r>
            <a:r>
              <a:rPr dirty="0" smtClean="0" sz="2800" spc="-5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800" spc="4">
                <a:solidFill>
                  <a:srgbClr val="004178"/>
                </a:solidFill>
                <a:latin typeface="Arial"/>
                <a:cs typeface="Arial"/>
              </a:rPr>
              <a:t>processes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39292" y="867774"/>
            <a:ext cx="562289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LDS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as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Defined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-14" b="1">
                <a:solidFill>
                  <a:srgbClr val="004178"/>
                </a:solidFill>
                <a:latin typeface="Arial"/>
                <a:cs typeface="Arial"/>
              </a:rPr>
              <a:t>b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9" b="1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3600" spc="-269" b="1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AA</a:t>
            </a:r>
            <a:endParaRPr sz="3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7186" y="1969539"/>
            <a:ext cx="5438388" cy="5849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x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cludes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spe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ic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set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dire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ident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er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su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ich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app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ar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2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8968" y="1969539"/>
            <a:ext cx="1814695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lowing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1486" y="2570242"/>
            <a:ext cx="152806" cy="14994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4361" y="2585593"/>
            <a:ext cx="3431254" cy="1499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Name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al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ess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5"/>
              </a:lnSpc>
              <a:spcBef>
                <a:spcPts val="0"/>
              </a:spcBef>
            </a:pP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SSI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Medi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mbe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Hea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plan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ben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ficiary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mbe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4286" y="416472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7186" y="4164727"/>
            <a:ext cx="6581284" cy="9507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May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lude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dates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(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admi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si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n,</a:t>
            </a:r>
            <a:r>
              <a:rPr dirty="0" smtClean="0" sz="2000" spc="-2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di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g</a:t>
            </a:r>
            <a:r>
              <a:rPr dirty="0" smtClean="0" sz="2000" spc="19">
                <a:solidFill>
                  <a:srgbClr val="00436D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dirty="0" smtClean="0" sz="2000" spc="-54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rvice,</a:t>
            </a:r>
            <a:r>
              <a:rPr dirty="0" smtClean="0" sz="2000" spc="-2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birth,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death)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  <a:spcBef>
                <a:spcPts val="58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May</a:t>
            </a:r>
            <a:r>
              <a:rPr dirty="0" smtClean="0" sz="2000" spc="-1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in</a:t>
            </a:r>
            <a:r>
              <a:rPr dirty="0" smtClean="0" sz="2000" spc="4">
                <a:solidFill>
                  <a:srgbClr val="00436D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lude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age,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city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or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town,</a:t>
            </a:r>
            <a:r>
              <a:rPr dirty="0" smtClean="0" sz="2000" spc="-1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state,</a:t>
            </a:r>
            <a:r>
              <a:rPr dirty="0" smtClean="0" sz="2000" spc="-2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ZIP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4286" y="4835541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39292" y="867774"/>
            <a:ext cx="2515311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CMS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LDS</a:t>
            </a:r>
            <a:r>
              <a:rPr dirty="0" smtClean="0" sz="3600" spc="-134" b="1">
                <a:solidFill>
                  <a:srgbClr val="004178"/>
                </a:solidFill>
                <a:latin typeface="Arial"/>
                <a:cs typeface="Arial"/>
              </a:rPr>
              <a:t>’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endParaRPr sz="3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7186" y="1969539"/>
            <a:ext cx="7163297" cy="5849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Limi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sets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pat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whi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sele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ted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ariables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are</a:t>
            </a:r>
            <a:endParaRPr sz="2000">
              <a:latin typeface="Arial"/>
              <a:cs typeface="Arial"/>
            </a:endParaRPr>
          </a:p>
          <a:p>
            <a:pPr marL="12700" marR="38221">
              <a:lnSpc>
                <a:spcPct val="95825"/>
              </a:lnSpc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en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rypted,</a:t>
            </a:r>
            <a:r>
              <a:rPr dirty="0" smtClean="0" sz="2000" spc="-4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blan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k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nge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1486" y="2570242"/>
            <a:ext cx="152806" cy="8899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00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4361" y="2585593"/>
            <a:ext cx="6840507" cy="27189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221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50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clu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50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clu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ZI</a:t>
            </a:r>
            <a:r>
              <a:rPr dirty="0" smtClean="0" baseline="1365" sz="3000" spc="-259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1365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inclu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ou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ty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5"/>
              </a:lnSpc>
              <a:spcBef>
                <a:spcPts val="0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50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cludes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of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bi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th,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but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includes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ther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y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ea</a:t>
            </a:r>
            <a:r>
              <a:rPr dirty="0" smtClean="0" baseline="1365" sz="3000" spc="-4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or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5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-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y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ear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ange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ludes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yp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ed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ben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ficiary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ide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tif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3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cla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ms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en</a:t>
            </a:r>
            <a:r>
              <a:rPr dirty="0" smtClean="0" baseline="1365" sz="30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ol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fi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Includes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enc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y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ed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NP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ider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fi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(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1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99</a:t>
            </a:r>
            <a:r>
              <a:rPr dirty="0" smtClean="0" baseline="1365" sz="3000" spc="25">
                <a:solidFill>
                  <a:srgbClr val="00436D"/>
                </a:solidFill>
                <a:latin typeface="Calibri"/>
                <a:cs typeface="Calibri"/>
              </a:rPr>
              <a:t>9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-201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2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)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but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ncludes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</a:pP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eal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NPIs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be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inning</a:t>
            </a:r>
            <a:r>
              <a:rPr dirty="0" smtClean="0" baseline="1365" sz="3000" spc="-2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2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0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1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ludes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claim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fi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1486" y="3789823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1486" y="4399430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1486" y="5009277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39292" y="644874"/>
            <a:ext cx="3941881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3200" spc="-23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APCD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Propo</a:t>
            </a:r>
            <a:r>
              <a:rPr dirty="0" smtClean="0" sz="3200" spc="-9" b="1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ed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</a:pP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Lim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ted</a:t>
            </a:r>
            <a:r>
              <a:rPr dirty="0" smtClean="0" sz="3200" spc="-1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Data</a:t>
            </a:r>
            <a:r>
              <a:rPr dirty="0" smtClean="0" sz="3200" spc="-1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200" spc="0" b="1">
                <a:solidFill>
                  <a:srgbClr val="004178"/>
                </a:solidFill>
                <a:latin typeface="Arial"/>
                <a:cs typeface="Arial"/>
              </a:rPr>
              <a:t>Set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7186" y="1969539"/>
            <a:ext cx="2988188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>
                <a:solidFill>
                  <a:srgbClr val="004178"/>
                </a:solidFill>
                <a:latin typeface="Arial"/>
                <a:cs typeface="Arial"/>
              </a:rPr>
              <a:t>MA</a:t>
            </a:r>
            <a:r>
              <a:rPr dirty="0" smtClean="0" sz="2000" spc="-2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CD</a:t>
            </a:r>
            <a:r>
              <a:rPr dirty="0" smtClean="0" sz="2000" spc="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LDS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is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brid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1486" y="2326402"/>
            <a:ext cx="15265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4361" y="2341753"/>
            <a:ext cx="6639914" cy="1255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808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Co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ains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only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-34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or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tion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is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er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ed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34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or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inclus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12700" marR="33808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HI</a:t>
            </a:r>
            <a:r>
              <a:rPr dirty="0" smtClean="0" baseline="1365" sz="3000" spc="-150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AA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LDS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  <a:spcBef>
                <a:spcPts val="420"/>
              </a:spcBef>
            </a:pP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Inco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po</a:t>
            </a:r>
            <a:r>
              <a:rPr dirty="0" smtClean="0" sz="20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sz="2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ad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it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onal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pri</a:t>
            </a:r>
            <a:r>
              <a:rPr dirty="0" smtClean="0" sz="2000" spc="-29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acy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sz="20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sz="2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ections,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su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h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as</a:t>
            </a:r>
            <a:r>
              <a:rPr dirty="0" smtClean="0" sz="2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-3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an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ing</a:t>
            </a:r>
            <a:r>
              <a:rPr dirty="0" smtClean="0" sz="2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en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ypt</a:t>
            </a:r>
            <a:r>
              <a:rPr dirty="0" smtClean="0" sz="2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on,</a:t>
            </a:r>
            <a:r>
              <a:rPr dirty="0" smtClean="0" sz="2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sz="2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om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CMS</a:t>
            </a:r>
            <a:r>
              <a:rPr dirty="0" smtClean="0" sz="2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LDS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1486" y="2996962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539292" y="867774"/>
            <a:ext cx="4164888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CHIA</a:t>
            </a:r>
            <a:r>
              <a:rPr dirty="0" smtClean="0" sz="3600" spc="-119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Metho</a:t>
            </a:r>
            <a:r>
              <a:rPr dirty="0" smtClean="0" sz="3600" spc="-9" b="1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ol</a:t>
            </a:r>
            <a:r>
              <a:rPr dirty="0" smtClean="0" sz="3600" spc="-9" b="1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gy</a:t>
            </a:r>
            <a:endParaRPr sz="3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7186" y="1969539"/>
            <a:ext cx="4114801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Determined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what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must</a:t>
            </a:r>
            <a:r>
              <a:rPr dirty="0" smtClean="0" sz="2000" spc="-25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x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cluded: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1486" y="2265442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64361" y="2280793"/>
            <a:ext cx="6300946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HI</a:t>
            </a:r>
            <a:r>
              <a:rPr dirty="0" smtClean="0" baseline="2730" sz="3000" spc="-150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-d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fined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di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ect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ide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tif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2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the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3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50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cept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on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of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ar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specif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su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b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scr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ber</a:t>
            </a:r>
            <a:r>
              <a:rPr dirty="0" smtClean="0" baseline="1365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mbe</a:t>
            </a:r>
            <a:r>
              <a:rPr dirty="0" smtClean="0" baseline="1365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2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IDs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which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hashed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All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el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3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MA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APCD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ele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1486" y="2875042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4286" y="3250080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7186" y="3250080"/>
            <a:ext cx="695016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-4">
                <a:solidFill>
                  <a:srgbClr val="00436D"/>
                </a:solidFill>
                <a:latin typeface="Arial"/>
                <a:cs typeface="Arial"/>
              </a:rPr>
              <a:t>E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x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cluded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elemen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</a:t>
            </a:r>
            <a:r>
              <a:rPr dirty="0" smtClean="0" sz="2000" spc="-1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due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to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significant</a:t>
            </a:r>
            <a:r>
              <a:rPr dirty="0" smtClean="0" sz="2000" spc="-2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amount</a:t>
            </a:r>
            <a:r>
              <a:rPr dirty="0" smtClean="0" sz="2000" spc="-34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of</a:t>
            </a:r>
            <a:r>
              <a:rPr dirty="0" smtClean="0" sz="2000" spc="-1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missing</a:t>
            </a:r>
            <a:r>
              <a:rPr dirty="0" smtClean="0" sz="2000" spc="-9">
                <a:solidFill>
                  <a:srgbClr val="00436D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data: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1486" y="3606943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4361" y="3622294"/>
            <a:ext cx="54633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39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amp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es: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inp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ut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PC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ho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-3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adm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/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discha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286" y="428664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7186" y="4286647"/>
            <a:ext cx="6991283" cy="5849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In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tiga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ed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elements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that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potentially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h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ould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exclud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due</a:t>
            </a:r>
            <a:endParaRPr sz="2000">
              <a:latin typeface="Arial"/>
              <a:cs typeface="Arial"/>
            </a:endParaRPr>
          </a:p>
          <a:p>
            <a:pPr marL="12700" marR="38176">
              <a:lnSpc>
                <a:spcPct val="95825"/>
              </a:lnSpc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patient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p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v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y</a:t>
            </a:r>
            <a:r>
              <a:rPr dirty="0" smtClean="0" sz="2000" spc="-1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o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c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4120" y="4286647"/>
            <a:ext cx="27583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1486" y="4887357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4361" y="4902708"/>
            <a:ext cx="650385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ee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-3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xt</a:t>
            </a:r>
            <a:r>
              <a:rPr dirty="0" smtClean="0" baseline="2730" sz="3000" spc="2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fi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lds,</a:t>
            </a:r>
            <a:r>
              <a:rPr dirty="0" smtClean="0" baseline="2730" sz="3000" spc="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inclu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ing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ar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-d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fined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/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no</a:t>
            </a:r>
            <a:r>
              <a:rPr dirty="0" smtClean="0" baseline="2730" sz="3000" spc="9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-</a:t>
            </a:r>
            <a:r>
              <a:rPr dirty="0" smtClean="0" baseline="2730" sz="3000" spc="-2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an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loo</a:t>
            </a:r>
            <a:r>
              <a:rPr dirty="0" smtClean="0" baseline="2730" sz="3000" spc="-29">
                <a:solidFill>
                  <a:srgbClr val="00436D"/>
                </a:solidFill>
                <a:latin typeface="Calibri"/>
                <a:cs typeface="Calibri"/>
              </a:rPr>
              <a:t>k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up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able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1365" sz="3000" spc="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names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of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drugs,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-1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3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ad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7497826" y="455612"/>
            <a:ext cx="1227137" cy="1227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73087" y="1675701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1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573087" y="1709610"/>
            <a:ext cx="7654861" cy="0"/>
          </a:xfrm>
          <a:custGeom>
            <a:avLst/>
            <a:gdLst/>
            <a:ahLst/>
            <a:cxnLst/>
            <a:rect l="l" t="t" r="r" b="b"/>
            <a:pathLst>
              <a:path w="7654861" h="0">
                <a:moveTo>
                  <a:pt x="0" y="0"/>
                </a:moveTo>
                <a:lnTo>
                  <a:pt x="7654861" y="0"/>
                </a:lnTo>
              </a:path>
            </a:pathLst>
          </a:custGeom>
          <a:ln w="1816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39292" y="867774"/>
            <a:ext cx="5767959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9"/>
              </a:lnSpc>
              <a:spcBef>
                <a:spcPts val="189"/>
              </a:spcBef>
            </a:pP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CHIA</a:t>
            </a:r>
            <a:r>
              <a:rPr dirty="0" smtClean="0" sz="3600" spc="-125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Methodo</a:t>
            </a:r>
            <a:r>
              <a:rPr dirty="0" smtClean="0" sz="3600" spc="-14" b="1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ogy</a:t>
            </a:r>
            <a:r>
              <a:rPr dirty="0" smtClean="0" sz="3600" spc="24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–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3600" spc="0" b="1">
                <a:solidFill>
                  <a:srgbClr val="004178"/>
                </a:solidFill>
                <a:latin typeface="Arial"/>
                <a:cs typeface="Arial"/>
              </a:rPr>
              <a:t>con’t</a:t>
            </a:r>
            <a:endParaRPr sz="3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4286" y="1969539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7186" y="1969539"/>
            <a:ext cx="3725024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x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clude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ce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ta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</a:t>
            </a:r>
            <a:r>
              <a:rPr dirty="0" smtClean="0" sz="2000" spc="-3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qua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-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ident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i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er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1486" y="2326402"/>
            <a:ext cx="152653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64361" y="2341753"/>
            <a:ext cx="6065921" cy="1255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W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h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ich</a:t>
            </a:r>
            <a:r>
              <a:rPr dirty="0" smtClean="0" baseline="2730" sz="3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ma</a:t>
            </a:r>
            <a:r>
              <a:rPr dirty="0" smtClean="0" baseline="2730" sz="3000" spc="-64">
                <a:solidFill>
                  <a:srgbClr val="00436D"/>
                </a:solidFill>
                <a:latin typeface="Calibri"/>
                <a:cs typeface="Calibri"/>
              </a:rPr>
              <a:t>k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indi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iduals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uniq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the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op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tion</a:t>
            </a:r>
            <a:r>
              <a:rPr dirty="0" smtClean="0" baseline="2730" sz="3000" spc="-1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and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u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s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0"/>
              </a:lnSpc>
              <a:spcBef>
                <a:spcPts val="13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poss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bly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us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34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or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indi</a:t>
            </a:r>
            <a:r>
              <a:rPr dirty="0" smtClean="0" baseline="1365" sz="3000" spc="-2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ect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9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-ide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tif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tion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ct val="101725"/>
              </a:lnSpc>
              <a:spcBef>
                <a:spcPts val="314"/>
              </a:spcBef>
            </a:pP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sz="2000" spc="-39">
                <a:solidFill>
                  <a:srgbClr val="00436D"/>
                </a:solidFill>
                <a:latin typeface="Calibri"/>
                <a:cs typeface="Calibri"/>
              </a:rPr>
              <a:t>x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amp</a:t>
            </a:r>
            <a:r>
              <a:rPr dirty="0" smtClean="0" sz="2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es:</a:t>
            </a:r>
            <a:r>
              <a:rPr dirty="0" smtClean="0" sz="2000" spc="446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Ra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e,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-14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th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icit</a:t>
            </a:r>
            <a:r>
              <a:rPr dirty="0" smtClean="0" sz="2000" spc="-144">
                <a:solidFill>
                  <a:srgbClr val="00436D"/>
                </a:solidFill>
                <a:latin typeface="Calibri"/>
                <a:cs typeface="Calibri"/>
              </a:rPr>
              <a:t>y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sz="2000" spc="-1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Member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Lan</a:t>
            </a:r>
            <a:r>
              <a:rPr dirty="0" smtClean="0" sz="2000" spc="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uage,</a:t>
            </a:r>
            <a:r>
              <a:rPr dirty="0" smtClean="0" sz="2000" spc="-4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Disabi</a:t>
            </a:r>
            <a:r>
              <a:rPr dirty="0" smtClean="0" sz="2000" spc="-9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ity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405"/>
              </a:lnSpc>
              <a:spcBef>
                <a:spcPts val="120"/>
              </a:spcBef>
            </a:pP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-16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50">
                <a:solidFill>
                  <a:srgbClr val="00436D"/>
                </a:solidFill>
                <a:latin typeface="Calibri"/>
                <a:cs typeface="Calibri"/>
              </a:rPr>
              <a:t>F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am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ly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P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an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ing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4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n</a:t>
            </a:r>
            <a:r>
              <a:rPr dirty="0" smtClean="0" baseline="1365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1365" sz="3000" spc="-25">
                <a:solidFill>
                  <a:srgbClr val="00436D"/>
                </a:solidFill>
                <a:latin typeface="Calibri"/>
                <a:cs typeface="Calibri"/>
              </a:rPr>
              <a:t>t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</a:t>
            </a:r>
            <a:r>
              <a:rPr dirty="0" smtClean="0" baseline="1365" sz="3000" spc="-169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,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Me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m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ber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SIC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1365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1365" sz="3000" spc="0">
                <a:solidFill>
                  <a:srgbClr val="00436D"/>
                </a:solidFill>
                <a:latin typeface="Calibri"/>
                <a:cs typeface="Calibri"/>
              </a:rPr>
              <a:t>ode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1486" y="2996962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286" y="367704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7186" y="3677047"/>
            <a:ext cx="405697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tained,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but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a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nge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d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,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the</a:t>
            </a:r>
            <a:r>
              <a:rPr dirty="0" smtClean="0" sz="2000" spc="-1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following: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1486" y="4033663"/>
            <a:ext cx="152806" cy="645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4"/>
              </a:spcBef>
            </a:pPr>
            <a:r>
              <a:rPr dirty="0" smtClean="0" sz="2000" spc="0">
                <a:solidFill>
                  <a:srgbClr val="00436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4361" y="4049014"/>
            <a:ext cx="2915921" cy="6459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In</a:t>
            </a:r>
            <a:r>
              <a:rPr dirty="0" smtClean="0" baseline="2730" sz="3000" spc="4">
                <a:solidFill>
                  <a:srgbClr val="00436D"/>
                </a:solidFill>
                <a:latin typeface="Calibri"/>
                <a:cs typeface="Calibri"/>
              </a:rPr>
              <a:t>d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v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idual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r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e</a:t>
            </a:r>
            <a:r>
              <a:rPr dirty="0" smtClean="0" baseline="2730" sz="3000" spc="-4">
                <a:solidFill>
                  <a:srgbClr val="00436D"/>
                </a:solidFill>
                <a:latin typeface="Calibri"/>
                <a:cs typeface="Calibri"/>
              </a:rPr>
              <a:t>l</a:t>
            </a:r>
            <a:r>
              <a:rPr dirty="0" smtClean="0" baseline="2730" sz="3000" spc="-25">
                <a:solidFill>
                  <a:srgbClr val="00436D"/>
                </a:solidFill>
                <a:latin typeface="Calibri"/>
                <a:cs typeface="Calibri"/>
              </a:rPr>
              <a:t>a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tionship</a:t>
            </a:r>
            <a:r>
              <a:rPr dirty="0" smtClean="0" baseline="2730" sz="3000" spc="9">
                <a:solidFill>
                  <a:srgbClr val="00436D"/>
                </a:solidFill>
                <a:latin typeface="Calibri"/>
                <a:cs typeface="Calibri"/>
              </a:rPr>
              <a:t> </a:t>
            </a:r>
            <a:r>
              <a:rPr dirty="0" smtClean="0" baseline="2730" sz="3000" spc="-9">
                <a:solidFill>
                  <a:srgbClr val="00436D"/>
                </a:solidFill>
                <a:latin typeface="Calibri"/>
                <a:cs typeface="Calibri"/>
              </a:rPr>
              <a:t>c</a:t>
            </a:r>
            <a:r>
              <a:rPr dirty="0" smtClean="0" baseline="2730" sz="3000" spc="0">
                <a:solidFill>
                  <a:srgbClr val="00436D"/>
                </a:solidFill>
                <a:latin typeface="Calibri"/>
                <a:cs typeface="Calibri"/>
              </a:rPr>
              <a:t>ode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ct val="101725"/>
              </a:lnSpc>
              <a:spcBef>
                <a:spcPts val="333"/>
              </a:spcBef>
            </a:pPr>
            <a:r>
              <a:rPr dirty="0" smtClean="0" sz="2000" spc="-4">
                <a:solidFill>
                  <a:srgbClr val="00436D"/>
                </a:solidFill>
                <a:latin typeface="Calibri"/>
                <a:cs typeface="Calibri"/>
              </a:rPr>
              <a:t>G</a:t>
            </a:r>
            <a:r>
              <a:rPr dirty="0" smtClean="0" sz="2000" spc="0">
                <a:solidFill>
                  <a:srgbClr val="00436D"/>
                </a:solidFill>
                <a:latin typeface="Calibri"/>
                <a:cs typeface="Calibri"/>
              </a:rPr>
              <a:t>ender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286" y="4774581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186" y="4774581"/>
            <a:ext cx="475873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Maintained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u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b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tance</a:t>
            </a:r>
            <a:r>
              <a:rPr dirty="0" smtClean="0" sz="2000" spc="-3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abu</a:t>
            </a:r>
            <a:r>
              <a:rPr dirty="0" smtClean="0" sz="2000" spc="9">
                <a:solidFill>
                  <a:srgbClr val="004178"/>
                </a:solidFill>
                <a:latin typeface="Arial"/>
                <a:cs typeface="Arial"/>
              </a:rPr>
              <a:t>s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e</a:t>
            </a:r>
            <a:r>
              <a:rPr dirty="0" smtClean="0" sz="2000" spc="-24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(Pa</a:t>
            </a:r>
            <a:r>
              <a:rPr dirty="0" smtClean="0" sz="2000" spc="4">
                <a:solidFill>
                  <a:srgbClr val="004178"/>
                </a:solidFill>
                <a:latin typeface="Arial"/>
                <a:cs typeface="Arial"/>
              </a:rPr>
              <a:t>r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</a:t>
            </a:r>
            <a:r>
              <a:rPr dirty="0" smtClean="0" sz="2000" spc="-2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2)</a:t>
            </a:r>
            <a:r>
              <a:rPr dirty="0" smtClean="0" sz="2000" spc="-9">
                <a:solidFill>
                  <a:srgbClr val="004178"/>
                </a:solidFill>
                <a:latin typeface="Arial"/>
                <a:cs typeface="Arial"/>
              </a:rPr>
              <a:t> 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fi</a:t>
            </a:r>
            <a:r>
              <a:rPr dirty="0" smtClean="0" sz="2000" spc="-4">
                <a:solidFill>
                  <a:srgbClr val="004178"/>
                </a:solidFill>
                <a:latin typeface="Arial"/>
                <a:cs typeface="Arial"/>
              </a:rPr>
              <a:t>l</a:t>
            </a:r>
            <a:r>
              <a:rPr dirty="0" smtClean="0" sz="2000" spc="0">
                <a:solidFill>
                  <a:srgbClr val="004178"/>
                </a:solidFill>
                <a:latin typeface="Arial"/>
                <a:cs typeface="Arial"/>
              </a:rPr>
              <a:t>ter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73087" y="1569910"/>
            <a:ext cx="765486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