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3"/>
  </p:notesMasterIdLst>
  <p:handoutMasterIdLst>
    <p:handoutMasterId r:id="rId24"/>
  </p:handoutMasterIdLst>
  <p:sldIdLst>
    <p:sldId id="317" r:id="rId5"/>
    <p:sldId id="264" r:id="rId6"/>
    <p:sldId id="587" r:id="rId7"/>
    <p:sldId id="618" r:id="rId8"/>
    <p:sldId id="619" r:id="rId9"/>
    <p:sldId id="612" r:id="rId10"/>
    <p:sldId id="613" r:id="rId11"/>
    <p:sldId id="588" r:id="rId12"/>
    <p:sldId id="614" r:id="rId13"/>
    <p:sldId id="574" r:id="rId14"/>
    <p:sldId id="593" r:id="rId15"/>
    <p:sldId id="620" r:id="rId16"/>
    <p:sldId id="621" r:id="rId17"/>
    <p:sldId id="622" r:id="rId18"/>
    <p:sldId id="623" r:id="rId19"/>
    <p:sldId id="296" r:id="rId20"/>
    <p:sldId id="624" r:id="rId21"/>
    <p:sldId id="560" r:id="rId2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1" autoAdjust="0"/>
    <p:restoredTop sz="80686" autoAdjust="0"/>
  </p:normalViewPr>
  <p:slideViewPr>
    <p:cSldViewPr snapToGrid="0" snapToObjects="1" showGuides="1">
      <p:cViewPr>
        <p:scale>
          <a:sx n="97" d="100"/>
          <a:sy n="97" d="100"/>
        </p:scale>
        <p:origin x="-114" y="726"/>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State Death Data DOA</c:v>
                </c:pt>
              </c:strCache>
            </c:strRef>
          </c:tx>
          <c:marker>
            <c:symbol val="none"/>
          </c:marker>
          <c:cat>
            <c:strRef>
              <c:f>Sheet1!$A$2:$A$58</c:f>
              <c:strCache>
                <c:ptCount val="57"/>
                <c:pt idx="0">
                  <c:v>2011/01</c:v>
                </c:pt>
                <c:pt idx="1">
                  <c:v>2011/02</c:v>
                </c:pt>
                <c:pt idx="2">
                  <c:v>2011/03</c:v>
                </c:pt>
                <c:pt idx="3">
                  <c:v>2011/04</c:v>
                </c:pt>
                <c:pt idx="4">
                  <c:v>2011/05</c:v>
                </c:pt>
                <c:pt idx="5">
                  <c:v>2011/06</c:v>
                </c:pt>
                <c:pt idx="6">
                  <c:v>2011/07</c:v>
                </c:pt>
                <c:pt idx="7">
                  <c:v>2011/08</c:v>
                </c:pt>
                <c:pt idx="8">
                  <c:v>2011/09</c:v>
                </c:pt>
                <c:pt idx="9">
                  <c:v>2011/10</c:v>
                </c:pt>
                <c:pt idx="10">
                  <c:v>2011/11</c:v>
                </c:pt>
                <c:pt idx="11">
                  <c:v>2011/12</c:v>
                </c:pt>
                <c:pt idx="12">
                  <c:v>2012/01</c:v>
                </c:pt>
                <c:pt idx="13">
                  <c:v>2012/02</c:v>
                </c:pt>
                <c:pt idx="14">
                  <c:v>2012/03</c:v>
                </c:pt>
                <c:pt idx="15">
                  <c:v>2012/04</c:v>
                </c:pt>
                <c:pt idx="16">
                  <c:v>2012/05</c:v>
                </c:pt>
                <c:pt idx="17">
                  <c:v>2012/06</c:v>
                </c:pt>
                <c:pt idx="18">
                  <c:v>2012/07</c:v>
                </c:pt>
                <c:pt idx="19">
                  <c:v>2012/08</c:v>
                </c:pt>
                <c:pt idx="20">
                  <c:v>2012/09</c:v>
                </c:pt>
                <c:pt idx="21">
                  <c:v>2012/10</c:v>
                </c:pt>
                <c:pt idx="22">
                  <c:v>2012/11</c:v>
                </c:pt>
                <c:pt idx="23">
                  <c:v>2012/12</c:v>
                </c:pt>
                <c:pt idx="24">
                  <c:v>2013/01</c:v>
                </c:pt>
                <c:pt idx="25">
                  <c:v>2013/02</c:v>
                </c:pt>
                <c:pt idx="26">
                  <c:v>2013/03</c:v>
                </c:pt>
                <c:pt idx="27">
                  <c:v>2013/04</c:v>
                </c:pt>
                <c:pt idx="28">
                  <c:v>2013/05</c:v>
                </c:pt>
                <c:pt idx="29">
                  <c:v>2013/06</c:v>
                </c:pt>
                <c:pt idx="30">
                  <c:v>2013/07</c:v>
                </c:pt>
                <c:pt idx="31">
                  <c:v>2013/08</c:v>
                </c:pt>
                <c:pt idx="32">
                  <c:v>2013/09</c:v>
                </c:pt>
                <c:pt idx="33">
                  <c:v>2013/10</c:v>
                </c:pt>
                <c:pt idx="34">
                  <c:v>2013/11</c:v>
                </c:pt>
                <c:pt idx="35">
                  <c:v>2013/12</c:v>
                </c:pt>
                <c:pt idx="36">
                  <c:v>2014/01</c:v>
                </c:pt>
                <c:pt idx="37">
                  <c:v>2014/02</c:v>
                </c:pt>
                <c:pt idx="38">
                  <c:v>2014/03</c:v>
                </c:pt>
                <c:pt idx="39">
                  <c:v>2014/04</c:v>
                </c:pt>
                <c:pt idx="40">
                  <c:v>2014/05</c:v>
                </c:pt>
                <c:pt idx="41">
                  <c:v>2014/06</c:v>
                </c:pt>
                <c:pt idx="42">
                  <c:v>2014/07</c:v>
                </c:pt>
                <c:pt idx="43">
                  <c:v>2014/08</c:v>
                </c:pt>
                <c:pt idx="44">
                  <c:v>2014/09</c:v>
                </c:pt>
                <c:pt idx="45">
                  <c:v>2014/10</c:v>
                </c:pt>
                <c:pt idx="46">
                  <c:v>2014/11</c:v>
                </c:pt>
                <c:pt idx="47">
                  <c:v>2014/12</c:v>
                </c:pt>
                <c:pt idx="48">
                  <c:v>2015/01</c:v>
                </c:pt>
                <c:pt idx="49">
                  <c:v>2015/02</c:v>
                </c:pt>
                <c:pt idx="50">
                  <c:v>2015/03</c:v>
                </c:pt>
                <c:pt idx="51">
                  <c:v>2015/04</c:v>
                </c:pt>
                <c:pt idx="52">
                  <c:v>2015/05</c:v>
                </c:pt>
                <c:pt idx="53">
                  <c:v>2015/06</c:v>
                </c:pt>
                <c:pt idx="54">
                  <c:v>2015/07</c:v>
                </c:pt>
                <c:pt idx="55">
                  <c:v>2015/08</c:v>
                </c:pt>
                <c:pt idx="56">
                  <c:v>2015/09</c:v>
                </c:pt>
              </c:strCache>
            </c:strRef>
          </c:cat>
          <c:val>
            <c:numRef>
              <c:f>Sheet1!$B$2:$B$58</c:f>
              <c:numCache>
                <c:formatCode>General</c:formatCode>
                <c:ptCount val="57"/>
                <c:pt idx="0">
                  <c:v>46</c:v>
                </c:pt>
                <c:pt idx="1">
                  <c:v>58</c:v>
                </c:pt>
                <c:pt idx="2">
                  <c:v>39</c:v>
                </c:pt>
                <c:pt idx="3">
                  <c:v>38</c:v>
                </c:pt>
                <c:pt idx="4">
                  <c:v>34</c:v>
                </c:pt>
                <c:pt idx="5">
                  <c:v>51</c:v>
                </c:pt>
                <c:pt idx="6">
                  <c:v>38</c:v>
                </c:pt>
                <c:pt idx="7">
                  <c:v>35</c:v>
                </c:pt>
                <c:pt idx="8">
                  <c:v>47</c:v>
                </c:pt>
                <c:pt idx="9">
                  <c:v>40</c:v>
                </c:pt>
                <c:pt idx="10">
                  <c:v>52</c:v>
                </c:pt>
                <c:pt idx="11">
                  <c:v>52</c:v>
                </c:pt>
                <c:pt idx="12">
                  <c:v>66</c:v>
                </c:pt>
                <c:pt idx="13">
                  <c:v>28</c:v>
                </c:pt>
                <c:pt idx="14">
                  <c:v>45</c:v>
                </c:pt>
                <c:pt idx="15">
                  <c:v>48</c:v>
                </c:pt>
                <c:pt idx="16">
                  <c:v>49</c:v>
                </c:pt>
                <c:pt idx="17">
                  <c:v>52</c:v>
                </c:pt>
                <c:pt idx="18">
                  <c:v>62</c:v>
                </c:pt>
                <c:pt idx="19">
                  <c:v>63</c:v>
                </c:pt>
                <c:pt idx="20">
                  <c:v>39</c:v>
                </c:pt>
                <c:pt idx="21">
                  <c:v>48</c:v>
                </c:pt>
                <c:pt idx="22">
                  <c:v>53</c:v>
                </c:pt>
                <c:pt idx="23">
                  <c:v>71</c:v>
                </c:pt>
                <c:pt idx="24">
                  <c:v>52</c:v>
                </c:pt>
                <c:pt idx="25">
                  <c:v>68</c:v>
                </c:pt>
                <c:pt idx="26">
                  <c:v>48</c:v>
                </c:pt>
                <c:pt idx="27">
                  <c:v>47</c:v>
                </c:pt>
                <c:pt idx="28">
                  <c:v>35</c:v>
                </c:pt>
                <c:pt idx="29">
                  <c:v>50</c:v>
                </c:pt>
                <c:pt idx="30">
                  <c:v>34</c:v>
                </c:pt>
                <c:pt idx="31">
                  <c:v>54</c:v>
                </c:pt>
                <c:pt idx="32">
                  <c:v>60</c:v>
                </c:pt>
                <c:pt idx="33">
                  <c:v>56</c:v>
                </c:pt>
                <c:pt idx="34">
                  <c:v>57</c:v>
                </c:pt>
                <c:pt idx="35">
                  <c:v>56</c:v>
                </c:pt>
                <c:pt idx="36">
                  <c:v>52</c:v>
                </c:pt>
                <c:pt idx="37">
                  <c:v>64</c:v>
                </c:pt>
                <c:pt idx="38">
                  <c:v>53</c:v>
                </c:pt>
                <c:pt idx="39">
                  <c:v>46</c:v>
                </c:pt>
                <c:pt idx="40">
                  <c:v>68</c:v>
                </c:pt>
                <c:pt idx="41">
                  <c:v>52</c:v>
                </c:pt>
                <c:pt idx="42">
                  <c:v>58</c:v>
                </c:pt>
                <c:pt idx="43">
                  <c:v>61</c:v>
                </c:pt>
                <c:pt idx="44">
                  <c:v>50</c:v>
                </c:pt>
                <c:pt idx="45">
                  <c:v>47</c:v>
                </c:pt>
                <c:pt idx="46">
                  <c:v>40</c:v>
                </c:pt>
                <c:pt idx="47">
                  <c:v>50</c:v>
                </c:pt>
                <c:pt idx="48">
                  <c:v>46</c:v>
                </c:pt>
                <c:pt idx="49">
                  <c:v>45</c:v>
                </c:pt>
                <c:pt idx="50">
                  <c:v>39</c:v>
                </c:pt>
                <c:pt idx="51">
                  <c:v>47</c:v>
                </c:pt>
                <c:pt idx="52">
                  <c:v>49</c:v>
                </c:pt>
                <c:pt idx="53">
                  <c:v>47</c:v>
                </c:pt>
                <c:pt idx="54">
                  <c:v>57</c:v>
                </c:pt>
                <c:pt idx="55">
                  <c:v>46</c:v>
                </c:pt>
                <c:pt idx="56">
                  <c:v>48</c:v>
                </c:pt>
              </c:numCache>
            </c:numRef>
          </c:val>
          <c:smooth val="0"/>
        </c:ser>
        <c:ser>
          <c:idx val="1"/>
          <c:order val="1"/>
          <c:tx>
            <c:strRef>
              <c:f>Sheet1!$C$1</c:f>
              <c:strCache>
                <c:ptCount val="1"/>
                <c:pt idx="0">
                  <c:v>Case Mix ED Data DOA</c:v>
                </c:pt>
              </c:strCache>
            </c:strRef>
          </c:tx>
          <c:marker>
            <c:symbol val="none"/>
          </c:marker>
          <c:cat>
            <c:strRef>
              <c:f>Sheet1!$A$2:$A$58</c:f>
              <c:strCache>
                <c:ptCount val="57"/>
                <c:pt idx="0">
                  <c:v>2011/01</c:v>
                </c:pt>
                <c:pt idx="1">
                  <c:v>2011/02</c:v>
                </c:pt>
                <c:pt idx="2">
                  <c:v>2011/03</c:v>
                </c:pt>
                <c:pt idx="3">
                  <c:v>2011/04</c:v>
                </c:pt>
                <c:pt idx="4">
                  <c:v>2011/05</c:v>
                </c:pt>
                <c:pt idx="5">
                  <c:v>2011/06</c:v>
                </c:pt>
                <c:pt idx="6">
                  <c:v>2011/07</c:v>
                </c:pt>
                <c:pt idx="7">
                  <c:v>2011/08</c:v>
                </c:pt>
                <c:pt idx="8">
                  <c:v>2011/09</c:v>
                </c:pt>
                <c:pt idx="9">
                  <c:v>2011/10</c:v>
                </c:pt>
                <c:pt idx="10">
                  <c:v>2011/11</c:v>
                </c:pt>
                <c:pt idx="11">
                  <c:v>2011/12</c:v>
                </c:pt>
                <c:pt idx="12">
                  <c:v>2012/01</c:v>
                </c:pt>
                <c:pt idx="13">
                  <c:v>2012/02</c:v>
                </c:pt>
                <c:pt idx="14">
                  <c:v>2012/03</c:v>
                </c:pt>
                <c:pt idx="15">
                  <c:v>2012/04</c:v>
                </c:pt>
                <c:pt idx="16">
                  <c:v>2012/05</c:v>
                </c:pt>
                <c:pt idx="17">
                  <c:v>2012/06</c:v>
                </c:pt>
                <c:pt idx="18">
                  <c:v>2012/07</c:v>
                </c:pt>
                <c:pt idx="19">
                  <c:v>2012/08</c:v>
                </c:pt>
                <c:pt idx="20">
                  <c:v>2012/09</c:v>
                </c:pt>
                <c:pt idx="21">
                  <c:v>2012/10</c:v>
                </c:pt>
                <c:pt idx="22">
                  <c:v>2012/11</c:v>
                </c:pt>
                <c:pt idx="23">
                  <c:v>2012/12</c:v>
                </c:pt>
                <c:pt idx="24">
                  <c:v>2013/01</c:v>
                </c:pt>
                <c:pt idx="25">
                  <c:v>2013/02</c:v>
                </c:pt>
                <c:pt idx="26">
                  <c:v>2013/03</c:v>
                </c:pt>
                <c:pt idx="27">
                  <c:v>2013/04</c:v>
                </c:pt>
                <c:pt idx="28">
                  <c:v>2013/05</c:v>
                </c:pt>
                <c:pt idx="29">
                  <c:v>2013/06</c:v>
                </c:pt>
                <c:pt idx="30">
                  <c:v>2013/07</c:v>
                </c:pt>
                <c:pt idx="31">
                  <c:v>2013/08</c:v>
                </c:pt>
                <c:pt idx="32">
                  <c:v>2013/09</c:v>
                </c:pt>
                <c:pt idx="33">
                  <c:v>2013/10</c:v>
                </c:pt>
                <c:pt idx="34">
                  <c:v>2013/11</c:v>
                </c:pt>
                <c:pt idx="35">
                  <c:v>2013/12</c:v>
                </c:pt>
                <c:pt idx="36">
                  <c:v>2014/01</c:v>
                </c:pt>
                <c:pt idx="37">
                  <c:v>2014/02</c:v>
                </c:pt>
                <c:pt idx="38">
                  <c:v>2014/03</c:v>
                </c:pt>
                <c:pt idx="39">
                  <c:v>2014/04</c:v>
                </c:pt>
                <c:pt idx="40">
                  <c:v>2014/05</c:v>
                </c:pt>
                <c:pt idx="41">
                  <c:v>2014/06</c:v>
                </c:pt>
                <c:pt idx="42">
                  <c:v>2014/07</c:v>
                </c:pt>
                <c:pt idx="43">
                  <c:v>2014/08</c:v>
                </c:pt>
                <c:pt idx="44">
                  <c:v>2014/09</c:v>
                </c:pt>
                <c:pt idx="45">
                  <c:v>2014/10</c:v>
                </c:pt>
                <c:pt idx="46">
                  <c:v>2014/11</c:v>
                </c:pt>
                <c:pt idx="47">
                  <c:v>2014/12</c:v>
                </c:pt>
                <c:pt idx="48">
                  <c:v>2015/01</c:v>
                </c:pt>
                <c:pt idx="49">
                  <c:v>2015/02</c:v>
                </c:pt>
                <c:pt idx="50">
                  <c:v>2015/03</c:v>
                </c:pt>
                <c:pt idx="51">
                  <c:v>2015/04</c:v>
                </c:pt>
                <c:pt idx="52">
                  <c:v>2015/05</c:v>
                </c:pt>
                <c:pt idx="53">
                  <c:v>2015/06</c:v>
                </c:pt>
                <c:pt idx="54">
                  <c:v>2015/07</c:v>
                </c:pt>
                <c:pt idx="55">
                  <c:v>2015/08</c:v>
                </c:pt>
                <c:pt idx="56">
                  <c:v>2015/09</c:v>
                </c:pt>
              </c:strCache>
            </c:strRef>
          </c:cat>
          <c:val>
            <c:numRef>
              <c:f>Sheet1!$C$2:$C$58</c:f>
              <c:numCache>
                <c:formatCode>General</c:formatCode>
                <c:ptCount val="57"/>
                <c:pt idx="0">
                  <c:v>39</c:v>
                </c:pt>
                <c:pt idx="1">
                  <c:v>36</c:v>
                </c:pt>
                <c:pt idx="2">
                  <c:v>30</c:v>
                </c:pt>
                <c:pt idx="3">
                  <c:v>24</c:v>
                </c:pt>
                <c:pt idx="4">
                  <c:v>29</c:v>
                </c:pt>
                <c:pt idx="5">
                  <c:v>33</c:v>
                </c:pt>
                <c:pt idx="6">
                  <c:v>38</c:v>
                </c:pt>
                <c:pt idx="7">
                  <c:v>24</c:v>
                </c:pt>
                <c:pt idx="8">
                  <c:v>24</c:v>
                </c:pt>
                <c:pt idx="9">
                  <c:v>33</c:v>
                </c:pt>
                <c:pt idx="10">
                  <c:v>38</c:v>
                </c:pt>
                <c:pt idx="11">
                  <c:v>37</c:v>
                </c:pt>
                <c:pt idx="12">
                  <c:v>36</c:v>
                </c:pt>
                <c:pt idx="13">
                  <c:v>28</c:v>
                </c:pt>
                <c:pt idx="14">
                  <c:v>23</c:v>
                </c:pt>
                <c:pt idx="15">
                  <c:v>35</c:v>
                </c:pt>
                <c:pt idx="16">
                  <c:v>26</c:v>
                </c:pt>
                <c:pt idx="17">
                  <c:v>29</c:v>
                </c:pt>
                <c:pt idx="18">
                  <c:v>30</c:v>
                </c:pt>
                <c:pt idx="19">
                  <c:v>25</c:v>
                </c:pt>
                <c:pt idx="20">
                  <c:v>25</c:v>
                </c:pt>
                <c:pt idx="21">
                  <c:v>45</c:v>
                </c:pt>
                <c:pt idx="22">
                  <c:v>39</c:v>
                </c:pt>
                <c:pt idx="23">
                  <c:v>53</c:v>
                </c:pt>
                <c:pt idx="24">
                  <c:v>39</c:v>
                </c:pt>
                <c:pt idx="25">
                  <c:v>49</c:v>
                </c:pt>
                <c:pt idx="26">
                  <c:v>43</c:v>
                </c:pt>
                <c:pt idx="27">
                  <c:v>39</c:v>
                </c:pt>
                <c:pt idx="28">
                  <c:v>42</c:v>
                </c:pt>
                <c:pt idx="29">
                  <c:v>34</c:v>
                </c:pt>
                <c:pt idx="30">
                  <c:v>25</c:v>
                </c:pt>
                <c:pt idx="31">
                  <c:v>44</c:v>
                </c:pt>
                <c:pt idx="32">
                  <c:v>38</c:v>
                </c:pt>
                <c:pt idx="33">
                  <c:v>36</c:v>
                </c:pt>
                <c:pt idx="34">
                  <c:v>31</c:v>
                </c:pt>
                <c:pt idx="35">
                  <c:v>31</c:v>
                </c:pt>
                <c:pt idx="36">
                  <c:v>34</c:v>
                </c:pt>
                <c:pt idx="37">
                  <c:v>24</c:v>
                </c:pt>
                <c:pt idx="38">
                  <c:v>45</c:v>
                </c:pt>
                <c:pt idx="39">
                  <c:v>41</c:v>
                </c:pt>
                <c:pt idx="40">
                  <c:v>43</c:v>
                </c:pt>
                <c:pt idx="41">
                  <c:v>38</c:v>
                </c:pt>
                <c:pt idx="42">
                  <c:v>44</c:v>
                </c:pt>
                <c:pt idx="43">
                  <c:v>40</c:v>
                </c:pt>
                <c:pt idx="44">
                  <c:v>33</c:v>
                </c:pt>
                <c:pt idx="45">
                  <c:v>32</c:v>
                </c:pt>
                <c:pt idx="46">
                  <c:v>39</c:v>
                </c:pt>
                <c:pt idx="47">
                  <c:v>55</c:v>
                </c:pt>
                <c:pt idx="48">
                  <c:v>42</c:v>
                </c:pt>
                <c:pt idx="49">
                  <c:v>45</c:v>
                </c:pt>
                <c:pt idx="50">
                  <c:v>37</c:v>
                </c:pt>
                <c:pt idx="51">
                  <c:v>41</c:v>
                </c:pt>
                <c:pt idx="52">
                  <c:v>37</c:v>
                </c:pt>
                <c:pt idx="53">
                  <c:v>32</c:v>
                </c:pt>
                <c:pt idx="54">
                  <c:v>60</c:v>
                </c:pt>
                <c:pt idx="55">
                  <c:v>45</c:v>
                </c:pt>
                <c:pt idx="56">
                  <c:v>50</c:v>
                </c:pt>
              </c:numCache>
            </c:numRef>
          </c:val>
          <c:smooth val="0"/>
        </c:ser>
        <c:dLbls>
          <c:showLegendKey val="0"/>
          <c:showVal val="0"/>
          <c:showCatName val="0"/>
          <c:showSerName val="0"/>
          <c:showPercent val="0"/>
          <c:showBubbleSize val="0"/>
        </c:dLbls>
        <c:hiLowLines/>
        <c:marker val="1"/>
        <c:smooth val="0"/>
        <c:axId val="36717056"/>
        <c:axId val="41063488"/>
      </c:lineChart>
      <c:catAx>
        <c:axId val="36717056"/>
        <c:scaling>
          <c:orientation val="minMax"/>
        </c:scaling>
        <c:delete val="0"/>
        <c:axPos val="b"/>
        <c:title>
          <c:tx>
            <c:rich>
              <a:bodyPr/>
              <a:lstStyle/>
              <a:p>
                <a:pPr>
                  <a:defRPr sz="1400" baseline="0">
                    <a:solidFill>
                      <a:srgbClr val="FF0000"/>
                    </a:solidFill>
                  </a:defRPr>
                </a:pPr>
                <a:r>
                  <a:rPr lang="en-US" sz="1400" baseline="0" dirty="0" smtClean="0">
                    <a:solidFill>
                      <a:srgbClr val="FF0000"/>
                    </a:solidFill>
                  </a:rPr>
                  <a:t>Year and Month of Death</a:t>
                </a:r>
                <a:endParaRPr lang="en-US" sz="1400" baseline="0" dirty="0">
                  <a:solidFill>
                    <a:srgbClr val="FF0000"/>
                  </a:solidFill>
                </a:endParaRPr>
              </a:p>
            </c:rich>
          </c:tx>
          <c:layout/>
          <c:overlay val="0"/>
        </c:title>
        <c:majorTickMark val="none"/>
        <c:minorTickMark val="none"/>
        <c:tickLblPos val="nextTo"/>
        <c:txPr>
          <a:bodyPr/>
          <a:lstStyle/>
          <a:p>
            <a:pPr>
              <a:defRPr sz="900" baseline="0"/>
            </a:pPr>
            <a:endParaRPr lang="en-US"/>
          </a:p>
        </c:txPr>
        <c:crossAx val="41063488"/>
        <c:crosses val="autoZero"/>
        <c:auto val="1"/>
        <c:lblAlgn val="ctr"/>
        <c:lblOffset val="100"/>
        <c:noMultiLvlLbl val="0"/>
      </c:catAx>
      <c:valAx>
        <c:axId val="41063488"/>
        <c:scaling>
          <c:orientation val="minMax"/>
          <c:min val="11"/>
        </c:scaling>
        <c:delete val="0"/>
        <c:axPos val="l"/>
        <c:majorGridlines/>
        <c:title>
          <c:tx>
            <c:rich>
              <a:bodyPr/>
              <a:lstStyle/>
              <a:p>
                <a:pPr>
                  <a:defRPr sz="1400" baseline="0">
                    <a:solidFill>
                      <a:srgbClr val="FF0000"/>
                    </a:solidFill>
                  </a:defRPr>
                </a:pPr>
                <a:r>
                  <a:rPr lang="en-US" sz="1400" baseline="0" dirty="0" smtClean="0">
                    <a:solidFill>
                      <a:srgbClr val="FF0000"/>
                    </a:solidFill>
                  </a:rPr>
                  <a:t>Number of Dead on Arrivals</a:t>
                </a:r>
                <a:endParaRPr lang="en-US" sz="1400" baseline="0" dirty="0">
                  <a:solidFill>
                    <a:srgbClr val="FF0000"/>
                  </a:solidFill>
                </a:endParaRPr>
              </a:p>
            </c:rich>
          </c:tx>
          <c:layout/>
          <c:overlay val="0"/>
        </c:title>
        <c:numFmt formatCode="General" sourceLinked="1"/>
        <c:majorTickMark val="out"/>
        <c:minorTickMark val="none"/>
        <c:tickLblPos val="nextTo"/>
        <c:txPr>
          <a:bodyPr/>
          <a:lstStyle/>
          <a:p>
            <a:pPr>
              <a:defRPr sz="1200" baseline="0"/>
            </a:pPr>
            <a:endParaRPr lang="en-US"/>
          </a:p>
        </c:txPr>
        <c:crossAx val="36717056"/>
        <c:crosses val="autoZero"/>
        <c:crossBetween val="between"/>
        <c:majorUnit val="5"/>
      </c:valAx>
    </c:plotArea>
    <c:legend>
      <c:legendPos val="t"/>
      <c:layout>
        <c:manualLayout>
          <c:xMode val="edge"/>
          <c:yMode val="edge"/>
          <c:x val="0.52548658249615354"/>
          <c:y val="0.1274527982389298"/>
          <c:w val="0.39635396868494888"/>
          <c:h val="4.8609982219964439E-2"/>
        </c:manualLayout>
      </c:layout>
      <c:overlay val="0"/>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txPr>
        <a:bodyPr/>
        <a:lstStyle/>
        <a:p>
          <a:pPr>
            <a:defRPr sz="1000" baseline="0"/>
          </a:pPr>
          <a:endParaRPr lang="en-US"/>
        </a:p>
      </c:txPr>
    </c:legend>
    <c:plotVisOnly val="1"/>
    <c:dispBlanksAs val="gap"/>
    <c:showDLblsOverMax val="0"/>
  </c:chart>
  <c:spPr>
    <a:ln w="28575">
      <a:solidFill>
        <a:schemeClr val="tx1"/>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3/28/2017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3/28/2017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072899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961092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2047639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293349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4214951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20281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10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7981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2061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9270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945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766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061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98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138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3687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6CA3E4-1E54-4647-BE8F-FB86CA5F0FF4}"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EF77B22-A824-4596-AF83-D8057DC018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08355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D06CA3E4-1E54-4647-BE8F-FB86CA5F0FF4}" type="datetimeFigureOut">
              <a:rPr lang="en-US" smtClean="0">
                <a:solidFill>
                  <a:prstClr val="black">
                    <a:tint val="75000"/>
                  </a:prstClr>
                </a:solidFill>
                <a:latin typeface="Calibri"/>
                <a:ea typeface="+mn-ea"/>
                <a:cs typeface="+mn-cs"/>
              </a:rPr>
              <a:pPr defTabSz="914400" fontAlgn="auto">
                <a:spcBef>
                  <a:spcPts val="0"/>
                </a:spcBef>
                <a:spcAft>
                  <a:spcPts val="0"/>
                </a:spcAft>
              </a:pPr>
              <a:t>3/28/2017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5EF77B22-A824-4596-AF83-D8057DC018E5}"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09061851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chiamass.gov/assets/docs/g/chia-ab/16-14.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case-mix-application-document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www.chiamass.gov/assets/Uploads/data-apps/Non-Government-Data-Use-Agreement.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www.chiamass.gov/assets/Uploads/data-apps/Non-Government-Re-Use-Case-Mix-Application.docx" TargetMode="External"/><Relationship Id="rId4" Type="http://schemas.openxmlformats.org/officeDocument/2006/relationships/hyperlink" Target="http://www.chiamass.gov/assets/Uploads/data-apps/Non-Government-Case-Mix-Applicat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March</a:t>
            </a:r>
            <a:r>
              <a:rPr lang="en-US" sz="2400" smtClean="0">
                <a:latin typeface="Arial" panose="020B0604020202020204" pitchFamily="34" charset="0"/>
                <a:cs typeface="Arial" panose="020B0604020202020204" pitchFamily="34" charset="0"/>
              </a:rPr>
              <a:t> 28,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tx2"/>
            </a:solidFill>
          </a:ln>
        </p:spPr>
        <p:txBody>
          <a:bodyPr/>
          <a:lstStyle/>
          <a:p>
            <a:r>
              <a:rPr lang="en-US" dirty="0" smtClean="0">
                <a:latin typeface="Arial" panose="020B0604020202020204" pitchFamily="34" charset="0"/>
                <a:cs typeface="Arial" panose="020B0604020202020204" pitchFamily="34" charset="0"/>
              </a:rPr>
              <a:t>QUESTIONS SUBMITTED BY USERS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10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fontScale="90000"/>
          </a:bodyPr>
          <a:lstStyle/>
          <a:p>
            <a:r>
              <a:rPr lang="en-US" sz="3600" b="1" dirty="0" smtClean="0"/>
              <a:t>Change to File Structure for FY2016 </a:t>
            </a:r>
            <a:br>
              <a:rPr lang="en-US" sz="3600" b="1" dirty="0" smtClean="0"/>
            </a:br>
            <a:r>
              <a:rPr lang="en-US" sz="3600" b="1" dirty="0" smtClean="0"/>
              <a:t>Outpatient Emergency Department Data</a:t>
            </a:r>
            <a:endParaRPr lang="en-US" sz="3600" b="1" dirty="0"/>
          </a:p>
        </p:txBody>
      </p:sp>
      <p:graphicFrame>
        <p:nvGraphicFramePr>
          <p:cNvPr id="5" name="Table 4"/>
          <p:cNvGraphicFramePr>
            <a:graphicFrameLocks noGrp="1"/>
          </p:cNvGraphicFramePr>
          <p:nvPr>
            <p:extLst>
              <p:ext uri="{D42A27DB-BD31-4B8C-83A1-F6EECF244321}">
                <p14:modId xmlns:p14="http://schemas.microsoft.com/office/powerpoint/2010/main" val="758357952"/>
              </p:ext>
            </p:extLst>
          </p:nvPr>
        </p:nvGraphicFramePr>
        <p:xfrm>
          <a:off x="533400" y="5029200"/>
          <a:ext cx="3733800" cy="883920"/>
        </p:xfrm>
        <a:graphic>
          <a:graphicData uri="http://schemas.openxmlformats.org/drawingml/2006/table">
            <a:tbl>
              <a:tblPr firstRow="1" bandRow="1">
                <a:tableStyleId>{616DA210-FB5B-4158-B5E0-FEB733F419BA}</a:tableStyleId>
              </a:tblPr>
              <a:tblGrid>
                <a:gridCol w="1866900"/>
                <a:gridCol w="1866900"/>
              </a:tblGrid>
              <a:tr h="488551">
                <a:tc gridSpan="2">
                  <a:txBody>
                    <a:bodyPr/>
                    <a:lstStyle/>
                    <a:p>
                      <a:pPr marL="342900" indent="-342900">
                        <a:buAutoNum type="arabicPlain" startAt="74"/>
                      </a:pPr>
                      <a:r>
                        <a:rPr lang="en-US" sz="1400" dirty="0" smtClean="0"/>
                        <a:t>             Principal Procedure Code</a:t>
                      </a:r>
                    </a:p>
                    <a:p>
                      <a:pPr marL="0" indent="0">
                        <a:buNone/>
                      </a:pPr>
                      <a:r>
                        <a:rPr lang="en-US" sz="1400" dirty="0" smtClean="0"/>
                        <a:t>           Code                                           Date</a:t>
                      </a:r>
                      <a:endParaRPr lang="en-US" sz="1400" dirty="0"/>
                    </a:p>
                  </a:txBody>
                  <a:tcPr>
                    <a:solidFill>
                      <a:schemeClr val="bg1">
                        <a:lumMod val="75000"/>
                      </a:schemeClr>
                    </a:solidFill>
                  </a:tcPr>
                </a:tc>
                <a:tc hMerge="1">
                  <a:txBody>
                    <a:bodyPr/>
                    <a:lstStyle/>
                    <a:p>
                      <a:endParaRPr lang="en-US" dirty="0"/>
                    </a:p>
                  </a:txBody>
                  <a:tcPr/>
                </a:tc>
              </a:tr>
              <a:tr h="349649">
                <a:tc>
                  <a:txBody>
                    <a:bodyPr/>
                    <a:lstStyle/>
                    <a:p>
                      <a:endParaRPr lang="en-US" dirty="0"/>
                    </a:p>
                  </a:txBody>
                  <a:tcPr>
                    <a:noFill/>
                  </a:tcPr>
                </a:tc>
                <a:tc>
                  <a:txBody>
                    <a:bodyPr/>
                    <a:lstStyle/>
                    <a:p>
                      <a:endParaRPr lang="en-US" dirty="0"/>
                    </a:p>
                  </a:txBody>
                  <a:tcPr>
                    <a:noFill/>
                  </a:tcPr>
                </a:tc>
              </a:tr>
            </a:tbl>
          </a:graphicData>
        </a:graphic>
      </p:graphicFrame>
      <p:grpSp>
        <p:nvGrpSpPr>
          <p:cNvPr id="17" name="Group 16"/>
          <p:cNvGrpSpPr/>
          <p:nvPr/>
        </p:nvGrpSpPr>
        <p:grpSpPr>
          <a:xfrm>
            <a:off x="-25138" y="3962400"/>
            <a:ext cx="4444738" cy="2362200"/>
            <a:chOff x="-25138" y="3962400"/>
            <a:chExt cx="4444738" cy="2362200"/>
          </a:xfrm>
        </p:grpSpPr>
        <p:sp>
          <p:nvSpPr>
            <p:cNvPr id="4" name="Rectangle 2"/>
            <p:cNvSpPr txBox="1">
              <a:spLocks noChangeArrowheads="1"/>
            </p:cNvSpPr>
            <p:nvPr/>
          </p:nvSpPr>
          <p:spPr>
            <a:xfrm>
              <a:off x="-25138" y="5257800"/>
              <a:ext cx="4419600" cy="1066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altLang="en-US" sz="1600" b="1" dirty="0" smtClean="0">
                  <a:solidFill>
                    <a:srgbClr val="FF0000"/>
                  </a:solidFill>
                </a:rPr>
                <a:t>        Inpatient Hospital CMS-1450 </a:t>
              </a:r>
              <a:r>
                <a:rPr lang="en-US" altLang="en-US" sz="1600" b="1" dirty="0">
                  <a:solidFill>
                    <a:srgbClr val="FF0000"/>
                  </a:solidFill>
                </a:rPr>
                <a:t>d</a:t>
              </a:r>
              <a:r>
                <a:rPr lang="en-US" altLang="en-US" sz="1600" b="1" dirty="0" smtClean="0">
                  <a:solidFill>
                    <a:srgbClr val="FF0000"/>
                  </a:solidFill>
                </a:rPr>
                <a:t>ata designates a </a:t>
              </a:r>
            </a:p>
            <a:p>
              <a:pPr fontAlgn="auto">
                <a:spcAft>
                  <a:spcPts val="0"/>
                </a:spcAft>
              </a:pPr>
              <a:r>
                <a:rPr lang="en-US" altLang="en-US" sz="1600" b="1" dirty="0" smtClean="0">
                  <a:solidFill>
                    <a:srgbClr val="FF0000"/>
                  </a:solidFill>
                </a:rPr>
                <a:t>Principal Procedure Code</a:t>
              </a:r>
            </a:p>
            <a:p>
              <a:pPr fontAlgn="auto">
                <a:spcAft>
                  <a:spcPts val="0"/>
                </a:spcAft>
              </a:pPr>
              <a:endParaRPr lang="en-US" altLang="en-US" sz="400" b="1" dirty="0" smtClean="0">
                <a:solidFill>
                  <a:srgbClr val="FF0000"/>
                </a:solidFill>
              </a:endParaRPr>
            </a:p>
            <a:p>
              <a:pPr fontAlgn="auto">
                <a:spcAft>
                  <a:spcPts val="0"/>
                </a:spcAft>
              </a:pPr>
              <a:endParaRPr lang="en-US" altLang="en-US" sz="1100" b="1" dirty="0" smtClean="0">
                <a:solidFill>
                  <a:srgbClr val="FF0000"/>
                </a:solidFill>
              </a:endParaRPr>
            </a:p>
            <a:p>
              <a:pPr fontAlgn="auto">
                <a:spcAft>
                  <a:spcPts val="0"/>
                </a:spcAft>
              </a:pPr>
              <a:r>
                <a:rPr lang="en-US" altLang="en-US" sz="1900" b="1" dirty="0" smtClean="0">
                  <a:solidFill>
                    <a:prstClr val="black"/>
                  </a:solidFill>
                </a:rPr>
                <a:t>Locator 74: </a:t>
              </a:r>
              <a:r>
                <a:rPr lang="en-US" altLang="en-US" sz="1900" b="1" dirty="0" smtClean="0">
                  <a:solidFill>
                    <a:srgbClr val="0000FF"/>
                  </a:solidFill>
                </a:rPr>
                <a:t>Principal Procedure Code</a:t>
              </a:r>
            </a:p>
            <a:p>
              <a:pPr fontAlgn="auto">
                <a:spcAft>
                  <a:spcPts val="0"/>
                </a:spcAft>
              </a:pPr>
              <a:endParaRPr lang="en-US" altLang="en-US" sz="1600" b="1" dirty="0">
                <a:solidFill>
                  <a:srgbClr val="0000FF"/>
                </a:solidFill>
              </a:endParaRPr>
            </a:p>
            <a:p>
              <a:pPr fontAlgn="auto">
                <a:spcAft>
                  <a:spcPts val="0"/>
                </a:spcAft>
              </a:pPr>
              <a:endParaRPr lang="en-US" altLang="en-US" sz="1600" b="1" dirty="0" smtClean="0">
                <a:solidFill>
                  <a:srgbClr val="0000FF"/>
                </a:solidFill>
              </a:endParaRPr>
            </a:p>
            <a:p>
              <a:pPr fontAlgn="auto">
                <a:spcAft>
                  <a:spcPts val="0"/>
                </a:spcAft>
              </a:pPr>
              <a:endParaRPr lang="en-US" altLang="en-US" sz="1600" b="1" dirty="0">
                <a:solidFill>
                  <a:srgbClr val="0000FF"/>
                </a:solidFill>
              </a:endParaRPr>
            </a:p>
            <a:p>
              <a:pPr fontAlgn="auto">
                <a:spcAft>
                  <a:spcPts val="0"/>
                </a:spcAft>
              </a:pPr>
              <a:endParaRPr lang="en-US" altLang="en-US" sz="1600" b="1" dirty="0" smtClean="0">
                <a:solidFill>
                  <a:srgbClr val="0000FF"/>
                </a:solidFill>
              </a:endParaRPr>
            </a:p>
            <a:p>
              <a:pPr fontAlgn="auto">
                <a:spcAft>
                  <a:spcPts val="0"/>
                </a:spcAft>
              </a:pPr>
              <a:endParaRPr lang="en-US" altLang="en-US" sz="1600" b="1" dirty="0">
                <a:solidFill>
                  <a:srgbClr val="0000FF"/>
                </a:solidFill>
              </a:endParaRPr>
            </a:p>
            <a:p>
              <a:pPr fontAlgn="auto">
                <a:spcAft>
                  <a:spcPts val="0"/>
                </a:spcAft>
              </a:pPr>
              <a:endParaRPr lang="en-US" altLang="en-US" sz="1600" b="1" dirty="0" smtClean="0">
                <a:solidFill>
                  <a:srgbClr val="0000FF"/>
                </a:solidFill>
              </a:endParaRPr>
            </a:p>
            <a:p>
              <a:pPr fontAlgn="auto">
                <a:spcAft>
                  <a:spcPts val="0"/>
                </a:spcAft>
              </a:pPr>
              <a:endParaRPr lang="en-US" altLang="en-US" sz="1600" b="1" dirty="0">
                <a:solidFill>
                  <a:srgbClr val="0000FF"/>
                </a:solidFill>
              </a:endParaRPr>
            </a:p>
            <a:p>
              <a:pPr fontAlgn="auto">
                <a:spcAft>
                  <a:spcPts val="0"/>
                </a:spcAft>
              </a:pPr>
              <a:endParaRPr lang="en-US" altLang="en-US" sz="1600" b="1" dirty="0" smtClean="0">
                <a:solidFill>
                  <a:srgbClr val="0000FF"/>
                </a:solidFill>
              </a:endParaRPr>
            </a:p>
            <a:p>
              <a:pPr fontAlgn="auto">
                <a:spcAft>
                  <a:spcPts val="0"/>
                </a:spcAft>
              </a:pPr>
              <a:endParaRPr lang="en-US" altLang="en-US" sz="1600" b="1" dirty="0">
                <a:solidFill>
                  <a:srgbClr val="0000FF"/>
                </a:solidFill>
              </a:endParaRPr>
            </a:p>
            <a:p>
              <a:pPr fontAlgn="auto">
                <a:spcAft>
                  <a:spcPts val="0"/>
                </a:spcAft>
              </a:pPr>
              <a:endParaRPr lang="en-US" altLang="en-US" sz="1600" b="1" dirty="0" smtClean="0">
                <a:solidFill>
                  <a:srgbClr val="0000FF"/>
                </a:solidFill>
              </a:endParaRPr>
            </a:p>
            <a:p>
              <a:pPr fontAlgn="auto">
                <a:spcAft>
                  <a:spcPts val="0"/>
                </a:spcAft>
              </a:pPr>
              <a:endParaRPr lang="en-US" altLang="en-US" sz="1600" b="1" dirty="0">
                <a:solidFill>
                  <a:srgbClr val="0000FF"/>
                </a:solidFill>
              </a:endParaRPr>
            </a:p>
          </p:txBody>
        </p:sp>
        <p:sp>
          <p:nvSpPr>
            <p:cNvPr id="6" name="Rectangle 5"/>
            <p:cNvSpPr/>
            <p:nvPr/>
          </p:nvSpPr>
          <p:spPr>
            <a:xfrm>
              <a:off x="381000" y="3962400"/>
              <a:ext cx="4038600" cy="2209800"/>
            </a:xfrm>
            <a:prstGeom prst="rect">
              <a:avLst/>
            </a:prstGeom>
            <a:no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grpSp>
      <p:sp>
        <p:nvSpPr>
          <p:cNvPr id="3" name="TextBox 2"/>
          <p:cNvSpPr txBox="1"/>
          <p:nvPr/>
        </p:nvSpPr>
        <p:spPr>
          <a:xfrm>
            <a:off x="152400" y="1295400"/>
            <a:ext cx="8839200" cy="2308324"/>
          </a:xfrm>
          <a:prstGeom prst="rect">
            <a:avLst/>
          </a:prstGeom>
          <a:noFill/>
        </p:spPr>
        <p:txBody>
          <a:bodyPr wrap="square" rtlCol="0">
            <a:spAutoFit/>
          </a:bodyPr>
          <a:lstStyle/>
          <a:p>
            <a:pPr defTabSz="914400" fontAlgn="auto">
              <a:spcBef>
                <a:spcPts val="0"/>
              </a:spcBef>
              <a:spcAft>
                <a:spcPts val="0"/>
              </a:spcAft>
            </a:pPr>
            <a:r>
              <a:rPr lang="en-US" dirty="0" smtClean="0">
                <a:solidFill>
                  <a:prstClr val="black"/>
                </a:solidFill>
                <a:latin typeface="Calibri"/>
                <a:ea typeface="+mn-ea"/>
                <a:cs typeface="+mn-cs"/>
              </a:rPr>
              <a:t>The current release of FY2015 Outpatient Emergency Department Data lists a Principal Procedure in the main table.  A field named “Principal Procedure” is  used in data for patients who are admitted, as seen on the UB-04 CMS-1450  (see Figure 1 below) and on electronic medical record display dashboards . The first listed procedure will not be called “Principal Procedure “ in the FY2016 ED data but aligned with how it is reported on CMS-1500 outpatient data (see Figure 2 below).  The FY2016 Outpatient Emergency Department Data change in file structure will to list all procedures in the procedure table and the sequence number without designation of a principal procedure.</a:t>
            </a:r>
            <a:endParaRPr lang="en-US" dirty="0">
              <a:solidFill>
                <a:prstClr val="black"/>
              </a:solidFill>
              <a:latin typeface="Calibri"/>
              <a:ea typeface="+mn-ea"/>
              <a:cs typeface="+mn-cs"/>
            </a:endParaRPr>
          </a:p>
        </p:txBody>
      </p:sp>
      <p:sp>
        <p:nvSpPr>
          <p:cNvPr id="8" name="TextBox 7"/>
          <p:cNvSpPr txBox="1"/>
          <p:nvPr/>
        </p:nvSpPr>
        <p:spPr>
          <a:xfrm>
            <a:off x="228600" y="3657600"/>
            <a:ext cx="4267200" cy="307777"/>
          </a:xfrm>
          <a:prstGeom prst="rect">
            <a:avLst/>
          </a:prstGeom>
          <a:noFill/>
        </p:spPr>
        <p:txBody>
          <a:bodyPr wrap="squar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Figure 1. Locator 74 from Inpatient UB-04 CMS-1450 </a:t>
            </a:r>
            <a:endParaRPr lang="en-US" sz="1400" b="1" dirty="0">
              <a:solidFill>
                <a:srgbClr val="FF0000"/>
              </a:solidFill>
              <a:latin typeface="Calibri"/>
              <a:ea typeface="+mn-ea"/>
              <a:cs typeface="+mn-cs"/>
            </a:endParaRPr>
          </a:p>
        </p:txBody>
      </p:sp>
      <p:sp>
        <p:nvSpPr>
          <p:cNvPr id="11" name="TextBox 10"/>
          <p:cNvSpPr txBox="1"/>
          <p:nvPr/>
        </p:nvSpPr>
        <p:spPr>
          <a:xfrm>
            <a:off x="4724400" y="3657600"/>
            <a:ext cx="4267200" cy="323165"/>
          </a:xfrm>
          <a:prstGeom prst="rect">
            <a:avLst/>
          </a:prstGeom>
          <a:noFill/>
        </p:spPr>
        <p:txBody>
          <a:bodyPr wrap="square" rtlCol="0">
            <a:spAutoFit/>
          </a:bodyPr>
          <a:lstStyle/>
          <a:p>
            <a:pPr defTabSz="914400" fontAlgn="auto">
              <a:spcBef>
                <a:spcPts val="0"/>
              </a:spcBef>
              <a:spcAft>
                <a:spcPts val="0"/>
              </a:spcAft>
            </a:pPr>
            <a:r>
              <a:rPr lang="en-US" sz="1500" b="1" dirty="0" smtClean="0">
                <a:solidFill>
                  <a:srgbClr val="FF0000"/>
                </a:solidFill>
                <a:latin typeface="Calibri"/>
                <a:ea typeface="+mn-ea"/>
                <a:cs typeface="+mn-cs"/>
              </a:rPr>
              <a:t>Figure 2. Section 24D from Outpatient CMS-1500 </a:t>
            </a:r>
            <a:endParaRPr lang="en-US" sz="1500" b="1" dirty="0">
              <a:solidFill>
                <a:srgbClr val="FF0000"/>
              </a:solidFill>
              <a:latin typeface="Calibri"/>
              <a:ea typeface="+mn-ea"/>
              <a:cs typeface="+mn-cs"/>
            </a:endParaRPr>
          </a:p>
        </p:txBody>
      </p:sp>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l="2884" t="9649" r="17657" b="37999"/>
          <a:stretch/>
        </p:blipFill>
        <p:spPr>
          <a:xfrm>
            <a:off x="4953000" y="4752722"/>
            <a:ext cx="3657600" cy="1359487"/>
          </a:xfrm>
          <a:prstGeom prst="rect">
            <a:avLst/>
          </a:prstGeom>
        </p:spPr>
      </p:pic>
      <p:sp>
        <p:nvSpPr>
          <p:cNvPr id="13" name="Rectangle 12"/>
          <p:cNvSpPr/>
          <p:nvPr/>
        </p:nvSpPr>
        <p:spPr>
          <a:xfrm>
            <a:off x="5181600" y="3962400"/>
            <a:ext cx="3429000" cy="877163"/>
          </a:xfrm>
          <a:prstGeom prst="rect">
            <a:avLst/>
          </a:prstGeom>
        </p:spPr>
        <p:txBody>
          <a:bodyPr wrap="square">
            <a:spAutoFit/>
          </a:bodyPr>
          <a:lstStyle/>
          <a:p>
            <a:pPr defTabSz="914400" fontAlgn="auto">
              <a:spcBef>
                <a:spcPts val="0"/>
              </a:spcBef>
              <a:spcAft>
                <a:spcPts val="0"/>
              </a:spcAft>
            </a:pPr>
            <a:r>
              <a:rPr lang="en-US" altLang="en-US" sz="1400" b="1" dirty="0" smtClean="0">
                <a:solidFill>
                  <a:srgbClr val="FF0000"/>
                </a:solidFill>
                <a:latin typeface="Calibri"/>
                <a:ea typeface="+mn-ea"/>
                <a:cs typeface="+mn-cs"/>
              </a:rPr>
              <a:t>Outpatient CMS-1500 data does not designate a Principal Procedure Code</a:t>
            </a:r>
          </a:p>
          <a:p>
            <a:pPr defTabSz="914400" fontAlgn="auto">
              <a:spcBef>
                <a:spcPts val="0"/>
              </a:spcBef>
              <a:spcAft>
                <a:spcPts val="0"/>
              </a:spcAft>
            </a:pPr>
            <a:endParaRPr lang="en-US" altLang="en-US" sz="500" b="1" dirty="0" smtClean="0">
              <a:solidFill>
                <a:srgbClr val="FF0000"/>
              </a:solidFill>
              <a:latin typeface="Calibri"/>
              <a:ea typeface="+mn-ea"/>
              <a:cs typeface="+mn-cs"/>
            </a:endParaRPr>
          </a:p>
          <a:p>
            <a:pPr defTabSz="914400" fontAlgn="auto">
              <a:spcBef>
                <a:spcPts val="0"/>
              </a:spcBef>
              <a:spcAft>
                <a:spcPts val="0"/>
              </a:spcAft>
            </a:pPr>
            <a:r>
              <a:rPr lang="en-US" altLang="en-US" b="1" dirty="0" smtClean="0">
                <a:solidFill>
                  <a:prstClr val="black"/>
                </a:solidFill>
                <a:latin typeface="Calibri"/>
                <a:ea typeface="+mn-ea"/>
                <a:cs typeface="+mn-cs"/>
              </a:rPr>
              <a:t>Section 24D: </a:t>
            </a:r>
            <a:r>
              <a:rPr lang="en-US" altLang="en-US" b="1" dirty="0" smtClean="0">
                <a:solidFill>
                  <a:srgbClr val="0000FF"/>
                </a:solidFill>
                <a:latin typeface="Calibri"/>
                <a:ea typeface="+mn-ea"/>
                <a:cs typeface="+mn-cs"/>
              </a:rPr>
              <a:t>Procedure Codes</a:t>
            </a:r>
            <a:endParaRPr lang="en-US" altLang="en-US" b="1" dirty="0">
              <a:solidFill>
                <a:srgbClr val="0000FF"/>
              </a:solidFill>
              <a:latin typeface="Calibri"/>
              <a:ea typeface="+mn-ea"/>
              <a:cs typeface="+mn-cs"/>
            </a:endParaRPr>
          </a:p>
        </p:txBody>
      </p:sp>
      <p:sp>
        <p:nvSpPr>
          <p:cNvPr id="14" name="Rectangle 13"/>
          <p:cNvSpPr/>
          <p:nvPr/>
        </p:nvSpPr>
        <p:spPr>
          <a:xfrm>
            <a:off x="4724400" y="3962400"/>
            <a:ext cx="4038600" cy="2209800"/>
          </a:xfrm>
          <a:prstGeom prst="rect">
            <a:avLst/>
          </a:prstGeom>
          <a:no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2896406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457200"/>
          </a:xfrm>
        </p:spPr>
        <p:txBody>
          <a:bodyPr>
            <a:noAutofit/>
          </a:bodyPr>
          <a:lstStyle/>
          <a:p>
            <a:r>
              <a:rPr lang="en-US" sz="2200" b="1" u="sng" dirty="0" smtClean="0"/>
              <a:t>Question</a:t>
            </a:r>
            <a:r>
              <a:rPr lang="en-US" sz="2200" b="1" dirty="0" smtClean="0"/>
              <a:t>: Does the Outpatient Emergency Department Data include all Dead on Arrivals (DOAs)?</a:t>
            </a:r>
            <a:endParaRPr lang="en-US" sz="2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5367059"/>
              </p:ext>
            </p:extLst>
          </p:nvPr>
        </p:nvGraphicFramePr>
        <p:xfrm>
          <a:off x="228600" y="1828800"/>
          <a:ext cx="8839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4800" y="1905000"/>
            <a:ext cx="8688212"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Jan 2011 to Sept 2015 Comparison of DOAs in State Death Data and Case Mix ED Data for Massachusetts Residents</a:t>
            </a:r>
            <a:endParaRPr lang="en-US" sz="1400" b="1" dirty="0">
              <a:solidFill>
                <a:srgbClr val="FF0000"/>
              </a:solidFill>
              <a:latin typeface="Calibri"/>
              <a:ea typeface="+mn-ea"/>
              <a:cs typeface="+mn-cs"/>
            </a:endParaRPr>
          </a:p>
        </p:txBody>
      </p:sp>
      <p:sp>
        <p:nvSpPr>
          <p:cNvPr id="6" name="TextBox 5"/>
          <p:cNvSpPr txBox="1"/>
          <p:nvPr/>
        </p:nvSpPr>
        <p:spPr>
          <a:xfrm>
            <a:off x="76200" y="838200"/>
            <a:ext cx="9144000" cy="954107"/>
          </a:xfrm>
          <a:prstGeom prst="rect">
            <a:avLst/>
          </a:prstGeom>
          <a:noFill/>
        </p:spPr>
        <p:txBody>
          <a:bodyPr wrap="square" rtlCol="0">
            <a:spAutoFit/>
          </a:bodyPr>
          <a:lstStyle/>
          <a:p>
            <a:pPr defTabSz="914400" fontAlgn="auto">
              <a:spcBef>
                <a:spcPts val="0"/>
              </a:spcBef>
              <a:spcAft>
                <a:spcPts val="0"/>
              </a:spcAft>
            </a:pPr>
            <a:r>
              <a:rPr lang="en-US" sz="1400"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The DOAs in Case Mix ED data only represent the DOAs from 72 Massachusetts Acute Care Hospitals and may not include determinations updated from autopsy information and does not include DOAs from care provided in surrounding states. For example,  a Massachusetts resident  fatally injured a Motor Vehicle Crash in Rhode Island  could be DOA at Rhode Island Hospital. That death would could as a DOA in our State’s Death Data but would not appear in our case mix data.</a:t>
            </a:r>
            <a:endParaRPr lang="en-US" sz="1400" dirty="0">
              <a:solidFill>
                <a:prstClr val="black"/>
              </a:solidFill>
              <a:latin typeface="Calibri"/>
              <a:ea typeface="+mn-ea"/>
              <a:cs typeface="+mn-cs"/>
            </a:endParaRPr>
          </a:p>
        </p:txBody>
      </p:sp>
    </p:spTree>
    <p:extLst>
      <p:ext uri="{BB962C8B-B14F-4D97-AF65-F5344CB8AC3E}">
        <p14:creationId xmlns:p14="http://schemas.microsoft.com/office/powerpoint/2010/main" val="747181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normAutofit fontScale="90000"/>
          </a:bodyPr>
          <a:lstStyle/>
          <a:p>
            <a:r>
              <a:rPr lang="en-US" sz="2800" b="1" u="sng" dirty="0" smtClean="0"/>
              <a:t>Question</a:t>
            </a:r>
            <a:r>
              <a:rPr lang="en-US" sz="2800" b="1" dirty="0" smtClean="0"/>
              <a:t>:  How do I identify newborns? There appears to be some redundancy in the source of admission codes.</a:t>
            </a:r>
            <a:endParaRPr lang="en-US" sz="2800" b="1" dirty="0"/>
          </a:p>
        </p:txBody>
      </p:sp>
      <p:graphicFrame>
        <p:nvGraphicFramePr>
          <p:cNvPr id="9" name="Table 8"/>
          <p:cNvGraphicFramePr>
            <a:graphicFrameLocks noGrp="1"/>
          </p:cNvGraphicFramePr>
          <p:nvPr>
            <p:extLst>
              <p:ext uri="{D42A27DB-BD31-4B8C-83A1-F6EECF244321}">
                <p14:modId xmlns:p14="http://schemas.microsoft.com/office/powerpoint/2010/main" val="3590404115"/>
              </p:ext>
            </p:extLst>
          </p:nvPr>
        </p:nvGraphicFramePr>
        <p:xfrm>
          <a:off x="5715000" y="4419600"/>
          <a:ext cx="2971800" cy="1463040"/>
        </p:xfrm>
        <a:graphic>
          <a:graphicData uri="http://schemas.openxmlformats.org/drawingml/2006/table">
            <a:tbl>
              <a:tblPr>
                <a:tableStyleId>{5C22544A-7EE6-4342-B048-85BDC9FD1C3A}</a:tableStyleId>
              </a:tblPr>
              <a:tblGrid>
                <a:gridCol w="800100"/>
                <a:gridCol w="2171700"/>
              </a:tblGrid>
              <a:tr h="0">
                <a:tc>
                  <a:txBody>
                    <a:bodyPr/>
                    <a:lstStyle/>
                    <a:p>
                      <a:pPr marL="0" marR="0">
                        <a:lnSpc>
                          <a:spcPct val="130000"/>
                        </a:lnSpc>
                        <a:spcBef>
                          <a:spcPts val="300"/>
                        </a:spcBef>
                        <a:spcAft>
                          <a:spcPts val="300"/>
                        </a:spcAft>
                        <a:tabLst>
                          <a:tab pos="0" algn="l"/>
                        </a:tabLst>
                      </a:pPr>
                      <a:r>
                        <a:rPr lang="en-US" sz="1000" dirty="0" smtClean="0">
                          <a:solidFill>
                            <a:srgbClr val="FF0000"/>
                          </a:solidFill>
                          <a:effectLst/>
                        </a:rPr>
                        <a:t>TYPADM</a:t>
                      </a:r>
                      <a:endParaRPr lang="en-US" sz="1000" dirty="0">
                        <a:solidFill>
                          <a:srgbClr val="FF0000"/>
                        </a:solidFill>
                        <a:effectLst/>
                      </a:endParaRPr>
                    </a:p>
                    <a:p>
                      <a:pPr marL="0" marR="0">
                        <a:lnSpc>
                          <a:spcPct val="130000"/>
                        </a:lnSpc>
                        <a:spcBef>
                          <a:spcPts val="300"/>
                        </a:spcBef>
                        <a:spcAft>
                          <a:spcPts val="300"/>
                        </a:spcAft>
                        <a:tabLst>
                          <a:tab pos="0" algn="l"/>
                        </a:tabLst>
                      </a:pPr>
                      <a:r>
                        <a:rPr lang="en-US" sz="1000" dirty="0">
                          <a:solidFill>
                            <a:srgbClr val="FF0000"/>
                          </a:solidFill>
                          <a:effectLst/>
                        </a:rPr>
                        <a:t>  CODE</a:t>
                      </a:r>
                      <a:endParaRPr lang="en-US" sz="1000" dirty="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endParaRPr lang="en-US" sz="1000" dirty="0" smtClean="0">
                        <a:solidFill>
                          <a:srgbClr val="FF0000"/>
                        </a:solidFill>
                        <a:effectLst/>
                      </a:endParaRPr>
                    </a:p>
                    <a:p>
                      <a:pPr marL="0" marR="0">
                        <a:lnSpc>
                          <a:spcPct val="130000"/>
                        </a:lnSpc>
                        <a:spcBef>
                          <a:spcPts val="300"/>
                        </a:spcBef>
                        <a:spcAft>
                          <a:spcPts val="300"/>
                        </a:spcAft>
                        <a:tabLst>
                          <a:tab pos="0" algn="l"/>
                        </a:tabLst>
                      </a:pPr>
                      <a:r>
                        <a:rPr lang="en-US" sz="1000" dirty="0" smtClean="0">
                          <a:solidFill>
                            <a:srgbClr val="FF0000"/>
                          </a:solidFill>
                          <a:effectLst/>
                        </a:rPr>
                        <a:t>Type </a:t>
                      </a:r>
                      <a:r>
                        <a:rPr lang="en-US" sz="1000" dirty="0">
                          <a:solidFill>
                            <a:srgbClr val="FF0000"/>
                          </a:solidFill>
                          <a:effectLst/>
                        </a:rPr>
                        <a:t>of Admission Definition</a:t>
                      </a:r>
                      <a:endParaRPr lang="en-US" sz="1000" dirty="0">
                        <a:solidFill>
                          <a:srgbClr val="FF0000"/>
                        </a:solidFill>
                        <a:effectLst/>
                        <a:latin typeface="Arial"/>
                        <a:ea typeface="Times New Roman"/>
                        <a:cs typeface="Times New Roman"/>
                      </a:endParaRPr>
                    </a:p>
                  </a:txBody>
                  <a:tcPr marL="68580" marR="68580" marT="0" marB="0"/>
                </a:tc>
              </a:tr>
              <a:tr h="0">
                <a:tc>
                  <a:txBody>
                    <a:bodyPr/>
                    <a:lstStyle/>
                    <a:p>
                      <a:pPr marL="0" marR="0">
                        <a:lnSpc>
                          <a:spcPct val="130000"/>
                        </a:lnSpc>
                        <a:spcBef>
                          <a:spcPts val="300"/>
                        </a:spcBef>
                        <a:spcAft>
                          <a:spcPts val="300"/>
                        </a:spcAft>
                        <a:tabLst>
                          <a:tab pos="0" algn="l"/>
                        </a:tabLst>
                      </a:pPr>
                      <a:r>
                        <a:rPr lang="en-US" sz="1000">
                          <a:solidFill>
                            <a:srgbClr val="FF0000"/>
                          </a:solidFill>
                          <a:effectLst/>
                        </a:rPr>
                        <a:t>  1</a:t>
                      </a:r>
                      <a:endParaRPr lang="en-US" sz="100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  Emergency</a:t>
                      </a:r>
                      <a:endParaRPr lang="en-US" sz="1000" dirty="0">
                        <a:solidFill>
                          <a:srgbClr val="FF0000"/>
                        </a:solidFill>
                        <a:effectLst/>
                        <a:latin typeface="Arial"/>
                        <a:ea typeface="Times New Roman"/>
                        <a:cs typeface="Times New Roman"/>
                      </a:endParaRPr>
                    </a:p>
                  </a:txBody>
                  <a:tcPr marL="68580" marR="68580" marT="0" marB="0"/>
                </a:tc>
              </a:tr>
              <a:tr h="0">
                <a:tc>
                  <a:txBody>
                    <a:bodyPr/>
                    <a:lstStyle/>
                    <a:p>
                      <a:pPr marL="0" marR="0">
                        <a:lnSpc>
                          <a:spcPct val="130000"/>
                        </a:lnSpc>
                        <a:spcBef>
                          <a:spcPts val="300"/>
                        </a:spcBef>
                        <a:spcAft>
                          <a:spcPts val="300"/>
                        </a:spcAft>
                        <a:tabLst>
                          <a:tab pos="0" algn="l"/>
                        </a:tabLst>
                      </a:pPr>
                      <a:r>
                        <a:rPr lang="en-US" sz="1000">
                          <a:solidFill>
                            <a:srgbClr val="FF0000"/>
                          </a:solidFill>
                          <a:effectLst/>
                        </a:rPr>
                        <a:t>  2</a:t>
                      </a:r>
                      <a:endParaRPr lang="en-US" sz="100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  Urgent</a:t>
                      </a:r>
                      <a:endParaRPr lang="en-US" sz="1000" dirty="0">
                        <a:solidFill>
                          <a:srgbClr val="FF0000"/>
                        </a:solidFill>
                        <a:effectLst/>
                        <a:latin typeface="Arial"/>
                        <a:ea typeface="Times New Roman"/>
                        <a:cs typeface="Times New Roman"/>
                      </a:endParaRPr>
                    </a:p>
                  </a:txBody>
                  <a:tcPr marL="68580" marR="68580" marT="0" marB="0"/>
                </a:tc>
              </a:tr>
              <a:tr h="0">
                <a:tc>
                  <a:txBody>
                    <a:bodyPr/>
                    <a:lstStyle/>
                    <a:p>
                      <a:pPr marL="0" marR="0">
                        <a:lnSpc>
                          <a:spcPct val="130000"/>
                        </a:lnSpc>
                        <a:spcBef>
                          <a:spcPts val="300"/>
                        </a:spcBef>
                        <a:spcAft>
                          <a:spcPts val="300"/>
                        </a:spcAft>
                        <a:tabLst>
                          <a:tab pos="0" algn="l"/>
                        </a:tabLst>
                      </a:pPr>
                      <a:r>
                        <a:rPr lang="en-US" sz="1000">
                          <a:solidFill>
                            <a:srgbClr val="FF0000"/>
                          </a:solidFill>
                          <a:effectLst/>
                        </a:rPr>
                        <a:t>  3</a:t>
                      </a:r>
                      <a:endParaRPr lang="en-US" sz="100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  Elective</a:t>
                      </a:r>
                      <a:endParaRPr lang="en-US" sz="1000" dirty="0">
                        <a:solidFill>
                          <a:srgbClr val="FF0000"/>
                        </a:solidFill>
                        <a:effectLst/>
                        <a:latin typeface="Arial"/>
                        <a:ea typeface="Times New Roman"/>
                        <a:cs typeface="Times New Roman"/>
                      </a:endParaRPr>
                    </a:p>
                  </a:txBody>
                  <a:tcPr marL="68580" marR="68580" marT="0" marB="0"/>
                </a:tc>
              </a:tr>
              <a:tr h="0">
                <a:tc>
                  <a:txBody>
                    <a:bodyPr/>
                    <a:lstStyle/>
                    <a:p>
                      <a:pPr marL="0" marR="0">
                        <a:lnSpc>
                          <a:spcPct val="130000"/>
                        </a:lnSpc>
                        <a:spcBef>
                          <a:spcPts val="300"/>
                        </a:spcBef>
                        <a:spcAft>
                          <a:spcPts val="300"/>
                        </a:spcAft>
                        <a:tabLst>
                          <a:tab pos="0" algn="l"/>
                        </a:tabLst>
                      </a:pPr>
                      <a:r>
                        <a:rPr lang="en-US" sz="1000">
                          <a:solidFill>
                            <a:srgbClr val="FF0000"/>
                          </a:solidFill>
                          <a:effectLst/>
                        </a:rPr>
                        <a:t>  4</a:t>
                      </a:r>
                      <a:endParaRPr lang="en-US" sz="100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  Newborn</a:t>
                      </a:r>
                      <a:endParaRPr lang="en-US" sz="1000" dirty="0">
                        <a:solidFill>
                          <a:srgbClr val="FF0000"/>
                        </a:solidFill>
                        <a:effectLst/>
                        <a:latin typeface="Arial"/>
                        <a:ea typeface="Times New Roman"/>
                        <a:cs typeface="Times New Roman"/>
                      </a:endParaRPr>
                    </a:p>
                  </a:txBody>
                  <a:tcPr marL="68580" marR="68580" marT="0" marB="0"/>
                </a:tc>
              </a:tr>
              <a:tr h="0">
                <a:tc>
                  <a:txBody>
                    <a:bodyPr/>
                    <a:lstStyle/>
                    <a:p>
                      <a:pPr marL="0" marR="0">
                        <a:lnSpc>
                          <a:spcPct val="130000"/>
                        </a:lnSpc>
                        <a:spcBef>
                          <a:spcPts val="300"/>
                        </a:spcBef>
                        <a:spcAft>
                          <a:spcPts val="300"/>
                        </a:spcAft>
                        <a:tabLst>
                          <a:tab pos="0" algn="l"/>
                        </a:tabLst>
                      </a:pPr>
                      <a:r>
                        <a:rPr lang="en-US" sz="1000">
                          <a:solidFill>
                            <a:srgbClr val="FF0000"/>
                          </a:solidFill>
                          <a:effectLst/>
                        </a:rPr>
                        <a:t>  5</a:t>
                      </a:r>
                      <a:endParaRPr lang="en-US" sz="100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  Information Unavailable</a:t>
                      </a:r>
                      <a:endParaRPr lang="en-US" sz="1000" dirty="0">
                        <a:solidFill>
                          <a:srgbClr val="FF0000"/>
                        </a:solidFill>
                        <a:effectLst/>
                        <a:latin typeface="Arial"/>
                        <a:ea typeface="Times New Roman"/>
                        <a:cs typeface="Times New Roman"/>
                      </a:endParaRPr>
                    </a:p>
                  </a:txBody>
                  <a:tcPr marL="68580" marR="68580"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746253154"/>
              </p:ext>
            </p:extLst>
          </p:nvPr>
        </p:nvGraphicFramePr>
        <p:xfrm>
          <a:off x="152399" y="1359662"/>
          <a:ext cx="5181601" cy="4981316"/>
        </p:xfrm>
        <a:graphic>
          <a:graphicData uri="http://schemas.openxmlformats.org/drawingml/2006/table">
            <a:tbl>
              <a:tblPr>
                <a:tableStyleId>{5C22544A-7EE6-4342-B048-85BDC9FD1C3A}</a:tableStyleId>
              </a:tblPr>
              <a:tblGrid>
                <a:gridCol w="647700"/>
                <a:gridCol w="2289859"/>
                <a:gridCol w="135790"/>
                <a:gridCol w="665951"/>
                <a:gridCol w="1442301"/>
              </a:tblGrid>
              <a:tr h="545338">
                <a:tc>
                  <a:txBody>
                    <a:bodyPr/>
                    <a:lstStyle/>
                    <a:p>
                      <a:pPr marL="0" marR="0" algn="ctr">
                        <a:lnSpc>
                          <a:spcPct val="130000"/>
                        </a:lnSpc>
                        <a:spcBef>
                          <a:spcPts val="300"/>
                        </a:spcBef>
                        <a:spcAft>
                          <a:spcPts val="300"/>
                        </a:spcAft>
                        <a:tabLst>
                          <a:tab pos="0" algn="l"/>
                        </a:tabLst>
                      </a:pPr>
                      <a:r>
                        <a:rPr lang="en-US" sz="1000" dirty="0" smtClean="0">
                          <a:effectLst/>
                        </a:rPr>
                        <a:t>SRCADM  </a:t>
                      </a:r>
                      <a:r>
                        <a:rPr lang="en-US" sz="1000" dirty="0">
                          <a:effectLst/>
                        </a:rPr>
                        <a:t>CODE</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endParaRPr lang="en-US" sz="1000" dirty="0" smtClean="0">
                        <a:effectLst/>
                      </a:endParaRPr>
                    </a:p>
                    <a:p>
                      <a:pPr marL="0" marR="0">
                        <a:lnSpc>
                          <a:spcPct val="130000"/>
                        </a:lnSpc>
                        <a:spcBef>
                          <a:spcPts val="300"/>
                        </a:spcBef>
                        <a:spcAft>
                          <a:spcPts val="300"/>
                        </a:spcAft>
                        <a:tabLst>
                          <a:tab pos="0" algn="l"/>
                        </a:tabLst>
                      </a:pPr>
                      <a:r>
                        <a:rPr lang="en-US" sz="1000" dirty="0" smtClean="0">
                          <a:effectLst/>
                        </a:rPr>
                        <a:t>* </a:t>
                      </a:r>
                      <a:r>
                        <a:rPr lang="en-US" sz="1000" dirty="0">
                          <a:effectLst/>
                        </a:rPr>
                        <a:t>Source of Admission </a:t>
                      </a:r>
                      <a:r>
                        <a:rPr lang="en-US" sz="1000" dirty="0" smtClean="0">
                          <a:effectLst/>
                        </a:rPr>
                        <a:t>Definition</a:t>
                      </a:r>
                      <a:r>
                        <a:rPr lang="en-US" sz="1000" dirty="0">
                          <a:effectLst/>
                        </a:rPr>
                        <a:t> </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 </a:t>
                      </a:r>
                      <a:endParaRPr lang="en-US" sz="100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smtClean="0">
                          <a:solidFill>
                            <a:srgbClr val="FF0000"/>
                          </a:solidFill>
                          <a:effectLst/>
                        </a:rPr>
                        <a:t>SRCADM CODE</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endParaRPr lang="en-US" sz="1000" dirty="0" smtClean="0">
                        <a:solidFill>
                          <a:srgbClr val="FF0000"/>
                        </a:solidFill>
                        <a:effectLst/>
                      </a:endParaRPr>
                    </a:p>
                    <a:p>
                      <a:pPr marL="0" marR="0">
                        <a:lnSpc>
                          <a:spcPct val="130000"/>
                        </a:lnSpc>
                        <a:spcBef>
                          <a:spcPts val="300"/>
                        </a:spcBef>
                        <a:spcAft>
                          <a:spcPts val="300"/>
                        </a:spcAft>
                        <a:tabLst>
                          <a:tab pos="0" algn="l"/>
                        </a:tabLst>
                      </a:pPr>
                      <a:r>
                        <a:rPr lang="en-US" sz="1000" dirty="0" smtClean="0">
                          <a:solidFill>
                            <a:srgbClr val="FF0000"/>
                          </a:solidFill>
                          <a:effectLst/>
                        </a:rPr>
                        <a:t>FOR </a:t>
                      </a:r>
                      <a:r>
                        <a:rPr lang="en-US" sz="1000" dirty="0">
                          <a:solidFill>
                            <a:srgbClr val="FF0000"/>
                          </a:solidFill>
                          <a:effectLst/>
                        </a:rPr>
                        <a:t>NEWBORN</a:t>
                      </a:r>
                      <a:r>
                        <a:rPr lang="en-US" sz="1000" dirty="0" smtClean="0">
                          <a:solidFill>
                            <a:srgbClr val="FF0000"/>
                          </a:solidFill>
                          <a:effectLst/>
                        </a:rPr>
                        <a:t>:</a:t>
                      </a:r>
                      <a:r>
                        <a:rPr lang="en-US" sz="1000" dirty="0">
                          <a:solidFill>
                            <a:srgbClr val="FF0000"/>
                          </a:solidFill>
                          <a:effectLst/>
                        </a:rPr>
                        <a:t> </a:t>
                      </a:r>
                      <a:endParaRPr lang="en-US" sz="1000" dirty="0">
                        <a:solidFill>
                          <a:srgbClr val="FF0000"/>
                        </a:solidFill>
                        <a:effectLst/>
                        <a:latin typeface="Arial"/>
                        <a:ea typeface="Times New Roman"/>
                        <a:cs typeface="Times New Roman"/>
                      </a:endParaRPr>
                    </a:p>
                  </a:txBody>
                  <a:tcPr marL="55195" marR="55195" marT="0" marB="0"/>
                </a:tc>
              </a:tr>
              <a:tr h="159451">
                <a:tc>
                  <a:txBody>
                    <a:bodyPr/>
                    <a:lstStyle/>
                    <a:p>
                      <a:pPr marL="0" marR="0" algn="ctr">
                        <a:lnSpc>
                          <a:spcPct val="130000"/>
                        </a:lnSpc>
                        <a:spcBef>
                          <a:spcPts val="300"/>
                        </a:spcBef>
                        <a:spcAft>
                          <a:spcPts val="300"/>
                        </a:spcAft>
                        <a:tabLst>
                          <a:tab pos="0" algn="l"/>
                        </a:tabLst>
                      </a:pPr>
                      <a:r>
                        <a:rPr lang="en-US" sz="1000" dirty="0">
                          <a:effectLst/>
                        </a:rPr>
                        <a:t>  0</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Information Not Available</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 </a:t>
                      </a:r>
                      <a:endParaRPr lang="en-US" sz="100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a:solidFill>
                            <a:srgbClr val="FF0000"/>
                          </a:solidFill>
                          <a:effectLst/>
                        </a:rPr>
                        <a:t>0</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Information not Available</a:t>
                      </a:r>
                      <a:endParaRPr lang="en-US" sz="1000" dirty="0">
                        <a:solidFill>
                          <a:srgbClr val="FF0000"/>
                        </a:solidFill>
                        <a:effectLst/>
                        <a:latin typeface="Arial"/>
                        <a:ea typeface="Times New Roman"/>
                        <a:cs typeface="Times New Roman"/>
                      </a:endParaRPr>
                    </a:p>
                  </a:txBody>
                  <a:tcPr marL="55195" marR="55195" marT="0" marB="0"/>
                </a:tc>
              </a:tr>
              <a:tr h="159451">
                <a:tc>
                  <a:txBody>
                    <a:bodyPr/>
                    <a:lstStyle/>
                    <a:p>
                      <a:pPr marL="0" marR="0" algn="ctr">
                        <a:lnSpc>
                          <a:spcPct val="130000"/>
                        </a:lnSpc>
                        <a:spcBef>
                          <a:spcPts val="300"/>
                        </a:spcBef>
                        <a:spcAft>
                          <a:spcPts val="300"/>
                        </a:spcAft>
                        <a:tabLst>
                          <a:tab pos="0" algn="l"/>
                        </a:tabLst>
                      </a:pPr>
                      <a:r>
                        <a:rPr lang="en-US" sz="1000" dirty="0">
                          <a:effectLst/>
                        </a:rPr>
                        <a:t>  1</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Direct Physician Referral</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 </a:t>
                      </a:r>
                      <a:endParaRPr lang="en-US" sz="100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a:solidFill>
                            <a:srgbClr val="FF0000"/>
                          </a:solidFill>
                          <a:effectLst/>
                        </a:rPr>
                        <a:t>1</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Normal Delivery</a:t>
                      </a:r>
                      <a:endParaRPr lang="en-US" sz="1000" dirty="0">
                        <a:solidFill>
                          <a:srgbClr val="FF0000"/>
                        </a:solidFill>
                        <a:effectLst/>
                        <a:latin typeface="Arial"/>
                        <a:ea typeface="Times New Roman"/>
                        <a:cs typeface="Times New Roman"/>
                      </a:endParaRPr>
                    </a:p>
                  </a:txBody>
                  <a:tcPr marL="55195" marR="55195" marT="0" marB="0"/>
                </a:tc>
              </a:tr>
              <a:tr h="159451">
                <a:tc>
                  <a:txBody>
                    <a:bodyPr/>
                    <a:lstStyle/>
                    <a:p>
                      <a:pPr marL="0" marR="0" algn="ctr">
                        <a:lnSpc>
                          <a:spcPct val="130000"/>
                        </a:lnSpc>
                        <a:spcBef>
                          <a:spcPts val="300"/>
                        </a:spcBef>
                        <a:spcAft>
                          <a:spcPts val="300"/>
                        </a:spcAft>
                        <a:tabLst>
                          <a:tab pos="0" algn="l"/>
                        </a:tabLst>
                      </a:pPr>
                      <a:r>
                        <a:rPr lang="en-US" sz="1000" dirty="0">
                          <a:effectLst/>
                        </a:rPr>
                        <a:t>  2</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Within Hospital Clinic Referral</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 </a:t>
                      </a:r>
                      <a:endParaRPr lang="en-US" sz="100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a:solidFill>
                            <a:srgbClr val="FF0000"/>
                          </a:solidFill>
                          <a:effectLst/>
                        </a:rPr>
                        <a:t>2</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Premature Delivery</a:t>
                      </a:r>
                      <a:endParaRPr lang="en-US" sz="1000" dirty="0">
                        <a:solidFill>
                          <a:srgbClr val="FF0000"/>
                        </a:solidFill>
                        <a:effectLst/>
                        <a:latin typeface="Arial"/>
                        <a:ea typeface="Times New Roman"/>
                        <a:cs typeface="Times New Roman"/>
                      </a:endParaRPr>
                    </a:p>
                  </a:txBody>
                  <a:tcPr marL="55195" marR="55195" marT="0" marB="0"/>
                </a:tc>
              </a:tr>
              <a:tr h="195255">
                <a:tc>
                  <a:txBody>
                    <a:bodyPr/>
                    <a:lstStyle/>
                    <a:p>
                      <a:pPr marL="0" marR="0" algn="ctr">
                        <a:lnSpc>
                          <a:spcPct val="130000"/>
                        </a:lnSpc>
                        <a:spcBef>
                          <a:spcPts val="300"/>
                        </a:spcBef>
                        <a:spcAft>
                          <a:spcPts val="300"/>
                        </a:spcAft>
                        <a:tabLst>
                          <a:tab pos="0" algn="l"/>
                        </a:tabLst>
                      </a:pPr>
                      <a:r>
                        <a:rPr lang="en-US" sz="1000" dirty="0">
                          <a:effectLst/>
                        </a:rPr>
                        <a:t>  3</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Direct Health Plan Referral/HMO Referral</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 </a:t>
                      </a:r>
                      <a:endParaRPr lang="en-US" sz="100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a:solidFill>
                            <a:srgbClr val="FF0000"/>
                          </a:solidFill>
                          <a:effectLst/>
                        </a:rPr>
                        <a:t>3</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Sick Baby</a:t>
                      </a:r>
                      <a:endParaRPr lang="en-US" sz="1000" dirty="0">
                        <a:solidFill>
                          <a:srgbClr val="FF0000"/>
                        </a:solidFill>
                        <a:effectLst/>
                        <a:latin typeface="Arial"/>
                        <a:ea typeface="Times New Roman"/>
                        <a:cs typeface="Times New Roman"/>
                      </a:endParaRPr>
                    </a:p>
                  </a:txBody>
                  <a:tcPr marL="55195" marR="55195" marT="0" marB="0"/>
                </a:tc>
              </a:tr>
              <a:tr h="159451">
                <a:tc>
                  <a:txBody>
                    <a:bodyPr/>
                    <a:lstStyle/>
                    <a:p>
                      <a:pPr marL="0" marR="0" algn="ctr">
                        <a:lnSpc>
                          <a:spcPct val="130000"/>
                        </a:lnSpc>
                        <a:spcBef>
                          <a:spcPts val="300"/>
                        </a:spcBef>
                        <a:spcAft>
                          <a:spcPts val="300"/>
                        </a:spcAft>
                        <a:tabLst>
                          <a:tab pos="0" algn="l"/>
                        </a:tabLst>
                      </a:pPr>
                      <a:r>
                        <a:rPr lang="en-US" sz="1000" dirty="0">
                          <a:effectLst/>
                        </a:rPr>
                        <a:t>  4</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Transfer from an Acute Hospital</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 </a:t>
                      </a:r>
                      <a:endParaRPr lang="en-US" sz="1000" dirty="0">
                        <a:effectLst/>
                        <a:latin typeface="Arial"/>
                        <a:ea typeface="Times New Roman"/>
                        <a:cs typeface="Times New Roman"/>
                      </a:endParaRPr>
                    </a:p>
                  </a:txBody>
                  <a:tcPr marL="55195" marR="55195" marT="0" marB="0"/>
                </a:tc>
                <a:tc>
                  <a:txBody>
                    <a:bodyPr/>
                    <a:lstStyle/>
                    <a:p>
                      <a:pPr marL="0" marR="0" algn="ctr">
                        <a:lnSpc>
                          <a:spcPct val="130000"/>
                        </a:lnSpc>
                        <a:spcBef>
                          <a:spcPts val="300"/>
                        </a:spcBef>
                        <a:spcAft>
                          <a:spcPts val="300"/>
                        </a:spcAft>
                        <a:tabLst>
                          <a:tab pos="0" algn="l"/>
                        </a:tabLst>
                      </a:pPr>
                      <a:r>
                        <a:rPr lang="en-US" sz="1000" dirty="0">
                          <a:solidFill>
                            <a:srgbClr val="FF0000"/>
                          </a:solidFill>
                          <a:effectLst/>
                        </a:rPr>
                        <a:t>4</a:t>
                      </a:r>
                      <a:endParaRPr lang="en-US" sz="1000" dirty="0">
                        <a:solidFill>
                          <a:srgbClr val="FF0000"/>
                        </a:solidFill>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solidFill>
                            <a:srgbClr val="FF0000"/>
                          </a:solidFill>
                          <a:effectLst/>
                        </a:rPr>
                        <a:t>Extramural Birth</a:t>
                      </a:r>
                      <a:endParaRPr lang="en-US" sz="1000" dirty="0">
                        <a:solidFill>
                          <a:srgbClr val="FF0000"/>
                        </a:solidFill>
                        <a:effectLst/>
                        <a:latin typeface="Arial"/>
                        <a:ea typeface="Times New Roman"/>
                        <a:cs typeface="Times New Roman"/>
                      </a:endParaRPr>
                    </a:p>
                  </a:txBody>
                  <a:tcPr marL="55195" marR="55195" marT="0" marB="0"/>
                </a:tc>
              </a:tr>
              <a:tr h="221549">
                <a:tc>
                  <a:txBody>
                    <a:bodyPr/>
                    <a:lstStyle/>
                    <a:p>
                      <a:pPr marL="0" marR="0" algn="ctr">
                        <a:lnSpc>
                          <a:spcPct val="130000"/>
                        </a:lnSpc>
                        <a:spcBef>
                          <a:spcPts val="300"/>
                        </a:spcBef>
                        <a:spcAft>
                          <a:spcPts val="300"/>
                        </a:spcAft>
                        <a:tabLst>
                          <a:tab pos="0" algn="l"/>
                        </a:tabLst>
                      </a:pPr>
                      <a:r>
                        <a:rPr lang="en-US" sz="1000" dirty="0">
                          <a:effectLst/>
                        </a:rPr>
                        <a:t>  5</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Transfer from a Skilled Nursing Facility</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228600">
                <a:tc>
                  <a:txBody>
                    <a:bodyPr/>
                    <a:lstStyle/>
                    <a:p>
                      <a:pPr marL="0" marR="0" algn="ctr">
                        <a:lnSpc>
                          <a:spcPct val="130000"/>
                        </a:lnSpc>
                        <a:spcBef>
                          <a:spcPts val="300"/>
                        </a:spcBef>
                        <a:spcAft>
                          <a:spcPts val="300"/>
                        </a:spcAft>
                        <a:tabLst>
                          <a:tab pos="0" algn="l"/>
                        </a:tabLst>
                      </a:pPr>
                      <a:r>
                        <a:rPr lang="en-US" sz="1000" dirty="0">
                          <a:effectLst/>
                        </a:rPr>
                        <a:t>  6</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Transfer from Intermediate Care Facility</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228600">
                <a:tc>
                  <a:txBody>
                    <a:bodyPr/>
                    <a:lstStyle/>
                    <a:p>
                      <a:pPr marL="0" marR="0" algn="ctr">
                        <a:lnSpc>
                          <a:spcPct val="130000"/>
                        </a:lnSpc>
                        <a:spcBef>
                          <a:spcPts val="300"/>
                        </a:spcBef>
                        <a:spcAft>
                          <a:spcPts val="300"/>
                        </a:spcAft>
                        <a:tabLst>
                          <a:tab pos="0" algn="l"/>
                        </a:tabLst>
                      </a:pPr>
                      <a:r>
                        <a:rPr lang="en-US" sz="1000" dirty="0">
                          <a:effectLst/>
                        </a:rPr>
                        <a:t>  7</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Outside Hospital Emergency Room Transfer</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  8</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Court/Law Enforcement</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221549">
                <a:tc>
                  <a:txBody>
                    <a:bodyPr/>
                    <a:lstStyle/>
                    <a:p>
                      <a:pPr marL="0" marR="0" algn="ctr">
                        <a:lnSpc>
                          <a:spcPct val="130000"/>
                        </a:lnSpc>
                        <a:spcBef>
                          <a:spcPts val="300"/>
                        </a:spcBef>
                        <a:spcAft>
                          <a:spcPts val="300"/>
                        </a:spcAft>
                        <a:tabLst>
                          <a:tab pos="0" algn="l"/>
                        </a:tabLst>
                      </a:pPr>
                      <a:r>
                        <a:rPr lang="en-US" sz="1000" dirty="0">
                          <a:effectLst/>
                        </a:rPr>
                        <a:t>  9</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Other (to include level 4 Nursing Facility)</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F</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Transfer from a Hospice Facility</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  L</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Outside Hospital Clinic Referral</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  M</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Walk-In/Self Referral</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207447">
                <a:tc>
                  <a:txBody>
                    <a:bodyPr/>
                    <a:lstStyle/>
                    <a:p>
                      <a:pPr marL="0" marR="0" algn="ctr">
                        <a:lnSpc>
                          <a:spcPct val="130000"/>
                        </a:lnSpc>
                        <a:spcBef>
                          <a:spcPts val="300"/>
                        </a:spcBef>
                        <a:spcAft>
                          <a:spcPts val="300"/>
                        </a:spcAft>
                        <a:tabLst>
                          <a:tab pos="0" algn="l"/>
                        </a:tabLst>
                      </a:pPr>
                      <a:r>
                        <a:rPr lang="en-US" sz="1000" dirty="0">
                          <a:effectLst/>
                        </a:rPr>
                        <a:t>  R</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Within Hospital Emergency Room Transfer</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318903">
                <a:tc>
                  <a:txBody>
                    <a:bodyPr/>
                    <a:lstStyle/>
                    <a:p>
                      <a:pPr marL="0" marR="0" algn="ctr">
                        <a:lnSpc>
                          <a:spcPct val="130000"/>
                        </a:lnSpc>
                        <a:spcBef>
                          <a:spcPts val="300"/>
                        </a:spcBef>
                        <a:spcAft>
                          <a:spcPts val="300"/>
                        </a:spcAft>
                        <a:tabLst>
                          <a:tab pos="0" algn="l"/>
                        </a:tabLst>
                      </a:pPr>
                      <a:r>
                        <a:rPr lang="en-US" sz="1000" dirty="0">
                          <a:effectLst/>
                        </a:rPr>
                        <a:t>  T</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Transfer from Another Institution’s Ambulatory Surgery </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  W</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Extramural Birth</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159451">
                <a:tc>
                  <a:txBody>
                    <a:bodyPr/>
                    <a:lstStyle/>
                    <a:p>
                      <a:pPr marL="0" marR="0" algn="ctr">
                        <a:lnSpc>
                          <a:spcPct val="130000"/>
                        </a:lnSpc>
                        <a:spcBef>
                          <a:spcPts val="300"/>
                        </a:spcBef>
                        <a:spcAft>
                          <a:spcPts val="300"/>
                        </a:spcAft>
                        <a:tabLst>
                          <a:tab pos="0" algn="l"/>
                        </a:tabLst>
                      </a:pPr>
                      <a:r>
                        <a:rPr lang="en-US" sz="1000" dirty="0">
                          <a:effectLst/>
                        </a:rPr>
                        <a:t>  X</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a:effectLst/>
                        </a:rPr>
                        <a:t>Observation</a:t>
                      </a:r>
                      <a:endParaRPr lang="en-US" sz="100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r h="318903">
                <a:tc>
                  <a:txBody>
                    <a:bodyPr/>
                    <a:lstStyle/>
                    <a:p>
                      <a:pPr marL="0" marR="0" algn="ctr">
                        <a:lnSpc>
                          <a:spcPct val="130000"/>
                        </a:lnSpc>
                        <a:spcBef>
                          <a:spcPts val="300"/>
                        </a:spcBef>
                        <a:spcAft>
                          <a:spcPts val="300"/>
                        </a:spcAft>
                        <a:tabLst>
                          <a:tab pos="0" algn="l"/>
                        </a:tabLst>
                      </a:pPr>
                      <a:r>
                        <a:rPr lang="en-US" sz="1000" dirty="0">
                          <a:effectLst/>
                        </a:rPr>
                        <a:t>  Y</a:t>
                      </a:r>
                      <a:endParaRPr lang="en-US" sz="1000" dirty="0">
                        <a:effectLst/>
                        <a:latin typeface="Arial"/>
                        <a:ea typeface="Times New Roman"/>
                        <a:cs typeface="Times New Roman"/>
                      </a:endParaRPr>
                    </a:p>
                  </a:txBody>
                  <a:tcPr marL="55195" marR="55195" marT="0" marB="0"/>
                </a:tc>
                <a:tc>
                  <a:txBody>
                    <a:bodyPr/>
                    <a:lstStyle/>
                    <a:p>
                      <a:pPr marL="0" marR="0">
                        <a:lnSpc>
                          <a:spcPct val="130000"/>
                        </a:lnSpc>
                        <a:spcBef>
                          <a:spcPts val="300"/>
                        </a:spcBef>
                        <a:spcAft>
                          <a:spcPts val="300"/>
                        </a:spcAft>
                        <a:tabLst>
                          <a:tab pos="0" algn="l"/>
                        </a:tabLst>
                      </a:pPr>
                      <a:r>
                        <a:rPr lang="en-US" sz="1000" dirty="0">
                          <a:effectLst/>
                        </a:rPr>
                        <a:t>Within Hospital Ambulatory Surgery Transfer</a:t>
                      </a:r>
                      <a:endParaRPr lang="en-US" sz="1000" dirty="0">
                        <a:effectLst/>
                        <a:latin typeface="Arial"/>
                        <a:ea typeface="Times New Roman"/>
                        <a:cs typeface="Times New Roman"/>
                      </a:endParaRPr>
                    </a:p>
                  </a:txBody>
                  <a:tcPr marL="55195" marR="55195" marT="0" marB="0"/>
                </a:tc>
                <a:tc gridSpan="3">
                  <a:txBody>
                    <a:bodyPr/>
                    <a:lstStyle/>
                    <a:p>
                      <a:pPr marL="0" marR="0">
                        <a:lnSpc>
                          <a:spcPct val="130000"/>
                        </a:lnSpc>
                        <a:spcBef>
                          <a:spcPts val="300"/>
                        </a:spcBef>
                        <a:spcAft>
                          <a:spcPts val="300"/>
                        </a:spcAft>
                      </a:pPr>
                      <a:r>
                        <a:rPr lang="en-US" sz="1000" dirty="0">
                          <a:effectLst/>
                        </a:rPr>
                        <a:t> </a:t>
                      </a:r>
                      <a:endParaRPr lang="en-US" sz="1000" dirty="0">
                        <a:effectLst/>
                        <a:latin typeface="Arial"/>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r>
            </a:tbl>
          </a:graphicData>
        </a:graphic>
      </p:graphicFrame>
      <p:sp>
        <p:nvSpPr>
          <p:cNvPr id="11" name="TextBox 10"/>
          <p:cNvSpPr txBox="1"/>
          <p:nvPr/>
        </p:nvSpPr>
        <p:spPr>
          <a:xfrm>
            <a:off x="304800" y="1066800"/>
            <a:ext cx="3648884"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0070C0"/>
                </a:solidFill>
                <a:latin typeface="Calibri"/>
                <a:ea typeface="+mn-ea"/>
                <a:cs typeface="+mn-cs"/>
              </a:rPr>
              <a:t>Table 1.  Source of Admission Codes </a:t>
            </a:r>
            <a:endParaRPr lang="en-US" b="1" dirty="0">
              <a:solidFill>
                <a:srgbClr val="0070C0"/>
              </a:solidFill>
              <a:latin typeface="Calibri"/>
              <a:ea typeface="+mn-ea"/>
              <a:cs typeface="+mn-cs"/>
            </a:endParaRPr>
          </a:p>
        </p:txBody>
      </p:sp>
      <p:sp>
        <p:nvSpPr>
          <p:cNvPr id="12" name="TextBox 11"/>
          <p:cNvSpPr txBox="1"/>
          <p:nvPr/>
        </p:nvSpPr>
        <p:spPr>
          <a:xfrm>
            <a:off x="5715000" y="4114800"/>
            <a:ext cx="2828980"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0070C0"/>
                </a:solidFill>
                <a:latin typeface="Calibri"/>
                <a:ea typeface="+mn-ea"/>
                <a:cs typeface="+mn-cs"/>
              </a:rPr>
              <a:t>Table 2.  Type of Admission </a:t>
            </a:r>
            <a:endParaRPr lang="en-US" b="1" dirty="0">
              <a:solidFill>
                <a:srgbClr val="0070C0"/>
              </a:solidFill>
              <a:latin typeface="Calibri"/>
              <a:ea typeface="+mn-ea"/>
              <a:cs typeface="+mn-cs"/>
            </a:endParaRPr>
          </a:p>
        </p:txBody>
      </p:sp>
      <p:sp>
        <p:nvSpPr>
          <p:cNvPr id="13" name="TextBox 12"/>
          <p:cNvSpPr txBox="1"/>
          <p:nvPr/>
        </p:nvSpPr>
        <p:spPr>
          <a:xfrm>
            <a:off x="5715000" y="1371600"/>
            <a:ext cx="3124200" cy="2585323"/>
          </a:xfrm>
          <a:prstGeom prst="rect">
            <a:avLst/>
          </a:prstGeom>
          <a:noFill/>
        </p:spPr>
        <p:txBody>
          <a:bodyPr wrap="square" rtlCol="0">
            <a:spAutoFit/>
          </a:bodyPr>
          <a:lstStyle/>
          <a:p>
            <a:pPr defTabSz="914400" fontAlgn="auto">
              <a:spcBef>
                <a:spcPts val="0"/>
              </a:spcBef>
              <a:spcAft>
                <a:spcPts val="0"/>
              </a:spcAft>
            </a:pPr>
            <a:r>
              <a:rPr lang="en-US" i="1" u="sng" dirty="0" smtClean="0">
                <a:solidFill>
                  <a:prstClr val="black"/>
                </a:solidFill>
                <a:latin typeface="Calibri"/>
                <a:ea typeface="+mn-ea"/>
                <a:cs typeface="+mn-cs"/>
              </a:rPr>
              <a:t>Answer</a:t>
            </a:r>
            <a:r>
              <a:rPr lang="en-US" i="1" dirty="0" smtClean="0">
                <a:solidFill>
                  <a:prstClr val="black"/>
                </a:solidFill>
                <a:latin typeface="Calibri"/>
                <a:ea typeface="+mn-ea"/>
                <a:cs typeface="+mn-cs"/>
              </a:rPr>
              <a:t>:  The source of admission codes (see Table 1) can be used in combination with the Type of Admission Code (see Table 2) to identify newborns. In addition, newborns have the birthweight field and encrypted Mother’s SSN populated.</a:t>
            </a:r>
            <a:endParaRPr lang="en-US" i="1" dirty="0">
              <a:solidFill>
                <a:prstClr val="black"/>
              </a:solidFill>
              <a:latin typeface="Calibri"/>
              <a:ea typeface="+mn-ea"/>
              <a:cs typeface="+mn-cs"/>
            </a:endParaRPr>
          </a:p>
        </p:txBody>
      </p:sp>
    </p:spTree>
    <p:extLst>
      <p:ext uri="{BB962C8B-B14F-4D97-AF65-F5344CB8AC3E}">
        <p14:creationId xmlns:p14="http://schemas.microsoft.com/office/powerpoint/2010/main" val="97778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95400"/>
            <a:ext cx="7696200" cy="1752600"/>
          </a:xfrm>
        </p:spPr>
        <p:txBody>
          <a:bodyPr>
            <a:normAutofit/>
          </a:bodyPr>
          <a:lstStyle/>
          <a:p>
            <a:pPr algn="l"/>
            <a:r>
              <a:rPr lang="en-US" sz="2000" u="sng" dirty="0" smtClean="0">
                <a:solidFill>
                  <a:schemeClr val="tx1"/>
                </a:solidFill>
              </a:rPr>
              <a:t>Ensure you have the right variables</a:t>
            </a:r>
            <a:r>
              <a:rPr lang="en-US" sz="2000" dirty="0" smtClean="0">
                <a:solidFill>
                  <a:schemeClr val="tx1"/>
                </a:solidFill>
              </a:rPr>
              <a:t>: </a:t>
            </a:r>
          </a:p>
          <a:p>
            <a:r>
              <a:rPr lang="en-US" sz="2000" dirty="0" smtClean="0">
                <a:solidFill>
                  <a:schemeClr val="tx1"/>
                </a:solidFill>
              </a:rPr>
              <a:t>-UHIN, UHIN Sequence#, YYYYMMDD of Admission and Discharge, UPN, Days between stays, Procedures, and Diagnosis Codes, Patient Status </a:t>
            </a:r>
          </a:p>
          <a:p>
            <a:endParaRPr lang="en-US" sz="2400" dirty="0" smtClean="0"/>
          </a:p>
        </p:txBody>
      </p:sp>
      <p:sp>
        <p:nvSpPr>
          <p:cNvPr id="4" name="TextBox 3"/>
          <p:cNvSpPr txBox="1"/>
          <p:nvPr/>
        </p:nvSpPr>
        <p:spPr>
          <a:xfrm>
            <a:off x="228600" y="76200"/>
            <a:ext cx="8534400" cy="707886"/>
          </a:xfrm>
          <a:prstGeom prst="rect">
            <a:avLst/>
          </a:prstGeom>
          <a:noFill/>
        </p:spPr>
        <p:txBody>
          <a:bodyPr wrap="square" rtlCol="0">
            <a:spAutoFit/>
          </a:bodyPr>
          <a:lstStyle/>
          <a:p>
            <a:pPr algn="ctr" defTabSz="914400" fontAlgn="auto">
              <a:spcBef>
                <a:spcPts val="0"/>
              </a:spcBef>
              <a:spcAft>
                <a:spcPts val="0"/>
              </a:spcAft>
            </a:pPr>
            <a:r>
              <a:rPr lang="en-US" sz="2000" b="1" u="sng" dirty="0" smtClean="0">
                <a:solidFill>
                  <a:prstClr val="black"/>
                </a:solidFill>
                <a:latin typeface="Calibri"/>
                <a:ea typeface="+mn-ea"/>
                <a:cs typeface="+mn-cs"/>
              </a:rPr>
              <a:t>Question</a:t>
            </a:r>
            <a:r>
              <a:rPr lang="en-US" sz="2000" b="1" dirty="0" smtClean="0">
                <a:solidFill>
                  <a:prstClr val="black"/>
                </a:solidFill>
                <a:latin typeface="Calibri"/>
                <a:ea typeface="+mn-ea"/>
                <a:cs typeface="+mn-cs"/>
              </a:rPr>
              <a:t>: I would like to study </a:t>
            </a:r>
            <a:r>
              <a:rPr lang="en-US" sz="2000" b="1" dirty="0">
                <a:solidFill>
                  <a:prstClr val="black"/>
                </a:solidFill>
                <a:latin typeface="Calibri"/>
                <a:ea typeface="+mn-ea"/>
                <a:cs typeface="+mn-cs"/>
              </a:rPr>
              <a:t>Percutaneous coronary intervention (PCI</a:t>
            </a:r>
            <a:r>
              <a:rPr lang="en-US" sz="2000" b="1" dirty="0" smtClean="0">
                <a:solidFill>
                  <a:prstClr val="black"/>
                </a:solidFill>
                <a:latin typeface="Calibri"/>
                <a:ea typeface="+mn-ea"/>
                <a:cs typeface="+mn-cs"/>
              </a:rPr>
              <a:t>) and PCI readmissions and would like to know what data do I need?</a:t>
            </a:r>
            <a:endParaRPr lang="en-US" sz="2000" b="1" dirty="0">
              <a:solidFill>
                <a:prstClr val="black"/>
              </a:solidFill>
              <a:latin typeface="Calibri"/>
              <a:ea typeface="+mn-ea"/>
              <a:cs typeface="+mn-cs"/>
            </a:endParaRPr>
          </a:p>
        </p:txBody>
      </p:sp>
      <p:sp>
        <p:nvSpPr>
          <p:cNvPr id="5" name="Rectangle 4"/>
          <p:cNvSpPr/>
          <p:nvPr/>
        </p:nvSpPr>
        <p:spPr>
          <a:xfrm>
            <a:off x="381000" y="2514600"/>
            <a:ext cx="7696200" cy="1200329"/>
          </a:xfrm>
          <a:prstGeom prst="rect">
            <a:avLst/>
          </a:prstGeom>
        </p:spPr>
        <p:txBody>
          <a:bodyPr wrap="square">
            <a:spAutoFit/>
          </a:bodyPr>
          <a:lstStyle/>
          <a:p>
            <a:pPr defTabSz="914400" fontAlgn="auto">
              <a:spcBef>
                <a:spcPts val="0"/>
              </a:spcBef>
              <a:spcAft>
                <a:spcPts val="0"/>
              </a:spcAft>
            </a:pPr>
            <a:r>
              <a:rPr lang="en-US" u="sng" dirty="0" smtClean="0">
                <a:solidFill>
                  <a:prstClr val="black"/>
                </a:solidFill>
                <a:latin typeface="Calibri"/>
                <a:ea typeface="+mn-ea"/>
                <a:cs typeface="+mn-cs"/>
              </a:rPr>
              <a:t>Ensure you have the right databases</a:t>
            </a:r>
          </a:p>
          <a:p>
            <a:pPr marL="285750" indent="-285750" defTabSz="914400" fontAlgn="auto">
              <a:spcBef>
                <a:spcPts val="0"/>
              </a:spcBef>
              <a:spcAft>
                <a:spcPts val="0"/>
              </a:spcAft>
              <a:buFontTx/>
              <a:buChar char="-"/>
            </a:pPr>
            <a:r>
              <a:rPr lang="en-US" dirty="0" smtClean="0">
                <a:solidFill>
                  <a:prstClr val="black"/>
                </a:solidFill>
                <a:latin typeface="Calibri"/>
                <a:ea typeface="+mn-ea"/>
                <a:cs typeface="+mn-cs"/>
              </a:rPr>
              <a:t>You will need both the Inpatient and Outpatient Observation data</a:t>
            </a:r>
          </a:p>
          <a:p>
            <a:pPr marL="285750" indent="-285750" defTabSz="914400" fontAlgn="auto">
              <a:spcBef>
                <a:spcPts val="0"/>
              </a:spcBef>
              <a:spcAft>
                <a:spcPts val="0"/>
              </a:spcAft>
              <a:buFontTx/>
              <a:buChar char="-"/>
            </a:pPr>
            <a:r>
              <a:rPr lang="en-US" dirty="0" smtClean="0">
                <a:solidFill>
                  <a:prstClr val="black"/>
                </a:solidFill>
                <a:latin typeface="Calibri"/>
                <a:ea typeface="+mn-ea"/>
                <a:cs typeface="+mn-cs"/>
              </a:rPr>
              <a:t>Reason: PCI can be performed in both Inpatient and Outpatient observation settings as Inpatient PCI and Outpatient PCI.</a:t>
            </a:r>
          </a:p>
        </p:txBody>
      </p:sp>
      <p:sp>
        <p:nvSpPr>
          <p:cNvPr id="6" name="Rectangle 5"/>
          <p:cNvSpPr/>
          <p:nvPr/>
        </p:nvSpPr>
        <p:spPr>
          <a:xfrm>
            <a:off x="457200" y="3962400"/>
            <a:ext cx="6400800" cy="1508105"/>
          </a:xfrm>
          <a:prstGeom prst="rect">
            <a:avLst/>
          </a:prstGeom>
        </p:spPr>
        <p:txBody>
          <a:bodyPr wrap="square">
            <a:spAutoFit/>
          </a:bodyPr>
          <a:lstStyle/>
          <a:p>
            <a:pPr defTabSz="914400" fontAlgn="auto">
              <a:spcBef>
                <a:spcPts val="0"/>
              </a:spcBef>
              <a:spcAft>
                <a:spcPts val="0"/>
              </a:spcAft>
            </a:pPr>
            <a:r>
              <a:rPr lang="en-US" u="sng" dirty="0" smtClean="0">
                <a:solidFill>
                  <a:prstClr val="black"/>
                </a:solidFill>
                <a:latin typeface="Calibri"/>
                <a:ea typeface="+mn-ea"/>
                <a:cs typeface="+mn-cs"/>
              </a:rPr>
              <a:t>Ensure </a:t>
            </a:r>
            <a:r>
              <a:rPr lang="en-US" sz="2000" u="sng" dirty="0" smtClean="0">
                <a:solidFill>
                  <a:prstClr val="black"/>
                </a:solidFill>
                <a:latin typeface="Calibri"/>
                <a:ea typeface="+mn-ea"/>
                <a:cs typeface="+mn-cs"/>
              </a:rPr>
              <a:t>PCI measures (see AHRQ measures)</a:t>
            </a:r>
            <a:endParaRPr lang="en-US" sz="2000" dirty="0">
              <a:solidFill>
                <a:prstClr val="black"/>
              </a:solidFill>
              <a:latin typeface="Calibri"/>
              <a:ea typeface="+mn-ea"/>
              <a:cs typeface="+mn-cs"/>
            </a:endParaRPr>
          </a:p>
          <a:p>
            <a:pPr defTabSz="914400" fontAlgn="auto">
              <a:spcBef>
                <a:spcPts val="0"/>
              </a:spcBef>
              <a:spcAft>
                <a:spcPts val="0"/>
              </a:spcAft>
            </a:pPr>
            <a:r>
              <a:rPr lang="en-US" dirty="0" smtClean="0">
                <a:solidFill>
                  <a:prstClr val="black"/>
                </a:solidFill>
                <a:latin typeface="Calibri"/>
                <a:ea typeface="+mn-ea"/>
                <a:cs typeface="+mn-cs"/>
              </a:rPr>
              <a:t>The variables you use depend on the measure</a:t>
            </a:r>
            <a:endParaRPr lang="en-US" dirty="0">
              <a:solidFill>
                <a:prstClr val="black"/>
              </a:solidFill>
              <a:latin typeface="Calibri"/>
              <a:ea typeface="+mn-ea"/>
              <a:cs typeface="+mn-cs"/>
            </a:endParaRPr>
          </a:p>
          <a:p>
            <a:pPr marL="285750" indent="-285750" defTabSz="914400" fontAlgn="auto">
              <a:spcBef>
                <a:spcPts val="0"/>
              </a:spcBef>
              <a:spcAft>
                <a:spcPts val="0"/>
              </a:spcAft>
              <a:buFontTx/>
              <a:buChar char="-"/>
            </a:pPr>
            <a:r>
              <a:rPr lang="en-US" dirty="0" smtClean="0">
                <a:solidFill>
                  <a:prstClr val="black"/>
                </a:solidFill>
                <a:latin typeface="Calibri"/>
                <a:ea typeface="+mn-ea"/>
                <a:cs typeface="+mn-cs"/>
              </a:rPr>
              <a:t>PCI Volume</a:t>
            </a:r>
            <a:endParaRPr lang="en-US" dirty="0">
              <a:solidFill>
                <a:prstClr val="black"/>
              </a:solidFill>
              <a:latin typeface="Calibri"/>
              <a:ea typeface="+mn-ea"/>
              <a:cs typeface="+mn-cs"/>
            </a:endParaRPr>
          </a:p>
          <a:p>
            <a:pPr marL="285750" indent="-285750" defTabSz="914400" fontAlgn="auto">
              <a:spcBef>
                <a:spcPts val="0"/>
              </a:spcBef>
              <a:spcAft>
                <a:spcPts val="0"/>
              </a:spcAft>
              <a:buFontTx/>
              <a:buChar char="-"/>
            </a:pPr>
            <a:r>
              <a:rPr lang="en-US" dirty="0" smtClean="0">
                <a:solidFill>
                  <a:prstClr val="black"/>
                </a:solidFill>
                <a:latin typeface="Calibri"/>
                <a:ea typeface="+mn-ea"/>
                <a:cs typeface="+mn-cs"/>
              </a:rPr>
              <a:t>PCI Rate</a:t>
            </a:r>
          </a:p>
          <a:p>
            <a:pPr marL="285750" indent="-285750" defTabSz="914400" fontAlgn="auto">
              <a:spcBef>
                <a:spcPts val="0"/>
              </a:spcBef>
              <a:spcAft>
                <a:spcPts val="0"/>
              </a:spcAft>
              <a:buFontTx/>
              <a:buChar char="-"/>
            </a:pPr>
            <a:r>
              <a:rPr lang="en-US" dirty="0" smtClean="0">
                <a:solidFill>
                  <a:prstClr val="black"/>
                </a:solidFill>
                <a:latin typeface="Calibri"/>
                <a:ea typeface="+mn-ea"/>
                <a:cs typeface="+mn-cs"/>
              </a:rPr>
              <a:t>PCI Mortality Rate</a:t>
            </a:r>
            <a:endParaRPr lang="en-US" dirty="0">
              <a:solidFill>
                <a:prstClr val="black"/>
              </a:solidFill>
              <a:latin typeface="Calibri"/>
              <a:ea typeface="+mn-ea"/>
              <a:cs typeface="+mn-cs"/>
            </a:endParaRPr>
          </a:p>
        </p:txBody>
      </p:sp>
    </p:spTree>
    <p:extLst>
      <p:ext uri="{BB962C8B-B14F-4D97-AF65-F5344CB8AC3E}">
        <p14:creationId xmlns:p14="http://schemas.microsoft.com/office/powerpoint/2010/main" val="440831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FY15/FY16</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Recap of Case Mix changes for 2017</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FY15 Release Update</a:t>
            </a:r>
            <a:endParaRPr lang="en-US"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a:solidFill>
                  <a:schemeClr val="tx2"/>
                </a:solidFill>
                <a:latin typeface="Arial" panose="020B0604020202020204" pitchFamily="34" charset="0"/>
                <a:cs typeface="Arial" panose="020B0604020202020204" pitchFamily="34" charset="0"/>
              </a:rPr>
              <a:t>Outpatient </a:t>
            </a:r>
            <a:r>
              <a:rPr lang="en-US" sz="2000" dirty="0" smtClean="0">
                <a:solidFill>
                  <a:schemeClr val="tx2"/>
                </a:solidFill>
                <a:latin typeface="Arial" panose="020B0604020202020204" pitchFamily="34" charset="0"/>
                <a:cs typeface="Arial" panose="020B0604020202020204" pitchFamily="34" charset="0"/>
              </a:rPr>
              <a:t>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92D050"/>
                </a:solidFill>
                <a:latin typeface="Arial" panose="020B0604020202020204" pitchFamily="34" charset="0"/>
                <a:cs typeface="Arial" panose="020B0604020202020204" pitchFamily="34" charset="0"/>
              </a:rPr>
              <a:t>FULFILLMENT IN PROCESS</a:t>
            </a:r>
            <a:endParaRPr lang="en-US" sz="1600" b="1"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70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371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Application Process	</a:t>
            </a:r>
            <a:endParaRPr lang="en-US" dirty="0"/>
          </a:p>
        </p:txBody>
      </p:sp>
      <p:sp>
        <p:nvSpPr>
          <p:cNvPr id="3" name="Subtitle 2"/>
          <p:cNvSpPr>
            <a:spLocks noGrp="1"/>
          </p:cNvSpPr>
          <p:nvPr>
            <p:ph type="subTitle" idx="1"/>
          </p:nvPr>
        </p:nvSpPr>
        <p:spPr/>
        <p:txBody>
          <a:bodyPr/>
          <a:lstStyle/>
          <a:p>
            <a:r>
              <a:rPr lang="en-US" u="sng" dirty="0" smtClean="0"/>
              <a:t>Recap of Changes for 2017</a:t>
            </a:r>
            <a:r>
              <a:rPr lang="en-US" dirty="0" smtClean="0"/>
              <a:t>:</a:t>
            </a:r>
          </a:p>
          <a:p>
            <a:pPr marL="342900" indent="-342900">
              <a:buFont typeface="Arial" panose="020B0604020202020204" pitchFamily="34" charset="0"/>
              <a:buChar char="•"/>
            </a:pPr>
            <a:r>
              <a:rPr lang="en-US" dirty="0" smtClean="0"/>
              <a:t>Now charge </a:t>
            </a:r>
            <a:r>
              <a:rPr lang="en-US" b="1" dirty="0" smtClean="0"/>
              <a:t>per year </a:t>
            </a:r>
            <a:r>
              <a:rPr lang="en-US" dirty="0" smtClean="0"/>
              <a:t>of data requested</a:t>
            </a:r>
          </a:p>
          <a:p>
            <a:pPr marL="342900" indent="-342900">
              <a:buFont typeface="Arial" panose="020B0604020202020204" pitchFamily="34" charset="0"/>
              <a:buChar char="•"/>
            </a:pPr>
            <a:r>
              <a:rPr lang="en-US" dirty="0" smtClean="0"/>
              <a:t>Small changes to fee waiver provisions/definitions</a:t>
            </a:r>
          </a:p>
          <a:p>
            <a:r>
              <a:rPr lang="en-US" dirty="0"/>
              <a:t>	</a:t>
            </a:r>
            <a:r>
              <a:rPr lang="en-US" dirty="0" smtClean="0"/>
              <a:t>[per </a:t>
            </a:r>
            <a:r>
              <a:rPr lang="en-US" dirty="0" smtClean="0">
                <a:hlinkClick r:id="rId2"/>
              </a:rPr>
              <a:t>Admin Bulletin 16-14</a:t>
            </a:r>
            <a:r>
              <a:rPr lang="en-US" dirty="0" smtClean="0"/>
              <a:t>]</a:t>
            </a:r>
          </a:p>
          <a:p>
            <a:pPr marL="342900" indent="-342900">
              <a:buFont typeface="Arial" panose="020B0604020202020204" pitchFamily="34" charset="0"/>
              <a:buChar char="•"/>
            </a:pPr>
            <a:r>
              <a:rPr lang="en-US" dirty="0" smtClean="0"/>
              <a:t>Can now request </a:t>
            </a:r>
            <a:r>
              <a:rPr lang="en-US" b="1" dirty="0" smtClean="0"/>
              <a:t>future years of data</a:t>
            </a:r>
          </a:p>
          <a:p>
            <a:pPr marL="342900" indent="-342900">
              <a:buFont typeface="Arial" panose="020B0604020202020204" pitchFamily="34" charset="0"/>
              <a:buChar char="•"/>
            </a:pPr>
            <a:r>
              <a:rPr lang="en-US" dirty="0" smtClean="0"/>
              <a:t>Can request to use data for one project for a </a:t>
            </a:r>
            <a:r>
              <a:rPr lang="en-US" b="1" dirty="0" smtClean="0"/>
              <a:t>subsequent project</a:t>
            </a:r>
          </a:p>
          <a:p>
            <a:pPr marL="342900" indent="-342900">
              <a:buFont typeface="Arial" panose="020B0604020202020204" pitchFamily="34" charset="0"/>
              <a:buChar char="•"/>
            </a:pPr>
            <a:r>
              <a:rPr lang="en-US" dirty="0" smtClean="0"/>
              <a:t>Comprehensive DUAs for each organization (will cover all projects instead of multiple DUAs for each specific project)</a:t>
            </a:r>
          </a:p>
          <a:p>
            <a:pPr marL="342900" indent="-342900">
              <a:buFont typeface="Arial" panose="020B0604020202020204" pitchFamily="34" charset="0"/>
              <a:buChar char="•"/>
            </a:pPr>
            <a:r>
              <a:rPr lang="en-US" dirty="0" smtClean="0"/>
              <a:t>Revised forms to account for all the changes above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1446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a:t>
            </a:r>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221702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a:t>Applicants will now be able to request authorization to use the data they have received for one project </a:t>
            </a:r>
            <a:r>
              <a:rPr lang="en-US" sz="2400" dirty="0" smtClean="0"/>
              <a:t>for </a:t>
            </a:r>
            <a:r>
              <a:rPr lang="en-US" sz="2400" u="sng" dirty="0" smtClean="0"/>
              <a:t>SUBSEQUENT PROJECTS</a:t>
            </a:r>
          </a:p>
          <a:p>
            <a:pPr marL="342900" indent="-342900">
              <a:buFont typeface="Arial" panose="020B0604020202020204" pitchFamily="34" charset="0"/>
              <a:buChar char="•"/>
            </a:pPr>
            <a:r>
              <a:rPr lang="en-US" sz="2400" dirty="0" smtClean="0"/>
              <a:t>Must complete new application for subsequent project – will require Data Privacy Committee and Data Release Committee review</a:t>
            </a:r>
          </a:p>
          <a:p>
            <a:pPr marL="342900" indent="-342900">
              <a:buFont typeface="Arial" panose="020B0604020202020204" pitchFamily="34" charset="0"/>
              <a:buChar char="•"/>
            </a:pPr>
            <a:r>
              <a:rPr lang="en-US" sz="2400" dirty="0" smtClean="0"/>
              <a:t>If approved, will not require a new extract – can begin using data already in possession immediately (upon execution/amendment of DUA)</a:t>
            </a:r>
          </a:p>
          <a:p>
            <a:pPr marL="342900" indent="-342900">
              <a:buFont typeface="Arial" panose="020B0604020202020204" pitchFamily="34" charset="0"/>
              <a:buChar char="•"/>
            </a:pPr>
            <a:r>
              <a:rPr lang="en-US" sz="2400" dirty="0" smtClean="0"/>
              <a:t>Normal data fees still apply</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176135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4" y="570991"/>
            <a:ext cx="7385767" cy="1017981"/>
          </a:xfrm>
        </p:spPr>
        <p:txBody>
          <a:bodyPr>
            <a:normAutofit/>
          </a:bodyPr>
          <a:lstStyle/>
          <a:p>
            <a:r>
              <a:rPr lang="en-US" sz="2800" dirty="0" smtClean="0"/>
              <a:t>Revised Non-Gov’t Application Forms</a:t>
            </a:r>
            <a:endParaRPr lang="en-US" sz="2800"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3"/>
              </a:rPr>
              <a:t>http://www.chiamass.gov/case-mix-application-documents</a:t>
            </a:r>
            <a:r>
              <a:rPr lang="en-US" dirty="0" smtClean="0">
                <a:hlinkClick r:id="rId3"/>
              </a:rPr>
              <a:t>/</a:t>
            </a:r>
            <a:r>
              <a:rPr lang="en-US" dirty="0" smtClean="0"/>
              <a:t> </a:t>
            </a:r>
          </a:p>
          <a:p>
            <a:endParaRPr lang="en-US" dirty="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0682" y="2399071"/>
            <a:ext cx="6259335" cy="4088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78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Revised Non-Gov’t Application Forms</a:t>
            </a:r>
            <a:endParaRPr lang="en-US" sz="28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b="1" dirty="0" smtClean="0"/>
              <a:t>Revised</a:t>
            </a:r>
            <a:r>
              <a:rPr lang="en-US" dirty="0" smtClean="0"/>
              <a:t> </a:t>
            </a:r>
            <a:r>
              <a:rPr lang="en-US" u="sng" dirty="0" smtClean="0"/>
              <a:t>Data Use Agreement</a:t>
            </a:r>
            <a:r>
              <a:rPr lang="en-US" dirty="0"/>
              <a:t>: </a:t>
            </a:r>
            <a:r>
              <a:rPr lang="en-US" dirty="0">
                <a:hlinkClick r:id="rId3"/>
              </a:rPr>
              <a:t>http://</a:t>
            </a:r>
            <a:r>
              <a:rPr lang="en-US" dirty="0" smtClean="0">
                <a:hlinkClick r:id="rId3"/>
              </a:rPr>
              <a:t>www.chiamass.gov/assets/Uploads/data-apps/Non-Government-Data-Use-Agreement.pdf</a:t>
            </a:r>
            <a:r>
              <a:rPr lang="en-US" dirty="0" smtClean="0"/>
              <a:t> </a:t>
            </a:r>
          </a:p>
          <a:p>
            <a:pPr marL="342900" indent="-342900">
              <a:buFont typeface="Arial" panose="020B0604020202020204" pitchFamily="34" charset="0"/>
              <a:buChar char="•"/>
            </a:pPr>
            <a:r>
              <a:rPr lang="en-US" b="1" dirty="0" smtClean="0"/>
              <a:t>Revised</a:t>
            </a:r>
            <a:r>
              <a:rPr lang="en-US" dirty="0" smtClean="0"/>
              <a:t> </a:t>
            </a:r>
            <a:r>
              <a:rPr lang="en-US" u="sng" dirty="0" smtClean="0"/>
              <a:t>Case Mix Request Form</a:t>
            </a:r>
            <a:r>
              <a:rPr lang="en-US" dirty="0"/>
              <a:t>: </a:t>
            </a:r>
            <a:r>
              <a:rPr lang="en-US" dirty="0">
                <a:hlinkClick r:id="rId4"/>
              </a:rPr>
              <a:t>http://</a:t>
            </a:r>
            <a:r>
              <a:rPr lang="en-US" dirty="0" smtClean="0">
                <a:hlinkClick r:id="rId4"/>
              </a:rPr>
              <a:t>www.chiamass.gov/assets/Uploads/data-apps/Non-Government-Case-Mix-Application.docx</a:t>
            </a:r>
            <a:r>
              <a:rPr lang="en-US" dirty="0" smtClean="0"/>
              <a:t> </a:t>
            </a:r>
          </a:p>
          <a:p>
            <a:pPr marL="342900" indent="-342900">
              <a:buFont typeface="Arial" panose="020B0604020202020204" pitchFamily="34" charset="0"/>
              <a:buChar char="•"/>
            </a:pPr>
            <a:r>
              <a:rPr lang="en-US" b="1" dirty="0" smtClean="0"/>
              <a:t>NEW</a:t>
            </a:r>
            <a:r>
              <a:rPr lang="en-US" dirty="0" smtClean="0"/>
              <a:t> </a:t>
            </a:r>
            <a:r>
              <a:rPr lang="en-US" u="sng" dirty="0" smtClean="0"/>
              <a:t>Application for Re-Use of Case Mix Data</a:t>
            </a:r>
            <a:r>
              <a:rPr lang="en-US" dirty="0"/>
              <a:t>: </a:t>
            </a:r>
            <a:r>
              <a:rPr lang="en-US" dirty="0">
                <a:hlinkClick r:id="rId5"/>
              </a:rPr>
              <a:t>http://</a:t>
            </a:r>
            <a:r>
              <a:rPr lang="en-US" dirty="0" smtClean="0">
                <a:hlinkClick r:id="rId5"/>
              </a:rPr>
              <a:t>www.chiamass.gov/assets/Uploads/data-apps/Non-Government-Re-Use-Case-Mix-Application.docx</a:t>
            </a:r>
            <a:r>
              <a:rPr lang="en-US" dirty="0" smtClean="0"/>
              <a:t> </a:t>
            </a:r>
            <a:endParaRPr lang="en-US" dirty="0"/>
          </a:p>
        </p:txBody>
      </p:sp>
    </p:spTree>
    <p:extLst>
      <p:ext uri="{BB962C8B-B14F-4D97-AF65-F5344CB8AC3E}">
        <p14:creationId xmlns:p14="http://schemas.microsoft.com/office/powerpoint/2010/main" val="1557395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20072</TotalTime>
  <Words>1057</Words>
  <Application>Microsoft Office PowerPoint</Application>
  <PresentationFormat>On-screen Show (4:3)</PresentationFormat>
  <Paragraphs>208</Paragraphs>
  <Slides>18</Slides>
  <Notes>13</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content option A</vt:lpstr>
      <vt:lpstr>HIT January 2014</vt:lpstr>
      <vt:lpstr>1_content option A</vt:lpstr>
      <vt:lpstr>Office Theme</vt:lpstr>
      <vt:lpstr>MA Center for Health Information &amp; Analysis  Case Mix User Workgroup</vt:lpstr>
      <vt:lpstr>Agenda</vt:lpstr>
      <vt:lpstr>Case Mix FY15 Release Update</vt:lpstr>
      <vt:lpstr>Case Mix FY16 Release Calendar</vt:lpstr>
      <vt:lpstr>Case Mix Application Process </vt:lpstr>
      <vt:lpstr>Revised Data Release Process</vt:lpstr>
      <vt:lpstr>Revised Data Release Process</vt:lpstr>
      <vt:lpstr>Revised Non-Gov’t Application Forms</vt:lpstr>
      <vt:lpstr>Revised Non-Gov’t Application Forms</vt:lpstr>
      <vt:lpstr> QUESTIONS?</vt:lpstr>
      <vt:lpstr>QUESTIONS SUBMITTED BY USERS</vt:lpstr>
      <vt:lpstr>Change to File Structure for FY2016  Outpatient Emergency Department Data</vt:lpstr>
      <vt:lpstr>Question: Does the Outpatient Emergency Department Data include all Dead on Arrivals (DOAs)?</vt:lpstr>
      <vt:lpstr>Question:  How do I identify newborns? There appears to be some redundancy in the source of admission codes.</vt:lpstr>
      <vt:lpstr>PowerPoint Presentation</vt:lpstr>
      <vt:lpstr>Questions?</vt:lpstr>
      <vt:lpstr>Where can I find old User Workgroup presentations?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422</cp:revision>
  <cp:lastPrinted>2017-01-24T19:36:21Z</cp:lastPrinted>
  <dcterms:created xsi:type="dcterms:W3CDTF">2014-04-22T00:14:56Z</dcterms:created>
  <dcterms:modified xsi:type="dcterms:W3CDTF">2017-03-28T19:25:43Z</dcterms:modified>
</cp:coreProperties>
</file>