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7" r:id="rId2"/>
  </p:sldMasterIdLst>
  <p:notesMasterIdLst>
    <p:notesMasterId r:id="rId19"/>
  </p:notesMasterIdLst>
  <p:handoutMasterIdLst>
    <p:handoutMasterId r:id="rId20"/>
  </p:handoutMasterIdLst>
  <p:sldIdLst>
    <p:sldId id="258" r:id="rId3"/>
    <p:sldId id="278" r:id="rId4"/>
    <p:sldId id="260" r:id="rId5"/>
    <p:sldId id="303" r:id="rId6"/>
    <p:sldId id="280" r:id="rId7"/>
    <p:sldId id="291" r:id="rId8"/>
    <p:sldId id="261" r:id="rId9"/>
    <p:sldId id="293" r:id="rId10"/>
    <p:sldId id="295" r:id="rId11"/>
    <p:sldId id="294" r:id="rId12"/>
    <p:sldId id="297" r:id="rId13"/>
    <p:sldId id="281" r:id="rId14"/>
    <p:sldId id="299" r:id="rId15"/>
    <p:sldId id="272" r:id="rId16"/>
    <p:sldId id="287" r:id="rId17"/>
    <p:sldId id="304" r:id="rId1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 Cavanaugh" initials="" lastIdx="1" clrIdx="0"/>
  <p:cmAuthor id="1" name="sysadmin" initials="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64800" autoAdjust="0"/>
  </p:normalViewPr>
  <p:slideViewPr>
    <p:cSldViewPr snapToGrid="0" snapToObjects="1" showGuides="1">
      <p:cViewPr varScale="1">
        <p:scale>
          <a:sx n="70" d="100"/>
          <a:sy n="70" d="100"/>
        </p:scale>
        <p:origin x="-2730" y="-108"/>
      </p:cViewPr>
      <p:guideLst>
        <p:guide orient="horz" pos="973"/>
        <p:guide pos="11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840" cy="464980"/>
          </a:xfrm>
          <a:prstGeom prst="rect">
            <a:avLst/>
          </a:prstGeom>
        </p:spPr>
        <p:txBody>
          <a:bodyPr vert="horz" lIns="92628" tIns="46313" rIns="92628" bIns="463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4"/>
            <a:ext cx="3037840" cy="464980"/>
          </a:xfrm>
          <a:prstGeom prst="rect">
            <a:avLst/>
          </a:prstGeom>
        </p:spPr>
        <p:txBody>
          <a:bodyPr vert="horz" lIns="92628" tIns="46313" rIns="92628" bIns="46313" rtlCol="0"/>
          <a:lstStyle>
            <a:lvl1pPr algn="r">
              <a:defRPr sz="1200"/>
            </a:lvl1pPr>
          </a:lstStyle>
          <a:p>
            <a:fld id="{FFF62689-F57F-4055-872B-C9E12391F0E8}" type="datetimeFigureOut">
              <a:rPr lang="en-US" smtClean="0"/>
              <a:t>12/9/2014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5"/>
            <a:ext cx="3037840" cy="464980"/>
          </a:xfrm>
          <a:prstGeom prst="rect">
            <a:avLst/>
          </a:prstGeom>
        </p:spPr>
        <p:txBody>
          <a:bodyPr vert="horz" lIns="92628" tIns="46313" rIns="92628" bIns="46313" rtlCol="0" anchor="b"/>
          <a:lstStyle>
            <a:lvl1pPr algn="l">
              <a:defRPr sz="1200"/>
            </a:lvl1pPr>
          </a:lstStyle>
          <a:p>
            <a:r>
              <a:rPr lang="en-US" dirty="0" smtClean="0"/>
              <a:t>DRAFT -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825"/>
            <a:ext cx="3037840" cy="464980"/>
          </a:xfrm>
          <a:prstGeom prst="rect">
            <a:avLst/>
          </a:prstGeom>
        </p:spPr>
        <p:txBody>
          <a:bodyPr vert="horz" lIns="92628" tIns="46313" rIns="92628" bIns="46313" rtlCol="0" anchor="b"/>
          <a:lstStyle>
            <a:lvl1pPr algn="r">
              <a:defRPr sz="1200"/>
            </a:lvl1pPr>
          </a:lstStyle>
          <a:p>
            <a:fld id="{9B149802-7B45-49E3-893E-F82F03790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4058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628" tIns="46313" rIns="92628" bIns="463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628" tIns="46313" rIns="92628" bIns="46313" rtlCol="0"/>
          <a:lstStyle>
            <a:lvl1pPr algn="r">
              <a:defRPr sz="1200"/>
            </a:lvl1pPr>
          </a:lstStyle>
          <a:p>
            <a:fld id="{B1C3DFA2-0649-4132-9140-FF2E2025294A}" type="datetimeFigureOut">
              <a:rPr lang="en-US" smtClean="0"/>
              <a:t>12/9/2014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8" tIns="46313" rIns="92628" bIns="463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628" tIns="46313" rIns="92628" bIns="463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628" tIns="46313" rIns="92628" bIns="46313" rtlCol="0" anchor="b"/>
          <a:lstStyle>
            <a:lvl1pPr algn="l">
              <a:defRPr sz="1200"/>
            </a:lvl1pPr>
          </a:lstStyle>
          <a:p>
            <a:r>
              <a:rPr lang="en-US" dirty="0" smtClean="0"/>
              <a:t>DRAFT -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2628" tIns="46313" rIns="92628" bIns="46313" rtlCol="0" anchor="b"/>
          <a:lstStyle>
            <a:lvl1pPr algn="r">
              <a:defRPr sz="1200"/>
            </a:lvl1pPr>
          </a:lstStyle>
          <a:p>
            <a:fld id="{C410B923-A461-4980-82C7-1E74DFFA5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790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38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301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5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36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36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4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B3C5C-5562-41E8-AE2F-E1B9D2D1F133}" type="datetime1">
              <a:rPr lang="en-US" smtClean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5154-EDA0-47AF-9821-B94CD6B14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17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286216"/>
            <a:ext cx="8147660" cy="45545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04850" y="1863725"/>
            <a:ext cx="7947025" cy="2446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181439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98500" y="286216"/>
            <a:ext cx="8147660" cy="45545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04850" y="1863725"/>
            <a:ext cx="7947025" cy="2446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1147763" y="3228975"/>
            <a:ext cx="6169025" cy="29083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694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433751-00A1-4411-A7E0-103B75FFEC81}" type="datetime1">
              <a:rPr lang="en-US" smtClean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5154-EDA0-47AF-9821-B94CD6B14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1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427A49-1365-44CA-95DD-092015280066}" type="datetime1">
              <a:rPr lang="en-US" smtClean="0"/>
              <a:t>12/9/2014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5154-EDA0-47AF-9821-B94CD6B14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08063"/>
          </a:xfrm>
          <a:prstGeom prst="rect">
            <a:avLst/>
          </a:prstGeom>
          <a:solidFill>
            <a:srgbClr val="00436E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075" name="Picture 7" descr="signaturelogoSQ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5273675"/>
            <a:ext cx="1227138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698500" y="285750"/>
            <a:ext cx="81470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863725"/>
            <a:ext cx="822960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7" r:id="rId3"/>
    <p:sldLayoutId id="2147483668" r:id="rId4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indent="282575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cAvey@state.ma.u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a.Welch@oliverwyman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Peter.Scharl@oliverwyman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annual-report-on-the-performance-of-the-massachusetts-health-care-system-201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97289"/>
            <a:ext cx="7772400" cy="1403159"/>
          </a:xfrm>
        </p:spPr>
        <p:txBody>
          <a:bodyPr>
            <a:normAutofit/>
          </a:bodyPr>
          <a:lstStyle/>
          <a:p>
            <a:r>
              <a:rPr lang="en-US" sz="2900" b="1" dirty="0" smtClean="0">
                <a:latin typeface="Arial" pitchFamily="34" charset="0"/>
                <a:cs typeface="Arial" pitchFamily="34" charset="0"/>
              </a:rPr>
              <a:t>ANNUAL PREMIUMS DATA REQUEST</a:t>
            </a:r>
            <a:br>
              <a:rPr lang="en-US" sz="2900" b="1" dirty="0" smtClean="0">
                <a:latin typeface="Arial" pitchFamily="34" charset="0"/>
                <a:cs typeface="Arial" pitchFamily="34" charset="0"/>
              </a:rPr>
            </a:br>
            <a:r>
              <a:rPr lang="en-US" sz="2900" b="1" dirty="0" smtClean="0">
                <a:latin typeface="Arial" pitchFamily="34" charset="0"/>
                <a:cs typeface="Arial" pitchFamily="34" charset="0"/>
              </a:rPr>
              <a:t>2015</a:t>
            </a:r>
            <a:endParaRPr lang="en-US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Payer Consultative Session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December 9, 2014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2:00PM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285750"/>
            <a:ext cx="8367878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How 2014 Data were Used 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286541"/>
            <a:ext cx="8283556" cy="5168850"/>
          </a:xfrm>
        </p:spPr>
        <p:txBody>
          <a:bodyPr>
            <a:normAutofit/>
          </a:bodyPr>
          <a:lstStyle/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Analysis by Market Sector</a:t>
            </a:r>
          </a:p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Example: High Deductible Health Plan (HDHP) membership rates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16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600" dirty="0" smtClean="0"/>
              <a:t>Source: 2014 Annual Report, Figure 7 (p. 12)</a:t>
            </a:r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2407788"/>
            <a:ext cx="657225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2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285750"/>
            <a:ext cx="8367878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How 2014 Data were Used 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286540"/>
            <a:ext cx="8283556" cy="5434935"/>
          </a:xfrm>
        </p:spPr>
        <p:txBody>
          <a:bodyPr>
            <a:normAutofit lnSpcReduction="10000"/>
          </a:bodyPr>
          <a:lstStyle/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Analysis by Market Sector</a:t>
            </a:r>
          </a:p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Example: Premium retention 2011 - 2013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16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600" dirty="0" smtClean="0"/>
              <a:t>Source: 2014 Annual Report Supplement #6, Figure 6.2 (p. 3)</a:t>
            </a:r>
            <a:endParaRPr lang="en-US" sz="16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2" y="2336184"/>
            <a:ext cx="5749902" cy="382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1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Lessons Learned &amp; Payer Feedback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167422"/>
          </a:xfrm>
        </p:spPr>
        <p:txBody>
          <a:bodyPr>
            <a:normAutofit/>
          </a:bodyPr>
          <a:lstStyle/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 smtClean="0"/>
              <a:t>Lessons Learned </a:t>
            </a:r>
            <a:endParaRPr lang="en-US" sz="2000" b="1" dirty="0"/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Consistency</a:t>
            </a:r>
          </a:p>
          <a:p>
            <a:pPr marL="1265238" lvl="2" indent="-350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  <a:p>
            <a:pPr marL="1265238" lvl="2" indent="-350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outside sources (e.g. financial statements)</a:t>
            </a:r>
          </a:p>
          <a:p>
            <a:pPr marL="1265238" lvl="2" indent="-350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benchmarks (e.g., PMPM, loss ratio)</a:t>
            </a:r>
          </a:p>
          <a:p>
            <a:pPr marL="569913" indent="-3381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Clarity in definitions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888" lvl="2" indent="-34448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Entities and members included</a:t>
            </a:r>
          </a:p>
          <a:p>
            <a:pPr marL="1258888" lvl="2" indent="-34448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Market sectors, product type, managed care type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 smtClean="0"/>
              <a:t>Payer Feedback</a:t>
            </a:r>
          </a:p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What information would you like to see from our reporting?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8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8" y="285750"/>
            <a:ext cx="8408822" cy="4556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Potential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286541"/>
            <a:ext cx="8501921" cy="5167422"/>
          </a:xfrm>
        </p:spPr>
        <p:txBody>
          <a:bodyPr>
            <a:normAutofit/>
          </a:bodyPr>
          <a:lstStyle/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Elimination of some elements that are not part of the core analyses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of Elements to Fulfill Reporting Goals</a:t>
            </a:r>
          </a:p>
          <a:p>
            <a:pPr marL="911225" lvl="2" indent="34766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Premium Equivalents</a:t>
            </a:r>
          </a:p>
          <a:p>
            <a:pPr marL="911225" lvl="2" indent="34766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In-network vs. Out-of-network Claims</a:t>
            </a:r>
          </a:p>
          <a:p>
            <a:pPr marL="911225" lvl="2" indent="34766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Average Deductible / Coinsurance</a:t>
            </a:r>
          </a:p>
          <a:p>
            <a:pPr marL="56832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63" y="285750"/>
            <a:ext cx="8313287" cy="45561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27938" y="1256525"/>
            <a:ext cx="7890588" cy="4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indent="282575" algn="l" defTabSz="457200" rtl="0" fontAlgn="base">
              <a:spcBef>
                <a:spcPts val="1500"/>
              </a:spcBef>
              <a:spcAft>
                <a:spcPct val="0"/>
              </a:spcAft>
              <a:buFont typeface="Wingdings" charset="0"/>
              <a:buChar char="§"/>
              <a:defRPr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Annual Premiums Data Request:  2015 Timeline</a:t>
            </a:r>
          </a:p>
          <a:p>
            <a:endParaRPr lang="en-US" sz="1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047774"/>
              </p:ext>
            </p:extLst>
          </p:nvPr>
        </p:nvGraphicFramePr>
        <p:xfrm>
          <a:off x="427938" y="1836905"/>
          <a:ext cx="825886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51"/>
                <a:gridCol w="54282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Month(s)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36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 2015 (early)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 Request shared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 13,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Payer TAG Call: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Premiums &amp; TME (2pm)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Finalized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 Request distributed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April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TAGs for technical questions</a:t>
                      </a:r>
                      <a:endParaRPr lang="en-US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2015 (early)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due to Oliver Wyman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-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verification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August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CHIA “Annual Report” analysis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 2015 (early)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“Annual Report” publication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8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7" y="285750"/>
            <a:ext cx="8340583" cy="455613"/>
          </a:xfrm>
        </p:spPr>
        <p:txBody>
          <a:bodyPr/>
          <a:lstStyle/>
          <a:p>
            <a:r>
              <a:rPr lang="en-US" dirty="0" smtClean="0"/>
              <a:t>Contact Information -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09" y="1307805"/>
            <a:ext cx="4167402" cy="529177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General Questions:</a:t>
            </a:r>
          </a:p>
          <a:p>
            <a:endParaRPr lang="en-US" dirty="0" smtClean="0"/>
          </a:p>
          <a:p>
            <a:r>
              <a:rPr lang="en-US" dirty="0" smtClean="0"/>
              <a:t>Kevin McAvey</a:t>
            </a:r>
          </a:p>
          <a:p>
            <a:r>
              <a:rPr lang="en-US" dirty="0" smtClean="0"/>
              <a:t>Manager of Analytics</a:t>
            </a:r>
          </a:p>
          <a:p>
            <a:r>
              <a:rPr lang="en-US" dirty="0" smtClean="0"/>
              <a:t>CHIA Health System Performance Analytic Team</a:t>
            </a:r>
          </a:p>
          <a:p>
            <a:r>
              <a:rPr lang="en-US" dirty="0" smtClean="0"/>
              <a:t>(617) 988-3237</a:t>
            </a:r>
          </a:p>
          <a:p>
            <a:r>
              <a:rPr lang="en-US" dirty="0" smtClean="0">
                <a:hlinkClick r:id="rId3"/>
              </a:rPr>
              <a:t>Kevin.McAvey@state.ma.us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Ashley Storms</a:t>
            </a:r>
          </a:p>
          <a:p>
            <a:r>
              <a:rPr lang="en-US" dirty="0" smtClean="0"/>
              <a:t>Health Policy Analyst</a:t>
            </a:r>
          </a:p>
          <a:p>
            <a:r>
              <a:rPr lang="en-US" dirty="0" smtClean="0"/>
              <a:t>CHIA Health System Performance Analytic Team</a:t>
            </a:r>
          </a:p>
          <a:p>
            <a:r>
              <a:rPr lang="en-US" dirty="0" smtClean="0"/>
              <a:t>(617) 988-3269</a:t>
            </a:r>
          </a:p>
          <a:p>
            <a:r>
              <a:rPr lang="en-US" dirty="0" smtClean="0">
                <a:hlinkClick r:id="rId3"/>
              </a:rPr>
              <a:t>Ashley.Storms@state.ma.us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17409" y="1994082"/>
            <a:ext cx="4626589" cy="2287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Kevin Meives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Senior Health Policy Analyst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CHIA Health System Performance Analytic Team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(617) 988-3208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Kevin.Meives@state.ma.us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1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7" y="285750"/>
            <a:ext cx="8340583" cy="455613"/>
          </a:xfrm>
        </p:spPr>
        <p:txBody>
          <a:bodyPr/>
          <a:lstStyle/>
          <a:p>
            <a:r>
              <a:rPr lang="en-US" dirty="0" smtClean="0"/>
              <a:t>Contact Information - Technical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433" y="1307805"/>
            <a:ext cx="4107975" cy="3152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Technical Questions:</a:t>
            </a:r>
          </a:p>
          <a:p>
            <a:pPr>
              <a:spcBef>
                <a:spcPts val="480"/>
              </a:spcBef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Dianna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Welch</a:t>
            </a:r>
          </a:p>
          <a:p>
            <a:pPr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</a:p>
          <a:p>
            <a:pPr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Oliver Wyman Actuarial Consulting, Inc.</a:t>
            </a:r>
          </a:p>
          <a:p>
            <a:pPr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(414)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277-4657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Dianna.Welch@oliverwyman.com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26508" y="2070923"/>
            <a:ext cx="4053384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Peter Scharl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Consultant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Wyman Actuarial Consulting, Inc.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(414)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277-4620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Peter.Scharl@oliverwyman.com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cs typeface="Arial" panose="020B0604020202020204" pitchFamily="34" charset="0"/>
              </a:rPr>
              <a:t>Agenda</a:t>
            </a:r>
            <a:endParaRPr lang="en-US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446663"/>
            <a:ext cx="8057410" cy="424445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Introductions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Overview of </a:t>
            </a:r>
            <a:r>
              <a:rPr lang="en-US" dirty="0"/>
              <a:t>2014 Data </a:t>
            </a:r>
            <a:r>
              <a:rPr lang="en-US" dirty="0" smtClean="0"/>
              <a:t>Request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How 2014 Data were Used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Lessons Learned &amp; Payer Feedback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Potential Changes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Timeline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8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85750"/>
            <a:ext cx="8388349" cy="45561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Introductions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2332" y="1315937"/>
            <a:ext cx="4041775" cy="6717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Center for Health Information and Analysis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2332" y="1992660"/>
            <a:ext cx="4497717" cy="371210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Deb </a:t>
            </a:r>
            <a:r>
              <a:rPr lang="en-US" sz="1600" dirty="0" smtClean="0"/>
              <a:t>Schiel, Director of Analytics (HSP)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Kathy Hines, Director of Data Compliance and Support (HIT)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Paul Smith, Manager of Data Compliance (HIT)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Kevin McAvey, Manager of Analytics (HSP)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Kevin Meives, Senior Health System Policy Analyst (HSP)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Ashley Storms, Health </a:t>
            </a:r>
            <a:r>
              <a:rPr lang="en-US" sz="1600" dirty="0" smtClean="0"/>
              <a:t>System Policy </a:t>
            </a:r>
            <a:r>
              <a:rPr lang="en-US" sz="1600" dirty="0" smtClean="0"/>
              <a:t>Analyst (HSP)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803775" y="1309196"/>
            <a:ext cx="4280452" cy="66882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Oliver Wyman Actuarial Consulting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803775" y="1992659"/>
            <a:ext cx="4041775" cy="1173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Dianna Welch, Principal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Peter Scharl, Consultant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85750"/>
            <a:ext cx="8388349" cy="45561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Introductions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7955" y="1247037"/>
            <a:ext cx="3359888" cy="471871"/>
          </a:xfrm>
        </p:spPr>
        <p:txBody>
          <a:bodyPr/>
          <a:lstStyle/>
          <a:p>
            <a:r>
              <a:rPr lang="en-US" sz="2000" dirty="0" smtClean="0"/>
              <a:t>Payer Representatives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37954" y="1763488"/>
            <a:ext cx="6244983" cy="3578441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Aetna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Blue Cross Blue Shield of Massachusetts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CIGNA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Fallon Community Health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Harvard Pilgrim Health Care &amp; Health Plans, Inc.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Health New </a:t>
            </a:r>
            <a:r>
              <a:rPr lang="en-US" sz="1600" dirty="0" smtClean="0"/>
              <a:t>England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Massachusetts Association of Health Plans (MAHP)</a:t>
            </a:r>
            <a:endParaRPr lang="en-US" sz="16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Neighborhood Health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Tufts Health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United </a:t>
            </a:r>
            <a:r>
              <a:rPr lang="en-US" sz="1600" dirty="0"/>
              <a:t>Healthcare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WellPoint (UniCare)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285750"/>
            <a:ext cx="8477060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Overview of 2014 Data Request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626" y="1228299"/>
            <a:ext cx="8010601" cy="54931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/>
              <a:t>Purpose</a:t>
            </a:r>
          </a:p>
          <a:p>
            <a:pPr marL="285750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To assess cost and coverage trends in the Massachusetts commercial market, based on contract-membership (fully- and self-insured)</a:t>
            </a:r>
            <a:endParaRPr lang="en-US" sz="18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24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/>
              <a:t>Data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Aggregated member months, premiums, and claims data </a:t>
            </a:r>
            <a:endParaRPr lang="en-US" sz="1800" dirty="0"/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Breakouts by Market Sector, Managed Care Type, and Product Type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Covers last three years (2011, 2012, 2013)</a:t>
            </a:r>
            <a:endParaRPr lang="en-US" sz="18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1" y="285750"/>
            <a:ext cx="8477060" cy="455613"/>
          </a:xfrm>
        </p:spPr>
        <p:txBody>
          <a:bodyPr>
            <a:no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Overview of 2014 Data </a:t>
            </a:r>
            <a:r>
              <a:rPr lang="en-US" dirty="0" smtClean="0">
                <a:latin typeface="Cambria" panose="02040503050406030204" pitchFamily="18" charset="0"/>
              </a:rPr>
              <a:t>Request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558" y="1286541"/>
            <a:ext cx="8201670" cy="516742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/>
              <a:t>Timeline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Request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Specifications and Excel template sent (February 2014)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Post-Request TAG sessions (March, April 2014)</a:t>
            </a:r>
          </a:p>
          <a:p>
            <a:pPr marL="1258888" lvl="2" indent="-34448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FAQs distributed (March, April 2014)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Data submitted to Oliver Wyman (May 2014)</a:t>
            </a:r>
          </a:p>
          <a:p>
            <a:pPr marL="1258888" lvl="2" indent="-34448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Excel workbooks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Oliver Wyman Data Verification &amp; Payer Follow-up (May-June 2014)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Annual Report analysis and drafting (July-August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Annual Report publication (September 2014)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Annual Report Briefs (December 2014 - January 2015)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285750"/>
            <a:ext cx="8367878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How 2014 Data were Used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286541"/>
            <a:ext cx="8283556" cy="5168850"/>
          </a:xfrm>
        </p:spPr>
        <p:txBody>
          <a:bodyPr>
            <a:normAutofit lnSpcReduction="10000"/>
          </a:bodyPr>
          <a:lstStyle/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 smtClean="0">
                <a:hlinkClick r:id="rId3"/>
              </a:rPr>
              <a:t>Annual Report and Supplements</a:t>
            </a:r>
            <a:endParaRPr lang="en-US" sz="2000" b="1" dirty="0" smtClean="0"/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Describe </a:t>
            </a:r>
            <a:r>
              <a:rPr lang="en-US" dirty="0"/>
              <a:t>the trends in cost and enrollment for commercial health insurance in Massachusetts, broken down by </a:t>
            </a:r>
            <a:r>
              <a:rPr lang="en-US" dirty="0" smtClean="0"/>
              <a:t>market sector, payer, </a:t>
            </a:r>
            <a:r>
              <a:rPr lang="en-US" dirty="0"/>
              <a:t>managed care </a:t>
            </a:r>
            <a:r>
              <a:rPr lang="en-US" dirty="0" smtClean="0"/>
              <a:t>type, and </a:t>
            </a:r>
            <a:r>
              <a:rPr lang="en-US" dirty="0"/>
              <a:t>product </a:t>
            </a:r>
            <a:r>
              <a:rPr lang="en-US" dirty="0" smtClean="0"/>
              <a:t>type.</a:t>
            </a:r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b="1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Briefing Series </a:t>
            </a:r>
            <a:endParaRPr lang="en-US" sz="2000" b="1" dirty="0"/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Will provide more detailed information on Managed Care and 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dirty="0"/>
              <a:t>	 </a:t>
            </a:r>
            <a:r>
              <a:rPr lang="en-US" dirty="0" smtClean="0"/>
              <a:t>Tiered Network adoption in Massachusetts.</a:t>
            </a:r>
            <a:endParaRPr lang="en-US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08" y="2744154"/>
            <a:ext cx="7237656" cy="216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1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285750"/>
            <a:ext cx="8367878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How 2014 Data were Used 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286541"/>
            <a:ext cx="8283556" cy="5168850"/>
          </a:xfrm>
        </p:spPr>
        <p:txBody>
          <a:bodyPr>
            <a:normAutofit/>
          </a:bodyPr>
          <a:lstStyle/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Overall Market Analysis</a:t>
            </a:r>
          </a:p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Example: Trends in </a:t>
            </a:r>
            <a:r>
              <a:rPr lang="en-US" dirty="0"/>
              <a:t>p</a:t>
            </a:r>
            <a:r>
              <a:rPr lang="en-US" dirty="0" smtClean="0"/>
              <a:t>remiums and benefit levels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600" dirty="0" smtClean="0"/>
              <a:t>Source: 2014 Annual Report, Figure 5 (p. 10)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2" y="2408261"/>
            <a:ext cx="7039258" cy="3128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81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285750"/>
            <a:ext cx="8367878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How 2014 Data were Used 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286541"/>
            <a:ext cx="8283556" cy="5434934"/>
          </a:xfrm>
        </p:spPr>
        <p:txBody>
          <a:bodyPr>
            <a:normAutofit lnSpcReduction="10000"/>
          </a:bodyPr>
          <a:lstStyle/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Analysis by Payer</a:t>
            </a:r>
          </a:p>
          <a:p>
            <a:pPr marL="576262" lvl="1" indent="-34290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Example: Fully-insured vs. self-insured membership rates</a:t>
            </a: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16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600" dirty="0" smtClean="0"/>
              <a:t>Source: Annual Report Supplement #10, Figure 10.2 (p. 4)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9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029" y="2224775"/>
            <a:ext cx="60388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2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Apowerpoint template_option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CHIApowerpoint template_optionB</Template>
  <TotalTime>4878</TotalTime>
  <Words>859</Words>
  <Application>Microsoft Office PowerPoint</Application>
  <PresentationFormat>On-screen Show (4:3)</PresentationFormat>
  <Paragraphs>236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CHIApowerpoint template_optionB</vt:lpstr>
      <vt:lpstr>content option B</vt:lpstr>
      <vt:lpstr>ANNUAL PREMIUMS DATA REQUEST 2015</vt:lpstr>
      <vt:lpstr>Agenda</vt:lpstr>
      <vt:lpstr>Introductions</vt:lpstr>
      <vt:lpstr>Introductions</vt:lpstr>
      <vt:lpstr>Overview of 2014 Data Request</vt:lpstr>
      <vt:lpstr>Overview of 2014 Data Request</vt:lpstr>
      <vt:lpstr>How 2014 Data were Used</vt:lpstr>
      <vt:lpstr>How 2014 Data were Used </vt:lpstr>
      <vt:lpstr>How 2014 Data were Used </vt:lpstr>
      <vt:lpstr>How 2014 Data were Used </vt:lpstr>
      <vt:lpstr>How 2014 Data were Used </vt:lpstr>
      <vt:lpstr>Lessons Learned &amp; Payer Feedback</vt:lpstr>
      <vt:lpstr>Potential Changes</vt:lpstr>
      <vt:lpstr>Timeline</vt:lpstr>
      <vt:lpstr>Contact Information - General</vt:lpstr>
      <vt:lpstr>Contact Information - Technical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sysadmin</dc:creator>
  <cp:lastModifiedBy>Kevin McAvey</cp:lastModifiedBy>
  <cp:revision>248</cp:revision>
  <cp:lastPrinted>2014-12-09T15:54:34Z</cp:lastPrinted>
  <dcterms:created xsi:type="dcterms:W3CDTF">2014-01-27T16:02:29Z</dcterms:created>
  <dcterms:modified xsi:type="dcterms:W3CDTF">2014-12-09T17:22:12Z</dcterms:modified>
</cp:coreProperties>
</file>