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5"/>
  </p:notesMasterIdLst>
  <p:sldIdLst>
    <p:sldId id="256" r:id="rId2"/>
    <p:sldId id="299" r:id="rId3"/>
    <p:sldId id="271" r:id="rId4"/>
    <p:sldId id="286" r:id="rId5"/>
    <p:sldId id="308" r:id="rId6"/>
    <p:sldId id="303" r:id="rId7"/>
    <p:sldId id="310" r:id="rId8"/>
    <p:sldId id="305" r:id="rId9"/>
    <p:sldId id="306" r:id="rId10"/>
    <p:sldId id="309" r:id="rId11"/>
    <p:sldId id="274" r:id="rId12"/>
    <p:sldId id="263" r:id="rId13"/>
    <p:sldId id="277" r:id="rId14"/>
  </p:sldIdLst>
  <p:sldSz cx="9144000" cy="6858000" type="screen4x3"/>
  <p:notesSz cx="6858000" cy="9236075"/>
  <p:defaultTextStyle>
    <a:defPPr>
      <a:defRPr lang="en-US"/>
    </a:defPPr>
    <a:lvl1pPr algn="l" rtl="0" fontAlgn="base">
      <a:spcBef>
        <a:spcPct val="0"/>
      </a:spcBef>
      <a:spcAft>
        <a:spcPct val="0"/>
      </a:spcAft>
      <a:defRPr kern="1200">
        <a:solidFill>
          <a:schemeClr val="tx1"/>
        </a:solidFill>
        <a:latin typeface="Arial" pitchFamily="34" charset="0"/>
        <a:ea typeface="Osaka"/>
        <a:cs typeface="Osaka"/>
      </a:defRPr>
    </a:lvl1pPr>
    <a:lvl2pPr marL="457200" algn="l" rtl="0" fontAlgn="base">
      <a:spcBef>
        <a:spcPct val="0"/>
      </a:spcBef>
      <a:spcAft>
        <a:spcPct val="0"/>
      </a:spcAft>
      <a:defRPr kern="1200">
        <a:solidFill>
          <a:schemeClr val="tx1"/>
        </a:solidFill>
        <a:latin typeface="Arial" pitchFamily="34" charset="0"/>
        <a:ea typeface="Osaka"/>
        <a:cs typeface="Osaka"/>
      </a:defRPr>
    </a:lvl2pPr>
    <a:lvl3pPr marL="914400" algn="l" rtl="0" fontAlgn="base">
      <a:spcBef>
        <a:spcPct val="0"/>
      </a:spcBef>
      <a:spcAft>
        <a:spcPct val="0"/>
      </a:spcAft>
      <a:defRPr kern="1200">
        <a:solidFill>
          <a:schemeClr val="tx1"/>
        </a:solidFill>
        <a:latin typeface="Arial" pitchFamily="34" charset="0"/>
        <a:ea typeface="Osaka"/>
        <a:cs typeface="Osaka"/>
      </a:defRPr>
    </a:lvl3pPr>
    <a:lvl4pPr marL="1371600" algn="l" rtl="0" fontAlgn="base">
      <a:spcBef>
        <a:spcPct val="0"/>
      </a:spcBef>
      <a:spcAft>
        <a:spcPct val="0"/>
      </a:spcAft>
      <a:defRPr kern="1200">
        <a:solidFill>
          <a:schemeClr val="tx1"/>
        </a:solidFill>
        <a:latin typeface="Arial" pitchFamily="34" charset="0"/>
        <a:ea typeface="Osaka"/>
        <a:cs typeface="Osaka"/>
      </a:defRPr>
    </a:lvl4pPr>
    <a:lvl5pPr marL="1828800" algn="l" rtl="0" fontAlgn="base">
      <a:spcBef>
        <a:spcPct val="0"/>
      </a:spcBef>
      <a:spcAft>
        <a:spcPct val="0"/>
      </a:spcAft>
      <a:defRPr kern="1200">
        <a:solidFill>
          <a:schemeClr val="tx1"/>
        </a:solidFill>
        <a:latin typeface="Arial" pitchFamily="34" charset="0"/>
        <a:ea typeface="Osaka"/>
        <a:cs typeface="Osaka"/>
      </a:defRPr>
    </a:lvl5pPr>
    <a:lvl6pPr marL="2286000" algn="l" defTabSz="914400" rtl="0" eaLnBrk="1" latinLnBrk="0" hangingPunct="1">
      <a:defRPr kern="1200">
        <a:solidFill>
          <a:schemeClr val="tx1"/>
        </a:solidFill>
        <a:latin typeface="Arial" pitchFamily="34" charset="0"/>
        <a:ea typeface="Osaka"/>
        <a:cs typeface="Osaka"/>
      </a:defRPr>
    </a:lvl6pPr>
    <a:lvl7pPr marL="2743200" algn="l" defTabSz="914400" rtl="0" eaLnBrk="1" latinLnBrk="0" hangingPunct="1">
      <a:defRPr kern="1200">
        <a:solidFill>
          <a:schemeClr val="tx1"/>
        </a:solidFill>
        <a:latin typeface="Arial" pitchFamily="34" charset="0"/>
        <a:ea typeface="Osaka"/>
        <a:cs typeface="Osaka"/>
      </a:defRPr>
    </a:lvl7pPr>
    <a:lvl8pPr marL="3200400" algn="l" defTabSz="914400" rtl="0" eaLnBrk="1" latinLnBrk="0" hangingPunct="1">
      <a:defRPr kern="1200">
        <a:solidFill>
          <a:schemeClr val="tx1"/>
        </a:solidFill>
        <a:latin typeface="Arial" pitchFamily="34" charset="0"/>
        <a:ea typeface="Osaka"/>
        <a:cs typeface="Osaka"/>
      </a:defRPr>
    </a:lvl8pPr>
    <a:lvl9pPr marL="3657600" algn="l" defTabSz="914400" rtl="0" eaLnBrk="1" latinLnBrk="0" hangingPunct="1">
      <a:defRPr kern="1200">
        <a:solidFill>
          <a:schemeClr val="tx1"/>
        </a:solidFill>
        <a:latin typeface="Arial" pitchFamily="34" charset="0"/>
        <a:ea typeface="Osaka"/>
        <a:cs typeface="Osak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049" autoAdjust="0"/>
  </p:normalViewPr>
  <p:slideViewPr>
    <p:cSldViewPr>
      <p:cViewPr>
        <p:scale>
          <a:sx n="80" d="100"/>
          <a:sy n="80" d="100"/>
        </p:scale>
        <p:origin x="-181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112D7AE6-FCB9-4338-B260-8BC823305355}" type="datetimeFigureOut">
              <a:rPr lang="en-US"/>
              <a:pPr>
                <a:defRPr/>
              </a:pPr>
              <a:t>4/23/2013</a:t>
            </a:fld>
            <a:endParaRPr lang="en-US"/>
          </a:p>
        </p:txBody>
      </p:sp>
      <p:sp>
        <p:nvSpPr>
          <p:cNvPr id="4" name="Slide Image Placeholder 3"/>
          <p:cNvSpPr>
            <a:spLocks noGrp="1" noRot="1" noChangeAspect="1"/>
          </p:cNvSpPr>
          <p:nvPr>
            <p:ph type="sldImg" idx="2"/>
          </p:nvPr>
        </p:nvSpPr>
        <p:spPr>
          <a:xfrm>
            <a:off x="1119188" y="692150"/>
            <a:ext cx="4619625"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87850"/>
            <a:ext cx="5486400" cy="415607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525"/>
            <a:ext cx="2971800" cy="46196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772525"/>
            <a:ext cx="2971800" cy="461963"/>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564235F-DC8E-40A7-A0D1-5BC471E5A2C1}" type="slidenum">
              <a:rPr lang="en-US"/>
              <a:pPr>
                <a:defRPr/>
              </a:pPr>
              <a:t>‹#›</a:t>
            </a:fld>
            <a:endParaRPr lang="en-US"/>
          </a:p>
        </p:txBody>
      </p:sp>
    </p:spTree>
    <p:extLst>
      <p:ext uri="{BB962C8B-B14F-4D97-AF65-F5344CB8AC3E}">
        <p14:creationId xmlns:p14="http://schemas.microsoft.com/office/powerpoint/2010/main" val="1465622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1C5926-D784-4A32-AAF2-7420A9870BEB}" type="slidenum">
              <a:rPr lang="en-US" smtClean="0">
                <a:ea typeface="Osaka"/>
                <a:cs typeface="Osaka"/>
              </a:rPr>
              <a:pPr fontAlgn="base">
                <a:spcBef>
                  <a:spcPct val="0"/>
                </a:spcBef>
                <a:spcAft>
                  <a:spcPct val="0"/>
                </a:spcAft>
                <a:defRPr/>
              </a:pPr>
              <a:t>1</a:t>
            </a:fld>
            <a:endParaRPr lang="en-US" smtClean="0">
              <a:ea typeface="Osaka"/>
              <a:cs typeface="Osaka"/>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FC7BD3-9A60-4B9E-8233-601516581815}" type="slidenum">
              <a:rPr lang="en-US" smtClean="0">
                <a:ea typeface="Osaka"/>
                <a:cs typeface="Osaka"/>
              </a:rPr>
              <a:pPr fontAlgn="base">
                <a:spcBef>
                  <a:spcPct val="0"/>
                </a:spcBef>
                <a:spcAft>
                  <a:spcPct val="0"/>
                </a:spcAft>
                <a:defRPr/>
              </a:pPr>
              <a:t>10</a:t>
            </a:fld>
            <a:endParaRPr lang="en-US" smtClean="0">
              <a:ea typeface="Osaka"/>
              <a:cs typeface="Osak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503B44-E95F-4A7B-BD92-8968E8A84230}" type="slidenum">
              <a:rPr lang="en-US" smtClean="0">
                <a:ea typeface="Osaka"/>
                <a:cs typeface="Osaka"/>
              </a:rPr>
              <a:pPr fontAlgn="base">
                <a:spcBef>
                  <a:spcPct val="0"/>
                </a:spcBef>
                <a:spcAft>
                  <a:spcPct val="0"/>
                </a:spcAft>
                <a:defRPr/>
              </a:pPr>
              <a:t>11</a:t>
            </a:fld>
            <a:endParaRPr lang="en-US" smtClean="0">
              <a:ea typeface="Osaka"/>
              <a:cs typeface="Osak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EDDC66-537B-44B7-9712-1B60BF42D419}" type="slidenum">
              <a:rPr lang="en-US" smtClean="0">
                <a:ea typeface="Osaka"/>
                <a:cs typeface="Osaka"/>
              </a:rPr>
              <a:pPr fontAlgn="base">
                <a:spcBef>
                  <a:spcPct val="0"/>
                </a:spcBef>
                <a:spcAft>
                  <a:spcPct val="0"/>
                </a:spcAft>
                <a:defRPr/>
              </a:pPr>
              <a:t>12</a:t>
            </a:fld>
            <a:endParaRPr lang="en-US" smtClean="0">
              <a:ea typeface="Osaka"/>
              <a:cs typeface="Osak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3B8890-FC85-4F1E-9D84-7CE486ED264E}" type="slidenum">
              <a:rPr lang="en-US" smtClean="0">
                <a:ea typeface="Osaka"/>
                <a:cs typeface="Osaka"/>
              </a:rPr>
              <a:pPr fontAlgn="base">
                <a:spcBef>
                  <a:spcPct val="0"/>
                </a:spcBef>
                <a:spcAft>
                  <a:spcPct val="0"/>
                </a:spcAft>
                <a:defRPr/>
              </a:pPr>
              <a:t>13</a:t>
            </a:fld>
            <a:endParaRPr lang="en-US" smtClean="0">
              <a:ea typeface="Osaka"/>
              <a:cs typeface="Osak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endParaRPr lang="en-US" dirty="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A566A2-0CAB-4AD6-8A0B-27C29D917D88}" type="slidenum">
              <a:rPr lang="en-US" smtClean="0">
                <a:ea typeface="Osaka"/>
                <a:cs typeface="Osaka"/>
              </a:rPr>
              <a:pPr fontAlgn="base">
                <a:spcBef>
                  <a:spcPct val="0"/>
                </a:spcBef>
                <a:spcAft>
                  <a:spcPct val="0"/>
                </a:spcAft>
                <a:defRPr/>
              </a:pPr>
              <a:t>2</a:t>
            </a:fld>
            <a:endParaRPr lang="en-US" smtClean="0">
              <a:ea typeface="Osaka"/>
              <a:cs typeface="Osak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US" dirty="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634DFC-38BD-47B9-8630-DED3FCB3BD5A}" type="slidenum">
              <a:rPr lang="en-US" smtClean="0">
                <a:ea typeface="Osaka"/>
                <a:cs typeface="Osaka"/>
              </a:rPr>
              <a:pPr fontAlgn="base">
                <a:spcBef>
                  <a:spcPct val="0"/>
                </a:spcBef>
                <a:spcAft>
                  <a:spcPct val="0"/>
                </a:spcAft>
                <a:defRPr/>
              </a:pPr>
              <a:t>3</a:t>
            </a:fld>
            <a:endParaRPr lang="en-US" smtClean="0">
              <a:ea typeface="Osaka"/>
              <a:cs typeface="Osak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C02194-A930-4BD0-8D93-8243F347241D}" type="slidenum">
              <a:rPr lang="en-US" smtClean="0">
                <a:ea typeface="Osaka"/>
                <a:cs typeface="Osaka"/>
              </a:rPr>
              <a:pPr fontAlgn="base">
                <a:spcBef>
                  <a:spcPct val="0"/>
                </a:spcBef>
                <a:spcAft>
                  <a:spcPct val="0"/>
                </a:spcAft>
                <a:defRPr/>
              </a:pPr>
              <a:t>4</a:t>
            </a:fld>
            <a:endParaRPr lang="en-US" smtClean="0">
              <a:ea typeface="Osaka"/>
              <a:cs typeface="Osak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C02194-A930-4BD0-8D93-8243F347241D}" type="slidenum">
              <a:rPr lang="en-US" smtClean="0">
                <a:ea typeface="Osaka"/>
                <a:cs typeface="Osaka"/>
              </a:rPr>
              <a:pPr fontAlgn="base">
                <a:spcBef>
                  <a:spcPct val="0"/>
                </a:spcBef>
                <a:spcAft>
                  <a:spcPct val="0"/>
                </a:spcAft>
                <a:defRPr/>
              </a:pPr>
              <a:t>5</a:t>
            </a:fld>
            <a:endParaRPr lang="en-US" smtClean="0">
              <a:ea typeface="Osaka"/>
              <a:cs typeface="Osak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27516-5667-4DA8-9A5A-9E9BDD60B0D0}" type="slidenum">
              <a:rPr lang="en-US" smtClean="0">
                <a:ea typeface="Osaka"/>
                <a:cs typeface="Osaka"/>
              </a:rPr>
              <a:pPr fontAlgn="base">
                <a:spcBef>
                  <a:spcPct val="0"/>
                </a:spcBef>
                <a:spcAft>
                  <a:spcPct val="0"/>
                </a:spcAft>
                <a:defRPr/>
              </a:pPr>
              <a:t>6</a:t>
            </a:fld>
            <a:endParaRPr lang="en-US" smtClean="0">
              <a:ea typeface="Osaka"/>
              <a:cs typeface="Osak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27516-5667-4DA8-9A5A-9E9BDD60B0D0}" type="slidenum">
              <a:rPr lang="en-US" smtClean="0">
                <a:ea typeface="Osaka"/>
                <a:cs typeface="Osaka"/>
              </a:rPr>
              <a:pPr fontAlgn="base">
                <a:spcBef>
                  <a:spcPct val="0"/>
                </a:spcBef>
                <a:spcAft>
                  <a:spcPct val="0"/>
                </a:spcAft>
                <a:defRPr/>
              </a:pPr>
              <a:t>7</a:t>
            </a:fld>
            <a:endParaRPr lang="en-US" smtClean="0">
              <a:ea typeface="Osaka"/>
              <a:cs typeface="Osak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1D4DEF-4E3D-4073-BB34-BBF9012B1C53}" type="slidenum">
              <a:rPr lang="en-US" smtClean="0">
                <a:ea typeface="Osaka"/>
                <a:cs typeface="Osaka"/>
              </a:rPr>
              <a:pPr fontAlgn="base">
                <a:spcBef>
                  <a:spcPct val="0"/>
                </a:spcBef>
                <a:spcAft>
                  <a:spcPct val="0"/>
                </a:spcAft>
                <a:defRPr/>
              </a:pPr>
              <a:t>8</a:t>
            </a:fld>
            <a:endParaRPr lang="en-US" smtClean="0">
              <a:ea typeface="Osaka"/>
              <a:cs typeface="Osak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27A1EA-000D-4AA9-91D3-3678FB13ECFC}" type="slidenum">
              <a:rPr lang="en-US" smtClean="0">
                <a:ea typeface="Osaka"/>
                <a:cs typeface="Osaka"/>
              </a:rPr>
              <a:pPr fontAlgn="base">
                <a:spcBef>
                  <a:spcPct val="0"/>
                </a:spcBef>
                <a:spcAft>
                  <a:spcPct val="0"/>
                </a:spcAft>
                <a:defRPr/>
              </a:pPr>
              <a:t>9</a:t>
            </a:fld>
            <a:endParaRPr lang="en-US" smtClean="0">
              <a:ea typeface="Osaka"/>
              <a:cs typeface="Osaka"/>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1371600"/>
            <a:ext cx="7772400" cy="18288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117493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068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790700" cy="510540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838200"/>
            <a:ext cx="5715000" cy="510540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88438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8A9BE9CF-5602-47F6-87BC-D3CBC21EC9E3}"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4441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68238E54-00FF-497F-BB1A-C34D9271439F}"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64624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7D4641FE-6E7A-4951-8CDC-6FCA33AA942F}"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2575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12838"/>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1524000"/>
            <a:ext cx="3962400" cy="650875"/>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133600"/>
            <a:ext cx="3963988" cy="3992563"/>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97872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0164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861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914400"/>
            <a:ext cx="5035550" cy="5211763"/>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8994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914399"/>
            <a:ext cx="5522912"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9040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r>
            <a:br>
              <a:rPr lang="en-US" smtClean="0"/>
            </a:br>
            <a:r>
              <a:rPr lang="en-US" smtClean="0"/>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0" y="6096000"/>
            <a:ext cx="352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2400">
                <a:latin typeface="Verdana Bold" pitchFamily="34" charset="0"/>
                <a:ea typeface="Geneva"/>
                <a:cs typeface="Geneva"/>
              </a:rPr>
              <a:t>  </a:t>
            </a:r>
          </a:p>
        </p:txBody>
      </p:sp>
      <p:sp>
        <p:nvSpPr>
          <p:cNvPr id="1031"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A513D255-E8CA-4F4C-BD1A-ED48931A417B}"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85800" y="5791200"/>
            <a:ext cx="4572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70" r:id="rId5"/>
    <p:sldLayoutId id="2147483771" r:id="rId6"/>
    <p:sldLayoutId id="2147483772" r:id="rId7"/>
    <p:sldLayoutId id="2147483773" r:id="rId8"/>
    <p:sldLayoutId id="2147483774" r:id="rId9"/>
    <p:sldLayoutId id="2147483775" r:id="rId10"/>
    <p:sldLayoutId id="2147483776"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s.gov/chia/sqa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sqac@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US" smtClean="0"/>
              <a:t>Statewide Quality Advisory Committee (SQAC) Meeting</a:t>
            </a:r>
            <a:endParaRPr lang="en-US" sz="3100" smtClean="0"/>
          </a:p>
        </p:txBody>
      </p:sp>
      <p:sp>
        <p:nvSpPr>
          <p:cNvPr id="6147" name="Subtitle 2"/>
          <p:cNvSpPr>
            <a:spLocks noGrp="1"/>
          </p:cNvSpPr>
          <p:nvPr>
            <p:ph type="subTitle" idx="1"/>
          </p:nvPr>
        </p:nvSpPr>
        <p:spPr/>
        <p:txBody>
          <a:bodyPr/>
          <a:lstStyle/>
          <a:p>
            <a:pPr eaLnBrk="1" hangingPunct="1"/>
            <a:endParaRPr lang="en-US" smtClean="0"/>
          </a:p>
          <a:p>
            <a:pPr eaLnBrk="1" hangingPunct="1"/>
            <a:r>
              <a:rPr lang="en-US" smtClean="0"/>
              <a:t>April 22, 2013</a:t>
            </a:r>
          </a:p>
        </p:txBody>
      </p:sp>
      <p:pic>
        <p:nvPicPr>
          <p:cNvPr id="6148" name="Picture 2" descr="\\SBSSERVER\RedirectedFolders\bstewart\Desktop\Commenwealth of M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791200"/>
            <a:ext cx="4508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 descr="\\SBSSERVER\RedirectedFolders\bstewart\Desktop\Commenwealth of Mass.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895600"/>
            <a:ext cx="8382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a:t>Revisions to the SQMS recommendation</a:t>
            </a:r>
            <a:br>
              <a:rPr lang="en-US" dirty="0"/>
            </a:br>
            <a:r>
              <a:rPr lang="en-US" dirty="0">
                <a:latin typeface="Arial Black"/>
              </a:rPr>
              <a:t>► </a:t>
            </a:r>
            <a:r>
              <a:rPr lang="en-US" dirty="0" smtClean="0"/>
              <a:t>Gaps in the SQMS?</a:t>
            </a:r>
          </a:p>
        </p:txBody>
      </p:sp>
      <p:sp>
        <p:nvSpPr>
          <p:cNvPr id="13315" name="Content Placeholder 2"/>
          <p:cNvSpPr>
            <a:spLocks noGrp="1"/>
          </p:cNvSpPr>
          <p:nvPr>
            <p:ph idx="1"/>
          </p:nvPr>
        </p:nvSpPr>
        <p:spPr/>
        <p:txBody>
          <a:bodyPr/>
          <a:lstStyle/>
          <a:p>
            <a:pPr marL="0" indent="0" eaLnBrk="1" hangingPunct="1">
              <a:buNone/>
            </a:pPr>
            <a:r>
              <a:rPr lang="en-US" dirty="0" smtClean="0"/>
              <a:t>Potential examples:</a:t>
            </a:r>
          </a:p>
          <a:p>
            <a:pPr eaLnBrk="1" hangingPunct="1"/>
            <a:r>
              <a:rPr lang="en-US" dirty="0" smtClean="0"/>
              <a:t>Conditions</a:t>
            </a:r>
          </a:p>
          <a:p>
            <a:pPr eaLnBrk="1" hangingPunct="1"/>
            <a:r>
              <a:rPr lang="en-US" dirty="0" smtClean="0"/>
              <a:t>Populations</a:t>
            </a:r>
          </a:p>
          <a:p>
            <a:pPr eaLnBrk="1" hangingPunct="1"/>
            <a:r>
              <a:rPr lang="en-US" dirty="0" smtClean="0"/>
              <a:t>Measure types</a:t>
            </a:r>
          </a:p>
          <a:p>
            <a:pPr eaLnBrk="1" hangingPunct="1"/>
            <a:r>
              <a:rPr lang="en-US" dirty="0" smtClean="0"/>
              <a:t>Provider types</a:t>
            </a:r>
          </a:p>
          <a:p>
            <a:pPr eaLnBrk="1" hangingPunct="1"/>
            <a:r>
              <a:rPr lang="en-US" dirty="0" smtClean="0"/>
              <a:t>Other</a:t>
            </a:r>
          </a:p>
        </p:txBody>
      </p:sp>
    </p:spTree>
    <p:extLst>
      <p:ext uri="{BB962C8B-B14F-4D97-AF65-F5344CB8AC3E}">
        <p14:creationId xmlns:p14="http://schemas.microsoft.com/office/powerpoint/2010/main" val="1495969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US" dirty="0" smtClean="0">
                <a:cs typeface="+mj-cs"/>
              </a:rPr>
              <a:t>Next steps</a:t>
            </a:r>
            <a:endParaRPr lang="en-US" dirty="0">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2013 Committee Meeting Schedule</a:t>
            </a:r>
          </a:p>
        </p:txBody>
      </p:sp>
      <p:grpSp>
        <p:nvGrpSpPr>
          <p:cNvPr id="15363" name="Group 70"/>
          <p:cNvGrpSpPr>
            <a:grpSpLocks/>
          </p:cNvGrpSpPr>
          <p:nvPr/>
        </p:nvGrpSpPr>
        <p:grpSpPr bwMode="auto">
          <a:xfrm>
            <a:off x="304800" y="3124200"/>
            <a:ext cx="8305800" cy="2057400"/>
            <a:chOff x="1240756" y="2971800"/>
            <a:chExt cx="6788603" cy="1066800"/>
          </a:xfrm>
        </p:grpSpPr>
        <p:sp>
          <p:nvSpPr>
            <p:cNvPr id="49" name="Freeform 73"/>
            <p:cNvSpPr/>
            <p:nvPr/>
          </p:nvSpPr>
          <p:spPr>
            <a:xfrm>
              <a:off x="1240756" y="2971800"/>
              <a:ext cx="983517"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3">
                <a:shade val="50000"/>
              </a:schemeClr>
            </a:lnRef>
            <a:fillRef idx="1">
              <a:schemeClr val="accent3"/>
            </a:fillRef>
            <a:effectRef idx="0">
              <a:schemeClr val="accent3"/>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Introductions</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Revise bylaws</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Review mission statement</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2013 Look-ahead</a:t>
              </a:r>
            </a:p>
          </p:txBody>
        </p:sp>
        <p:sp>
          <p:nvSpPr>
            <p:cNvPr id="50" name="Freeform 74"/>
            <p:cNvSpPr/>
            <p:nvPr/>
          </p:nvSpPr>
          <p:spPr>
            <a:xfrm>
              <a:off x="2412413" y="2971800"/>
              <a:ext cx="987409"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Approve Committee mission statement and goals for </a:t>
              </a:r>
              <a:r>
                <a:rPr lang="en-US" sz="1100" dirty="0" smtClean="0">
                  <a:solidFill>
                    <a:schemeClr val="tx1"/>
                  </a:solidFill>
                  <a:latin typeface="Calibri" pitchFamily="34" charset="0"/>
                  <a:cs typeface="Calibri" pitchFamily="34" charset="0"/>
                </a:rPr>
                <a:t>2013</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Discuss 2013 Agenda and SQMS revisions</a:t>
              </a:r>
              <a:endParaRPr lang="en-US" sz="1100" dirty="0">
                <a:solidFill>
                  <a:schemeClr val="tx1"/>
                </a:solidFill>
                <a:latin typeface="Calibri" pitchFamily="34" charset="0"/>
                <a:cs typeface="Calibri" pitchFamily="34" charset="0"/>
              </a:endParaRPr>
            </a:p>
          </p:txBody>
        </p:sp>
        <p:sp>
          <p:nvSpPr>
            <p:cNvPr id="51" name="Freeform 75"/>
            <p:cNvSpPr/>
            <p:nvPr/>
          </p:nvSpPr>
          <p:spPr>
            <a:xfrm>
              <a:off x="3587963" y="2971800"/>
              <a:ext cx="98481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Reporting on staff work</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Expert testimony?</a:t>
              </a:r>
              <a:endParaRPr lang="en-US" sz="1100" dirty="0">
                <a:solidFill>
                  <a:schemeClr val="tx1"/>
                </a:solidFill>
                <a:latin typeface="Calibri" pitchFamily="34" charset="0"/>
                <a:cs typeface="Calibri" pitchFamily="34" charset="0"/>
              </a:endParaRP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Approve Committee process for 2013</a:t>
              </a:r>
            </a:p>
          </p:txBody>
        </p:sp>
        <p:sp>
          <p:nvSpPr>
            <p:cNvPr id="52" name="Freeform 76"/>
            <p:cNvSpPr/>
            <p:nvPr/>
          </p:nvSpPr>
          <p:spPr>
            <a:xfrm>
              <a:off x="4762214" y="2971800"/>
              <a:ext cx="984815"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Proposed </a:t>
              </a:r>
              <a:r>
                <a:rPr lang="en-US" sz="1100" dirty="0">
                  <a:solidFill>
                    <a:schemeClr val="tx1"/>
                  </a:solidFill>
                  <a:latin typeface="Calibri" pitchFamily="34" charset="0"/>
                  <a:cs typeface="Calibri" pitchFamily="34" charset="0"/>
                </a:rPr>
                <a:t>SQMS measure </a:t>
              </a:r>
              <a:r>
                <a:rPr lang="en-US" sz="1100" dirty="0" smtClean="0">
                  <a:solidFill>
                    <a:schemeClr val="tx1"/>
                  </a:solidFill>
                  <a:latin typeface="Calibri" pitchFamily="34" charset="0"/>
                  <a:cs typeface="Calibri" pitchFamily="34" charset="0"/>
                </a:rPr>
                <a:t>evaluation</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Expert </a:t>
              </a:r>
              <a:r>
                <a:rPr lang="en-US" sz="1100" dirty="0">
                  <a:solidFill>
                    <a:schemeClr val="tx1"/>
                  </a:solidFill>
                  <a:latin typeface="Calibri" pitchFamily="34" charset="0"/>
                  <a:cs typeface="Calibri" pitchFamily="34" charset="0"/>
                </a:rPr>
                <a:t>testimony?</a:t>
              </a:r>
            </a:p>
          </p:txBody>
        </p:sp>
        <p:sp>
          <p:nvSpPr>
            <p:cNvPr id="53" name="Freeform 77"/>
            <p:cNvSpPr/>
            <p:nvPr/>
          </p:nvSpPr>
          <p:spPr>
            <a:xfrm>
              <a:off x="5870293" y="2971800"/>
              <a:ext cx="987410"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eaLnBrk="0" fontAlgn="auto" hangingPunct="0">
                <a:lnSpc>
                  <a:spcPct val="90000"/>
                </a:lnSpc>
                <a:spcBef>
                  <a:spcPts val="0"/>
                </a:spcBef>
                <a:spcAft>
                  <a:spcPct val="35000"/>
                </a:spcAft>
                <a:defRPr/>
              </a:pPr>
              <a:r>
                <a:rPr lang="en-US" sz="1100" dirty="0">
                  <a:solidFill>
                    <a:schemeClr val="tx1"/>
                  </a:solidFill>
                  <a:latin typeface="Calibri" pitchFamily="34" charset="0"/>
                  <a:cs typeface="Calibri" pitchFamily="34" charset="0"/>
                </a:rPr>
                <a:t>Review and approve final report and recommendation</a:t>
              </a:r>
            </a:p>
          </p:txBody>
        </p:sp>
        <p:sp>
          <p:nvSpPr>
            <p:cNvPr id="54" name="Freeform 78"/>
            <p:cNvSpPr/>
            <p:nvPr/>
          </p:nvSpPr>
          <p:spPr>
            <a:xfrm>
              <a:off x="7045842" y="2971800"/>
              <a:ext cx="983517"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eaLnBrk="0" fontAlgn="auto" hangingPunct="0">
                <a:lnSpc>
                  <a:spcPct val="90000"/>
                </a:lnSpc>
                <a:spcBef>
                  <a:spcPts val="0"/>
                </a:spcBef>
                <a:spcAft>
                  <a:spcPct val="35000"/>
                </a:spcAft>
                <a:defRPr/>
              </a:pPr>
              <a:r>
                <a:rPr lang="en-US" sz="1100" dirty="0">
                  <a:solidFill>
                    <a:schemeClr val="tx1"/>
                  </a:solidFill>
                  <a:latin typeface="Calibri" pitchFamily="34" charset="0"/>
                  <a:cs typeface="Calibri" pitchFamily="34" charset="0"/>
                </a:rPr>
                <a:t>Review priorities for 2014</a:t>
              </a:r>
            </a:p>
            <a:p>
              <a:pPr algn="ctr" defTabSz="311150" eaLnBrk="0" fontAlgn="auto" hangingPunct="0">
                <a:lnSpc>
                  <a:spcPct val="90000"/>
                </a:lnSpc>
                <a:spcBef>
                  <a:spcPts val="0"/>
                </a:spcBef>
                <a:spcAft>
                  <a:spcPct val="35000"/>
                </a:spcAft>
                <a:defRPr/>
              </a:pPr>
              <a:endParaRPr lang="en-US" sz="1100" dirty="0">
                <a:solidFill>
                  <a:schemeClr val="tx1"/>
                </a:solidFill>
                <a:latin typeface="Calibri" pitchFamily="34" charset="0"/>
                <a:cs typeface="Calibri" pitchFamily="34" charset="0"/>
              </a:endParaRPr>
            </a:p>
          </p:txBody>
        </p:sp>
      </p:grpSp>
      <p:grpSp>
        <p:nvGrpSpPr>
          <p:cNvPr id="15364" name="Group 70"/>
          <p:cNvGrpSpPr>
            <a:grpSpLocks/>
          </p:cNvGrpSpPr>
          <p:nvPr/>
        </p:nvGrpSpPr>
        <p:grpSpPr bwMode="auto">
          <a:xfrm>
            <a:off x="304800" y="2209800"/>
            <a:ext cx="8305800" cy="685800"/>
            <a:chOff x="1176250" y="2971800"/>
            <a:chExt cx="6853945" cy="1066800"/>
          </a:xfrm>
        </p:grpSpPr>
        <p:sp>
          <p:nvSpPr>
            <p:cNvPr id="56" name="Freeform 55"/>
            <p:cNvSpPr/>
            <p:nvPr/>
          </p:nvSpPr>
          <p:spPr>
            <a:xfrm>
              <a:off x="1176250" y="2971800"/>
              <a:ext cx="98381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3">
                <a:shade val="50000"/>
              </a:schemeClr>
            </a:lnRef>
            <a:fillRef idx="1">
              <a:schemeClr val="accent3"/>
            </a:fillRef>
            <a:effectRef idx="0">
              <a:schemeClr val="accent3"/>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#1</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Feb 25</a:t>
              </a:r>
            </a:p>
          </p:txBody>
        </p:sp>
        <p:sp>
          <p:nvSpPr>
            <p:cNvPr id="57" name="Freeform 56"/>
            <p:cNvSpPr/>
            <p:nvPr/>
          </p:nvSpPr>
          <p:spPr>
            <a:xfrm>
              <a:off x="2348705"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#2</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April 22</a:t>
              </a:r>
            </a:p>
          </p:txBody>
        </p:sp>
        <p:sp>
          <p:nvSpPr>
            <p:cNvPr id="58" name="Freeform 57"/>
            <p:cNvSpPr/>
            <p:nvPr/>
          </p:nvSpPr>
          <p:spPr>
            <a:xfrm>
              <a:off x="3522469"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#3</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June 17</a:t>
              </a:r>
            </a:p>
          </p:txBody>
        </p:sp>
        <p:sp>
          <p:nvSpPr>
            <p:cNvPr id="59" name="Freeform 58"/>
            <p:cNvSpPr/>
            <p:nvPr/>
          </p:nvSpPr>
          <p:spPr>
            <a:xfrm>
              <a:off x="4696233"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#4</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August 19</a:t>
              </a:r>
            </a:p>
          </p:txBody>
        </p:sp>
        <p:sp>
          <p:nvSpPr>
            <p:cNvPr id="60" name="Freeform 59"/>
            <p:cNvSpPr/>
            <p:nvPr/>
          </p:nvSpPr>
          <p:spPr>
            <a:xfrm>
              <a:off x="5871307" y="2971800"/>
              <a:ext cx="98643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#5</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October 21</a:t>
              </a:r>
            </a:p>
          </p:txBody>
        </p:sp>
        <p:sp>
          <p:nvSpPr>
            <p:cNvPr id="61" name="Freeform 60"/>
            <p:cNvSpPr/>
            <p:nvPr/>
          </p:nvSpPr>
          <p:spPr>
            <a:xfrm>
              <a:off x="7046382" y="2971800"/>
              <a:ext cx="98381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#6</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December 16</a:t>
              </a:r>
            </a:p>
          </p:txBody>
        </p:sp>
      </p:grpSp>
      <p:sp>
        <p:nvSpPr>
          <p:cNvPr id="62" name="TextBox 128"/>
          <p:cNvSpPr txBox="1">
            <a:spLocks noChangeArrowheads="1"/>
          </p:cNvSpPr>
          <p:nvPr/>
        </p:nvSpPr>
        <p:spPr bwMode="auto">
          <a:xfrm>
            <a:off x="5981700" y="1702355"/>
            <a:ext cx="2667000" cy="276225"/>
          </a:xfrm>
          <a:prstGeom prst="rect">
            <a:avLst/>
          </a:prstGeom>
          <a:ln>
            <a:solidFill>
              <a:srgbClr val="FF0000"/>
            </a:solidFill>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0" fontAlgn="auto" hangingPunct="0">
              <a:spcBef>
                <a:spcPts val="0"/>
              </a:spcBef>
              <a:spcAft>
                <a:spcPts val="0"/>
              </a:spcAft>
              <a:defRPr/>
            </a:pPr>
            <a:r>
              <a:rPr lang="en-US" sz="1200" b="1" dirty="0">
                <a:solidFill>
                  <a:schemeClr val="tx1"/>
                </a:solidFill>
                <a:latin typeface="Calibri" pitchFamily="34" charset="0"/>
                <a:cs typeface="Calibri" pitchFamily="34" charset="0"/>
              </a:rPr>
              <a:t>Annual Recommendation due Nov 1</a:t>
            </a:r>
          </a:p>
        </p:txBody>
      </p:sp>
      <p:cxnSp>
        <p:nvCxnSpPr>
          <p:cNvPr id="15366" name="Straight Arrow Connector 28"/>
          <p:cNvCxnSpPr>
            <a:cxnSpLocks noChangeShapeType="1"/>
          </p:cNvCxnSpPr>
          <p:nvPr/>
        </p:nvCxnSpPr>
        <p:spPr bwMode="auto">
          <a:xfrm>
            <a:off x="7315200" y="2025134"/>
            <a:ext cx="0" cy="6096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368" name="Straight Arrow Connector 28"/>
          <p:cNvCxnSpPr>
            <a:cxnSpLocks noChangeShapeType="1"/>
          </p:cNvCxnSpPr>
          <p:nvPr/>
        </p:nvCxnSpPr>
        <p:spPr bwMode="auto">
          <a:xfrm flipV="1">
            <a:off x="4495800" y="5019675"/>
            <a:ext cx="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 name="TextBox 1"/>
          <p:cNvSpPr txBox="1"/>
          <p:nvPr/>
        </p:nvSpPr>
        <p:spPr>
          <a:xfrm>
            <a:off x="1828800" y="1840468"/>
            <a:ext cx="958468" cy="369332"/>
          </a:xfrm>
          <a:prstGeom prst="rect">
            <a:avLst/>
          </a:prstGeom>
          <a:noFill/>
        </p:spPr>
        <p:txBody>
          <a:bodyPr wrap="none" rtlCol="0">
            <a:spAutoFit/>
          </a:bodyPr>
          <a:lstStyle/>
          <a:p>
            <a:r>
              <a:rPr lang="en-US" b="1" dirty="0" smtClean="0">
                <a:solidFill>
                  <a:srgbClr val="00B050"/>
                </a:solidFill>
              </a:rPr>
              <a:t>TODAY</a:t>
            </a:r>
            <a:endParaRPr lang="en-US" b="1" dirty="0">
              <a:solidFill>
                <a:srgbClr val="00B050"/>
              </a:solidFill>
            </a:endParaRPr>
          </a:p>
        </p:txBody>
      </p:sp>
      <p:sp>
        <p:nvSpPr>
          <p:cNvPr id="23" name="TextBox 128"/>
          <p:cNvSpPr txBox="1">
            <a:spLocks noChangeArrowheads="1"/>
          </p:cNvSpPr>
          <p:nvPr/>
        </p:nvSpPr>
        <p:spPr bwMode="auto">
          <a:xfrm>
            <a:off x="2514600" y="5465763"/>
            <a:ext cx="2654300" cy="461962"/>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0" fontAlgn="auto" hangingPunct="0">
              <a:spcBef>
                <a:spcPts val="0"/>
              </a:spcBef>
              <a:spcAft>
                <a:spcPts val="0"/>
              </a:spcAft>
              <a:defRPr/>
            </a:pPr>
            <a:r>
              <a:rPr lang="en-US" sz="1200" b="1" dirty="0">
                <a:solidFill>
                  <a:schemeClr val="tx1"/>
                </a:solidFill>
                <a:latin typeface="Calibri" pitchFamily="34" charset="0"/>
                <a:cs typeface="Calibri" pitchFamily="34" charset="0"/>
              </a:rPr>
              <a:t>Solicitation of Nominations for Proposed SQMS Measures</a:t>
            </a:r>
          </a:p>
        </p:txBody>
      </p:sp>
      <p:cxnSp>
        <p:nvCxnSpPr>
          <p:cNvPr id="25" name="Straight Arrow Connector 28"/>
          <p:cNvCxnSpPr>
            <a:cxnSpLocks noChangeShapeType="1"/>
          </p:cNvCxnSpPr>
          <p:nvPr/>
        </p:nvCxnSpPr>
        <p:spPr bwMode="auto">
          <a:xfrm flipV="1">
            <a:off x="3048000" y="5019675"/>
            <a:ext cx="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r>
              <a:rPr lang="en-US" smtClean="0"/>
              <a:t>Monday, June 17th</a:t>
            </a:r>
            <a:endParaRPr lang="en-US" baseline="30000" smtClean="0"/>
          </a:p>
          <a:p>
            <a:pPr>
              <a:buFont typeface="Times" pitchFamily="18" charset="0"/>
              <a:buNone/>
            </a:pPr>
            <a:r>
              <a:rPr lang="en-US" smtClean="0"/>
              <a:t>	3-5pm</a:t>
            </a:r>
          </a:p>
          <a:p>
            <a:pPr>
              <a:buFont typeface="Times" pitchFamily="18" charset="0"/>
              <a:buNone/>
            </a:pPr>
            <a:r>
              <a:rPr lang="en-US" smtClean="0"/>
              <a:t>	2 Boylston Street, 5th Floor</a:t>
            </a:r>
          </a:p>
          <a:p>
            <a:pPr>
              <a:buFont typeface="Times" pitchFamily="18" charset="0"/>
              <a:buNone/>
            </a:pPr>
            <a:r>
              <a:rPr lang="en-US" smtClean="0"/>
              <a:t>	Boston, MA 02116 </a:t>
            </a:r>
          </a:p>
        </p:txBody>
      </p:sp>
      <p:sp>
        <p:nvSpPr>
          <p:cNvPr id="16387" name="Title 2"/>
          <p:cNvSpPr>
            <a:spLocks noGrp="1"/>
          </p:cNvSpPr>
          <p:nvPr>
            <p:ph type="title"/>
          </p:nvPr>
        </p:nvSpPr>
        <p:spPr/>
        <p:txBody>
          <a:bodyPr/>
          <a:lstStyle/>
          <a:p>
            <a:r>
              <a:rPr lang="en-US" smtClean="0"/>
              <a:t>Next meeting</a:t>
            </a:r>
          </a:p>
        </p:txBody>
      </p:sp>
      <p:sp>
        <p:nvSpPr>
          <p:cNvPr id="16388" name="Title 1"/>
          <p:cNvSpPr txBox="1">
            <a:spLocks/>
          </p:cNvSpPr>
          <p:nvPr/>
        </p:nvSpPr>
        <p:spPr bwMode="auto">
          <a:xfrm>
            <a:off x="762000" y="3657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r>
              <a:rPr lang="en-US" sz="2800">
                <a:solidFill>
                  <a:srgbClr val="002B69"/>
                </a:solidFill>
                <a:latin typeface="Segoe UI Semibold" pitchFamily="34" charset="0"/>
              </a:rPr>
              <a:t>For more information</a:t>
            </a:r>
          </a:p>
        </p:txBody>
      </p:sp>
      <p:sp>
        <p:nvSpPr>
          <p:cNvPr id="16389" name="Content Placeholder 2"/>
          <p:cNvSpPr txBox="1">
            <a:spLocks/>
          </p:cNvSpPr>
          <p:nvPr/>
        </p:nvSpPr>
        <p:spPr bwMode="auto">
          <a:xfrm>
            <a:off x="762000" y="46577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spcBef>
                <a:spcPct val="20000"/>
              </a:spcBef>
              <a:buClr>
                <a:srgbClr val="0097AB"/>
              </a:buClr>
              <a:buSzPct val="125000"/>
              <a:buFont typeface="Times" pitchFamily="18" charset="0"/>
              <a:buChar char="•"/>
            </a:pPr>
            <a:r>
              <a:rPr lang="en-US" sz="2400">
                <a:solidFill>
                  <a:srgbClr val="002B69"/>
                </a:solidFill>
                <a:latin typeface="Calibri" pitchFamily="34" charset="0"/>
                <a:hlinkClick r:id="rId3"/>
              </a:rPr>
              <a:t>www.mass.gov/chia/sqac</a:t>
            </a:r>
            <a:endParaRPr lang="en-US" sz="2400">
              <a:solidFill>
                <a:srgbClr val="002B69"/>
              </a:solidFill>
              <a:latin typeface="Calibri" pitchFamily="34" charset="0"/>
            </a:endParaRPr>
          </a:p>
          <a:p>
            <a:pPr eaLnBrk="1" hangingPunct="1">
              <a:spcBef>
                <a:spcPct val="20000"/>
              </a:spcBef>
              <a:buClr>
                <a:srgbClr val="0097AB"/>
              </a:buClr>
              <a:buSzPct val="125000"/>
              <a:buFont typeface="Times" pitchFamily="18" charset="0"/>
              <a:buChar char="•"/>
            </a:pPr>
            <a:r>
              <a:rPr lang="en-US" sz="2400">
                <a:solidFill>
                  <a:srgbClr val="002B69"/>
                </a:solidFill>
                <a:latin typeface="Calibri" pitchFamily="34" charset="0"/>
                <a:hlinkClick r:id="rId4"/>
              </a:rPr>
              <a:t>sqac@state.ma.us</a:t>
            </a:r>
            <a:r>
              <a:rPr lang="en-US" sz="2400">
                <a:solidFill>
                  <a:srgbClr val="002B69"/>
                </a:solidFill>
                <a:latin typeface="Calibri"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Agenda</a:t>
            </a:r>
          </a:p>
        </p:txBody>
      </p:sp>
      <p:sp>
        <p:nvSpPr>
          <p:cNvPr id="7171" name="Content Placeholder 2"/>
          <p:cNvSpPr>
            <a:spLocks noGrp="1"/>
          </p:cNvSpPr>
          <p:nvPr>
            <p:ph idx="1"/>
          </p:nvPr>
        </p:nvSpPr>
        <p:spPr/>
        <p:txBody>
          <a:bodyPr/>
          <a:lstStyle/>
          <a:p>
            <a:pPr eaLnBrk="1" hangingPunct="1">
              <a:defRPr/>
            </a:pPr>
            <a:r>
              <a:rPr lang="en-US" dirty="0"/>
              <a:t>Welcome and </a:t>
            </a:r>
            <a:r>
              <a:rPr lang="en-US" dirty="0" smtClean="0"/>
              <a:t>introduction</a:t>
            </a:r>
          </a:p>
          <a:p>
            <a:pPr eaLnBrk="1" hangingPunct="1">
              <a:defRPr/>
            </a:pPr>
            <a:r>
              <a:rPr lang="en-US" dirty="0" smtClean="0"/>
              <a:t>Administrative Items</a:t>
            </a:r>
          </a:p>
          <a:p>
            <a:pPr eaLnBrk="1" hangingPunct="1">
              <a:defRPr/>
            </a:pPr>
            <a:r>
              <a:rPr lang="en-US" dirty="0" smtClean="0"/>
              <a:t>Briefing </a:t>
            </a:r>
            <a:r>
              <a:rPr lang="en-US" dirty="0"/>
              <a:t>on SQMS regulatory </a:t>
            </a:r>
            <a:r>
              <a:rPr lang="en-US" dirty="0" smtClean="0"/>
              <a:t>process and timeline</a:t>
            </a:r>
            <a:endParaRPr lang="en-US" dirty="0"/>
          </a:p>
          <a:p>
            <a:pPr eaLnBrk="1" hangingPunct="1">
              <a:defRPr/>
            </a:pPr>
            <a:r>
              <a:rPr lang="en-US" dirty="0" smtClean="0"/>
              <a:t>Discussion </a:t>
            </a:r>
            <a:r>
              <a:rPr lang="en-US" dirty="0"/>
              <a:t>of the SQAC 2013 Agenda: annual revisions to the SQMS recommendation </a:t>
            </a:r>
            <a:endParaRPr lang="en-US" dirty="0" smtClean="0"/>
          </a:p>
          <a:p>
            <a:pPr eaLnBrk="1" hangingPunct="1">
              <a:defRPr/>
            </a:pPr>
            <a:r>
              <a:rPr lang="en-US" dirty="0" smtClean="0"/>
              <a:t>Discussion of analysis needed to support 2013 Agenda</a:t>
            </a:r>
          </a:p>
          <a:p>
            <a:pPr eaLnBrk="1" hangingPunct="1">
              <a:defRPr/>
            </a:pPr>
            <a:r>
              <a:rPr lang="en-US" dirty="0" smtClean="0"/>
              <a:t>Next </a:t>
            </a:r>
            <a:r>
              <a:rPr lang="en-US" dirty="0"/>
              <a:t>steps</a:t>
            </a:r>
          </a:p>
          <a:p>
            <a:pPr marL="0" indent="0" eaLnBrk="1" hangingPunct="1">
              <a:buFont typeface="Times" pitchFamily="18" charset="0"/>
              <a:buNone/>
              <a:defRPr/>
            </a:pPr>
            <a:endParaRPr lang="en-US" dirty="0" smtClean="0"/>
          </a:p>
          <a:p>
            <a:pPr eaLnBrk="1" hangingPunct="1">
              <a:defRPr/>
            </a:pPr>
            <a:endParaRPr lang="en-US" dirty="0" smtClean="0"/>
          </a:p>
          <a:p>
            <a:pPr eaLnBrk="1" hangingPunct="1">
              <a:defRPr/>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p:txBody>
          <a:bodyPr/>
          <a:lstStyle/>
          <a:p>
            <a:r>
              <a:rPr lang="en-US" dirty="0" smtClean="0"/>
              <a:t>The SQAC advises all branches of state government regarding the alignment of health care performance metrics and the efficient collection and uniform reporting of the Standard Quality Measure Set in order </a:t>
            </a:r>
            <a:r>
              <a:rPr lang="en-US" dirty="0" smtClean="0">
                <a:solidFill>
                  <a:srgbClr val="FF0000"/>
                </a:solidFill>
              </a:rPr>
              <a:t>to support improvement in</a:t>
            </a:r>
            <a:r>
              <a:rPr lang="en-US" dirty="0" smtClean="0"/>
              <a:t> the health status of the residents of the Commonwealth.</a:t>
            </a:r>
          </a:p>
        </p:txBody>
      </p:sp>
      <p:sp>
        <p:nvSpPr>
          <p:cNvPr id="8195" name="Title 2"/>
          <p:cNvSpPr>
            <a:spLocks noGrp="1"/>
          </p:cNvSpPr>
          <p:nvPr>
            <p:ph type="title"/>
          </p:nvPr>
        </p:nvSpPr>
        <p:spPr/>
        <p:txBody>
          <a:bodyPr/>
          <a:lstStyle/>
          <a:p>
            <a:r>
              <a:rPr lang="en-US" smtClean="0"/>
              <a:t>Mission Statement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SQMS Regulatory Process</a:t>
            </a:r>
          </a:p>
        </p:txBody>
      </p:sp>
      <p:sp>
        <p:nvSpPr>
          <p:cNvPr id="9219" name="Content Placeholder 2"/>
          <p:cNvSpPr>
            <a:spLocks noGrp="1"/>
          </p:cNvSpPr>
          <p:nvPr>
            <p:ph idx="1"/>
          </p:nvPr>
        </p:nvSpPr>
        <p:spPr/>
        <p:txBody>
          <a:bodyPr/>
          <a:lstStyle/>
          <a:p>
            <a:pPr eaLnBrk="1" hangingPunct="1"/>
            <a:r>
              <a:rPr lang="en-US" dirty="0" smtClean="0"/>
              <a:t>Public comment period closes at 5:00 p.m. today</a:t>
            </a:r>
          </a:p>
          <a:p>
            <a:pPr eaLnBrk="1" hangingPunct="1"/>
            <a:r>
              <a:rPr lang="en-US" dirty="0" smtClean="0"/>
              <a:t>CHIA’s process for compiling comments</a:t>
            </a:r>
          </a:p>
          <a:p>
            <a:pPr eaLnBrk="1" hangingPunct="1"/>
            <a:r>
              <a:rPr lang="en-US" dirty="0" smtClean="0"/>
              <a:t>Overview of regulation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SQMS Regulation – Draft Timeline</a:t>
            </a:r>
          </a:p>
        </p:txBody>
      </p:sp>
      <p:graphicFrame>
        <p:nvGraphicFramePr>
          <p:cNvPr id="8" name="Table 7"/>
          <p:cNvGraphicFramePr>
            <a:graphicFrameLocks noGrp="1"/>
          </p:cNvGraphicFramePr>
          <p:nvPr>
            <p:extLst>
              <p:ext uri="{D42A27DB-BD31-4B8C-83A1-F6EECF244321}">
                <p14:modId xmlns:p14="http://schemas.microsoft.com/office/powerpoint/2010/main" val="2932268700"/>
              </p:ext>
            </p:extLst>
          </p:nvPr>
        </p:nvGraphicFramePr>
        <p:xfrm>
          <a:off x="685800" y="1752600"/>
          <a:ext cx="7696201" cy="3445416"/>
        </p:xfrm>
        <a:graphic>
          <a:graphicData uri="http://schemas.openxmlformats.org/drawingml/2006/table">
            <a:tbl>
              <a:tblPr firstRow="1" firstCol="1" bandRow="1">
                <a:tableStyleId>{21E4AEA4-8DFA-4A89-87EB-49C32662AFE0}</a:tableStyleId>
              </a:tblPr>
              <a:tblGrid>
                <a:gridCol w="923543"/>
                <a:gridCol w="734054"/>
                <a:gridCol w="670956"/>
                <a:gridCol w="670956"/>
                <a:gridCol w="670956"/>
                <a:gridCol w="670956"/>
                <a:gridCol w="670956"/>
                <a:gridCol w="670956"/>
                <a:gridCol w="670956"/>
                <a:gridCol w="670956"/>
                <a:gridCol w="670956"/>
              </a:tblGrid>
              <a:tr h="440045">
                <a:tc>
                  <a:txBody>
                    <a:bodyPr/>
                    <a:lstStyle/>
                    <a:p>
                      <a:pPr marL="0" marR="0">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solidFill>
                      <a:schemeClr val="bg1"/>
                    </a:solidFill>
                  </a:tcPr>
                </a:tc>
                <a:tc gridSpan="7">
                  <a:txBody>
                    <a:bodyPr/>
                    <a:lstStyle/>
                    <a:p>
                      <a:pPr marL="0" marR="0" algn="ctr">
                        <a:lnSpc>
                          <a:spcPct val="115000"/>
                        </a:lnSpc>
                        <a:spcBef>
                          <a:spcPts val="0"/>
                        </a:spcBef>
                        <a:spcAft>
                          <a:spcPts val="1000"/>
                        </a:spcAft>
                      </a:pPr>
                      <a:r>
                        <a:rPr lang="en-US" sz="1100" dirty="0" smtClean="0">
                          <a:solidFill>
                            <a:schemeClr val="bg1"/>
                          </a:solidFill>
                          <a:effectLst/>
                          <a:latin typeface="Calibri" pitchFamily="34" charset="0"/>
                          <a:ea typeface="Calibri"/>
                          <a:cs typeface="Times New Roman"/>
                        </a:rPr>
                        <a:t>2013</a:t>
                      </a:r>
                      <a:endParaRPr lang="en-US" sz="1100" dirty="0">
                        <a:solidFill>
                          <a:schemeClr val="bg1"/>
                        </a:solidFill>
                        <a:effectLst/>
                        <a:latin typeface="Calibri" pitchFamily="34"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c gridSpan="3">
                  <a:txBody>
                    <a:bodyPr/>
                    <a:lstStyle/>
                    <a:p>
                      <a:pPr marL="0" marR="0" algn="ctr">
                        <a:lnSpc>
                          <a:spcPct val="115000"/>
                        </a:lnSpc>
                        <a:spcBef>
                          <a:spcPts val="0"/>
                        </a:spcBef>
                        <a:spcAft>
                          <a:spcPts val="1000"/>
                        </a:spcAft>
                      </a:pPr>
                      <a:r>
                        <a:rPr lang="en-US" sz="1100" dirty="0" smtClean="0">
                          <a:solidFill>
                            <a:schemeClr val="bg1"/>
                          </a:solidFill>
                          <a:effectLst/>
                          <a:latin typeface="Calibri" pitchFamily="34" charset="0"/>
                          <a:ea typeface="Calibri"/>
                          <a:cs typeface="Times New Roman"/>
                        </a:rPr>
                        <a:t>2014</a:t>
                      </a:r>
                      <a:endParaRPr lang="en-US" sz="1100" dirty="0">
                        <a:solidFill>
                          <a:schemeClr val="bg1"/>
                        </a:solidFill>
                        <a:effectLst/>
                        <a:latin typeface="Calibri" pitchFamily="34"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c hMerge="1">
                  <a:txBody>
                    <a:bodyPr/>
                    <a:lstStyle/>
                    <a:p>
                      <a:pPr marL="0" marR="0" algn="ctr">
                        <a:lnSpc>
                          <a:spcPct val="115000"/>
                        </a:lnSpc>
                        <a:spcBef>
                          <a:spcPts val="0"/>
                        </a:spcBef>
                        <a:spcAft>
                          <a:spcPts val="1000"/>
                        </a:spcAft>
                      </a:pPr>
                      <a:endParaRPr lang="en-US" sz="1100" dirty="0">
                        <a:solidFill>
                          <a:srgbClr val="000000"/>
                        </a:solidFill>
                        <a:effectLst/>
                        <a:latin typeface="Calibri" pitchFamily="34" charset="0"/>
                        <a:ea typeface="Calibri"/>
                        <a:cs typeface="Times New Roman"/>
                      </a:endParaRPr>
                    </a:p>
                  </a:txBody>
                  <a:tcPr marL="68580" marR="68580" marT="0" marB="0" anchor="b"/>
                </a:tc>
              </a:tr>
              <a:tr h="417934">
                <a:tc>
                  <a:txBody>
                    <a:bodyPr/>
                    <a:lstStyle/>
                    <a:p>
                      <a:pPr marL="0" marR="0">
                        <a:lnSpc>
                          <a:spcPct val="115000"/>
                        </a:lnSpc>
                        <a:spcBef>
                          <a:spcPts val="0"/>
                        </a:spcBef>
                        <a:spcAft>
                          <a:spcPts val="1000"/>
                        </a:spcAft>
                      </a:pPr>
                      <a:r>
                        <a:rPr lang="en-US" sz="1100" dirty="0">
                          <a:effectLst/>
                          <a:latin typeface="Calibri" pitchFamily="34" charset="0"/>
                        </a:rPr>
                        <a:t> </a:t>
                      </a:r>
                      <a:endParaRPr lang="en-US" sz="1100" dirty="0">
                        <a:solidFill>
                          <a:srgbClr val="000000"/>
                        </a:solidFill>
                        <a:effectLst/>
                        <a:latin typeface="Calibri" pitchFamily="34" charset="0"/>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1100" dirty="0">
                          <a:effectLst/>
                          <a:latin typeface="Calibri" pitchFamily="34" charset="0"/>
                        </a:rPr>
                        <a:t>June</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July</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Aug</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Sept</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Oct</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Nov</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Dec</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Jan</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Feb</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latin typeface="Calibri" pitchFamily="34" charset="0"/>
                        </a:rPr>
                        <a:t>Mar</a:t>
                      </a:r>
                      <a:endParaRPr lang="en-US" sz="1100" dirty="0">
                        <a:solidFill>
                          <a:srgbClr val="000000"/>
                        </a:solidFill>
                        <a:effectLst/>
                        <a:latin typeface="Calibri" pitchFamily="34" charset="0"/>
                        <a:ea typeface="Calibri"/>
                        <a:cs typeface="Times New Roman"/>
                      </a:endParaRPr>
                    </a:p>
                  </a:txBody>
                  <a:tcPr marL="68580" marR="68580" marT="0" marB="0" anchor="ctr"/>
                </a:tc>
              </a:tr>
              <a:tr h="818421">
                <a:tc>
                  <a:txBody>
                    <a:bodyPr/>
                    <a:lstStyle/>
                    <a:p>
                      <a:pPr marL="0" marR="0" algn="ctr">
                        <a:lnSpc>
                          <a:spcPct val="115000"/>
                        </a:lnSpc>
                        <a:spcBef>
                          <a:spcPts val="0"/>
                        </a:spcBef>
                        <a:spcAft>
                          <a:spcPts val="1000"/>
                        </a:spcAft>
                      </a:pPr>
                      <a:r>
                        <a:rPr lang="en-US" sz="1100" dirty="0">
                          <a:effectLst/>
                          <a:latin typeface="Calibri" pitchFamily="34" charset="0"/>
                        </a:rPr>
                        <a:t>SNFs/HHAs</a:t>
                      </a:r>
                      <a:endParaRPr lang="en-US" sz="1100" dirty="0">
                        <a:solidFill>
                          <a:srgbClr val="000000"/>
                        </a:solidFill>
                        <a:effectLst/>
                        <a:latin typeface="Calibri" pitchFamily="34" charset="0"/>
                        <a:ea typeface="Calibri"/>
                        <a:cs typeface="Times New Roman"/>
                      </a:endParaRPr>
                    </a:p>
                  </a:txBody>
                  <a:tcPr marL="68580" marR="68580" marT="0" marB="0" anchor="ctr"/>
                </a:tc>
                <a:tc gridSpan="2">
                  <a:txBody>
                    <a:bodyPr/>
                    <a:lstStyle/>
                    <a:p>
                      <a:pPr marL="0" marR="0" algn="ctr">
                        <a:lnSpc>
                          <a:spcPct val="115000"/>
                        </a:lnSpc>
                        <a:spcBef>
                          <a:spcPts val="0"/>
                        </a:spcBef>
                        <a:spcAft>
                          <a:spcPts val="0"/>
                        </a:spcAft>
                      </a:pPr>
                      <a:r>
                        <a:rPr lang="en-US" sz="1050" dirty="0">
                          <a:effectLst/>
                          <a:latin typeface="Calibri" pitchFamily="34" charset="0"/>
                        </a:rPr>
                        <a:t>Develop AB</a:t>
                      </a:r>
                      <a:endParaRPr lang="en-US" sz="1050" dirty="0">
                        <a:solidFill>
                          <a:srgbClr val="000000"/>
                        </a:solidFill>
                        <a:effectLst/>
                        <a:latin typeface="Calibri" pitchFamily="34" charset="0"/>
                        <a:ea typeface="Calibri"/>
                        <a:cs typeface="Times New Roman"/>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050" dirty="0">
                          <a:effectLst/>
                          <a:latin typeface="Calibri" pitchFamily="34" charset="0"/>
                        </a:rPr>
                        <a:t>Provider </a:t>
                      </a:r>
                      <a:r>
                        <a:rPr lang="en-US" sz="1050" dirty="0" smtClean="0">
                          <a:effectLst/>
                          <a:latin typeface="Calibri" pitchFamily="34" charset="0"/>
                        </a:rPr>
                        <a:t>feedback</a:t>
                      </a:r>
                      <a:endParaRPr lang="en-US" sz="1050" dirty="0">
                        <a:solidFill>
                          <a:srgbClr val="000000"/>
                        </a:solidFill>
                        <a:effectLst/>
                        <a:latin typeface="Calibri" pitchFamily="34" charset="0"/>
                        <a:ea typeface="Calibri"/>
                        <a:cs typeface="Times New Roman"/>
                      </a:endParaRPr>
                    </a:p>
                  </a:txBody>
                  <a:tcPr marL="68580" marR="68580" marT="0" marB="0" anchor="ctr"/>
                </a:tc>
                <a:tc gridSpan="2">
                  <a:txBody>
                    <a:bodyPr/>
                    <a:lstStyle/>
                    <a:p>
                      <a:pPr marL="0" marR="0" algn="ctr">
                        <a:lnSpc>
                          <a:spcPct val="115000"/>
                        </a:lnSpc>
                        <a:spcBef>
                          <a:spcPts val="0"/>
                        </a:spcBef>
                        <a:spcAft>
                          <a:spcPts val="0"/>
                        </a:spcAft>
                      </a:pPr>
                      <a:r>
                        <a:rPr lang="en-US" sz="1050" dirty="0">
                          <a:effectLst/>
                          <a:latin typeface="Calibri" pitchFamily="34" charset="0"/>
                        </a:rPr>
                        <a:t>Final </a:t>
                      </a:r>
                      <a:r>
                        <a:rPr lang="en-US" sz="1050" dirty="0" smtClean="0">
                          <a:effectLst/>
                          <a:latin typeface="Calibri" pitchFamily="34" charset="0"/>
                        </a:rPr>
                        <a:t>rule </a:t>
                      </a:r>
                    </a:p>
                    <a:p>
                      <a:pPr marL="0" marR="0" algn="ctr">
                        <a:lnSpc>
                          <a:spcPct val="115000"/>
                        </a:lnSpc>
                        <a:spcBef>
                          <a:spcPts val="0"/>
                        </a:spcBef>
                        <a:spcAft>
                          <a:spcPts val="0"/>
                        </a:spcAft>
                      </a:pPr>
                      <a:r>
                        <a:rPr lang="en-US" sz="1050" dirty="0" smtClean="0">
                          <a:effectLst/>
                          <a:latin typeface="Calibri" pitchFamily="34" charset="0"/>
                        </a:rPr>
                        <a:t>Provider validation</a:t>
                      </a:r>
                      <a:endParaRPr lang="en-US" sz="1050" dirty="0">
                        <a:solidFill>
                          <a:srgbClr val="000000"/>
                        </a:solidFill>
                        <a:effectLst/>
                        <a:latin typeface="Calibri" pitchFamily="34" charset="0"/>
                        <a:ea typeface="Calibri"/>
                        <a:cs typeface="Times New Roman"/>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050" dirty="0">
                          <a:effectLst/>
                          <a:latin typeface="Calibri" pitchFamily="34" charset="0"/>
                        </a:rPr>
                        <a:t>Final data approved</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r>
              <a:tr h="914400">
                <a:tc>
                  <a:txBody>
                    <a:bodyPr/>
                    <a:lstStyle/>
                    <a:p>
                      <a:pPr marL="0" marR="0" algn="ctr">
                        <a:lnSpc>
                          <a:spcPct val="115000"/>
                        </a:lnSpc>
                        <a:spcBef>
                          <a:spcPts val="0"/>
                        </a:spcBef>
                        <a:spcAft>
                          <a:spcPts val="1000"/>
                        </a:spcAft>
                      </a:pPr>
                      <a:r>
                        <a:rPr lang="en-US" sz="1100" dirty="0">
                          <a:effectLst/>
                          <a:latin typeface="Calibri" pitchFamily="34" charset="0"/>
                        </a:rPr>
                        <a:t>Hospitals</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gridSpan="2">
                  <a:txBody>
                    <a:bodyPr/>
                    <a:lstStyle/>
                    <a:p>
                      <a:pPr marL="0" marR="0" algn="ctr">
                        <a:lnSpc>
                          <a:spcPct val="115000"/>
                        </a:lnSpc>
                        <a:spcBef>
                          <a:spcPts val="0"/>
                        </a:spcBef>
                        <a:spcAft>
                          <a:spcPts val="0"/>
                        </a:spcAft>
                      </a:pPr>
                      <a:r>
                        <a:rPr lang="en-US" sz="1050" dirty="0">
                          <a:effectLst/>
                          <a:latin typeface="Calibri" pitchFamily="34" charset="0"/>
                        </a:rPr>
                        <a:t>Develop AB</a:t>
                      </a:r>
                      <a:endParaRPr lang="en-US" sz="1050" dirty="0">
                        <a:solidFill>
                          <a:srgbClr val="000000"/>
                        </a:solidFill>
                        <a:effectLst/>
                        <a:latin typeface="Calibri" pitchFamily="34" charset="0"/>
                        <a:ea typeface="Calibri"/>
                        <a:cs typeface="Times New Roman"/>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050" dirty="0">
                          <a:effectLst/>
                          <a:latin typeface="Calibri" pitchFamily="34" charset="0"/>
                        </a:rPr>
                        <a:t>Provider </a:t>
                      </a:r>
                      <a:r>
                        <a:rPr lang="en-US" sz="1050" dirty="0" smtClean="0">
                          <a:effectLst/>
                          <a:latin typeface="Calibri" pitchFamily="34" charset="0"/>
                        </a:rPr>
                        <a:t>feedback</a:t>
                      </a:r>
                    </a:p>
                  </a:txBody>
                  <a:tcPr marL="68580" marR="68580" marT="0" marB="0" anchor="ctr"/>
                </a:tc>
                <a:tc gridSpan="2">
                  <a:txBody>
                    <a:bodyPr/>
                    <a:lstStyle/>
                    <a:p>
                      <a:pPr marL="0" marR="0" algn="ctr">
                        <a:lnSpc>
                          <a:spcPct val="115000"/>
                        </a:lnSpc>
                        <a:spcBef>
                          <a:spcPts val="0"/>
                        </a:spcBef>
                        <a:spcAft>
                          <a:spcPts val="0"/>
                        </a:spcAft>
                      </a:pPr>
                      <a:r>
                        <a:rPr lang="en-US" sz="1050" dirty="0">
                          <a:effectLst/>
                          <a:latin typeface="Calibri" pitchFamily="34" charset="0"/>
                        </a:rPr>
                        <a:t> </a:t>
                      </a:r>
                      <a:r>
                        <a:rPr lang="en-US" sz="1050" dirty="0" smtClean="0">
                          <a:effectLst/>
                          <a:latin typeface="Calibri" pitchFamily="34" charset="0"/>
                        </a:rPr>
                        <a:t>Final </a:t>
                      </a:r>
                      <a:r>
                        <a:rPr lang="en-US" sz="1050" dirty="0">
                          <a:effectLst/>
                          <a:latin typeface="Calibri" pitchFamily="34" charset="0"/>
                        </a:rPr>
                        <a:t>rule</a:t>
                      </a:r>
                      <a:endParaRPr lang="en-US" sz="1050" dirty="0">
                        <a:solidFill>
                          <a:srgbClr val="000000"/>
                        </a:solidFill>
                        <a:effectLst/>
                        <a:latin typeface="Calibri" pitchFamily="34" charset="0"/>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pPr>
                      <a:endParaRPr lang="en-US" sz="1100" dirty="0">
                        <a:solidFill>
                          <a:srgbClr val="000000"/>
                        </a:solidFill>
                        <a:effectLst/>
                        <a:latin typeface="Calibri" pitchFamily="34" charset="0"/>
                        <a:ea typeface="Calibri"/>
                        <a:cs typeface="Times New Roman"/>
                      </a:endParaRPr>
                    </a:p>
                  </a:txBody>
                  <a:tcPr marL="68580" marR="68580" marT="0" marB="0" anchor="ctr"/>
                </a:tc>
                <a:tc gridSpan="2">
                  <a:txBody>
                    <a:bodyPr/>
                    <a:lstStyle/>
                    <a:p>
                      <a:pPr marL="0" marR="0" algn="ctr">
                        <a:lnSpc>
                          <a:spcPct val="115000"/>
                        </a:lnSpc>
                        <a:spcBef>
                          <a:spcPts val="0"/>
                        </a:spcBef>
                        <a:spcAft>
                          <a:spcPts val="0"/>
                        </a:spcAft>
                      </a:pPr>
                      <a:r>
                        <a:rPr lang="en-US" sz="1050" dirty="0">
                          <a:effectLst/>
                          <a:latin typeface="Calibri" pitchFamily="34" charset="0"/>
                        </a:rPr>
                        <a:t>Data </a:t>
                      </a:r>
                      <a:r>
                        <a:rPr lang="en-US" sz="1050" dirty="0" smtClean="0">
                          <a:effectLst/>
                          <a:latin typeface="Calibri" pitchFamily="34" charset="0"/>
                        </a:rPr>
                        <a:t>collection</a:t>
                      </a:r>
                      <a:endParaRPr lang="en-US" sz="1050" dirty="0">
                        <a:effectLst/>
                        <a:latin typeface="Calibri" pitchFamily="34" charset="0"/>
                      </a:endParaRPr>
                    </a:p>
                  </a:txBody>
                  <a:tcPr marL="68580" marR="68580" marT="0" marB="0" anchor="ctr"/>
                </a:tc>
                <a:tc hMerge="1">
                  <a:txBody>
                    <a:bodyPr/>
                    <a:lstStyle/>
                    <a:p>
                      <a:pPr marL="0" marR="0" algn="ctr">
                        <a:lnSpc>
                          <a:spcPct val="115000"/>
                        </a:lnSpc>
                        <a:spcBef>
                          <a:spcPts val="0"/>
                        </a:spcBef>
                        <a:spcAft>
                          <a:spcPts val="0"/>
                        </a:spcAft>
                      </a:pPr>
                      <a:endParaRPr lang="en-US" sz="900" dirty="0">
                        <a:effectLst/>
                        <a:latin typeface="Calibri" pitchFamily="34" charset="0"/>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050" dirty="0" smtClean="0">
                        <a:effectLst/>
                        <a:latin typeface="Calibri"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n-US" sz="1050" dirty="0" smtClean="0">
                          <a:effectLst/>
                          <a:latin typeface="Calibri" pitchFamily="34" charset="0"/>
                        </a:rPr>
                        <a:t>Provider validation</a:t>
                      </a:r>
                      <a:endParaRPr lang="en-US" sz="1050" dirty="0" smtClean="0">
                        <a:solidFill>
                          <a:srgbClr val="000000"/>
                        </a:solidFill>
                        <a:effectLst/>
                        <a:latin typeface="Calibri" pitchFamily="34" charset="0"/>
                        <a:ea typeface="Calibri"/>
                        <a:cs typeface="Times New Roman"/>
                      </a:endParaRPr>
                    </a:p>
                    <a:p>
                      <a:pPr marL="0" marR="0" algn="ctr">
                        <a:lnSpc>
                          <a:spcPct val="115000"/>
                        </a:lnSpc>
                        <a:spcBef>
                          <a:spcPts val="0"/>
                        </a:spcBef>
                        <a:spcAft>
                          <a:spcPts val="0"/>
                        </a:spcAft>
                      </a:pP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Final data approved</a:t>
                      </a:r>
                      <a:endParaRPr lang="en-US" sz="1050" dirty="0">
                        <a:solidFill>
                          <a:srgbClr val="000000"/>
                        </a:solidFill>
                        <a:effectLst/>
                        <a:latin typeface="Calibri" pitchFamily="34" charset="0"/>
                        <a:ea typeface="Calibri"/>
                        <a:cs typeface="Times New Roman"/>
                      </a:endParaRPr>
                    </a:p>
                  </a:txBody>
                  <a:tcPr marL="68580" marR="68580" marT="0" marB="0" anchor="ctr"/>
                </a:tc>
              </a:tr>
              <a:tr h="854616">
                <a:tc>
                  <a:txBody>
                    <a:bodyPr/>
                    <a:lstStyle/>
                    <a:p>
                      <a:pPr marL="0" marR="0" algn="ctr">
                        <a:lnSpc>
                          <a:spcPct val="115000"/>
                        </a:lnSpc>
                        <a:spcBef>
                          <a:spcPts val="0"/>
                        </a:spcBef>
                        <a:spcAft>
                          <a:spcPts val="1000"/>
                        </a:spcAft>
                      </a:pPr>
                      <a:r>
                        <a:rPr lang="en-US" sz="1100" dirty="0">
                          <a:effectLst/>
                          <a:latin typeface="Calibri" pitchFamily="34" charset="0"/>
                        </a:rPr>
                        <a:t>RPOs</a:t>
                      </a:r>
                      <a:endParaRPr lang="en-US" sz="110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endParaRPr lang="en-US" sz="1050" dirty="0">
                        <a:solidFill>
                          <a:srgbClr val="000000"/>
                        </a:solidFill>
                        <a:effectLst/>
                        <a:latin typeface="Calibri" pitchFamily="34" charset="0"/>
                        <a:ea typeface="Calibri"/>
                        <a:cs typeface="Times New Roman"/>
                      </a:endParaRPr>
                    </a:p>
                  </a:txBody>
                  <a:tcPr marL="68580" marR="68580" marT="0" marB="0" anchor="ctr"/>
                </a:tc>
                <a:tc gridSpan="3">
                  <a:txBody>
                    <a:bodyPr/>
                    <a:lstStyle/>
                    <a:p>
                      <a:pPr marL="0" marR="0" algn="ctr">
                        <a:lnSpc>
                          <a:spcPct val="115000"/>
                        </a:lnSpc>
                        <a:spcBef>
                          <a:spcPts val="0"/>
                        </a:spcBef>
                        <a:spcAft>
                          <a:spcPts val="0"/>
                        </a:spcAft>
                      </a:pPr>
                      <a:r>
                        <a:rPr lang="en-US" sz="1050" dirty="0">
                          <a:effectLst/>
                          <a:latin typeface="Calibri" pitchFamily="34" charset="0"/>
                        </a:rPr>
                        <a:t>Develop AB</a:t>
                      </a:r>
                      <a:endParaRPr lang="en-US" sz="1050" dirty="0">
                        <a:solidFill>
                          <a:srgbClr val="000000"/>
                        </a:solidFill>
                        <a:effectLst/>
                        <a:latin typeface="Calibri" pitchFamily="34" charset="0"/>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050" dirty="0">
                          <a:effectLst/>
                          <a:latin typeface="Calibri" pitchFamily="34" charset="0"/>
                        </a:rPr>
                        <a:t>Provider </a:t>
                      </a:r>
                      <a:r>
                        <a:rPr lang="en-US" sz="1050" dirty="0" smtClean="0">
                          <a:effectLst/>
                          <a:latin typeface="Calibri" pitchFamily="34" charset="0"/>
                        </a:rPr>
                        <a:t>feedback </a:t>
                      </a: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050" dirty="0">
                          <a:effectLst/>
                          <a:latin typeface="Calibri" pitchFamily="34" charset="0"/>
                        </a:rPr>
                        <a:t>Final rule</a:t>
                      </a:r>
                      <a:endParaRPr lang="en-US" sz="1050" dirty="0">
                        <a:solidFill>
                          <a:srgbClr val="000000"/>
                        </a:solidFill>
                        <a:effectLst/>
                        <a:latin typeface="Calibri" pitchFamily="34"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50" dirty="0">
                          <a:effectLst/>
                          <a:latin typeface="Calibri" pitchFamily="34" charset="0"/>
                        </a:rPr>
                        <a:t> </a:t>
                      </a:r>
                      <a:r>
                        <a:rPr lang="en-US" sz="1050" dirty="0" smtClean="0">
                          <a:effectLst/>
                          <a:latin typeface="Calibri" pitchFamily="34" charset="0"/>
                        </a:rPr>
                        <a:t>…</a:t>
                      </a:r>
                      <a:endParaRPr lang="en-US" sz="1050" dirty="0">
                        <a:solidFill>
                          <a:srgbClr val="000000"/>
                        </a:solidFill>
                        <a:effectLst/>
                        <a:latin typeface="Calibri" pitchFamily="34" charset="0"/>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995512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SQAC </a:t>
            </a:r>
            <a:r>
              <a:rPr lang="en-US" dirty="0"/>
              <a:t>2013 </a:t>
            </a:r>
            <a:r>
              <a:rPr lang="en-US" dirty="0" smtClean="0"/>
              <a:t>Agenda</a:t>
            </a:r>
          </a:p>
        </p:txBody>
      </p:sp>
      <p:grpSp>
        <p:nvGrpSpPr>
          <p:cNvPr id="5" name="Group 70"/>
          <p:cNvGrpSpPr>
            <a:grpSpLocks/>
          </p:cNvGrpSpPr>
          <p:nvPr/>
        </p:nvGrpSpPr>
        <p:grpSpPr bwMode="auto">
          <a:xfrm>
            <a:off x="304800" y="3124200"/>
            <a:ext cx="8305800" cy="2057400"/>
            <a:chOff x="1240756" y="2971800"/>
            <a:chExt cx="6788603" cy="1066800"/>
          </a:xfrm>
        </p:grpSpPr>
        <p:sp>
          <p:nvSpPr>
            <p:cNvPr id="6" name="Freeform 73"/>
            <p:cNvSpPr/>
            <p:nvPr/>
          </p:nvSpPr>
          <p:spPr>
            <a:xfrm>
              <a:off x="1240756" y="2971800"/>
              <a:ext cx="983517"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3">
                <a:shade val="50000"/>
              </a:schemeClr>
            </a:lnRef>
            <a:fillRef idx="1">
              <a:schemeClr val="accent3"/>
            </a:fillRef>
            <a:effectRef idx="0">
              <a:schemeClr val="accent3"/>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Introductions</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Revise bylaws</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Review mission statement</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2013 Look-ahead</a:t>
              </a:r>
            </a:p>
          </p:txBody>
        </p:sp>
        <p:sp>
          <p:nvSpPr>
            <p:cNvPr id="7" name="Freeform 74"/>
            <p:cNvSpPr/>
            <p:nvPr/>
          </p:nvSpPr>
          <p:spPr>
            <a:xfrm>
              <a:off x="2412413" y="2971800"/>
              <a:ext cx="987409"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Approve Committee mission statement and goals for </a:t>
              </a:r>
              <a:r>
                <a:rPr lang="en-US" sz="1100" dirty="0" smtClean="0">
                  <a:solidFill>
                    <a:schemeClr val="tx1"/>
                  </a:solidFill>
                  <a:latin typeface="Calibri" pitchFamily="34" charset="0"/>
                  <a:cs typeface="Calibri" pitchFamily="34" charset="0"/>
                </a:rPr>
                <a:t>2013</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Discuss 2013 Agenda and SQMS revisions</a:t>
              </a:r>
              <a:endParaRPr lang="en-US" sz="1100" dirty="0">
                <a:solidFill>
                  <a:schemeClr val="tx1"/>
                </a:solidFill>
                <a:latin typeface="Calibri" pitchFamily="34" charset="0"/>
                <a:cs typeface="Calibri" pitchFamily="34" charset="0"/>
              </a:endParaRPr>
            </a:p>
          </p:txBody>
        </p:sp>
        <p:sp>
          <p:nvSpPr>
            <p:cNvPr id="8" name="Freeform 75"/>
            <p:cNvSpPr/>
            <p:nvPr/>
          </p:nvSpPr>
          <p:spPr>
            <a:xfrm>
              <a:off x="3587963" y="2971800"/>
              <a:ext cx="98481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Reporting on staff work</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Expert testimony?</a:t>
              </a:r>
              <a:endParaRPr lang="en-US" sz="1100" dirty="0">
                <a:solidFill>
                  <a:schemeClr val="tx1"/>
                </a:solidFill>
                <a:latin typeface="Calibri" pitchFamily="34" charset="0"/>
                <a:cs typeface="Calibri" pitchFamily="34" charset="0"/>
              </a:endParaRP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a:solidFill>
                    <a:schemeClr val="tx1"/>
                  </a:solidFill>
                  <a:latin typeface="Calibri" pitchFamily="34" charset="0"/>
                  <a:cs typeface="Calibri" pitchFamily="34" charset="0"/>
                </a:rPr>
                <a:t>Approve Committee process for 2013</a:t>
              </a:r>
            </a:p>
          </p:txBody>
        </p:sp>
        <p:sp>
          <p:nvSpPr>
            <p:cNvPr id="9" name="Freeform 76"/>
            <p:cNvSpPr/>
            <p:nvPr/>
          </p:nvSpPr>
          <p:spPr>
            <a:xfrm>
              <a:off x="4762214" y="2971800"/>
              <a:ext cx="984815"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Proposed </a:t>
              </a:r>
              <a:r>
                <a:rPr lang="en-US" sz="1100" dirty="0">
                  <a:solidFill>
                    <a:schemeClr val="tx1"/>
                  </a:solidFill>
                  <a:latin typeface="Calibri" pitchFamily="34" charset="0"/>
                  <a:cs typeface="Calibri" pitchFamily="34" charset="0"/>
                </a:rPr>
                <a:t>SQMS measure </a:t>
              </a:r>
              <a:r>
                <a:rPr lang="en-US" sz="1100" dirty="0" smtClean="0">
                  <a:solidFill>
                    <a:schemeClr val="tx1"/>
                  </a:solidFill>
                  <a:latin typeface="Calibri" pitchFamily="34" charset="0"/>
                  <a:cs typeface="Calibri" pitchFamily="34" charset="0"/>
                </a:rPr>
                <a:t>evaluation</a:t>
              </a:r>
            </a:p>
            <a:p>
              <a:pPr marL="137160" indent="-137160" defTabSz="311150" eaLnBrk="0" fontAlgn="auto" hangingPunct="0">
                <a:lnSpc>
                  <a:spcPct val="90000"/>
                </a:lnSpc>
                <a:spcBef>
                  <a:spcPts val="0"/>
                </a:spcBef>
                <a:spcAft>
                  <a:spcPct val="35000"/>
                </a:spcAft>
                <a:buFont typeface="Arial" pitchFamily="34" charset="0"/>
                <a:buChar char="•"/>
                <a:defRPr/>
              </a:pPr>
              <a:r>
                <a:rPr lang="en-US" sz="1100" dirty="0" smtClean="0">
                  <a:solidFill>
                    <a:schemeClr val="tx1"/>
                  </a:solidFill>
                  <a:latin typeface="Calibri" pitchFamily="34" charset="0"/>
                  <a:cs typeface="Calibri" pitchFamily="34" charset="0"/>
                </a:rPr>
                <a:t>Expert </a:t>
              </a:r>
              <a:r>
                <a:rPr lang="en-US" sz="1100" dirty="0">
                  <a:solidFill>
                    <a:schemeClr val="tx1"/>
                  </a:solidFill>
                  <a:latin typeface="Calibri" pitchFamily="34" charset="0"/>
                  <a:cs typeface="Calibri" pitchFamily="34" charset="0"/>
                </a:rPr>
                <a:t>testimony?</a:t>
              </a:r>
            </a:p>
          </p:txBody>
        </p:sp>
        <p:sp>
          <p:nvSpPr>
            <p:cNvPr id="10" name="Freeform 77"/>
            <p:cNvSpPr/>
            <p:nvPr/>
          </p:nvSpPr>
          <p:spPr>
            <a:xfrm>
              <a:off x="5870293" y="2971800"/>
              <a:ext cx="987410"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eaLnBrk="0" fontAlgn="auto" hangingPunct="0">
                <a:lnSpc>
                  <a:spcPct val="90000"/>
                </a:lnSpc>
                <a:spcBef>
                  <a:spcPts val="0"/>
                </a:spcBef>
                <a:spcAft>
                  <a:spcPct val="35000"/>
                </a:spcAft>
                <a:defRPr/>
              </a:pPr>
              <a:r>
                <a:rPr lang="en-US" sz="1100" dirty="0">
                  <a:solidFill>
                    <a:schemeClr val="tx1"/>
                  </a:solidFill>
                  <a:latin typeface="Calibri" pitchFamily="34" charset="0"/>
                  <a:cs typeface="Calibri" pitchFamily="34" charset="0"/>
                </a:rPr>
                <a:t>Review and approve final report and recommendation</a:t>
              </a:r>
            </a:p>
          </p:txBody>
        </p:sp>
        <p:sp>
          <p:nvSpPr>
            <p:cNvPr id="11" name="Freeform 78"/>
            <p:cNvSpPr/>
            <p:nvPr/>
          </p:nvSpPr>
          <p:spPr>
            <a:xfrm>
              <a:off x="7045842" y="2971800"/>
              <a:ext cx="983517"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eaLnBrk="0" fontAlgn="auto" hangingPunct="0">
                <a:lnSpc>
                  <a:spcPct val="90000"/>
                </a:lnSpc>
                <a:spcBef>
                  <a:spcPts val="0"/>
                </a:spcBef>
                <a:spcAft>
                  <a:spcPct val="35000"/>
                </a:spcAft>
                <a:defRPr/>
              </a:pPr>
              <a:r>
                <a:rPr lang="en-US" sz="1100" dirty="0">
                  <a:solidFill>
                    <a:schemeClr val="tx1"/>
                  </a:solidFill>
                  <a:latin typeface="Calibri" pitchFamily="34" charset="0"/>
                  <a:cs typeface="Calibri" pitchFamily="34" charset="0"/>
                </a:rPr>
                <a:t>Review priorities for 2014</a:t>
              </a:r>
            </a:p>
            <a:p>
              <a:pPr algn="ctr" defTabSz="311150" eaLnBrk="0" fontAlgn="auto" hangingPunct="0">
                <a:lnSpc>
                  <a:spcPct val="90000"/>
                </a:lnSpc>
                <a:spcBef>
                  <a:spcPts val="0"/>
                </a:spcBef>
                <a:spcAft>
                  <a:spcPct val="35000"/>
                </a:spcAft>
                <a:defRPr/>
              </a:pPr>
              <a:endParaRPr lang="en-US" sz="1100" dirty="0">
                <a:solidFill>
                  <a:schemeClr val="tx1"/>
                </a:solidFill>
                <a:latin typeface="Calibri" pitchFamily="34" charset="0"/>
                <a:cs typeface="Calibri" pitchFamily="34" charset="0"/>
              </a:endParaRPr>
            </a:p>
          </p:txBody>
        </p:sp>
      </p:grpSp>
      <p:grpSp>
        <p:nvGrpSpPr>
          <p:cNvPr id="12" name="Group 70"/>
          <p:cNvGrpSpPr>
            <a:grpSpLocks/>
          </p:cNvGrpSpPr>
          <p:nvPr/>
        </p:nvGrpSpPr>
        <p:grpSpPr bwMode="auto">
          <a:xfrm>
            <a:off x="304800" y="2209800"/>
            <a:ext cx="8305800" cy="685800"/>
            <a:chOff x="1176250" y="2971800"/>
            <a:chExt cx="6853945" cy="1066800"/>
          </a:xfrm>
        </p:grpSpPr>
        <p:sp>
          <p:nvSpPr>
            <p:cNvPr id="13" name="Freeform 12"/>
            <p:cNvSpPr/>
            <p:nvPr/>
          </p:nvSpPr>
          <p:spPr>
            <a:xfrm>
              <a:off x="1176250" y="2971800"/>
              <a:ext cx="98381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3">
                <a:shade val="50000"/>
              </a:schemeClr>
            </a:lnRef>
            <a:fillRef idx="1">
              <a:schemeClr val="accent3"/>
            </a:fillRef>
            <a:effectRef idx="0">
              <a:schemeClr val="accent3"/>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#1</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Feb 25</a:t>
              </a:r>
            </a:p>
          </p:txBody>
        </p:sp>
        <p:sp>
          <p:nvSpPr>
            <p:cNvPr id="14" name="Freeform 13"/>
            <p:cNvSpPr/>
            <p:nvPr/>
          </p:nvSpPr>
          <p:spPr>
            <a:xfrm>
              <a:off x="2348705"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#2</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April 22</a:t>
              </a:r>
            </a:p>
          </p:txBody>
        </p:sp>
        <p:sp>
          <p:nvSpPr>
            <p:cNvPr id="15" name="Freeform 14"/>
            <p:cNvSpPr/>
            <p:nvPr/>
          </p:nvSpPr>
          <p:spPr>
            <a:xfrm>
              <a:off x="3522469"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#3</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June 17</a:t>
              </a:r>
            </a:p>
          </p:txBody>
        </p:sp>
        <p:sp>
          <p:nvSpPr>
            <p:cNvPr id="16" name="Freeform 15"/>
            <p:cNvSpPr/>
            <p:nvPr/>
          </p:nvSpPr>
          <p:spPr>
            <a:xfrm>
              <a:off x="4696233" y="2971800"/>
              <a:ext cx="98643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#4</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August 19</a:t>
              </a:r>
            </a:p>
          </p:txBody>
        </p:sp>
        <p:sp>
          <p:nvSpPr>
            <p:cNvPr id="17" name="Freeform 16"/>
            <p:cNvSpPr/>
            <p:nvPr/>
          </p:nvSpPr>
          <p:spPr>
            <a:xfrm>
              <a:off x="5871307" y="2971800"/>
              <a:ext cx="986434"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#5</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October 21</a:t>
              </a:r>
            </a:p>
          </p:txBody>
        </p:sp>
        <p:sp>
          <p:nvSpPr>
            <p:cNvPr id="18" name="Freeform 17"/>
            <p:cNvSpPr/>
            <p:nvPr/>
          </p:nvSpPr>
          <p:spPr>
            <a:xfrm>
              <a:off x="7046382" y="2971800"/>
              <a:ext cx="983813" cy="1066800"/>
            </a:xfrm>
            <a:custGeom>
              <a:avLst/>
              <a:gdLst>
                <a:gd name="connsiteX0" fmla="*/ 0 w 985502"/>
                <a:gd name="connsiteY0" fmla="*/ 164254 h 1066800"/>
                <a:gd name="connsiteX1" fmla="*/ 48109 w 985502"/>
                <a:gd name="connsiteY1" fmla="*/ 48109 h 1066800"/>
                <a:gd name="connsiteX2" fmla="*/ 164254 w 985502"/>
                <a:gd name="connsiteY2" fmla="*/ 0 h 1066800"/>
                <a:gd name="connsiteX3" fmla="*/ 821248 w 985502"/>
                <a:gd name="connsiteY3" fmla="*/ 0 h 1066800"/>
                <a:gd name="connsiteX4" fmla="*/ 937393 w 985502"/>
                <a:gd name="connsiteY4" fmla="*/ 48109 h 1066800"/>
                <a:gd name="connsiteX5" fmla="*/ 985502 w 985502"/>
                <a:gd name="connsiteY5" fmla="*/ 164254 h 1066800"/>
                <a:gd name="connsiteX6" fmla="*/ 985502 w 985502"/>
                <a:gd name="connsiteY6" fmla="*/ 902546 h 1066800"/>
                <a:gd name="connsiteX7" fmla="*/ 937393 w 985502"/>
                <a:gd name="connsiteY7" fmla="*/ 1018691 h 1066800"/>
                <a:gd name="connsiteX8" fmla="*/ 821248 w 985502"/>
                <a:gd name="connsiteY8" fmla="*/ 1066800 h 1066800"/>
                <a:gd name="connsiteX9" fmla="*/ 164254 w 985502"/>
                <a:gd name="connsiteY9" fmla="*/ 1066800 h 1066800"/>
                <a:gd name="connsiteX10" fmla="*/ 48109 w 985502"/>
                <a:gd name="connsiteY10" fmla="*/ 1018691 h 1066800"/>
                <a:gd name="connsiteX11" fmla="*/ 0 w 985502"/>
                <a:gd name="connsiteY11" fmla="*/ 902546 h 1066800"/>
                <a:gd name="connsiteX12" fmla="*/ 0 w 985502"/>
                <a:gd name="connsiteY12" fmla="*/ 164254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502" h="1066800">
                  <a:moveTo>
                    <a:pt x="0" y="164254"/>
                  </a:moveTo>
                  <a:cubicBezTo>
                    <a:pt x="0" y="120691"/>
                    <a:pt x="17305" y="78912"/>
                    <a:pt x="48109" y="48109"/>
                  </a:cubicBezTo>
                  <a:cubicBezTo>
                    <a:pt x="78913" y="17305"/>
                    <a:pt x="120691" y="0"/>
                    <a:pt x="164254" y="0"/>
                  </a:cubicBezTo>
                  <a:lnTo>
                    <a:pt x="821248" y="0"/>
                  </a:lnTo>
                  <a:cubicBezTo>
                    <a:pt x="864811" y="0"/>
                    <a:pt x="906590" y="17305"/>
                    <a:pt x="937393" y="48109"/>
                  </a:cubicBezTo>
                  <a:cubicBezTo>
                    <a:pt x="968197" y="78913"/>
                    <a:pt x="985502" y="120691"/>
                    <a:pt x="985502" y="164254"/>
                  </a:cubicBezTo>
                  <a:lnTo>
                    <a:pt x="985502" y="902546"/>
                  </a:lnTo>
                  <a:cubicBezTo>
                    <a:pt x="985502" y="946109"/>
                    <a:pt x="968197" y="987888"/>
                    <a:pt x="937393" y="1018691"/>
                  </a:cubicBezTo>
                  <a:cubicBezTo>
                    <a:pt x="906589" y="1049495"/>
                    <a:pt x="864811" y="1066800"/>
                    <a:pt x="821248" y="1066800"/>
                  </a:cubicBezTo>
                  <a:lnTo>
                    <a:pt x="164254" y="1066800"/>
                  </a:lnTo>
                  <a:cubicBezTo>
                    <a:pt x="120691" y="1066800"/>
                    <a:pt x="78912" y="1049495"/>
                    <a:pt x="48109" y="1018691"/>
                  </a:cubicBezTo>
                  <a:cubicBezTo>
                    <a:pt x="17305" y="987887"/>
                    <a:pt x="0" y="946109"/>
                    <a:pt x="0" y="902546"/>
                  </a:cubicBezTo>
                  <a:lnTo>
                    <a:pt x="0" y="164254"/>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lIns="74778" tIns="74778" rIns="74778" bIns="74778" anchor="ctr"/>
            <a:lstStyle/>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#6</a:t>
              </a:r>
            </a:p>
            <a:p>
              <a:pPr algn="ctr" defTabSz="311150" fontAlgn="auto">
                <a:spcBef>
                  <a:spcPts val="0"/>
                </a:spcBef>
                <a:spcAft>
                  <a:spcPts val="0"/>
                </a:spcAft>
                <a:defRPr/>
              </a:pPr>
              <a:r>
                <a:rPr lang="en-US" sz="1200" dirty="0">
                  <a:solidFill>
                    <a:schemeClr val="tx1"/>
                  </a:solidFill>
                  <a:latin typeface="Calibri" pitchFamily="34" charset="0"/>
                  <a:ea typeface="Geneva"/>
                  <a:cs typeface="Calibri" pitchFamily="34" charset="0"/>
                </a:rPr>
                <a:t>December 16</a:t>
              </a:r>
            </a:p>
          </p:txBody>
        </p:sp>
      </p:grpSp>
      <p:sp>
        <p:nvSpPr>
          <p:cNvPr id="19" name="TextBox 128"/>
          <p:cNvSpPr txBox="1">
            <a:spLocks noChangeArrowheads="1"/>
          </p:cNvSpPr>
          <p:nvPr/>
        </p:nvSpPr>
        <p:spPr bwMode="auto">
          <a:xfrm>
            <a:off x="5981700" y="1702355"/>
            <a:ext cx="2667000" cy="276225"/>
          </a:xfrm>
          <a:prstGeom prst="rect">
            <a:avLst/>
          </a:prstGeom>
          <a:ln>
            <a:solidFill>
              <a:srgbClr val="FF0000"/>
            </a:solidFill>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0" fontAlgn="auto" hangingPunct="0">
              <a:spcBef>
                <a:spcPts val="0"/>
              </a:spcBef>
              <a:spcAft>
                <a:spcPts val="0"/>
              </a:spcAft>
              <a:defRPr/>
            </a:pPr>
            <a:r>
              <a:rPr lang="en-US" sz="1200" b="1" dirty="0">
                <a:solidFill>
                  <a:schemeClr val="tx1"/>
                </a:solidFill>
                <a:latin typeface="Calibri" pitchFamily="34" charset="0"/>
                <a:cs typeface="Calibri" pitchFamily="34" charset="0"/>
              </a:rPr>
              <a:t>Annual Recommendation due Nov 1</a:t>
            </a:r>
          </a:p>
        </p:txBody>
      </p:sp>
      <p:cxnSp>
        <p:nvCxnSpPr>
          <p:cNvPr id="20" name="Straight Arrow Connector 28"/>
          <p:cNvCxnSpPr>
            <a:cxnSpLocks noChangeShapeType="1"/>
          </p:cNvCxnSpPr>
          <p:nvPr/>
        </p:nvCxnSpPr>
        <p:spPr bwMode="auto">
          <a:xfrm>
            <a:off x="7315200" y="2025134"/>
            <a:ext cx="0" cy="6096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1" name="TextBox 128"/>
          <p:cNvSpPr txBox="1">
            <a:spLocks noChangeArrowheads="1"/>
          </p:cNvSpPr>
          <p:nvPr/>
        </p:nvSpPr>
        <p:spPr bwMode="auto">
          <a:xfrm>
            <a:off x="2514600" y="5465763"/>
            <a:ext cx="2654300" cy="461962"/>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0" fontAlgn="auto" hangingPunct="0">
              <a:spcBef>
                <a:spcPts val="0"/>
              </a:spcBef>
              <a:spcAft>
                <a:spcPts val="0"/>
              </a:spcAft>
              <a:defRPr/>
            </a:pPr>
            <a:r>
              <a:rPr lang="en-US" sz="1200" b="1" dirty="0">
                <a:solidFill>
                  <a:schemeClr val="tx1"/>
                </a:solidFill>
                <a:latin typeface="Calibri" pitchFamily="34" charset="0"/>
                <a:cs typeface="Calibri" pitchFamily="34" charset="0"/>
              </a:rPr>
              <a:t>Solicitation of Nominations for Proposed SQMS Measures</a:t>
            </a:r>
          </a:p>
        </p:txBody>
      </p:sp>
      <p:cxnSp>
        <p:nvCxnSpPr>
          <p:cNvPr id="22" name="Straight Arrow Connector 28"/>
          <p:cNvCxnSpPr>
            <a:cxnSpLocks noChangeShapeType="1"/>
          </p:cNvCxnSpPr>
          <p:nvPr/>
        </p:nvCxnSpPr>
        <p:spPr bwMode="auto">
          <a:xfrm flipV="1">
            <a:off x="4495800" y="5019675"/>
            <a:ext cx="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3" name="TextBox 22"/>
          <p:cNvSpPr txBox="1"/>
          <p:nvPr/>
        </p:nvSpPr>
        <p:spPr>
          <a:xfrm>
            <a:off x="1828800" y="1840468"/>
            <a:ext cx="958468" cy="369332"/>
          </a:xfrm>
          <a:prstGeom prst="rect">
            <a:avLst/>
          </a:prstGeom>
          <a:noFill/>
        </p:spPr>
        <p:txBody>
          <a:bodyPr wrap="none" rtlCol="0">
            <a:spAutoFit/>
          </a:bodyPr>
          <a:lstStyle/>
          <a:p>
            <a:r>
              <a:rPr lang="en-US" b="1" dirty="0" smtClean="0">
                <a:solidFill>
                  <a:srgbClr val="00B050"/>
                </a:solidFill>
              </a:rPr>
              <a:t>TODAY</a:t>
            </a:r>
            <a:endParaRPr lang="en-US" b="1" dirty="0">
              <a:solidFill>
                <a:srgbClr val="00B050"/>
              </a:solidFill>
            </a:endParaRPr>
          </a:p>
        </p:txBody>
      </p:sp>
      <p:cxnSp>
        <p:nvCxnSpPr>
          <p:cNvPr id="24" name="Straight Arrow Connector 28"/>
          <p:cNvCxnSpPr>
            <a:cxnSpLocks noChangeShapeType="1"/>
          </p:cNvCxnSpPr>
          <p:nvPr/>
        </p:nvCxnSpPr>
        <p:spPr bwMode="auto">
          <a:xfrm flipV="1">
            <a:off x="3048000" y="5019675"/>
            <a:ext cx="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SQAC </a:t>
            </a:r>
            <a:r>
              <a:rPr lang="en-US" dirty="0"/>
              <a:t>2013 Agenda: annual revisions to the SQMS recommendation </a:t>
            </a:r>
            <a:endParaRPr lang="en-US" dirty="0" smtClean="0"/>
          </a:p>
        </p:txBody>
      </p:sp>
      <p:sp>
        <p:nvSpPr>
          <p:cNvPr id="10243" name="Content Placeholder 2"/>
          <p:cNvSpPr>
            <a:spLocks noGrp="1"/>
          </p:cNvSpPr>
          <p:nvPr>
            <p:ph idx="1"/>
          </p:nvPr>
        </p:nvSpPr>
        <p:spPr/>
        <p:txBody>
          <a:bodyPr/>
          <a:lstStyle/>
          <a:p>
            <a:pPr eaLnBrk="1" hangingPunct="1"/>
            <a:r>
              <a:rPr lang="en-US" dirty="0" smtClean="0"/>
              <a:t>Changes to mandated sets</a:t>
            </a:r>
          </a:p>
          <a:p>
            <a:pPr eaLnBrk="1" hangingPunct="1"/>
            <a:r>
              <a:rPr lang="en-US" dirty="0" smtClean="0"/>
              <a:t>Alignment with other quality measure sets?</a:t>
            </a:r>
          </a:p>
          <a:p>
            <a:pPr eaLnBrk="1" hangingPunct="1"/>
            <a:r>
              <a:rPr lang="en-US" dirty="0" smtClean="0"/>
              <a:t>Gaps in the SQMS?</a:t>
            </a:r>
          </a:p>
        </p:txBody>
      </p:sp>
    </p:spTree>
    <p:extLst>
      <p:ext uri="{BB962C8B-B14F-4D97-AF65-F5344CB8AC3E}">
        <p14:creationId xmlns:p14="http://schemas.microsoft.com/office/powerpoint/2010/main" val="2908867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Revisions </a:t>
            </a:r>
            <a:r>
              <a:rPr lang="en-US" dirty="0"/>
              <a:t>to the SQMS recommendation</a:t>
            </a:r>
            <a:r>
              <a:rPr lang="en-US" dirty="0" smtClean="0"/>
              <a:t/>
            </a:r>
            <a:br>
              <a:rPr lang="en-US" dirty="0" smtClean="0"/>
            </a:br>
            <a:r>
              <a:rPr lang="en-US" dirty="0" smtClean="0">
                <a:latin typeface="Arial Black"/>
              </a:rPr>
              <a:t>► </a:t>
            </a:r>
            <a:r>
              <a:rPr lang="en-US" dirty="0" smtClean="0"/>
              <a:t>Changes to Mandated Sets</a:t>
            </a:r>
          </a:p>
        </p:txBody>
      </p:sp>
      <p:sp>
        <p:nvSpPr>
          <p:cNvPr id="11267" name="Content Placeholder 2"/>
          <p:cNvSpPr>
            <a:spLocks noGrp="1"/>
          </p:cNvSpPr>
          <p:nvPr>
            <p:ph idx="1"/>
          </p:nvPr>
        </p:nvSpPr>
        <p:spPr/>
        <p:txBody>
          <a:bodyPr/>
          <a:lstStyle/>
          <a:p>
            <a:pPr eaLnBrk="1" hangingPunct="1"/>
            <a:r>
              <a:rPr lang="en-US" dirty="0" smtClean="0"/>
              <a:t>Changes to 2013 HEDIS </a:t>
            </a:r>
          </a:p>
          <a:p>
            <a:r>
              <a:rPr lang="en-US" dirty="0" smtClean="0"/>
              <a:t>Changes to mandated CMS Process measure sets</a:t>
            </a:r>
          </a:p>
          <a:p>
            <a:r>
              <a:rPr lang="en-US" dirty="0" smtClean="0"/>
              <a:t>HCAHPS undergoing annual updates</a:t>
            </a:r>
          </a:p>
          <a:p>
            <a:r>
              <a:rPr lang="en-US" dirty="0" smtClean="0"/>
              <a:t>ACES</a:t>
            </a:r>
          </a:p>
          <a:p>
            <a:pPr eaLnBrk="1" hangingPunct="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735623" y="685800"/>
            <a:ext cx="7772400" cy="990600"/>
          </a:xfrm>
        </p:spPr>
        <p:txBody>
          <a:bodyPr/>
          <a:lstStyle/>
          <a:p>
            <a:pPr eaLnBrk="1" hangingPunct="1"/>
            <a:r>
              <a:rPr lang="en-US" dirty="0"/>
              <a:t>Revisions to the SQMS recommendation</a:t>
            </a:r>
            <a:br>
              <a:rPr lang="en-US" dirty="0"/>
            </a:br>
            <a:r>
              <a:rPr lang="en-US" dirty="0">
                <a:latin typeface="Arial Black"/>
              </a:rPr>
              <a:t>► </a:t>
            </a:r>
            <a:r>
              <a:rPr lang="en-US" dirty="0" smtClean="0"/>
              <a:t>Alignment with other quality measure sets?</a:t>
            </a:r>
          </a:p>
        </p:txBody>
      </p:sp>
      <p:sp>
        <p:nvSpPr>
          <p:cNvPr id="2" name="TextBox 1"/>
          <p:cNvSpPr txBox="1"/>
          <p:nvPr/>
        </p:nvSpPr>
        <p:spPr>
          <a:xfrm>
            <a:off x="773723" y="1905000"/>
            <a:ext cx="7924800" cy="6463308"/>
          </a:xfrm>
          <a:prstGeom prst="rect">
            <a:avLst/>
          </a:prstGeom>
          <a:noFill/>
        </p:spPr>
        <p:txBody>
          <a:bodyPr wrap="square" numCol="2" rtlCol="0">
            <a:spAutoFit/>
          </a:bodyPr>
          <a:lstStyle/>
          <a:p>
            <a:r>
              <a:rPr lang="en-US" b="1" dirty="0" smtClean="0">
                <a:solidFill>
                  <a:schemeClr val="accent6">
                    <a:lumMod val="75000"/>
                  </a:schemeClr>
                </a:solidFill>
                <a:latin typeface="Calibri" pitchFamily="34" charset="0"/>
              </a:rPr>
              <a:t>MEASUREMENT EXAMPLES</a:t>
            </a:r>
          </a:p>
          <a:p>
            <a:r>
              <a:rPr lang="en-US" b="1" dirty="0" smtClean="0">
                <a:solidFill>
                  <a:schemeClr val="accent6">
                    <a:lumMod val="75000"/>
                  </a:schemeClr>
                </a:solidFill>
                <a:latin typeface="Calibri" pitchFamily="34" charset="0"/>
              </a:rPr>
              <a:t>Payment</a:t>
            </a:r>
          </a:p>
          <a:p>
            <a:pPr marL="285750" indent="-285750">
              <a:buFont typeface="Arial" pitchFamily="34" charset="0"/>
              <a:buChar char="•"/>
            </a:pPr>
            <a:r>
              <a:rPr lang="en-US" dirty="0" smtClean="0">
                <a:solidFill>
                  <a:schemeClr val="accent6">
                    <a:lumMod val="75000"/>
                  </a:schemeClr>
                </a:solidFill>
                <a:latin typeface="Calibri" pitchFamily="34" charset="0"/>
              </a:rPr>
              <a:t>Commercial P4P/alternative     payment contracts</a:t>
            </a:r>
          </a:p>
          <a:p>
            <a:pPr marL="285750" indent="-285750">
              <a:buFont typeface="Arial" pitchFamily="34" charset="0"/>
              <a:buChar char="•"/>
            </a:pPr>
            <a:r>
              <a:rPr lang="en-US" dirty="0" smtClean="0">
                <a:solidFill>
                  <a:schemeClr val="accent6">
                    <a:lumMod val="75000"/>
                  </a:schemeClr>
                </a:solidFill>
                <a:latin typeface="Calibri" pitchFamily="34" charset="0"/>
              </a:rPr>
              <a:t>GIC CPII</a:t>
            </a:r>
          </a:p>
          <a:p>
            <a:pPr marL="285750" indent="-285750">
              <a:buFont typeface="Arial" pitchFamily="34" charset="0"/>
              <a:buChar char="•"/>
            </a:pPr>
            <a:r>
              <a:rPr lang="en-US" dirty="0" smtClean="0">
                <a:solidFill>
                  <a:schemeClr val="accent6">
                    <a:lumMod val="75000"/>
                  </a:schemeClr>
                </a:solidFill>
                <a:latin typeface="Calibri" pitchFamily="34" charset="0"/>
              </a:rPr>
              <a:t>MassHealth </a:t>
            </a:r>
          </a:p>
          <a:p>
            <a:pPr marL="285750" indent="-285750">
              <a:buFont typeface="Arial" pitchFamily="34" charset="0"/>
              <a:buChar char="•"/>
            </a:pPr>
            <a:r>
              <a:rPr lang="en-US" dirty="0" smtClean="0">
                <a:solidFill>
                  <a:schemeClr val="accent6">
                    <a:lumMod val="75000"/>
                  </a:schemeClr>
                </a:solidFill>
                <a:latin typeface="Calibri" pitchFamily="34" charset="0"/>
              </a:rPr>
              <a:t>Meaningful Use standards</a:t>
            </a:r>
          </a:p>
          <a:p>
            <a:pPr marL="285750" indent="-285750">
              <a:buFont typeface="Arial" pitchFamily="34" charset="0"/>
              <a:buChar char="•"/>
            </a:pPr>
            <a:r>
              <a:rPr lang="en-US" dirty="0" smtClean="0">
                <a:solidFill>
                  <a:schemeClr val="accent6">
                    <a:lumMod val="75000"/>
                  </a:schemeClr>
                </a:solidFill>
                <a:latin typeface="Calibri" pitchFamily="34" charset="0"/>
              </a:rPr>
              <a:t>Federal value-based payments</a:t>
            </a:r>
          </a:p>
          <a:p>
            <a:pPr marL="285750" indent="-285750">
              <a:buFont typeface="Arial" pitchFamily="34" charset="0"/>
              <a:buChar char="•"/>
            </a:pPr>
            <a:r>
              <a:rPr lang="en-US" dirty="0" smtClean="0">
                <a:solidFill>
                  <a:schemeClr val="accent6">
                    <a:lumMod val="75000"/>
                  </a:schemeClr>
                </a:solidFill>
                <a:latin typeface="Calibri" pitchFamily="34" charset="0"/>
              </a:rPr>
              <a:t>Pioneer ACO program</a:t>
            </a:r>
          </a:p>
          <a:p>
            <a:endParaRPr lang="en-US" b="1" dirty="0">
              <a:solidFill>
                <a:schemeClr val="accent6">
                  <a:lumMod val="75000"/>
                </a:schemeClr>
              </a:solidFill>
              <a:latin typeface="Calibri" pitchFamily="34" charset="0"/>
            </a:endParaRPr>
          </a:p>
          <a:p>
            <a:r>
              <a:rPr lang="en-US" b="1" dirty="0">
                <a:solidFill>
                  <a:schemeClr val="accent6">
                    <a:lumMod val="75000"/>
                  </a:schemeClr>
                </a:solidFill>
                <a:latin typeface="Calibri" pitchFamily="34" charset="0"/>
              </a:rPr>
              <a:t>Quality Improvement</a:t>
            </a:r>
          </a:p>
          <a:p>
            <a:pPr marL="285750" indent="-285750">
              <a:buFont typeface="Arial" pitchFamily="34" charset="0"/>
              <a:buChar char="•"/>
            </a:pPr>
            <a:r>
              <a:rPr lang="en-US" dirty="0">
                <a:solidFill>
                  <a:schemeClr val="accent6">
                    <a:lumMod val="75000"/>
                  </a:schemeClr>
                </a:solidFill>
                <a:latin typeface="Calibri" pitchFamily="34" charset="0"/>
              </a:rPr>
              <a:t>CHIPRA program</a:t>
            </a:r>
          </a:p>
          <a:p>
            <a:pPr marL="285750" indent="-285750">
              <a:buFont typeface="Arial" pitchFamily="34" charset="0"/>
              <a:buChar char="•"/>
            </a:pPr>
            <a:r>
              <a:rPr lang="en-US" dirty="0">
                <a:solidFill>
                  <a:schemeClr val="accent6">
                    <a:lumMod val="75000"/>
                  </a:schemeClr>
                </a:solidFill>
                <a:latin typeface="Calibri" pitchFamily="34" charset="0"/>
              </a:rPr>
              <a:t>DPH reporting</a:t>
            </a:r>
          </a:p>
          <a:p>
            <a:endParaRPr lang="en-US" b="1" dirty="0" smtClean="0">
              <a:solidFill>
                <a:schemeClr val="accent6">
                  <a:lumMod val="75000"/>
                </a:schemeClr>
              </a:solidFill>
              <a:latin typeface="Calibri" pitchFamily="34" charset="0"/>
            </a:endParaRPr>
          </a:p>
          <a:p>
            <a:endParaRPr lang="en-US" b="1"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endParaRPr lang="en-US" b="1"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endParaRPr lang="en-US" b="1"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endParaRPr lang="en-US" b="1"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endParaRPr lang="en-US" b="1"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r>
              <a:rPr lang="en-US" b="1" dirty="0" smtClean="0">
                <a:solidFill>
                  <a:schemeClr val="accent6">
                    <a:lumMod val="75000"/>
                  </a:schemeClr>
                </a:solidFill>
                <a:latin typeface="Calibri" pitchFamily="34" charset="0"/>
              </a:rPr>
              <a:t>Other</a:t>
            </a:r>
            <a:endParaRPr lang="en-US" b="1" dirty="0">
              <a:solidFill>
                <a:schemeClr val="accent6">
                  <a:lumMod val="75000"/>
                </a:schemeClr>
              </a:solidFill>
              <a:latin typeface="Calibri" pitchFamily="34" charset="0"/>
            </a:endParaRPr>
          </a:p>
          <a:p>
            <a:pPr marL="285750" indent="-285750">
              <a:buFont typeface="Arial" pitchFamily="34" charset="0"/>
              <a:buChar char="•"/>
            </a:pPr>
            <a:r>
              <a:rPr lang="en-US" dirty="0" smtClean="0">
                <a:solidFill>
                  <a:schemeClr val="accent6">
                    <a:lumMod val="75000"/>
                  </a:schemeClr>
                </a:solidFill>
                <a:latin typeface="Calibri" pitchFamily="34" charset="0"/>
              </a:rPr>
              <a:t>CMS consumer website</a:t>
            </a:r>
          </a:p>
          <a:p>
            <a:pPr marL="285750" indent="-285750">
              <a:buFont typeface="Arial" pitchFamily="34" charset="0"/>
              <a:buChar char="•"/>
            </a:pPr>
            <a:r>
              <a:rPr lang="en-US" dirty="0" smtClean="0">
                <a:solidFill>
                  <a:schemeClr val="accent6">
                    <a:lumMod val="75000"/>
                  </a:schemeClr>
                </a:solidFill>
                <a:latin typeface="Calibri" pitchFamily="34" charset="0"/>
              </a:rPr>
              <a:t>CHIA consumer website</a:t>
            </a:r>
          </a:p>
          <a:p>
            <a:pPr marL="285750" indent="-285750">
              <a:buFont typeface="Arial" pitchFamily="34" charset="0"/>
              <a:buChar char="•"/>
            </a:pPr>
            <a:r>
              <a:rPr lang="en-US" dirty="0" smtClean="0">
                <a:solidFill>
                  <a:schemeClr val="accent6">
                    <a:lumMod val="75000"/>
                  </a:schemeClr>
                </a:solidFill>
                <a:latin typeface="Calibri" pitchFamily="34" charset="0"/>
              </a:rPr>
              <a:t>MHQP consumer website</a:t>
            </a:r>
          </a:p>
          <a:p>
            <a:endParaRPr lang="en-US" b="1" dirty="0" smtClean="0">
              <a:solidFill>
                <a:schemeClr val="accent6">
                  <a:lumMod val="75000"/>
                </a:schemeClr>
              </a:solidFill>
              <a:latin typeface="Calibri" pitchFamily="34" charset="0"/>
            </a:endParaRPr>
          </a:p>
          <a:p>
            <a:r>
              <a:rPr lang="en-US" b="1" dirty="0" smtClean="0">
                <a:solidFill>
                  <a:schemeClr val="accent6">
                    <a:lumMod val="75000"/>
                  </a:schemeClr>
                </a:solidFill>
                <a:latin typeface="Calibri" pitchFamily="34" charset="0"/>
              </a:rPr>
              <a:t>ALIGNMENT EFFORTS</a:t>
            </a:r>
          </a:p>
          <a:p>
            <a:pPr marL="285750" indent="-285750">
              <a:buFont typeface="Arial" pitchFamily="34" charset="0"/>
              <a:buChar char="•"/>
            </a:pPr>
            <a:r>
              <a:rPr lang="en-US" dirty="0" smtClean="0">
                <a:solidFill>
                  <a:schemeClr val="accent6">
                    <a:lumMod val="75000"/>
                  </a:schemeClr>
                </a:solidFill>
                <a:latin typeface="Calibri" pitchFamily="34" charset="0"/>
              </a:rPr>
              <a:t>HHS Measurement Policy Council</a:t>
            </a:r>
          </a:p>
          <a:p>
            <a:endParaRPr lang="en-US" b="1" dirty="0" smtClean="0">
              <a:solidFill>
                <a:schemeClr val="accent6">
                  <a:lumMod val="75000"/>
                </a:schemeClr>
              </a:solidFill>
              <a:latin typeface="Calibri" pitchFamily="34" charset="0"/>
            </a:endParaRPr>
          </a:p>
          <a:p>
            <a:r>
              <a:rPr lang="en-US" b="1" dirty="0" smtClean="0">
                <a:solidFill>
                  <a:schemeClr val="accent6">
                    <a:lumMod val="75000"/>
                  </a:schemeClr>
                </a:solidFill>
                <a:latin typeface="Calibri" pitchFamily="34" charset="0"/>
              </a:rPr>
              <a:t>OTHER STATE EFFORTS </a:t>
            </a:r>
          </a:p>
          <a:p>
            <a:pPr marL="285750" indent="-285750">
              <a:buFont typeface="Arial" pitchFamily="34" charset="0"/>
              <a:buChar char="•"/>
            </a:pPr>
            <a:r>
              <a:rPr lang="en-US" dirty="0" smtClean="0">
                <a:solidFill>
                  <a:schemeClr val="accent6">
                    <a:lumMod val="75000"/>
                  </a:schemeClr>
                </a:solidFill>
                <a:latin typeface="Calibri" pitchFamily="34" charset="0"/>
              </a:rPr>
              <a:t>Minnesota’s Statewide Quality Reporting and Measurement System</a:t>
            </a:r>
            <a:endParaRPr lang="en-US" dirty="0">
              <a:solidFill>
                <a:schemeClr val="accent6">
                  <a:lumMod val="75000"/>
                </a:schemeClr>
              </a:solidFill>
              <a:latin typeface="Calibri" pitchFamily="34" charset="0"/>
            </a:endParaRPr>
          </a:p>
          <a:p>
            <a:endParaRPr lang="en-US" b="1" dirty="0" smtClean="0">
              <a:solidFill>
                <a:schemeClr val="accent6">
                  <a:lumMod val="75000"/>
                </a:schemeClr>
              </a:solidFill>
              <a:latin typeface="Calibri" pitchFamily="34" charset="0"/>
            </a:endParaRPr>
          </a:p>
          <a:p>
            <a:endParaRPr lang="en-US" dirty="0" smtClean="0">
              <a:solidFill>
                <a:schemeClr val="accent6">
                  <a:lumMod val="75000"/>
                </a:schemeClr>
              </a:solidFill>
              <a:latin typeface="Calibri" pitchFamily="34" charset="0"/>
            </a:endParaRPr>
          </a:p>
          <a:p>
            <a:endParaRPr lang="en-US" dirty="0">
              <a:solidFill>
                <a:schemeClr val="accent6">
                  <a:lumMod val="75000"/>
                </a:schemeClr>
              </a:solidFill>
              <a:latin typeface="Calibri" pitchFamily="34" charset="0"/>
            </a:endParaRPr>
          </a:p>
          <a:p>
            <a:endParaRPr lang="en-US" dirty="0" smtClean="0">
              <a:solidFill>
                <a:schemeClr val="accent6">
                  <a:lumMod val="75000"/>
                </a:schemeClr>
              </a:solidFill>
              <a:latin typeface="Calibri" pitchFamily="34" charset="0"/>
            </a:endParaRPr>
          </a:p>
          <a:p>
            <a:endParaRPr lang="en-US" dirty="0">
              <a:solidFill>
                <a:schemeClr val="accent6">
                  <a:lumMod val="75000"/>
                </a:schemeClr>
              </a:solidFill>
              <a:latin typeface="Calibri" pitchFamily="34" charset="0"/>
            </a:endParaRPr>
          </a:p>
          <a:p>
            <a:endParaRPr lang="en-US" dirty="0" smtClean="0">
              <a:solidFill>
                <a:schemeClr val="accent6">
                  <a:lumMod val="75000"/>
                </a:schemeClr>
              </a:solidFill>
              <a:latin typeface="Calibri" pitchFamily="34" charset="0"/>
            </a:endParaRPr>
          </a:p>
          <a:p>
            <a:endParaRPr lang="en-US" dirty="0">
              <a:solidFill>
                <a:schemeClr val="accent6">
                  <a:lumMod val="75000"/>
                </a:schemeClr>
              </a:solidFill>
              <a:latin typeface="Calibri" pitchFamily="34"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FHC PPT Template (Ben)</Template>
  <TotalTime>0</TotalTime>
  <Words>493</Words>
  <Application>Microsoft Office PowerPoint</Application>
  <PresentationFormat>On-screen Show (4:3)</PresentationFormat>
  <Paragraphs>193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Statewide Quality Advisory Committee (SQAC) Meeting</vt:lpstr>
      <vt:lpstr>Agenda</vt:lpstr>
      <vt:lpstr>Mission Statement</vt:lpstr>
      <vt:lpstr>SQMS Regulatory Process</vt:lpstr>
      <vt:lpstr>SQMS Regulation – Draft Timeline</vt:lpstr>
      <vt:lpstr>SQAC 2013 Agenda</vt:lpstr>
      <vt:lpstr>SQAC 2013 Agenda: annual revisions to the SQMS recommendation </vt:lpstr>
      <vt:lpstr>Revisions to the SQMS recommendation ► Changes to Mandated Sets</vt:lpstr>
      <vt:lpstr>Revisions to the SQMS recommendation ► Alignment with other quality measure sets?</vt:lpstr>
      <vt:lpstr>Revisions to the SQMS recommendation ► Gaps in the SQMS?</vt:lpstr>
      <vt:lpstr>Next steps</vt:lpstr>
      <vt:lpstr>2013 Committee Meeting Schedule</vt:lpstr>
      <vt:lpstr>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2013-04-22T13:14:10Z</dcterms:created>
  <dcterms:modified xsi:type="dcterms:W3CDTF">2013-04-23T19:14:09Z</dcterms:modified>
</cp:coreProperties>
</file>