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31" r:id="rId4"/>
    <p:sldId id="316" r:id="rId5"/>
    <p:sldId id="327" r:id="rId6"/>
    <p:sldId id="324" r:id="rId7"/>
    <p:sldId id="328" r:id="rId8"/>
    <p:sldId id="325" r:id="rId9"/>
    <p:sldId id="303" r:id="rId10"/>
    <p:sldId id="277" r:id="rId11"/>
  </p:sldIdLst>
  <p:sldSz cx="9144000" cy="6858000" type="screen4x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 autoAdjust="0"/>
    <p:restoredTop sz="74140" autoAdjust="0"/>
  </p:normalViewPr>
  <p:slideViewPr>
    <p:cSldViewPr>
      <p:cViewPr>
        <p:scale>
          <a:sx n="100" d="100"/>
          <a:sy n="100" d="100"/>
        </p:scale>
        <p:origin x="-126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2748" y="-336"/>
      </p:cViewPr>
      <p:guideLst>
        <p:guide orient="horz" pos="291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66334481627297"/>
          <c:y val="0.11488076490438695"/>
          <c:w val="0.42122416338582674"/>
          <c:h val="0.770238470191226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>
                  <a:lumMod val="25000"/>
                </a:schemeClr>
              </a:solidFill>
              <a:ln w="635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635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  <a:ln w="635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1">
                  <a:lumMod val="90000"/>
                </a:schemeClr>
              </a:solidFill>
              <a:ln w="635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</c:spPr>
          </c:dPt>
          <c:dPt>
            <c:idx val="7"/>
            <c:bubble3D val="0"/>
            <c:spPr>
              <a:solidFill>
                <a:schemeClr val="bg1"/>
              </a:solidFill>
              <a:ln w="635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Patient-centered Care</c:v>
                </c:pt>
                <c:pt idx="1">
                  <c:v>Behavioral Health</c:v>
                </c:pt>
                <c:pt idx="2">
                  <c:v>Care Coordination</c:v>
                </c:pt>
                <c:pt idx="3">
                  <c:v>Chronic Disease</c:v>
                </c:pt>
                <c:pt idx="4">
                  <c:v>Preventive</c:v>
                </c:pt>
                <c:pt idx="5">
                  <c:v>Pediatric</c:v>
                </c:pt>
                <c:pt idx="6">
                  <c:v>Maternal &amp; Neonatal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26</c:v>
                </c:pt>
                <c:pt idx="3">
                  <c:v>21</c:v>
                </c:pt>
                <c:pt idx="4">
                  <c:v>15</c:v>
                </c:pt>
                <c:pt idx="5">
                  <c:v>11</c:v>
                </c:pt>
                <c:pt idx="6">
                  <c:v>8</c:v>
                </c:pt>
                <c:pt idx="7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819157652022472"/>
          <c:y val="0.30472805482647997"/>
          <c:w val="0.32994894192913388"/>
          <c:h val="0.51686643336249638"/>
        </c:manualLayout>
      </c:layout>
      <c:overlay val="0"/>
      <c:txPr>
        <a:bodyPr/>
        <a:lstStyle/>
        <a:p>
          <a:pPr>
            <a:defRPr sz="12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/>
              <a:t>n = 128</a:t>
            </a:r>
          </a:p>
        </c:rich>
      </c:tx>
      <c:layout>
        <c:manualLayout>
          <c:xMode val="edge"/>
          <c:yMode val="edge"/>
          <c:x val="0.59927919947506558"/>
          <c:y val="0.50120334844227277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Mandated</c:v>
                </c:pt>
                <c:pt idx="1">
                  <c:v>SQAC-Recommended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93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4788582677165365"/>
          <c:y val="0.32258796574738036"/>
          <c:w val="0.2791250692287317"/>
          <c:h val="0.171328375619714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</cdr:x>
      <cdr:y>0.47049</cdr:y>
    </cdr:from>
    <cdr:to>
      <cdr:x>0.99446</cdr:x>
      <cdr:y>0.54167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62083" y="1290637"/>
          <a:ext cx="705583" cy="195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9pPr>
        </a:lstStyle>
        <a:p xmlns:a="http://schemas.openxmlformats.org/drawingml/2006/main">
          <a:r>
            <a:rPr lang="en-US" sz="1100" dirty="0" smtClean="0">
              <a:latin typeface="Calibri" panose="020F0502020204030204" pitchFamily="34" charset="0"/>
            </a:rPr>
            <a:t>(16%)</a:t>
          </a:r>
          <a:endParaRPr lang="en-US" sz="1100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0.8</cdr:x>
      <cdr:y>0.53472</cdr:y>
    </cdr:from>
    <cdr:to>
      <cdr:x>0.93846</cdr:x>
      <cdr:y>0.61806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962400" y="1466850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latin typeface="Calibri" panose="020F0502020204030204" pitchFamily="34" charset="0"/>
            </a:rPr>
            <a:t>(12%)</a:t>
          </a:r>
          <a:endParaRPr lang="en-US" sz="1100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0.76923</cdr:x>
      <cdr:y>0.57986</cdr:y>
    </cdr:from>
    <cdr:to>
      <cdr:x>0.90769</cdr:x>
      <cdr:y>0.69097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919904" y="1590675"/>
          <a:ext cx="705583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latin typeface="Calibri" panose="020F0502020204030204" pitchFamily="34" charset="0"/>
            </a:rPr>
            <a:t>(9%)</a:t>
          </a:r>
          <a:endParaRPr lang="en-US" sz="1100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0.74766</cdr:x>
      <cdr:y>0.74132</cdr:y>
    </cdr:from>
    <cdr:to>
      <cdr:x>0.94206</cdr:x>
      <cdr:y>0.82813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810000" y="2033588"/>
          <a:ext cx="9906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Osaka"/>
              <a:cs typeface="Osaka"/>
            </a:defRPr>
          </a:lvl9pPr>
        </a:lstStyle>
        <a:p xmlns:a="http://schemas.openxmlformats.org/drawingml/2006/main">
          <a:r>
            <a:rPr lang="en-US" dirty="0" smtClean="0">
              <a:latin typeface="Calibri" panose="020F0502020204030204" pitchFamily="34" charset="0"/>
            </a:rPr>
            <a:t>(27%)</a:t>
          </a:r>
          <a:endParaRPr lang="en-US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</cdr:x>
      <cdr:y>0.3226</cdr:y>
    </cdr:from>
    <cdr:to>
      <cdr:x>0.82745</cdr:x>
      <cdr:y>0.4152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67200" y="1007875"/>
          <a:ext cx="776935" cy="289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latin typeface="Calibri" panose="020F0502020204030204" pitchFamily="34" charset="0"/>
            </a:rPr>
            <a:t>(</a:t>
          </a:r>
          <a:r>
            <a:rPr lang="en-US" sz="1200" dirty="0" smtClean="0">
              <a:latin typeface="Calibri" panose="020F0502020204030204" pitchFamily="34" charset="0"/>
            </a:rPr>
            <a:t>73%)</a:t>
          </a:r>
          <a:endParaRPr lang="en-US" sz="1200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0.80721</cdr:x>
      <cdr:y>0.40711</cdr:y>
    </cdr:from>
    <cdr:to>
      <cdr:x>0.91151</cdr:x>
      <cdr:y>0.4894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920740" y="1271881"/>
          <a:ext cx="635797" cy="2571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>
              <a:latin typeface="Calibri" panose="020F0502020204030204" pitchFamily="34" charset="0"/>
            </a:rPr>
            <a:t>(</a:t>
          </a:r>
          <a:r>
            <a:rPr lang="en-US" sz="1200" dirty="0" smtClean="0">
              <a:latin typeface="Calibri" panose="020F0502020204030204" pitchFamily="34" charset="0"/>
            </a:rPr>
            <a:t>27%) </a:t>
          </a:r>
          <a:endParaRPr lang="en-US" sz="1200" dirty="0">
            <a:latin typeface="Calibri" panose="020F050202020403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0938"/>
            <a:ext cx="2971800" cy="46355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0938"/>
            <a:ext cx="2971800" cy="46355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6263"/>
            <a:ext cx="5486400" cy="4156075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0938"/>
            <a:ext cx="2971800" cy="46355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0938"/>
            <a:ext cx="2971800" cy="46355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>
              <a:buNone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65373F-7378-493B-B8BA-651E56699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381A54-F862-438F-BD56-D2C869ED1A0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1FD993-E64C-4BA3-BE6B-E57FC2C9F7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1E0F2B-82CB-40C0-B0D2-C6624AE2D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endParaRPr lang="en-US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2B0369-0114-415A-92E4-DA5A093FE2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2AC24-581D-4C05-B535-A204E2AE6634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7652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sqa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qac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December 16, 2013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February 10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>
                <a:cs typeface="Osaka"/>
                <a:hlinkClick r:id="rId3"/>
              </a:rPr>
              <a:t>www.mass.gov/chia/sqac</a:t>
            </a:r>
            <a:endParaRPr lang="en-US" altLang="en-US">
              <a:cs typeface="Osaka"/>
            </a:endParaRPr>
          </a:p>
          <a:p>
            <a:pPr eaLnBrk="1" hangingPunct="1"/>
            <a:r>
              <a:rPr lang="en-US" altLang="en-US">
                <a:cs typeface="Osaka"/>
                <a:hlinkClick r:id="rId4"/>
              </a:rPr>
              <a:t>sqac@state.ma.us</a:t>
            </a:r>
            <a:r>
              <a:rPr lang="en-US" altLang="en-US">
                <a:cs typeface="Osak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dirty="0" smtClean="0"/>
              <a:t>Welcome and approve minutes			3:00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Discuss 2014 work of Committee			3:05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Presentation on SQMS		 	             </a:t>
            </a:r>
            <a:r>
              <a:rPr lang="en-US" altLang="en-US" dirty="0" smtClean="0"/>
              <a:t>3:20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Select </a:t>
            </a:r>
            <a:r>
              <a:rPr lang="en-US" altLang="en-US" dirty="0" smtClean="0"/>
              <a:t>2014 SQAC priorities			</a:t>
            </a:r>
            <a:r>
              <a:rPr lang="en-US" altLang="en-US" dirty="0" smtClean="0"/>
              <a:t>4:00</a:t>
            </a:r>
            <a:r>
              <a:rPr lang="en-US" altLang="en-US" dirty="0" smtClean="0"/>
              <a:t>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Review 2014 </a:t>
            </a:r>
            <a:r>
              <a:rPr lang="en-US" altLang="en-US" dirty="0" smtClean="0"/>
              <a:t>agenda and meeting objectives	4:40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Next steps						4:50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Possible 2014 Work of the SQAC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600" dirty="0" smtClean="0"/>
              <a:t>In addition to further developing the SQMS, the Committee could:</a:t>
            </a:r>
          </a:p>
          <a:p>
            <a:pPr eaLnBrk="1" hangingPunct="1"/>
            <a:r>
              <a:rPr lang="en-US" altLang="en-US" sz="2600" dirty="0" smtClean="0"/>
              <a:t>Advise </a:t>
            </a:r>
            <a:r>
              <a:rPr lang="en-US" altLang="en-US" sz="2600" dirty="0"/>
              <a:t>on highest value measures for reporting and analysis</a:t>
            </a:r>
          </a:p>
          <a:p>
            <a:pPr eaLnBrk="1" hangingPunct="1"/>
            <a:r>
              <a:rPr lang="en-US" altLang="en-US" sz="2600" dirty="0" smtClean="0"/>
              <a:t>Develop a policy for high compliance/low </a:t>
            </a:r>
            <a:r>
              <a:rPr lang="en-US" altLang="en-US" sz="2600" dirty="0" smtClean="0"/>
              <a:t>variability measures</a:t>
            </a:r>
            <a:endParaRPr lang="en-US" altLang="en-US" sz="2600" dirty="0"/>
          </a:p>
          <a:p>
            <a:pPr eaLnBrk="1" hangingPunct="1"/>
            <a:r>
              <a:rPr lang="en-US" altLang="en-US" sz="2600" dirty="0"/>
              <a:t>Advise on ACO and PCMH measure selection</a:t>
            </a:r>
          </a:p>
          <a:p>
            <a:pPr eaLnBrk="1" hangingPunct="1"/>
            <a:r>
              <a:rPr lang="en-US" altLang="en-US" sz="2600" dirty="0" smtClean="0"/>
              <a:t>Provide </a:t>
            </a:r>
            <a:r>
              <a:rPr lang="en-US" altLang="en-US" dirty="0" smtClean="0"/>
              <a:t>feedback on SQMS reporting</a:t>
            </a:r>
          </a:p>
        </p:txBody>
      </p:sp>
    </p:spTree>
    <p:extLst>
      <p:ext uri="{BB962C8B-B14F-4D97-AF65-F5344CB8AC3E}">
        <p14:creationId xmlns:p14="http://schemas.microsoft.com/office/powerpoint/2010/main" val="23043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SQMS Reporting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Public Reporting</a:t>
            </a:r>
          </a:p>
          <a:p>
            <a:pPr lvl="1" eaLnBrk="1" hangingPunct="1"/>
            <a:r>
              <a:rPr lang="en-US" altLang="en-US" dirty="0" smtClean="0"/>
              <a:t>Administrative Bulletins</a:t>
            </a:r>
          </a:p>
          <a:p>
            <a:pPr lvl="1" eaLnBrk="1" hangingPunct="1"/>
            <a:r>
              <a:rPr lang="en-US" altLang="en-US" dirty="0" smtClean="0"/>
              <a:t>SNF/HHA Reports</a:t>
            </a:r>
          </a:p>
          <a:p>
            <a:pPr lvl="1" eaLnBrk="1" hangingPunct="1"/>
            <a:r>
              <a:rPr lang="en-US" altLang="en-US" dirty="0" smtClean="0"/>
              <a:t>Hospital Measures</a:t>
            </a:r>
          </a:p>
          <a:p>
            <a:pPr eaLnBrk="1" hangingPunct="1"/>
            <a:r>
              <a:rPr lang="en-US" altLang="en-US" dirty="0" smtClean="0"/>
              <a:t>Selecting Measures from the SQMS</a:t>
            </a:r>
          </a:p>
          <a:p>
            <a:pPr eaLnBrk="1" hangingPunct="1"/>
            <a:r>
              <a:rPr lang="en-US" altLang="en-US" dirty="0" smtClean="0"/>
              <a:t>Assessment of Data Availability</a:t>
            </a:r>
          </a:p>
          <a:p>
            <a:pPr eaLnBrk="1" hangingPunct="1"/>
            <a:r>
              <a:rPr lang="en-US" altLang="en-US" dirty="0" smtClean="0"/>
              <a:t>Inter-Agency Collaboration</a:t>
            </a:r>
          </a:p>
          <a:p>
            <a:pPr eaLnBrk="1" hangingPunct="1"/>
            <a:r>
              <a:rPr lang="en-US" altLang="en-US" dirty="0" smtClean="0"/>
              <a:t>RPO Reporting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proportion of mandated and priority area measures in the SQMS</a:t>
            </a:r>
          </a:p>
        </p:txBody>
      </p:sp>
      <p:graphicFrame>
        <p:nvGraphicFramePr>
          <p:cNvPr id="10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392794"/>
              </p:ext>
            </p:extLst>
          </p:nvPr>
        </p:nvGraphicFramePr>
        <p:xfrm>
          <a:off x="4038600" y="2090737"/>
          <a:ext cx="50958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"/>
          <p:cNvSpPr txBox="1"/>
          <p:nvPr/>
        </p:nvSpPr>
        <p:spPr>
          <a:xfrm>
            <a:off x="8524875" y="3238499"/>
            <a:ext cx="990600" cy="2190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(20%)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8534400" y="3047999"/>
            <a:ext cx="990600" cy="304800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(9%)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8753475" y="2857497"/>
            <a:ext cx="990600" cy="2381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(0%)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296284"/>
              </p:ext>
            </p:extLst>
          </p:nvPr>
        </p:nvGraphicFramePr>
        <p:xfrm>
          <a:off x="-685800" y="1790700"/>
          <a:ext cx="6096000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8724900" y="3924300"/>
            <a:ext cx="990600" cy="2381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(6%)</a:t>
            </a:r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altLang="en-US" dirty="0" smtClean="0"/>
              <a:t>SQMS measures by domain and type*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213074"/>
              </p:ext>
            </p:extLst>
          </p:nvPr>
        </p:nvGraphicFramePr>
        <p:xfrm>
          <a:off x="685800" y="1249050"/>
          <a:ext cx="7924800" cy="5151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0289"/>
                <a:gridCol w="927370"/>
                <a:gridCol w="927370"/>
                <a:gridCol w="927370"/>
                <a:gridCol w="1011677"/>
                <a:gridCol w="1011677"/>
                <a:gridCol w="927370"/>
                <a:gridCol w="1011677"/>
              </a:tblGrid>
              <a:tr h="52090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sz="12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Process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Outcome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Composite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Cost/Use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Structural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Patient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Experience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BH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Coordination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26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17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86179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Patient-centered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</a:rPr>
                        <a:t> Care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86179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Chronic Disease mgmt.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21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Pediatric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9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86179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Maternal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</a:rPr>
                        <a:t> &amp; Neonatal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Preventive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15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14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Surgical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9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9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Safety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13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/>
                </a:tc>
              </a:tr>
              <a:tr h="41101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Effectiveness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13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8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 panose="020F0502020204030204" pitchFamily="34" charset="0"/>
                        </a:rPr>
                        <a:t>% of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</a:rPr>
                        <a:t> SQMS</a:t>
                      </a:r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23%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2%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2%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1%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</a:rPr>
                        <a:t>13%</a:t>
                      </a:r>
                      <a:endParaRPr lang="en-US" sz="1100" dirty="0">
                        <a:latin typeface="Calibri" panose="020F0502020204030204" pitchFamily="34" charset="0"/>
                      </a:endParaRPr>
                    </a:p>
                  </a:txBody>
                  <a:tcPr marT="45723" marB="4572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395" name="TextBox 2"/>
          <p:cNvSpPr txBox="1">
            <a:spLocks noChangeArrowheads="1"/>
          </p:cNvSpPr>
          <p:nvPr/>
        </p:nvSpPr>
        <p:spPr bwMode="auto">
          <a:xfrm>
            <a:off x="685800" y="6553200"/>
            <a:ext cx="4648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00">
                <a:solidFill>
                  <a:schemeClr val="tx1"/>
                </a:solidFill>
                <a:cs typeface="Osaka"/>
              </a:rPr>
              <a:t>*As categorized by the National Quality Forum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How are the measures distributed across the delivery system?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70 are for ambulatory care</a:t>
            </a:r>
          </a:p>
          <a:p>
            <a:pPr>
              <a:defRPr/>
            </a:pPr>
            <a:r>
              <a:rPr lang="en-US" altLang="en-US" dirty="0" smtClean="0"/>
              <a:t>51 are for hospital care</a:t>
            </a:r>
          </a:p>
          <a:p>
            <a:pPr>
              <a:defRPr/>
            </a:pPr>
            <a:r>
              <a:rPr lang="en-US" altLang="en-US" dirty="0" smtClean="0"/>
              <a:t>7 measure care in post-acute settings</a:t>
            </a:r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 marL="0" indent="0">
              <a:buFont typeface="Times" pitchFamily="18" charset="0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NQF quality domains and measure types are under-represented in the SQMS?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 numCol="2"/>
          <a:lstStyle/>
          <a:p>
            <a:pPr marL="0" indent="0">
              <a:buNone/>
            </a:pPr>
            <a:r>
              <a:rPr lang="en-US" altLang="en-US" b="1" dirty="0" smtClean="0"/>
              <a:t>Domains</a:t>
            </a:r>
          </a:p>
          <a:p>
            <a:r>
              <a:rPr lang="en-US" altLang="en-US" dirty="0" smtClean="0"/>
              <a:t>Access</a:t>
            </a:r>
            <a:endParaRPr lang="en-US" altLang="en-US" dirty="0"/>
          </a:p>
          <a:p>
            <a:r>
              <a:rPr lang="en-US" altLang="en-US" dirty="0"/>
              <a:t>Disparities</a:t>
            </a:r>
          </a:p>
          <a:p>
            <a:r>
              <a:rPr lang="en-US" altLang="en-US" dirty="0"/>
              <a:t>Functional status </a:t>
            </a:r>
          </a:p>
          <a:p>
            <a:r>
              <a:rPr lang="en-US" altLang="en-US" dirty="0" smtClean="0"/>
              <a:t>Palliative and end-of-life care</a:t>
            </a:r>
          </a:p>
          <a:p>
            <a:r>
              <a:rPr lang="en-US" altLang="en-US" dirty="0" smtClean="0"/>
              <a:t>Patient and family engagement</a:t>
            </a:r>
          </a:p>
          <a:p>
            <a:pPr marL="0" indent="0">
              <a:buNone/>
            </a:pPr>
            <a:endParaRPr lang="en-US" altLang="en-US" b="1" dirty="0" smtClean="0"/>
          </a:p>
          <a:p>
            <a:pPr marL="0" indent="0">
              <a:buNone/>
            </a:pP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dirty="0"/>
              <a:t>Measure Types</a:t>
            </a:r>
          </a:p>
          <a:p>
            <a:r>
              <a:rPr lang="en-US" altLang="en-US" dirty="0" smtClean="0"/>
              <a:t>Cost/Resource Use</a:t>
            </a:r>
          </a:p>
          <a:p>
            <a:r>
              <a:rPr lang="en-US" altLang="en-US" dirty="0" smtClean="0"/>
              <a:t>Efficiency </a:t>
            </a:r>
          </a:p>
          <a:p>
            <a:r>
              <a:rPr lang="en-US" altLang="en-US" dirty="0" smtClean="0"/>
              <a:t>Patient-reported outcomes</a:t>
            </a:r>
          </a:p>
          <a:p>
            <a:r>
              <a:rPr lang="en-US" altLang="en-US" dirty="0" smtClean="0"/>
              <a:t>Structural</a:t>
            </a:r>
          </a:p>
          <a:p>
            <a:pPr marL="0" indent="0">
              <a:buNone/>
            </a:pP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dirty="0" smtClean="0"/>
              <a:t>Other</a:t>
            </a:r>
          </a:p>
          <a:p>
            <a:r>
              <a:rPr lang="en-US" altLang="en-US" dirty="0"/>
              <a:t>Serious Reportable </a:t>
            </a:r>
            <a:r>
              <a:rPr lang="en-US" altLang="en-US" dirty="0" smtClean="0"/>
              <a:t>Events</a:t>
            </a:r>
          </a:p>
          <a:p>
            <a:r>
              <a:rPr lang="en-US" altLang="en-US" dirty="0" smtClean="0"/>
              <a:t>Outpatient </a:t>
            </a:r>
            <a:r>
              <a:rPr lang="en-US" altLang="en-US" dirty="0"/>
              <a:t>specialist care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SQAC 2014 Agenda</a:t>
            </a:r>
          </a:p>
        </p:txBody>
      </p:sp>
      <p:sp>
        <p:nvSpPr>
          <p:cNvPr id="7" name="Freeform 73"/>
          <p:cNvSpPr/>
          <p:nvPr/>
        </p:nvSpPr>
        <p:spPr bwMode="auto">
          <a:xfrm>
            <a:off x="185738" y="3133725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Expert presentation</a:t>
            </a:r>
          </a:p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HPC present on ACO/PCMH certification</a:t>
            </a:r>
          </a:p>
        </p:txBody>
      </p:sp>
      <p:sp>
        <p:nvSpPr>
          <p:cNvPr id="8" name="Freeform 74"/>
          <p:cNvSpPr/>
          <p:nvPr/>
        </p:nvSpPr>
        <p:spPr bwMode="auto">
          <a:xfrm>
            <a:off x="1728788" y="3124200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Expert presentations </a:t>
            </a:r>
            <a:endParaRPr lang="en-US" sz="11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&amp;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reeform 75"/>
          <p:cNvSpPr/>
          <p:nvPr/>
        </p:nvSpPr>
        <p:spPr bwMode="auto">
          <a:xfrm>
            <a:off x="3200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Determine which of the  proposed measures to assess</a:t>
            </a:r>
          </a:p>
        </p:txBody>
      </p:sp>
      <p:sp>
        <p:nvSpPr>
          <p:cNvPr id="11" name="Freeform 77"/>
          <p:cNvSpPr/>
          <p:nvPr/>
        </p:nvSpPr>
        <p:spPr bwMode="auto">
          <a:xfrm>
            <a:off x="6172200" y="3124200"/>
            <a:ext cx="1246188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and approve final report and recommendation</a:t>
            </a:r>
          </a:p>
        </p:txBody>
      </p:sp>
      <p:sp>
        <p:nvSpPr>
          <p:cNvPr id="12" name="Freeform 78"/>
          <p:cNvSpPr/>
          <p:nvPr/>
        </p:nvSpPr>
        <p:spPr bwMode="auto">
          <a:xfrm>
            <a:off x="7685088" y="3114675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priorities for 2015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8573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#1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February 10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2200" y="2209800"/>
            <a:ext cx="1246188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October 20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685088" y="2200275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#7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December 15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7" name="TextBox 128"/>
          <p:cNvSpPr txBox="1">
            <a:spLocks noChangeArrowheads="1"/>
          </p:cNvSpPr>
          <p:nvPr/>
        </p:nvSpPr>
        <p:spPr bwMode="auto">
          <a:xfrm>
            <a:off x="6111875" y="132397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5372" name="Straight Arrow Connector 28"/>
          <p:cNvCxnSpPr>
            <a:cxnSpLocks noChangeShapeType="1"/>
          </p:cNvCxnSpPr>
          <p:nvPr/>
        </p:nvCxnSpPr>
        <p:spPr bwMode="auto">
          <a:xfrm>
            <a:off x="7445375" y="1760538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1295400" y="5634038"/>
            <a:ext cx="265430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Measures</a:t>
            </a:r>
          </a:p>
        </p:txBody>
      </p:sp>
      <p:cxnSp>
        <p:nvCxnSpPr>
          <p:cNvPr id="15374" name="Straight Arrow Connector 28"/>
          <p:cNvCxnSpPr>
            <a:cxnSpLocks noChangeShapeType="1"/>
          </p:cNvCxnSpPr>
          <p:nvPr/>
        </p:nvCxnSpPr>
        <p:spPr bwMode="auto">
          <a:xfrm flipV="1">
            <a:off x="1600200" y="516255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Freeform 21"/>
          <p:cNvSpPr/>
          <p:nvPr/>
        </p:nvSpPr>
        <p:spPr bwMode="auto">
          <a:xfrm>
            <a:off x="172878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#2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April 14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200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June 16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4" name="Freeform 76"/>
          <p:cNvSpPr/>
          <p:nvPr/>
        </p:nvSpPr>
        <p:spPr bwMode="auto">
          <a:xfrm>
            <a:off x="4724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preliminary assessments of proposed measures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4724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September 8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379</Words>
  <Application>Microsoft Office PowerPoint</Application>
  <PresentationFormat>On-screen Show (4:3)</PresentationFormat>
  <Paragraphs>157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Statewide Quality Advisory Committee (SQAC) Meeting</vt:lpstr>
      <vt:lpstr>Agenda</vt:lpstr>
      <vt:lpstr>Possible 2014 Work of the SQAC</vt:lpstr>
      <vt:lpstr>SQMS Reporting</vt:lpstr>
      <vt:lpstr>The proportion of mandated and priority area measures in the SQMS</vt:lpstr>
      <vt:lpstr>SQMS measures by domain and type*</vt:lpstr>
      <vt:lpstr>How are the measures distributed across the delivery system?</vt:lpstr>
      <vt:lpstr>What NQF quality domains and measure types are under-represented in the SQMS?</vt:lpstr>
      <vt:lpstr>SQAC 2014 Agenda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2013-12-11T21:52:33Z</dcterms:modified>
</cp:coreProperties>
</file>