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12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9" r:id="rId4"/>
    <p:sldId id="257" r:id="rId5"/>
    <p:sldId id="271" r:id="rId6"/>
    <p:sldId id="284" r:id="rId7"/>
    <p:sldId id="299" r:id="rId8"/>
    <p:sldId id="300" r:id="rId9"/>
    <p:sldId id="276" r:id="rId10"/>
    <p:sldId id="279" r:id="rId11"/>
    <p:sldId id="306" r:id="rId12"/>
    <p:sldId id="261" r:id="rId13"/>
    <p:sldId id="292" r:id="rId14"/>
    <p:sldId id="308" r:id="rId15"/>
    <p:sldId id="307" r:id="rId16"/>
    <p:sldId id="305" r:id="rId17"/>
    <p:sldId id="302" r:id="rId18"/>
    <p:sldId id="303" r:id="rId19"/>
    <p:sldId id="30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ice Singer" initials="JS" lastIdx="2" clrIdx="0"/>
  <p:cmAuthor id="1" name="Marguerite Dresser" initials="MVD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3728" autoAdjust="0"/>
  </p:normalViewPr>
  <p:slideViewPr>
    <p:cSldViewPr>
      <p:cViewPr>
        <p:scale>
          <a:sx n="109" d="100"/>
          <a:sy n="109" d="100"/>
        </p:scale>
        <p:origin x="-97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shaughnessy\Desktop\TO%20DO\Gizmo%20survey-Other%20stakeholders_files\Patient%20Survey%203-17-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shaughnessy\Desktop\TO%20DO\Gizmo%20survey-Other%20stakeholders_files\Patient%20Survey%203-17-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shaughnessy\Desktop\TO%20DO\Gizmo%20survey-Other%20stakeholders_files\Patient%20Survey%203-17-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shaughnessy\Desktop\TO%20DO\Gizmo%20survey-Other%20stakeholders_files\Patient%20Survey%203-17-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shaughnessy\Desktop\TO%20DO\Gizmo%20survey-Other%20stakeholders_files\Patient%20Survey%203-17-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shaughnessy\Desktop\TO%20DO\Gizmo%20survey-Other%20stakeholders_files\Patient%20Survey%203-17-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Approximately</a:t>
            </a:r>
            <a:r>
              <a:rPr lang="en-US" sz="1400" baseline="0" dirty="0"/>
              <a:t> how many visits have you made to a health care provider in the last two years?</a:t>
            </a:r>
            <a:endParaRPr lang="en-US" sz="14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519619422572182"/>
          <c:y val="0.24474810440361641"/>
          <c:w val="0.41905227471566342"/>
          <c:h val="0.6984204578594387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Chart!$A$6:$A$8</c:f>
              <c:strCache>
                <c:ptCount val="3"/>
                <c:pt idx="0">
                  <c:v>8 or more visits</c:v>
                </c:pt>
                <c:pt idx="1">
                  <c:v>4-8 visits</c:v>
                </c:pt>
                <c:pt idx="2">
                  <c:v>1-3 visits</c:v>
                </c:pt>
              </c:strCache>
            </c:strRef>
          </c:cat>
          <c:val>
            <c:numRef>
              <c:f>Chart!$B$6:$B$8</c:f>
              <c:numCache>
                <c:formatCode>0.0%</c:formatCode>
                <c:ptCount val="3"/>
                <c:pt idx="0">
                  <c:v>0.39700000000000235</c:v>
                </c:pt>
                <c:pt idx="1">
                  <c:v>0.39700000000000235</c:v>
                </c:pt>
                <c:pt idx="2">
                  <c:v>0.20700000000000021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For</a:t>
            </a:r>
            <a:r>
              <a:rPr lang="en-US" sz="1400" baseline="0" dirty="0"/>
              <a:t> these visits, have you ever been given a questionnaire about your health?</a:t>
            </a:r>
            <a:endParaRPr lang="en-US" sz="1400" dirty="0"/>
          </a:p>
        </c:rich>
      </c:tx>
      <c:layout>
        <c:manualLayout>
          <c:xMode val="edge"/>
          <c:yMode val="edge"/>
          <c:x val="0.1554575163398692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053105861767278"/>
          <c:y val="0.30083880139983044"/>
          <c:w val="0.43671566054243238"/>
          <c:h val="0.6991611986001791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0.22672047244094481"/>
                  <c:y val="-7.154491105278507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D</a:t>
                    </a:r>
                    <a:r>
                      <a:rPr lang="en-US" dirty="0"/>
                      <a:t>uring the office visit </a:t>
                    </a:r>
                  </a:p>
                  <a:p>
                    <a:r>
                      <a:rPr lang="en-US" dirty="0"/>
                      <a:t>54%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52057742782167"/>
                  <c:y val="-0.127248104403616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72E-2"/>
                  <c:y val="0.34839311752697577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B</a:t>
                    </a:r>
                    <a:r>
                      <a:rPr lang="en-US" dirty="0"/>
                      <a:t>efore arriving for the visit
20%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5807987236889506"/>
                  <c:y val="0.14467592592592587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A</a:t>
                    </a:r>
                    <a:r>
                      <a:rPr lang="en-US" dirty="0"/>
                      <a:t>fter the visit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Chart!$A$23:$A$26</c:f>
              <c:strCache>
                <c:ptCount val="4"/>
                <c:pt idx="0">
                  <c:v>Yes, during the visit (either while in the waiting room or later during the visit)</c:v>
                </c:pt>
                <c:pt idx="1">
                  <c:v>No</c:v>
                </c:pt>
                <c:pt idx="2">
                  <c:v>Yes, before arriving for the visit</c:v>
                </c:pt>
                <c:pt idx="3">
                  <c:v>Yes, after the visit</c:v>
                </c:pt>
              </c:strCache>
            </c:strRef>
          </c:cat>
          <c:val>
            <c:numRef>
              <c:f>Chart!$B$23:$B$26</c:f>
              <c:numCache>
                <c:formatCode>0.0%</c:formatCode>
                <c:ptCount val="4"/>
                <c:pt idx="0">
                  <c:v>0.60300000000000065</c:v>
                </c:pt>
                <c:pt idx="1">
                  <c:v>0.24100000000000021</c:v>
                </c:pt>
                <c:pt idx="2">
                  <c:v>0.224</c:v>
                </c:pt>
                <c:pt idx="3">
                  <c:v>5.1999999999999998E-2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Chart!$A$36:$A$43</c:f>
              <c:strCache>
                <c:ptCount val="8"/>
                <c:pt idx="0">
                  <c:v>I can’t remember the types of questions I was asked</c:v>
                </c:pt>
                <c:pt idx="1">
                  <c:v>Goals for improving your health</c:v>
                </c:pt>
                <c:pt idx="2">
                  <c:v>Specific tasks you could perform, or that you were having difficulty with</c:v>
                </c:pt>
                <c:pt idx="3">
                  <c:v>Goals for your visit</c:v>
                </c:pt>
                <c:pt idx="4">
                  <c:v>How your were feeling mentally or emotionally</c:v>
                </c:pt>
                <c:pt idx="5">
                  <c:v>How you were feeling physically</c:v>
                </c:pt>
                <c:pt idx="6">
                  <c:v>Your specific health care concerns</c:v>
                </c:pt>
                <c:pt idx="7">
                  <c:v>General health history (Example: Checklist of symptoms and conditions)</c:v>
                </c:pt>
              </c:strCache>
            </c:strRef>
          </c:cat>
          <c:val>
            <c:numRef>
              <c:f>Chart!$B$36:$B$43</c:f>
              <c:numCache>
                <c:formatCode>0%</c:formatCode>
                <c:ptCount val="8"/>
                <c:pt idx="0">
                  <c:v>2.3E-2</c:v>
                </c:pt>
                <c:pt idx="1">
                  <c:v>9.1000000000000025E-2</c:v>
                </c:pt>
                <c:pt idx="2">
                  <c:v>0.13600000000000001</c:v>
                </c:pt>
                <c:pt idx="3">
                  <c:v>0.20500000000000004</c:v>
                </c:pt>
                <c:pt idx="4">
                  <c:v>0.27300000000000002</c:v>
                </c:pt>
                <c:pt idx="5">
                  <c:v>0.29600000000000032</c:v>
                </c:pt>
                <c:pt idx="6">
                  <c:v>0.54600000000000004</c:v>
                </c:pt>
                <c:pt idx="7">
                  <c:v>0.88600000000000001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239360"/>
        <c:axId val="92069888"/>
      </c:barChart>
      <c:catAx>
        <c:axId val="922393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92069888"/>
        <c:crosses val="autoZero"/>
        <c:auto val="1"/>
        <c:lblAlgn val="ctr"/>
        <c:lblOffset val="100"/>
        <c:noMultiLvlLbl val="0"/>
      </c:catAx>
      <c:valAx>
        <c:axId val="9206988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9223936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2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5555555555555"/>
          <c:y val="0.11342592592592612"/>
          <c:w val="0.52500000000000002"/>
          <c:h val="0.8750000000000037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6600"/>
              </a:solidFill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-0.18847747156605574"/>
                  <c:y val="5.3853164187809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028051181102371"/>
                  <c:y val="-0.1324405803441247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6770910711632745E-2"/>
                  <c:y val="6.86330539327745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2.8810478878819452E-2"/>
                  <c:y val="0.13033909067818136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N</a:t>
                    </a:r>
                    <a:r>
                      <a:rPr lang="en-US" dirty="0"/>
                      <a:t>ot </a:t>
                    </a:r>
                  </a:p>
                  <a:p>
                    <a:r>
                      <a:rPr lang="en-US" dirty="0"/>
                      <a:t>Sure
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Chart!$A$108:$A$112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Not Sure</c:v>
                </c:pt>
              </c:strCache>
            </c:strRef>
          </c:cat>
          <c:val>
            <c:numRef>
              <c:f>Chart!$B$108:$B$112</c:f>
              <c:numCache>
                <c:formatCode>0%</c:formatCode>
                <c:ptCount val="5"/>
                <c:pt idx="0">
                  <c:v>0.46600000000000008</c:v>
                </c:pt>
                <c:pt idx="1">
                  <c:v>0.44800000000000001</c:v>
                </c:pt>
                <c:pt idx="2">
                  <c:v>5.1999999999999998E-2</c:v>
                </c:pt>
                <c:pt idx="3">
                  <c:v>0</c:v>
                </c:pt>
                <c:pt idx="4">
                  <c:v>3.500000000000001E-2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5555555555555"/>
          <c:y val="0.11342592592592612"/>
          <c:w val="0.55000000000000004"/>
          <c:h val="0.8865740740740746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660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-0.19726268591426074"/>
                  <c:y val="0.133548775153105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405446194225722"/>
                  <c:y val="-0.215618256051328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1526604628966867E-2"/>
                  <c:y val="0.239307177120101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2747673586256314E-2"/>
                  <c:y val="5.747126436781633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7349558577904657E-2"/>
                  <c:y val="0.1012547625095250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Not</a:t>
                    </a:r>
                  </a:p>
                  <a:p>
                    <a:r>
                      <a:rPr lang="en-US" dirty="0"/>
                      <a:t>Sure
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Chart!$A$122:$A$126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Not Sure</c:v>
                </c:pt>
              </c:strCache>
            </c:strRef>
          </c:cat>
          <c:val>
            <c:numRef>
              <c:f>Chart!$B$122:$B$126</c:f>
              <c:numCache>
                <c:formatCode>0.0%</c:formatCode>
                <c:ptCount val="5"/>
                <c:pt idx="0">
                  <c:v>0.34500000000000008</c:v>
                </c:pt>
                <c:pt idx="1">
                  <c:v>0.5</c:v>
                </c:pt>
                <c:pt idx="2">
                  <c:v>6.9000000000000034E-2</c:v>
                </c:pt>
                <c:pt idx="3">
                  <c:v>1.7000000000000001E-2</c:v>
                </c:pt>
                <c:pt idx="4">
                  <c:v>6.9000000000000034E-2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05555555555555"/>
          <c:y val="0.11342592592592612"/>
          <c:w val="0.48055555555555557"/>
          <c:h val="0.8009259259259254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6600"/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1"/>
              <c:layout>
                <c:manualLayout>
                  <c:x val="5.7490157480315024E-2"/>
                  <c:y val="-0.236759259259259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6016185476815636E-2"/>
                  <c:y val="0.111162146398366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4446412948382037E-2"/>
                  <c:y val="0.1076388888888889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/>
                      <a:t>N</a:t>
                    </a:r>
                    <a:r>
                      <a:rPr lang="en-US" dirty="0"/>
                      <a:t>ot </a:t>
                    </a:r>
                  </a:p>
                  <a:p>
                    <a:r>
                      <a:rPr lang="en-US" dirty="0"/>
                      <a:t>Sure
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Chart!$A$136:$A$140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Not Sure</c:v>
                </c:pt>
              </c:strCache>
            </c:strRef>
          </c:cat>
          <c:val>
            <c:numRef>
              <c:f>Chart!$B$136:$B$140</c:f>
              <c:numCache>
                <c:formatCode>0%</c:formatCode>
                <c:ptCount val="5"/>
                <c:pt idx="0">
                  <c:v>0.27600000000000002</c:v>
                </c:pt>
                <c:pt idx="1">
                  <c:v>0.51700000000000002</c:v>
                </c:pt>
                <c:pt idx="2">
                  <c:v>0.12100000000000002</c:v>
                </c:pt>
                <c:pt idx="3">
                  <c:v>1.7000000000000001E-2</c:v>
                </c:pt>
                <c:pt idx="4">
                  <c:v>6.9000000000000034E-2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0C096-398F-4DF5-8031-DFE425D2CB65}" type="datetimeFigureOut">
              <a:rPr lang="en-US" smtClean="0"/>
              <a:pPr/>
              <a:t>6/18/2013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0B7FC-F301-442E-B7B4-1BDAB40AA1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9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173B5-CCAF-4D36-BCB1-AF85F8FC9E0C}" type="datetimeFigureOut">
              <a:rPr lang="en-US" smtClean="0"/>
              <a:pPr/>
              <a:t>6/18/2013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0EADF-F179-46B9-BBF0-062978D3A38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980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EADF-F179-46B9-BBF0-062978D3A38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B26B-2E8B-4BF9-9396-0CB6D5F6522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WOMAC</a:t>
            </a:r>
            <a:r>
              <a:rPr lang="en-US" baseline="0" dirty="0" smtClean="0"/>
              <a:t>-</a:t>
            </a:r>
            <a:r>
              <a:rPr lang="en-US" dirty="0" smtClean="0"/>
              <a:t>Western Ontario and McMaster Universities</a:t>
            </a:r>
          </a:p>
          <a:p>
            <a:r>
              <a:rPr lang="en-US" dirty="0" smtClean="0"/>
              <a:t>Osteoarthritis Index</a:t>
            </a:r>
          </a:p>
          <a:p>
            <a:endParaRPr lang="en-US" dirty="0" smtClean="0"/>
          </a:p>
          <a:p>
            <a:r>
              <a:rPr lang="en-US" dirty="0" smtClean="0"/>
              <a:t>Group the different instruments by general status, populations, elective, procedures,</a:t>
            </a:r>
            <a:r>
              <a:rPr lang="en-US" baseline="0" dirty="0" smtClean="0"/>
              <a:t> chronic conditions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4B26B-2E8B-4BF9-9396-0CB6D5F6522A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0EADF-F179-46B9-BBF0-062978D3A38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3276600" y="4495800"/>
            <a:ext cx="53340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600200"/>
            <a:ext cx="533400" cy="228600"/>
          </a:xfrm>
          <a:prstGeom prst="rect">
            <a:avLst/>
          </a:prstGeom>
          <a:solidFill>
            <a:srgbClr val="19377D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90550" y="1600200"/>
            <a:ext cx="8553450" cy="228600"/>
          </a:xfrm>
          <a:prstGeom prst="rect">
            <a:avLst/>
          </a:prstGeom>
          <a:solidFill>
            <a:srgbClr val="EB910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EB910F"/>
              </a:solidFill>
            </a:endParaRPr>
          </a:p>
        </p:txBody>
      </p:sp>
      <p:pic>
        <p:nvPicPr>
          <p:cNvPr id="7" name="Picture 14" descr="MHQPlogo-larg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2459038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600200"/>
          </a:xfrm>
        </p:spPr>
        <p:txBody>
          <a:bodyPr/>
          <a:lstStyle>
            <a:lvl1pPr algn="ctr">
              <a:defRPr sz="3600" cap="none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1"/>
          </p:nvPr>
        </p:nvSpPr>
        <p:spPr>
          <a:xfrm>
            <a:off x="2171700" y="5105400"/>
            <a:ext cx="4800600" cy="1066800"/>
          </a:xfrm>
        </p:spPr>
        <p:txBody>
          <a:bodyPr/>
          <a:lstStyle>
            <a:lvl1pPr algn="ctr">
              <a:buNone/>
              <a:defRPr sz="20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639763"/>
          </a:xfrm>
          <a:prstGeom prst="rect">
            <a:avLst/>
          </a:prstGeom>
          <a:solidFill>
            <a:srgbClr val="19377D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639763"/>
          </a:xfrm>
          <a:prstGeom prst="rect">
            <a:avLst/>
          </a:prstGeom>
          <a:solidFill>
            <a:srgbClr val="EB910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096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0"/>
            <a:ext cx="7620000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4EDCC163-554C-40A9-A566-BC24DF99AEDE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B5B0CBB0-3626-4591-82F1-4668322B5A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E36B1B-D181-47A4-9DA6-31B94B83DE08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4343400" y="6553200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FC13D-FCC3-4DD1-810F-6CAA928F3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0EC896-16CE-4A9B-9C36-0E38E8980732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D55FB-A096-4A82-933C-0E1552F89B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7620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E6C7C5-D958-45A2-AAC2-B52A1BBF0D81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5"/>
            <a:ext cx="5421313" cy="365125"/>
          </a:xfrm>
          <a:prstGeom prst="rect">
            <a:avLst/>
          </a:prstGeom>
        </p:spPr>
        <p:txBody>
          <a:bodyPr/>
          <a:lstStyle>
            <a:lvl1pPr algn="l">
              <a:defRPr sz="900" dirty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4343400" y="6553200"/>
            <a:ext cx="5334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E8B3E4-AFA7-4E88-9F6A-F70749032B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BDB5F14-663B-4FBA-B5C5-0394DFAEAE21}" type="slidenum">
              <a:rPr lang="en-US" smtClean="0">
                <a:solidFill>
                  <a:prstClr val="black"/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752600"/>
            <a:ext cx="1295400" cy="731838"/>
          </a:xfrm>
          <a:prstGeom prst="rect">
            <a:avLst/>
          </a:prstGeom>
          <a:solidFill>
            <a:srgbClr val="19377D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1752600"/>
            <a:ext cx="7772400" cy="731838"/>
          </a:xfrm>
          <a:prstGeom prst="rect">
            <a:avLst/>
          </a:prstGeom>
          <a:solidFill>
            <a:srgbClr val="EB910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2600"/>
            <a:ext cx="7620000" cy="685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D7B4-E993-4371-A61A-287CA490058C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6803F5-F590-49E2-89EC-DF6536DA8A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B5C64972-2864-4EB9-95B1-9774D0B11437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4343400" y="6553200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F456C-641D-4918-9791-81AA5D0342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19377D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rgbClr val="EB910F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mtClean="0"/>
            </a:lvl1pPr>
          </a:lstStyle>
          <a:p>
            <a:pPr>
              <a:defRPr/>
            </a:pPr>
            <a:fld id="{206F78EC-4D9D-4297-8855-5E3F3B1E2E7E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4343400" y="6553200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BFA2-519C-491A-9052-38DB18637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For Graphics - No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934200" y="5257800"/>
            <a:ext cx="22098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1"/>
          </p:nvPr>
        </p:nvSpPr>
        <p:spPr>
          <a:xfrm>
            <a:off x="4343400" y="6553200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A0A56-338F-4F82-9FA6-8D6B300295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78860-BBD7-46F6-A810-2E5D56204C44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711E39-BEE6-417B-8F6A-D3613ABDC844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4343400" y="6553200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FE9E8-3A39-480E-B440-FE2333259A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9973DD-E97D-4E35-BBEB-699062C8D7AF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111A2F-1C5A-4061-B828-897403764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19377D"/>
          </a:solidFill>
          <a:ln w="50800" cap="sq" cmpd="dbl" algn="ctr">
            <a:solidFill>
              <a:srgbClr val="19377D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E3B649-F8AD-4A51-BE7F-37F871F06414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8488" y="6553200"/>
            <a:ext cx="5421312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4343400" y="6553200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DBB00-B983-4A0F-9BFD-B9B501B95D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I:\Administration\Document Preparation\Logos\MHQP Logo\TIF\logoHR_RGB.t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91400" y="5943600"/>
            <a:ext cx="152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D0BDBB9-2B63-4B5E-B1EC-7E94E442ABBF}" type="datetime1">
              <a:rPr lang="en-US" smtClean="0"/>
              <a:pPr>
                <a:defRPr/>
              </a:pPr>
              <a:t>6/18/2013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55725"/>
            <a:ext cx="533400" cy="182563"/>
          </a:xfrm>
          <a:prstGeom prst="rect">
            <a:avLst/>
          </a:prstGeom>
          <a:solidFill>
            <a:srgbClr val="19377D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355725"/>
            <a:ext cx="8553450" cy="182563"/>
          </a:xfrm>
          <a:prstGeom prst="rect">
            <a:avLst/>
          </a:prstGeom>
          <a:solidFill>
            <a:srgbClr val="EB910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EB910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4200" y="6535738"/>
            <a:ext cx="10166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2"/>
                </a:solidFill>
                <a:latin typeface="+mn-lt"/>
              </a:rPr>
              <a:t>© MHQP </a:t>
            </a:r>
            <a:r>
              <a:rPr lang="en-US" sz="1000" dirty="0" smtClean="0">
                <a:solidFill>
                  <a:schemeClr val="bg2"/>
                </a:solidFill>
                <a:latin typeface="+mn-lt"/>
              </a:rPr>
              <a:t>2013</a:t>
            </a:r>
            <a:endParaRPr lang="en-US" sz="10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343400" y="64928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CA2F7EB-586B-4BB3-B428-669CFC38AD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19377D"/>
        </a:buClr>
        <a:buSzPct val="60000"/>
        <a:buFont typeface="Wingdings" pitchFamily="2" charset="2"/>
        <a:buChar char=""/>
        <a:defRPr sz="2900" kern="1200">
          <a:solidFill>
            <a:schemeClr val="bg2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EB910F"/>
        </a:buClr>
        <a:buSzPct val="70000"/>
        <a:buFont typeface="Wingdings 2" pitchFamily="18" charset="2"/>
        <a:buChar char=""/>
        <a:defRPr sz="2600" kern="1200">
          <a:solidFill>
            <a:schemeClr val="bg2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19377D"/>
        </a:buClr>
        <a:buSzPct val="75000"/>
        <a:buFont typeface="Wingdings" pitchFamily="2" charset="2"/>
        <a:buChar char=""/>
        <a:defRPr sz="2300" kern="1200">
          <a:solidFill>
            <a:schemeClr val="bg2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B910F"/>
        </a:buClr>
        <a:buSzPct val="75000"/>
        <a:buFont typeface="Wingdings" pitchFamily="2" charset="2"/>
        <a:buChar char="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19377D"/>
        </a:buClr>
        <a:buSzPct val="65000"/>
        <a:buFont typeface="Wingdings" pitchFamily="2" charset="2"/>
        <a:buChar char="§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3/22/13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‹#›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lshaughnessy@MHQP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0"/>
            <a:ext cx="7772400" cy="1600200"/>
          </a:xfrm>
        </p:spPr>
        <p:txBody>
          <a:bodyPr/>
          <a:lstStyle/>
          <a:p>
            <a:r>
              <a:rPr lang="en-US" dirty="0" smtClean="0"/>
              <a:t>Briefing: Multi-Stakeholder Collaboration in Patient-Reported Outcomes Measurement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990600" y="4495800"/>
            <a:ext cx="7620000" cy="1066800"/>
          </a:xfrm>
        </p:spPr>
        <p:txBody>
          <a:bodyPr/>
          <a:lstStyle/>
          <a:p>
            <a:r>
              <a:rPr lang="en-US" dirty="0" smtClean="0"/>
              <a:t>Statewide Quality Advisory Committee Meeting </a:t>
            </a:r>
            <a:endParaRPr lang="en-US" dirty="0"/>
          </a:p>
          <a:p>
            <a:r>
              <a:rPr lang="en-US" dirty="0" smtClean="0"/>
              <a:t>June 17, 2013</a:t>
            </a:r>
          </a:p>
          <a:p>
            <a:endParaRPr lang="en-US" dirty="0" smtClean="0"/>
          </a:p>
          <a:p>
            <a:r>
              <a:rPr lang="en-US" dirty="0" smtClean="0"/>
              <a:t>Linda Shaughnessy, Project Director - MHQP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90600"/>
          </a:xfrm>
        </p:spPr>
        <p:txBody>
          <a:bodyPr/>
          <a:lstStyle/>
          <a:p>
            <a:r>
              <a:rPr lang="en-US" sz="2800" dirty="0" smtClean="0"/>
              <a:t>Meeting participants/organizations shared their interest, priorities and activities in PRO measurement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tabLst/>
              <a:defRPr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Populations and Conditions/Areas of Interest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Adults, children and seniors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buFont typeface="Wingdings" pitchFamily="2" charset="2"/>
              <a:buChar char=""/>
              <a:tabLst/>
              <a:defRPr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Conditions and procedures</a:t>
            </a:r>
          </a:p>
          <a:p>
            <a:pPr marL="776288" lvl="1" indent="-319088">
              <a:spcBef>
                <a:spcPts val="700"/>
              </a:spcBef>
              <a:buClr>
                <a:srgbClr val="19377D"/>
              </a:buClr>
              <a:buSzPct val="60000"/>
              <a:buFont typeface="Wingdings" pitchFamily="2" charset="2"/>
              <a:buChar char=""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Depression, Pain management (multiple conditions), Asthma, Diabetes, Cancer, Heart Disease, Arthritis/joint disease, rare conditions in children</a:t>
            </a:r>
          </a:p>
          <a:p>
            <a:pPr marL="776288" lvl="1" indent="-319088">
              <a:spcBef>
                <a:spcPts val="700"/>
              </a:spcBef>
              <a:buClr>
                <a:srgbClr val="19377D"/>
              </a:buClr>
              <a:buSzPct val="60000"/>
              <a:buFont typeface="Wingdings" pitchFamily="2" charset="2"/>
              <a:buChar char=""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Knee and hip replacement, CABG, Bariatric surgery</a:t>
            </a:r>
          </a:p>
          <a:p>
            <a:pPr marL="776288" lvl="1" indent="-319088">
              <a:spcBef>
                <a:spcPts val="700"/>
              </a:spcBef>
              <a:buClr>
                <a:srgbClr val="19377D"/>
              </a:buClr>
              <a:buSzPct val="60000"/>
              <a:buFont typeface="Wingdings" pitchFamily="2" charset="2"/>
              <a:buChar char=""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Multiple-conditions, less focus on disease category</a:t>
            </a:r>
          </a:p>
          <a:p>
            <a:pPr marL="319088" indent="-319088">
              <a:spcBef>
                <a:spcPts val="700"/>
              </a:spcBef>
              <a:buClr>
                <a:srgbClr val="19377D"/>
              </a:buClr>
              <a:buSzPct val="60000"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Organizational priority for ~70% of participants</a:t>
            </a:r>
          </a:p>
          <a:p>
            <a:pPr marL="776288" lvl="1" indent="-319088">
              <a:spcBef>
                <a:spcPts val="700"/>
              </a:spcBef>
              <a:buClr>
                <a:srgbClr val="19377D"/>
              </a:buClr>
              <a:buSzPct val="60000"/>
              <a:buFont typeface="Wingdings" pitchFamily="2" charset="2"/>
              <a:buChar char=""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About half are actively collecting data</a:t>
            </a:r>
          </a:p>
          <a:p>
            <a:pPr marL="776288" lvl="1" indent="-319088">
              <a:spcBef>
                <a:spcPts val="700"/>
              </a:spcBef>
              <a:buClr>
                <a:srgbClr val="19377D"/>
              </a:buClr>
              <a:buSzPct val="60000"/>
              <a:buFont typeface="Wingdings" pitchFamily="2" charset="2"/>
              <a:buChar char=""/>
            </a:pPr>
            <a:r>
              <a:rPr lang="en-US" sz="2400" dirty="0" smtClean="0">
                <a:solidFill>
                  <a:schemeClr val="bg2"/>
                </a:solidFill>
                <a:latin typeface="+mn-lt"/>
              </a:rPr>
              <a:t>Other half are planning in the next 6-12 mths</a:t>
            </a:r>
          </a:p>
          <a:p>
            <a:pPr marL="776288" lvl="1" indent="-319088">
              <a:spcBef>
                <a:spcPts val="700"/>
              </a:spcBef>
              <a:buClr>
                <a:srgbClr val="19377D"/>
              </a:buClr>
              <a:buSzPct val="60000"/>
              <a:buFont typeface="Wingdings" pitchFamily="2" charset="2"/>
              <a:buChar char=""/>
            </a:pPr>
            <a:endParaRPr lang="en-US" sz="2400" dirty="0" smtClean="0">
              <a:solidFill>
                <a:schemeClr val="bg2"/>
              </a:solidFill>
              <a:latin typeface="+mn-lt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buFont typeface="Wingdings" pitchFamily="2" charset="2"/>
              <a:buChar char="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 fontScale="9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Types of Patient Reported Outcomes </a:t>
            </a:r>
            <a:r>
              <a:rPr lang="en-US" dirty="0" smtClean="0"/>
              <a:t>Measures or Instruments (PROMs)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524000"/>
            <a:ext cx="8153400" cy="5334000"/>
          </a:xfrm>
        </p:spPr>
        <p:txBody>
          <a:bodyPr/>
          <a:lstStyle/>
          <a:p>
            <a:pPr lvl="0">
              <a:buNone/>
            </a:pPr>
            <a:r>
              <a:rPr lang="en-US" sz="2000" b="1" dirty="0" smtClean="0"/>
              <a:t>Survey tools in-use or under consideration:</a:t>
            </a:r>
            <a:endParaRPr lang="en-US" sz="2000" b="1" dirty="0"/>
          </a:p>
          <a:p>
            <a:r>
              <a:rPr lang="en-US" sz="2000" dirty="0" smtClean="0"/>
              <a:t>SF-12</a:t>
            </a:r>
          </a:p>
          <a:p>
            <a:r>
              <a:rPr lang="en-US" sz="2000" dirty="0" smtClean="0"/>
              <a:t>PROMIS-10</a:t>
            </a:r>
            <a:endParaRPr lang="en-US" sz="2000" dirty="0"/>
          </a:p>
          <a:p>
            <a:r>
              <a:rPr lang="en-US" sz="2000" dirty="0"/>
              <a:t>PHQ-9 (Mental Health)</a:t>
            </a:r>
          </a:p>
          <a:p>
            <a:r>
              <a:rPr lang="en-US" sz="2000" dirty="0">
                <a:ea typeface="Calibri" pitchFamily="34" charset="0"/>
                <a:cs typeface="Times New Roman" pitchFamily="18" charset="0"/>
              </a:rPr>
              <a:t>Barthel Index (Activities of daily </a:t>
            </a:r>
            <a:r>
              <a:rPr lang="en-US" sz="2000" dirty="0" smtClean="0">
                <a:ea typeface="Calibri" pitchFamily="34" charset="0"/>
                <a:cs typeface="Times New Roman" pitchFamily="18" charset="0"/>
              </a:rPr>
              <a:t>living)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Seattle Angina </a:t>
            </a:r>
            <a:r>
              <a:rPr lang="en-US" sz="2000" dirty="0" smtClean="0"/>
              <a:t>Questionnaire</a:t>
            </a:r>
            <a:endParaRPr lang="en-US" sz="2000" dirty="0"/>
          </a:p>
          <a:p>
            <a:r>
              <a:rPr lang="en-US" sz="2000" dirty="0" smtClean="0"/>
              <a:t>Medicare </a:t>
            </a:r>
            <a:r>
              <a:rPr lang="en-US" sz="2000" dirty="0"/>
              <a:t>Heath Outcomes </a:t>
            </a:r>
            <a:r>
              <a:rPr lang="en-US" sz="2000" dirty="0" smtClean="0"/>
              <a:t>Survey (HOS)</a:t>
            </a:r>
          </a:p>
          <a:p>
            <a:pPr>
              <a:buNone/>
            </a:pPr>
            <a:r>
              <a:rPr lang="en-US" sz="2000" dirty="0" smtClean="0"/>
              <a:t> Many others to consider..... </a:t>
            </a:r>
          </a:p>
          <a:p>
            <a:pPr>
              <a:buNone/>
            </a:pPr>
            <a:r>
              <a:rPr lang="en-US" sz="2000" b="1" dirty="0" smtClean="0"/>
              <a:t>Additional considerations:  </a:t>
            </a:r>
          </a:p>
          <a:p>
            <a:r>
              <a:rPr lang="en-US" sz="2000" dirty="0" smtClean="0"/>
              <a:t>Short-forms, profiles, computer adaptive testing</a:t>
            </a:r>
          </a:p>
          <a:p>
            <a:r>
              <a:rPr lang="en-US" sz="2000" dirty="0" smtClean="0"/>
              <a:t>Specific areas/domains within physical, mental and social health, functioning)</a:t>
            </a:r>
          </a:p>
          <a:p>
            <a:r>
              <a:rPr lang="en-US" sz="2000" dirty="0" smtClean="0"/>
              <a:t>Proxies, culture and language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553200"/>
            <a:ext cx="533400" cy="244475"/>
          </a:xfrm>
        </p:spPr>
        <p:txBody>
          <a:bodyPr/>
          <a:lstStyle/>
          <a:p>
            <a:pPr>
              <a:defRPr/>
            </a:pPr>
            <a:fld id="{E6E8B3E4-AFA7-4E88-9F6A-F70749032B9E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534400" cy="762000"/>
          </a:xfrm>
        </p:spPr>
        <p:txBody>
          <a:bodyPr>
            <a:noAutofit/>
          </a:bodyPr>
          <a:lstStyle/>
          <a:p>
            <a:r>
              <a:rPr lang="en-US" sz="2800" dirty="0"/>
              <a:t>Lots of other measures to </a:t>
            </a:r>
            <a:r>
              <a:rPr lang="en-US" sz="2800" dirty="0" smtClean="0"/>
              <a:t>consider...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Patient-Reported Outcomes </a:t>
            </a:r>
            <a:r>
              <a:rPr lang="en-US" sz="2800" dirty="0" smtClean="0"/>
              <a:t>Measures/Instruments </a:t>
            </a:r>
            <a:r>
              <a:rPr lang="en-US" sz="2800" dirty="0"/>
              <a:t>(PROMS)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28600" y="3352800"/>
            <a:ext cx="6019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Many others </a:t>
            </a:r>
            <a:r>
              <a:rPr kumimoji="0" lang="en-US" sz="1600" b="1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consider... national and international</a:t>
            </a:r>
            <a:endParaRPr kumimoji="0" lang="en-US" sz="16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638800" y="1838979"/>
            <a:ext cx="3352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Seattle Angina Questionnaire (SAQ)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ALS Functional Rating Scale (ALSFRS)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International Prostate Symptom Score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IPSS)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Modified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Rankin Scale (mRS) (stroke or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other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neurological disability)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0" y="1873984"/>
            <a:ext cx="2743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Medicare Health Outcomes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Survey (VR-12,  IADL, Pain)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ea typeface="Calibri" pitchFamily="34" charset="0"/>
                <a:cs typeface="Arial" pitchFamily="34" charset="0"/>
              </a:rPr>
              <a:t> Sexual Health in Men (SHIM)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ea typeface="Calibri" pitchFamily="34" charset="0"/>
                <a:cs typeface="Arial" pitchFamily="34" charset="0"/>
              </a:rPr>
              <a:t> Multiple Sclerosis Rating Scale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Dermatology </a:t>
            </a:r>
            <a:r>
              <a:rPr lang="en-US" sz="1400" dirty="0">
                <a:latin typeface="Calibri" pitchFamily="34" charset="0"/>
                <a:ea typeface="Calibri" pitchFamily="34" charset="0"/>
                <a:cs typeface="Arial" pitchFamily="34" charset="0"/>
              </a:rPr>
              <a:t>Life Quality Index </a:t>
            </a:r>
            <a:endParaRPr lang="en-US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  (</a:t>
            </a:r>
            <a:r>
              <a:rPr lang="en-US" sz="1400" dirty="0">
                <a:latin typeface="Calibri" pitchFamily="34" charset="0"/>
                <a:ea typeface="Calibri" pitchFamily="34" charset="0"/>
                <a:cs typeface="Arial" pitchFamily="34" charset="0"/>
              </a:rPr>
              <a:t>DLQI)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1000" y="1882914"/>
            <a:ext cx="2743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SF-12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Barthel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Index (activities of daily </a:t>
            </a:r>
            <a:endParaRPr lang="en-US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living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PHQ-9 Depression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solidFill>
                  <a:schemeClr val="bg2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 PROMIS </a:t>
            </a:r>
            <a:r>
              <a:rPr lang="en-US" sz="1400" dirty="0" smtClean="0">
                <a:solidFill>
                  <a:schemeClr val="bg2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-10</a:t>
            </a:r>
            <a:endParaRPr lang="en-US" sz="14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3684656"/>
            <a:ext cx="8153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2400" y="1600200"/>
            <a:ext cx="53378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PROMs under consideration or in use by respondents: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04800" y="3657600"/>
            <a:ext cx="2895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SF-36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Nottingham Health Profile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Health Utilities Index (HUI</a:t>
            </a:r>
            <a:r>
              <a:rPr kumimoji="0" lang="en-US" sz="1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®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Quality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of Well Being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Self-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Administered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(QWB-SA) Scale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EuroQol (EQ-5D)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PedsQL</a:t>
            </a:r>
            <a:r>
              <a:rPr lang="en-US" sz="1400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TM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4.0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Measurement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Model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819400" y="3657601"/>
            <a:ext cx="3733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Adult Asthma Quality of Life Questionnaire (AQLQ)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Migraine Specific Quality of Life (MSQOL)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Ankylosing Spondylititis Quality of Life questionnaire (ASQoL)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Western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Ontario and McMaster Universities Arthritis Index (WOMAC)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Quality of Life in Epilepsy Inventory </a:t>
            </a:r>
            <a:endParaRPr lang="en-US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(QOLIE-89 and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QOLIE-31)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Kidney Disease Quality of Life instrument </a:t>
            </a:r>
            <a:endParaRPr lang="en-US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(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KDQOL)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400800" y="3657600"/>
            <a:ext cx="2438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Hip dysfunction and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NewRomanPSM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NewRomanPSMT"/>
              </a:rPr>
              <a:t>  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steoarthritis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Outcome Score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NewRomanPSM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NewRomanPSMT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(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HOOS)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dvHVC"/>
              </a:rPr>
              <a:t>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National Eye Institute Visual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Functioning 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Questionnaire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(</a:t>
            </a:r>
            <a:r>
              <a:rPr 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NEI VFQ-25)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dvHVC"/>
              </a:rPr>
              <a:t>Visual Function Index-14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dvHVC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AdvHVC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dvHVC"/>
              </a:rPr>
              <a:t>(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dvHVC"/>
              </a:rPr>
              <a:t>VF-14), post cataract surgery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Knee injury and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Osteoarthritis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Outcome Score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KOOS)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1000" y="5867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Meeting Participant Survey</a:t>
            </a:r>
          </a:p>
          <a:p>
            <a:r>
              <a:rPr lang="en-US" sz="1200" i="1" dirty="0" smtClean="0"/>
              <a:t>n=18</a:t>
            </a:r>
            <a:endParaRPr lang="en-US" sz="12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themes and issues...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r>
              <a:rPr lang="en-US" sz="2000" dirty="0" smtClean="0"/>
              <a:t>PRO measurement is early in its adoption and use in clinical practice</a:t>
            </a:r>
          </a:p>
          <a:p>
            <a:pPr lvl="1"/>
            <a:r>
              <a:rPr lang="en-US" sz="1800" dirty="0" smtClean="0"/>
              <a:t>Many goals and priorities for PRO measurement</a:t>
            </a:r>
          </a:p>
          <a:p>
            <a:pPr lvl="1"/>
            <a:r>
              <a:rPr lang="en-US" sz="1800" dirty="0" smtClean="0"/>
              <a:t>Patient engagement is critical</a:t>
            </a:r>
          </a:p>
          <a:p>
            <a:r>
              <a:rPr lang="en-US" sz="2000" dirty="0" smtClean="0"/>
              <a:t>Incorporating PRO into practice is a major culture change for patients and providers</a:t>
            </a:r>
          </a:p>
          <a:p>
            <a:pPr lvl="1"/>
            <a:r>
              <a:rPr lang="en-US" sz="1800" dirty="0" smtClean="0"/>
              <a:t>Activation of patient involvement in their care, physician buy-in</a:t>
            </a:r>
          </a:p>
          <a:p>
            <a:pPr lvl="1"/>
            <a:r>
              <a:rPr lang="en-US" sz="1800" dirty="0" smtClean="0"/>
              <a:t>Patient-provider relationship</a:t>
            </a:r>
          </a:p>
          <a:p>
            <a:pPr lvl="1"/>
            <a:r>
              <a:rPr lang="en-US" sz="1800" dirty="0" smtClean="0"/>
              <a:t>Practice work-flow</a:t>
            </a:r>
          </a:p>
          <a:p>
            <a:r>
              <a:rPr lang="en-US" sz="2000" dirty="0" smtClean="0"/>
              <a:t>Measurement concerns: Who? What? How? Then what?</a:t>
            </a:r>
          </a:p>
          <a:p>
            <a:pPr lvl="1"/>
            <a:r>
              <a:rPr lang="en-US" sz="1800" dirty="0" smtClean="0"/>
              <a:t>Measure validity in research versus practice</a:t>
            </a:r>
          </a:p>
          <a:p>
            <a:pPr lvl="1"/>
            <a:r>
              <a:rPr lang="en-US" sz="1800" dirty="0" smtClean="0"/>
              <a:t>Limited experiences in collection, unclear standards</a:t>
            </a:r>
          </a:p>
          <a:p>
            <a:r>
              <a:rPr lang="en-US" sz="2000" dirty="0" smtClean="0"/>
              <a:t>Cost: Time, $ and ROI</a:t>
            </a:r>
          </a:p>
          <a:p>
            <a:pPr lvl="1"/>
            <a:r>
              <a:rPr lang="en-US" sz="1700" dirty="0" smtClean="0"/>
              <a:t>Survey fatigue, practice staff resources, collection/technology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/>
          <a:lstStyle/>
          <a:p>
            <a:r>
              <a:rPr lang="en-US" dirty="0" smtClean="0"/>
              <a:t>Challenges/Needs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074152" cy="4800600"/>
          </a:xfrm>
        </p:spPr>
        <p:txBody>
          <a:bodyPr/>
          <a:lstStyle/>
          <a:p>
            <a:r>
              <a:rPr lang="en-US" sz="2400" dirty="0" smtClean="0"/>
              <a:t>Understanding and setting provider, patient and other stakeholder priorities or expectations with PRO measurement</a:t>
            </a:r>
          </a:p>
          <a:p>
            <a:r>
              <a:rPr lang="en-US" sz="2400" dirty="0" smtClean="0"/>
              <a:t>Identifying meaningful and </a:t>
            </a:r>
            <a:r>
              <a:rPr lang="en-US" sz="2400" dirty="0"/>
              <a:t>actionable measures</a:t>
            </a:r>
          </a:p>
          <a:p>
            <a:pPr lvl="1"/>
            <a:r>
              <a:rPr lang="en-US" sz="2400" dirty="0" smtClean="0"/>
              <a:t>Face validity (in practice)</a:t>
            </a:r>
          </a:p>
          <a:p>
            <a:pPr lvl="1"/>
            <a:r>
              <a:rPr lang="en-US" sz="2400" dirty="0" smtClean="0"/>
              <a:t>Interventions, patient care plans</a:t>
            </a:r>
          </a:p>
          <a:p>
            <a:r>
              <a:rPr lang="en-US" sz="2400" dirty="0" smtClean="0"/>
              <a:t>Implementing best practices for collection</a:t>
            </a:r>
          </a:p>
          <a:p>
            <a:pPr lvl="1"/>
            <a:r>
              <a:rPr lang="en-US" sz="2400" dirty="0" smtClean="0"/>
              <a:t>Work flow design, mechanisms/technologies for data capture, frequency in collection</a:t>
            </a:r>
            <a:endParaRPr lang="en-US" sz="2700" dirty="0" smtClean="0"/>
          </a:p>
          <a:p>
            <a:r>
              <a:rPr lang="en-US" sz="2400" dirty="0" smtClean="0"/>
              <a:t>Funding and participation by multi-stakeholders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Multi-stakeholder Opportunities for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001000" cy="4876800"/>
          </a:xfrm>
        </p:spPr>
        <p:txBody>
          <a:bodyPr/>
          <a:lstStyle/>
          <a:p>
            <a:r>
              <a:rPr lang="en-US" sz="2400" dirty="0" smtClean="0"/>
              <a:t>Conduct further understanding of the PRO landscape, active measurement activity and best practices</a:t>
            </a:r>
          </a:p>
          <a:p>
            <a:r>
              <a:rPr lang="en-US" sz="2400" dirty="0" smtClean="0"/>
              <a:t>Align and leverage patient resources to incorporate authentic patient engagement and involvement in PRO measurement</a:t>
            </a:r>
          </a:p>
          <a:p>
            <a:r>
              <a:rPr lang="en-US" sz="2400" dirty="0" smtClean="0"/>
              <a:t>Engage multi-stakeholders including patients in the selection of PRO measure(s)</a:t>
            </a:r>
          </a:p>
          <a:p>
            <a:r>
              <a:rPr lang="en-US" sz="2400" dirty="0" smtClean="0"/>
              <a:t>Pilot test:</a:t>
            </a:r>
          </a:p>
          <a:p>
            <a:pPr lvl="1"/>
            <a:r>
              <a:rPr lang="en-US" sz="2000" dirty="0" smtClean="0"/>
              <a:t>Feasibility of measure/instruments</a:t>
            </a:r>
          </a:p>
          <a:p>
            <a:pPr lvl="1"/>
            <a:r>
              <a:rPr lang="en-US" sz="2000" dirty="0" smtClean="0"/>
              <a:t>Data collection work flow design or technologies </a:t>
            </a:r>
          </a:p>
          <a:p>
            <a:pPr lvl="1"/>
            <a:r>
              <a:rPr lang="en-US" sz="2000" dirty="0" smtClean="0"/>
              <a:t>Communication and dissemination of results</a:t>
            </a:r>
          </a:p>
          <a:p>
            <a:pPr lvl="1"/>
            <a:r>
              <a:rPr lang="en-US" sz="2000" dirty="0" smtClean="0"/>
              <a:t>Action plans, interventions by providers and patients </a:t>
            </a:r>
          </a:p>
          <a:p>
            <a:pPr lvl="1">
              <a:buNone/>
            </a:pPr>
            <a:r>
              <a:rPr lang="en-US" sz="2000" dirty="0" smtClean="0"/>
              <a:t>             to improve health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/>
          <a:lstStyle/>
          <a:p>
            <a:r>
              <a:rPr lang="en-US" dirty="0" smtClean="0"/>
              <a:t>Draft MHQP Roadmap – Multi-stakeholder Engagement in Advancing PRO Measurement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/>
        </p:nvSpPr>
        <p:spPr>
          <a:xfrm>
            <a:off x="1295033" y="1661584"/>
            <a:ext cx="6172200" cy="3196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b="1" dirty="0" smtClean="0">
                <a:latin typeface="+mn-lt"/>
              </a:rPr>
              <a:t>PRO Measurement Roadmap: </a:t>
            </a:r>
            <a:br>
              <a:rPr lang="en-US" sz="1100" b="1" dirty="0" smtClean="0">
                <a:latin typeface="+mn-lt"/>
              </a:rPr>
            </a:br>
            <a:r>
              <a:rPr lang="en-US" sz="1100" b="1" dirty="0" smtClean="0">
                <a:latin typeface="+mn-lt"/>
              </a:rPr>
              <a:t>Multi-Stakeholder Engagement in Advancing PRO Measurement</a:t>
            </a:r>
            <a:endParaRPr lang="en-US" sz="1100" b="1" dirty="0">
              <a:latin typeface="+mn-lt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457200" y="1981200"/>
            <a:ext cx="6781800" cy="4572000"/>
            <a:chOff x="-75833" y="1219200"/>
            <a:chExt cx="6781800" cy="4572000"/>
          </a:xfrm>
        </p:grpSpPr>
        <p:sp>
          <p:nvSpPr>
            <p:cNvPr id="55" name="Curved Right Arrow 54"/>
            <p:cNvSpPr/>
            <p:nvPr/>
          </p:nvSpPr>
          <p:spPr>
            <a:xfrm>
              <a:off x="1524000" y="2752724"/>
              <a:ext cx="508000" cy="428625"/>
            </a:xfrm>
            <a:prstGeom prst="curvedRightArrow">
              <a:avLst/>
            </a:prstGeom>
            <a:solidFill>
              <a:srgbClr val="4F81BD"/>
            </a:solidFill>
            <a:ln w="254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Curved Left Arrow 55"/>
            <p:cNvSpPr/>
            <p:nvPr/>
          </p:nvSpPr>
          <p:spPr>
            <a:xfrm>
              <a:off x="5562599" y="2819400"/>
              <a:ext cx="571500" cy="381000"/>
            </a:xfrm>
            <a:prstGeom prst="curvedLeftArrow">
              <a:avLst/>
            </a:prstGeom>
            <a:solidFill>
              <a:srgbClr val="4F81BD"/>
            </a:solidFill>
            <a:ln w="25400" cap="flat" cmpd="sng" algn="ctr">
              <a:solidFill>
                <a:srgbClr val="FFFF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Curved Right Arrow 56"/>
            <p:cNvSpPr/>
            <p:nvPr/>
          </p:nvSpPr>
          <p:spPr>
            <a:xfrm>
              <a:off x="1422400" y="4191000"/>
              <a:ext cx="406400" cy="533400"/>
            </a:xfrm>
            <a:prstGeom prst="curvedRightArrow">
              <a:avLst/>
            </a:prstGeom>
            <a:solidFill>
              <a:srgbClr val="FFFF00"/>
            </a:solidFill>
            <a:ln w="25400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Curved Left Arrow 57"/>
            <p:cNvSpPr/>
            <p:nvPr/>
          </p:nvSpPr>
          <p:spPr>
            <a:xfrm>
              <a:off x="5867400" y="4191000"/>
              <a:ext cx="457200" cy="533400"/>
            </a:xfrm>
            <a:prstGeom prst="curvedLeftArrow">
              <a:avLst/>
            </a:prstGeom>
            <a:solidFill>
              <a:srgbClr val="FFFF00"/>
            </a:solidFill>
            <a:ln w="25400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Curved Right Arrow 58"/>
            <p:cNvSpPr/>
            <p:nvPr/>
          </p:nvSpPr>
          <p:spPr>
            <a:xfrm>
              <a:off x="1041400" y="5257800"/>
              <a:ext cx="406400" cy="381000"/>
            </a:xfrm>
            <a:prstGeom prst="curvedRightArrow">
              <a:avLst/>
            </a:prstGeom>
            <a:solidFill>
              <a:srgbClr val="92D050"/>
            </a:solidFill>
            <a:ln w="25400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Curved Left Arrow 59"/>
            <p:cNvSpPr/>
            <p:nvPr/>
          </p:nvSpPr>
          <p:spPr>
            <a:xfrm>
              <a:off x="6172200" y="5257800"/>
              <a:ext cx="457200" cy="381000"/>
            </a:xfrm>
            <a:prstGeom prst="curvedLeftArrow">
              <a:avLst/>
            </a:prstGeom>
            <a:solidFill>
              <a:srgbClr val="92D050"/>
            </a:solidFill>
            <a:ln w="25400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-75833" y="1932800"/>
              <a:ext cx="10454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Preparation </a:t>
              </a:r>
              <a:endPara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67" y="4495800"/>
              <a:ext cx="9144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Testing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&amp;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Activation</a:t>
              </a:r>
              <a:endPara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3848102" y="1267622"/>
              <a:ext cx="2819399" cy="1399377"/>
            </a:xfrm>
            <a:prstGeom prst="roundRect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4" name="Rounded Rectangle 6"/>
            <p:cNvSpPr/>
            <p:nvPr/>
          </p:nvSpPr>
          <p:spPr>
            <a:xfrm>
              <a:off x="4024199" y="1219200"/>
              <a:ext cx="2681768" cy="14477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Patient </a:t>
              </a: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Stakeholders</a:t>
              </a:r>
              <a:endPara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PRO 101 (base of information)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Developing goals and expectations 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around PRO measurement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Aligning  patient-focused resources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for authentic engagements in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informing PRO priorities</a:t>
              </a: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247902" y="3612078"/>
              <a:ext cx="3200400" cy="731321"/>
            </a:xfrm>
            <a:prstGeom prst="roundRect">
              <a:avLst/>
            </a:prstGeom>
            <a:solidFill>
              <a:srgbClr val="FFFF00"/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6" name="Rounded Rectangle 8"/>
            <p:cNvSpPr/>
            <p:nvPr/>
          </p:nvSpPr>
          <p:spPr>
            <a:xfrm>
              <a:off x="2317477" y="3647778"/>
              <a:ext cx="2991677" cy="65992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Selection of  PRO Measures/Instrument(s)</a:t>
              </a:r>
            </a:p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Plans for Implementing Collaborative PRO Measurement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1181102" y="1295399"/>
              <a:ext cx="2666999" cy="1371600"/>
            </a:xfrm>
            <a:prstGeom prst="roundRect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68" name="Rounded Rectangle 12"/>
            <p:cNvSpPr/>
            <p:nvPr/>
          </p:nvSpPr>
          <p:spPr>
            <a:xfrm>
              <a:off x="1244619" y="1371599"/>
              <a:ext cx="2536807" cy="12954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Multi-stakeholder Organizations</a:t>
              </a:r>
              <a:endPara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PRO 101 (base of information)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C</a:t>
              </a: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urrent  practices and lessons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</a:t>
              </a: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learned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Aligning common efforts and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identifying  specific priorities/ agenda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for collaborative measurement efforts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2247901" y="2764704"/>
              <a:ext cx="3200400" cy="816695"/>
            </a:xfrm>
            <a:prstGeom prst="roundRect">
              <a:avLst/>
            </a:prstGeom>
            <a:solidFill>
              <a:srgbClr val="FFFF00"/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</p:sp>
        <p:sp>
          <p:nvSpPr>
            <p:cNvPr id="70" name="Rounded Rectangle 12"/>
            <p:cNvSpPr/>
            <p:nvPr/>
          </p:nvSpPr>
          <p:spPr>
            <a:xfrm>
              <a:off x="2326016" y="2697961"/>
              <a:ext cx="3044170" cy="74313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marR="0" lvl="0" indent="0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6223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Addressing Multi-Stakeholder Priorities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Leveraging  resources to address specific  PRO  </a:t>
              </a:r>
            </a:p>
            <a:p>
              <a:pPr marL="0" marR="0" lvl="0" indent="0" defTabSz="6223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measurement objectives</a:t>
              </a:r>
              <a:endPara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1" name="Group 9"/>
            <p:cNvGrpSpPr/>
            <p:nvPr/>
          </p:nvGrpSpPr>
          <p:grpSpPr>
            <a:xfrm>
              <a:off x="1866901" y="4320764"/>
              <a:ext cx="3962400" cy="1089435"/>
              <a:chOff x="1931519" y="3372806"/>
              <a:chExt cx="2113657" cy="1196072"/>
            </a:xfrm>
            <a:solidFill>
              <a:srgbClr val="92D050"/>
            </a:solidFill>
          </p:grpSpPr>
          <p:sp>
            <p:nvSpPr>
              <p:cNvPr id="76" name="Rounded Rectangle 75"/>
              <p:cNvSpPr/>
              <p:nvPr/>
            </p:nvSpPr>
            <p:spPr>
              <a:xfrm>
                <a:off x="1931519" y="3467999"/>
                <a:ext cx="2113657" cy="1056828"/>
              </a:xfrm>
              <a:prstGeom prst="roundRect">
                <a:avLst/>
              </a:prstGeom>
              <a:grpFill/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77" name="Rounded Rectangle 10"/>
              <p:cNvSpPr/>
              <p:nvPr/>
            </p:nvSpPr>
            <p:spPr>
              <a:xfrm>
                <a:off x="1983109" y="3372806"/>
                <a:ext cx="2010477" cy="119607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Multi-</a:t>
                </a:r>
                <a:r>
                  <a:rPr kumimoji="0" lang="en-US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Organization </a:t>
                </a:r>
                <a:r>
                  <a:rPr kumimoji="0" lang="en-US" sz="11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Pilot /Feasibility Testing  </a:t>
                </a:r>
              </a:p>
              <a:p>
                <a:pPr marL="0" marR="0" lvl="0" indent="0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 </a:t>
                </a: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Data c</a:t>
                </a:r>
                <a:r>
                  <a:rPr kumimoji="0" lang="en-US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ollection workflow design and </a:t>
                </a: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collection </a:t>
                </a:r>
                <a:r>
                  <a:rPr kumimoji="0" lang="en-US" sz="11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technologies</a:t>
                </a:r>
              </a:p>
              <a:p>
                <a:pPr marL="0" marR="0" lvl="0" indent="0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 Focus on specific populations, procedures or conditions</a:t>
                </a:r>
              </a:p>
              <a:p>
                <a:pPr marL="0" marR="0" lvl="0" indent="0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 Quality improvement /action ability using PRO results</a:t>
                </a:r>
              </a:p>
            </p:txBody>
          </p:sp>
        </p:grpSp>
        <p:grpSp>
          <p:nvGrpSpPr>
            <p:cNvPr id="72" name="Group 40"/>
            <p:cNvGrpSpPr/>
            <p:nvPr/>
          </p:nvGrpSpPr>
          <p:grpSpPr>
            <a:xfrm>
              <a:off x="1600200" y="5410200"/>
              <a:ext cx="4495800" cy="381000"/>
              <a:chOff x="1931519" y="3467997"/>
              <a:chExt cx="2113657" cy="1056827"/>
            </a:xfrm>
            <a:solidFill>
              <a:srgbClr val="92D050"/>
            </a:solidFill>
          </p:grpSpPr>
          <p:sp>
            <p:nvSpPr>
              <p:cNvPr id="74" name="Rounded Rectangle 73"/>
              <p:cNvSpPr/>
              <p:nvPr/>
            </p:nvSpPr>
            <p:spPr>
              <a:xfrm>
                <a:off x="1931519" y="3467997"/>
                <a:ext cx="2113657" cy="1056827"/>
              </a:xfrm>
              <a:prstGeom prst="roundRect">
                <a:avLst/>
              </a:prstGeom>
              <a:grpFill/>
              <a:ln w="25400" cap="flat" cmpd="sng" algn="ctr">
                <a:solidFill>
                  <a:sysClr val="window" lastClr="FFFFFF">
                    <a:hueOff val="0"/>
                    <a:satOff val="0"/>
                    <a:lumOff val="0"/>
                    <a:alphaOff val="0"/>
                  </a:sysClr>
                </a:solidFill>
                <a:prstDash val="solid"/>
              </a:ln>
              <a:effectLst/>
            </p:spPr>
          </p:sp>
          <p:sp>
            <p:nvSpPr>
              <p:cNvPr id="75" name="Rounded Rectangle 10"/>
              <p:cNvSpPr/>
              <p:nvPr/>
            </p:nvSpPr>
            <p:spPr>
              <a:xfrm>
                <a:off x="1985922" y="3632526"/>
                <a:ext cx="2010477" cy="74037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53340" tIns="53340" rIns="53340" bIns="53340" numCol="1" spcCol="1270" anchor="ctr" anchorCtr="0">
                <a:noAutofit/>
              </a:bodyPr>
              <a:lstStyle/>
              <a:p>
                <a:pPr marL="0" marR="0" lvl="0" indent="0" algn="ctr" defTabSz="6223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Adjustments, Adoption, Scaled PRO Measurement</a:t>
                </a: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367" y="3456800"/>
              <a:ext cx="9236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Engagement</a:t>
              </a:r>
              <a:endPara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/>
          <a:lstStyle/>
          <a:p>
            <a:r>
              <a:rPr lang="en-US" dirty="0" smtClean="0"/>
              <a:t>Considerations...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3048000"/>
          </a:xfrm>
        </p:spPr>
        <p:txBody>
          <a:bodyPr/>
          <a:lstStyle/>
          <a:p>
            <a:r>
              <a:rPr lang="en-US" sz="2400" dirty="0" smtClean="0"/>
              <a:t>What are the SQAC priorities and objectives around PRO measurement?</a:t>
            </a:r>
          </a:p>
          <a:p>
            <a:r>
              <a:rPr lang="en-US" sz="2400" dirty="0" smtClean="0"/>
              <a:t>How can MHQP’s commitment to PRO measurement support the SQAC and overall PRO measurement objectives?</a:t>
            </a:r>
          </a:p>
          <a:p>
            <a:pPr lvl="0"/>
            <a:r>
              <a:rPr lang="en-US" sz="2400" dirty="0" smtClean="0"/>
              <a:t>What role can/will the SQAC play as part of the MHQP PROM Roadmap for Massachusetts?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lvl="1">
              <a:buNone/>
            </a:pPr>
            <a:endParaRPr lang="en-US" sz="2100" dirty="0" smtClean="0"/>
          </a:p>
          <a:p>
            <a:pPr lvl="1">
              <a:buNone/>
            </a:pPr>
            <a:endParaRPr lang="en-US" sz="21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more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Contact:</a:t>
            </a:r>
          </a:p>
          <a:p>
            <a:pPr>
              <a:buNone/>
            </a:pPr>
            <a:r>
              <a:rPr lang="en-US" sz="2800" dirty="0" smtClean="0"/>
              <a:t>Linda Shaughnessy</a:t>
            </a:r>
          </a:p>
          <a:p>
            <a:pPr>
              <a:buNone/>
            </a:pPr>
            <a:r>
              <a:rPr lang="en-US" sz="2800" dirty="0" smtClean="0"/>
              <a:t>Project Director,</a:t>
            </a:r>
          </a:p>
          <a:p>
            <a:pPr>
              <a:buNone/>
            </a:pPr>
            <a:r>
              <a:rPr lang="en-US" sz="2800" dirty="0" smtClean="0"/>
              <a:t>Business Development and Performance </a:t>
            </a:r>
          </a:p>
          <a:p>
            <a:pPr>
              <a:buNone/>
            </a:pPr>
            <a:r>
              <a:rPr lang="en-US" sz="2800" dirty="0" smtClean="0"/>
              <a:t>Measurement</a:t>
            </a:r>
          </a:p>
          <a:p>
            <a:pPr>
              <a:buNone/>
            </a:pPr>
            <a:r>
              <a:rPr lang="en-US" sz="2800" dirty="0" smtClean="0"/>
              <a:t>Massachusetts Health Quality Partners</a:t>
            </a:r>
            <a:endParaRPr lang="en-US" sz="2800" dirty="0" smtClean="0">
              <a:hlinkClick r:id="rId2"/>
            </a:endParaRPr>
          </a:p>
          <a:p>
            <a:pPr>
              <a:buNone/>
            </a:pPr>
            <a:r>
              <a:rPr lang="en-US" sz="2800" dirty="0" smtClean="0">
                <a:hlinkClick r:id="rId2"/>
              </a:rPr>
              <a:t>lshaughnessy@MHQP.org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617-600-7590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/>
          <a:lstStyle/>
          <a:p>
            <a:r>
              <a:rPr lang="en-US" dirty="0" smtClean="0"/>
              <a:t>Briefing: Multi-stakeholder Collaboration in Patient-Reported Outcomes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074152" cy="4419600"/>
          </a:xfrm>
        </p:spPr>
        <p:txBody>
          <a:bodyPr/>
          <a:lstStyle/>
          <a:p>
            <a:pPr marL="571500" indent="-571500">
              <a:buNone/>
            </a:pPr>
            <a:r>
              <a:rPr lang="en-US" sz="3200" dirty="0" smtClean="0"/>
              <a:t>I.	About MHQP</a:t>
            </a:r>
          </a:p>
          <a:p>
            <a:pPr marL="571500" indent="-571500">
              <a:buNone/>
            </a:pPr>
            <a:r>
              <a:rPr lang="en-US" sz="3200" dirty="0" smtClean="0"/>
              <a:t>II.	Highlights: Spring 2013 MHQP </a:t>
            </a:r>
          </a:p>
          <a:p>
            <a:pPr marL="571500" indent="-571500">
              <a:buNone/>
            </a:pPr>
            <a:r>
              <a:rPr lang="en-US" sz="3200" dirty="0" smtClean="0"/>
              <a:t>	PRO Measurement Meeting</a:t>
            </a:r>
          </a:p>
          <a:p>
            <a:pPr marL="1212850" lvl="2" indent="-571500"/>
            <a:r>
              <a:rPr lang="en-US" sz="2900" dirty="0" smtClean="0"/>
              <a:t>Perspectives</a:t>
            </a:r>
          </a:p>
          <a:p>
            <a:pPr marL="1212850" lvl="2" indent="-571500"/>
            <a:r>
              <a:rPr lang="en-US" sz="2900" dirty="0" smtClean="0"/>
              <a:t>Issues &amp; Challenges</a:t>
            </a:r>
          </a:p>
          <a:p>
            <a:pPr marL="1212850" lvl="2" indent="-571500"/>
            <a:r>
              <a:rPr lang="en-US" sz="2900" dirty="0" smtClean="0"/>
              <a:t>Opportunities for Collaboration</a:t>
            </a:r>
          </a:p>
          <a:p>
            <a:pPr marL="571500" indent="-571500">
              <a:buNone/>
            </a:pPr>
            <a:r>
              <a:rPr lang="en-US" sz="3200" dirty="0" smtClean="0"/>
              <a:t>III.	Considerations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304800"/>
            <a:ext cx="8531352" cy="990600"/>
          </a:xfrm>
        </p:spPr>
        <p:txBody>
          <a:bodyPr/>
          <a:lstStyle/>
          <a:p>
            <a:r>
              <a:rPr lang="en-US" dirty="0"/>
              <a:t>About Massachusetts Health Quality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95600" y="1600200"/>
            <a:ext cx="6096000" cy="3581400"/>
          </a:xfrm>
        </p:spPr>
        <p:txBody>
          <a:bodyPr/>
          <a:lstStyle/>
          <a:p>
            <a:r>
              <a:rPr lang="en-US" sz="2400" dirty="0"/>
              <a:t>Established in 1995</a:t>
            </a:r>
          </a:p>
          <a:p>
            <a:r>
              <a:rPr lang="en-US" sz="2400" dirty="0"/>
              <a:t>A broad based coalition of physicians, hospitals, health plans, purchasers, patient and public representatives, academics, and government agencies </a:t>
            </a:r>
            <a:endParaRPr lang="en-US" sz="2400" dirty="0" smtClean="0"/>
          </a:p>
          <a:p>
            <a:r>
              <a:rPr lang="en-US" sz="2400" dirty="0" smtClean="0"/>
              <a:t>MHQP's mission: Drive measureable improvements in health care quality, patients’ experiences of care, and use of resources in Massachusetts through patient and public engagement and broad-based collaboration among health care stakeholders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2613025" cy="1981200"/>
          </a:xfrm>
          <a:prstGeom prst="rect">
            <a:avLst/>
          </a:prstGeom>
          <a:noFill/>
          <a:ln w="9525">
            <a:solidFill>
              <a:schemeClr val="tx1">
                <a:lumMod val="90000"/>
                <a:lumOff val="10000"/>
              </a:schemeClr>
            </a:solidFill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99" y="3276600"/>
            <a:ext cx="2369801" cy="2438400"/>
          </a:xfrm>
          <a:prstGeom prst="rect">
            <a:avLst/>
          </a:prstGeom>
          <a:noFill/>
          <a:ln w="9525">
            <a:solidFill>
              <a:schemeClr val="tx1">
                <a:lumMod val="90000"/>
                <a:lumOff val="1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7239000" y="5715000"/>
            <a:ext cx="19050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334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Measurement Landscape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2159675"/>
            <a:ext cx="2819400" cy="2862322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Clinical Quality – Process, Structural and Safety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Recommended care provided for pneumonia, heart failure, heart attack,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Blood pressure control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Computer Physician  Order Entry (CPOE)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Patient safety practices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733800" y="6096000"/>
            <a:ext cx="50292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Patient-reported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data (questionnaires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or surveys)</a:t>
            </a: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algn="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4200" y="3503474"/>
            <a:ext cx="2971800" cy="1754326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Care Coordination/Transitions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Medication reconciliation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Discharge record – hospital to home or other care setting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5181600"/>
            <a:ext cx="2819400" cy="1200329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Outcomes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Readmissions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Mortality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48400" y="2133600"/>
            <a:ext cx="2667000" cy="3693319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Patient-Reported Outcomes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Area/Examples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Health status (physical, social, emotional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health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–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fatigue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pain scale, anxiety depression, social function at school or work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Functional status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(ability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resume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desired activities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 of daily living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post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hip or knee procedure)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152400" y="6477000"/>
            <a:ext cx="3200400" cy="381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Chart/Claims-Based data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62600" y="1600200"/>
            <a:ext cx="292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Patient-Centered Measures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57200" y="1981200"/>
            <a:ext cx="8331200" cy="0"/>
          </a:xfrm>
          <a:prstGeom prst="straightConnector1">
            <a:avLst/>
          </a:prstGeom>
          <a:noFill/>
          <a:ln w="38100" cap="flat" cmpd="sng" algn="ctr">
            <a:solidFill>
              <a:srgbClr val="4F81BD"/>
            </a:solidFill>
            <a:prstDash val="solid"/>
            <a:tailEnd type="arrow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7" name="TextBox 26"/>
          <p:cNvSpPr txBox="1"/>
          <p:nvPr/>
        </p:nvSpPr>
        <p:spPr>
          <a:xfrm>
            <a:off x="3124200" y="2133600"/>
            <a:ext cx="2971800" cy="1200329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Patient Experience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Hospital stay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Care at your doctor’s office</a:t>
            </a:r>
          </a:p>
        </p:txBody>
      </p:sp>
      <p:sp>
        <p:nvSpPr>
          <p:cNvPr id="28" name="TextBox 35"/>
          <p:cNvSpPr txBox="1"/>
          <p:nvPr/>
        </p:nvSpPr>
        <p:spPr>
          <a:xfrm>
            <a:off x="457200" y="1611868"/>
            <a:ext cx="292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Provider-Focused Measures</a:t>
            </a: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553200"/>
            <a:ext cx="533400" cy="244475"/>
          </a:xfrm>
        </p:spPr>
        <p:txBody>
          <a:bodyPr/>
          <a:lstStyle/>
          <a:p>
            <a:pPr>
              <a:defRPr/>
            </a:pPr>
            <a:fld id="{E6E8B3E4-AFA7-4E88-9F6A-F70749032B9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04800"/>
            <a:ext cx="8153400" cy="990600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Patient Reported </a:t>
            </a:r>
            <a:r>
              <a:rPr lang="en-US" dirty="0" smtClean="0"/>
              <a:t>Outcomes Measurement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1828800"/>
            <a:ext cx="4495800" cy="3505200"/>
          </a:xfrm>
        </p:spPr>
        <p:txBody>
          <a:bodyPr/>
          <a:lstStyle/>
          <a:p>
            <a:pPr>
              <a:buNone/>
            </a:pPr>
            <a:r>
              <a:rPr lang="en-US" sz="2400" dirty="0"/>
              <a:t>	</a:t>
            </a:r>
            <a:r>
              <a:rPr lang="en-US" sz="2400" b="1" i="1" dirty="0" smtClean="0"/>
              <a:t>Working definition:</a:t>
            </a:r>
          </a:p>
          <a:p>
            <a:pPr>
              <a:buNone/>
            </a:pPr>
            <a:r>
              <a:rPr lang="en-US" sz="2400" dirty="0" smtClean="0"/>
              <a:t>	Patients</a:t>
            </a:r>
            <a:r>
              <a:rPr lang="en-US" sz="2400" dirty="0"/>
              <a:t>’ feedback on their feelings about their </a:t>
            </a:r>
            <a:r>
              <a:rPr lang="en-US" sz="2400" dirty="0" smtClean="0"/>
              <a:t>physical, mental and social health </a:t>
            </a:r>
            <a:r>
              <a:rPr lang="en-US" sz="2400" dirty="0"/>
              <a:t>or what they are able to </a:t>
            </a:r>
            <a:r>
              <a:rPr lang="en-US" sz="2400" dirty="0" smtClean="0"/>
              <a:t>do (functional status) </a:t>
            </a:r>
            <a:r>
              <a:rPr lang="en-US" sz="2400" dirty="0"/>
              <a:t>as they are dealing with chronic diseases or conditions; or when they are undergoing a treatment or a </a:t>
            </a:r>
            <a:r>
              <a:rPr lang="en-US" sz="2400" dirty="0" smtClean="0"/>
              <a:t>procedure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553200"/>
            <a:ext cx="533400" cy="244475"/>
          </a:xfrm>
        </p:spPr>
        <p:txBody>
          <a:bodyPr/>
          <a:lstStyle/>
          <a:p>
            <a:pPr>
              <a:defRPr/>
            </a:pPr>
            <a:fld id="{E6E8B3E4-AFA7-4E88-9F6A-F70749032B9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4400" y="1834277"/>
            <a:ext cx="4267200" cy="2585323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Patient-Reported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Outcomes Measurement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Area/Examples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Health status (physical, social, emotional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health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–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fatigue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pain scale, anxiety depression, social function at school or work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Functional status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(ability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resume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desired activities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 of daily living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post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surgical procedure)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304800" y="60960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Critical</a:t>
            </a:r>
            <a:r>
              <a:rPr kumimoji="0" lang="en-US" sz="2400" b="1" i="1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Success Factor: </a:t>
            </a:r>
            <a:r>
              <a:rPr lang="en-US" sz="2400" b="1" i="1" baseline="0" dirty="0" smtClean="0">
                <a:solidFill>
                  <a:schemeClr val="bg2"/>
                </a:solidFill>
                <a:latin typeface="+mn-lt"/>
              </a:rPr>
              <a:t>Engaging</a:t>
            </a:r>
            <a:r>
              <a:rPr lang="en-US" sz="2400" b="1" i="1" dirty="0" smtClean="0">
                <a:solidFill>
                  <a:schemeClr val="bg2"/>
                </a:solidFill>
                <a:latin typeface="+mn-lt"/>
              </a:rPr>
              <a:t> the Patient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19377D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4572000"/>
            <a:ext cx="4267200" cy="1477328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Patient-Reported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Outcomes Measure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prstClr val="black"/>
                </a:solidFill>
                <a:latin typeface="Calibri"/>
              </a:rPr>
              <a:t>(PROMs)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kern="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Measure tool or instrument (survey) used to collect Patient Reported Outcomes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MHQP Multi-Stakeholder Collaboration in PRO Measurement - Spring 2013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/>
          <a:lstStyle/>
          <a:p>
            <a:r>
              <a:rPr lang="en-US" sz="2800" dirty="0" smtClean="0"/>
              <a:t>To understand stakeholder perspectives, priorities and current experiences in PRO measurement</a:t>
            </a:r>
          </a:p>
          <a:p>
            <a:r>
              <a:rPr lang="en-US" sz="2800" dirty="0" smtClean="0"/>
              <a:t>To identify critical issues and challenges faced in advancing PRO measurement work</a:t>
            </a:r>
          </a:p>
          <a:p>
            <a:r>
              <a:rPr lang="en-US" sz="2800" dirty="0" smtClean="0"/>
              <a:t>To develop next steps and collaborative engagement in PRO measurement to:</a:t>
            </a:r>
          </a:p>
          <a:p>
            <a:pPr lvl="1"/>
            <a:r>
              <a:rPr lang="en-US" sz="2400" dirty="0" smtClean="0"/>
              <a:t>Provide better care</a:t>
            </a:r>
          </a:p>
          <a:p>
            <a:pPr lvl="1"/>
            <a:r>
              <a:rPr lang="en-US" sz="2400" dirty="0" smtClean="0"/>
              <a:t>Activate patients in improving their health</a:t>
            </a:r>
          </a:p>
          <a:p>
            <a:pPr lvl="1"/>
            <a:r>
              <a:rPr lang="en-US" sz="2400" dirty="0" smtClean="0"/>
              <a:t> Align multi-stakeholder resources and objectives </a:t>
            </a:r>
          </a:p>
          <a:p>
            <a:pPr lvl="1"/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/>
          <a:lstStyle/>
          <a:p>
            <a:r>
              <a:rPr lang="en-US" dirty="0" smtClean="0"/>
              <a:t>Patient perspectives on patient-reported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~75%-80% of patients reported that: </a:t>
            </a:r>
          </a:p>
          <a:p>
            <a:r>
              <a:rPr lang="en-US" sz="2400" dirty="0" smtClean="0"/>
              <a:t>Their providers understand their health concerns and goals for improving health</a:t>
            </a:r>
          </a:p>
          <a:p>
            <a:r>
              <a:rPr lang="en-US" sz="2400" dirty="0" smtClean="0"/>
              <a:t>Their providers ask the kind of questions that help them in understanding their physical, mental and emotional health</a:t>
            </a:r>
          </a:p>
          <a:p>
            <a:r>
              <a:rPr lang="en-US" sz="2400" dirty="0" smtClean="0"/>
              <a:t>They provide feedback to their provider through questionnaires</a:t>
            </a:r>
          </a:p>
          <a:p>
            <a:r>
              <a:rPr lang="en-US" sz="2400" dirty="0" smtClean="0"/>
              <a:t>They sometimes or never receive an explanation to the purpose or how the information they provide will be used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8B3E4-AFA7-4E88-9F6A-F70749032B9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114800" y="1828800"/>
            <a:ext cx="4724400" cy="3886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Patients are currently providing feedback to their providers...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0" y="838199"/>
          <a:ext cx="39624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0" y="3657599"/>
          <a:ext cx="3810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114800" y="990600"/>
          <a:ext cx="4724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22285" y="609600"/>
            <a:ext cx="205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Types of Questions:</a:t>
            </a:r>
          </a:p>
        </p:txBody>
      </p:sp>
      <p:sp>
        <p:nvSpPr>
          <p:cNvPr id="13" name="Footer Placeholder 5"/>
          <p:cNvSpPr txBox="1">
            <a:spLocks/>
          </p:cNvSpPr>
          <p:nvPr/>
        </p:nvSpPr>
        <p:spPr>
          <a:xfrm>
            <a:off x="8686800" y="6613525"/>
            <a:ext cx="457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6324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Patient Perspectives </a:t>
            </a:r>
            <a:r>
              <a:rPr lang="en-US" sz="1200" i="1" dirty="0" smtClean="0"/>
              <a:t>Survey</a:t>
            </a:r>
          </a:p>
          <a:p>
            <a:r>
              <a:rPr lang="en-US" sz="1200" i="1" dirty="0" smtClean="0"/>
              <a:t>n=58</a:t>
            </a:r>
            <a:endParaRPr lang="en-US" sz="12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Patients Report PROs could be helpful in improving health...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5486400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Comparing total or combined PRO results across different providers could be helpful to patients </a:t>
            </a:r>
            <a:r>
              <a:rPr lang="en-US" sz="1600" i="1" u="sng" dirty="0"/>
              <a:t>in making decisions about who to go to for care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358140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A  summary of PRO  </a:t>
            </a:r>
            <a:r>
              <a:rPr lang="en-US" sz="1600" i="1" dirty="0"/>
              <a:t>questionnaire </a:t>
            </a:r>
            <a:r>
              <a:rPr lang="en-US" sz="1600" i="1" dirty="0" smtClean="0"/>
              <a:t>results of patients </a:t>
            </a:r>
            <a:r>
              <a:rPr lang="en-US" sz="1600" i="1" dirty="0"/>
              <a:t>could </a:t>
            </a:r>
            <a:r>
              <a:rPr lang="en-US" sz="1600" i="1" u="sng" dirty="0"/>
              <a:t>help a provider improve the health of all of his or her patients.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1143000"/>
            <a:ext cx="2209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Discussing results from my PRO questionnaire could be </a:t>
            </a:r>
            <a:r>
              <a:rPr lang="en-US" sz="1600" i="1" u="sng" dirty="0"/>
              <a:t>helpful in taking action with my provider toward improving my own health</a:t>
            </a:r>
          </a:p>
        </p:txBody>
      </p:sp>
      <p:graphicFrame>
        <p:nvGraphicFramePr>
          <p:cNvPr id="15" name="Chart 14"/>
          <p:cNvGraphicFramePr/>
          <p:nvPr/>
        </p:nvGraphicFramePr>
        <p:xfrm>
          <a:off x="1066800" y="609600"/>
          <a:ext cx="3886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71800" y="2362200"/>
            <a:ext cx="762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92%</a:t>
            </a:r>
          </a:p>
        </p:txBody>
      </p:sp>
      <p:graphicFrame>
        <p:nvGraphicFramePr>
          <p:cNvPr id="16" name="Chart 15"/>
          <p:cNvGraphicFramePr/>
          <p:nvPr/>
        </p:nvGraphicFramePr>
        <p:xfrm>
          <a:off x="3048000" y="2743200"/>
          <a:ext cx="4191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62600" y="4343400"/>
            <a:ext cx="5870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84%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5486400" y="4419600"/>
          <a:ext cx="4419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53400" y="5791200"/>
            <a:ext cx="5838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79%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6019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Patient Perspectives </a:t>
            </a:r>
            <a:r>
              <a:rPr lang="en-US" sz="1200" i="1" dirty="0" smtClean="0"/>
              <a:t>Survey</a:t>
            </a:r>
          </a:p>
          <a:p>
            <a:r>
              <a:rPr lang="en-US" sz="1200" i="1" dirty="0" smtClean="0"/>
              <a:t>n=58</a:t>
            </a:r>
            <a:endParaRPr lang="en-US" sz="12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HQP Powerpoint">
  <a:themeElements>
    <a:clrScheme name="MHQP">
      <a:dk1>
        <a:srgbClr val="002060"/>
      </a:dk1>
      <a:lt1>
        <a:srgbClr val="FFFFFF"/>
      </a:lt1>
      <a:dk2>
        <a:srgbClr val="FFFFFF"/>
      </a:dk2>
      <a:lt2>
        <a:srgbClr val="002060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a:spPr>
      <a:bodyPr rtlCol="0" anchor="ctr"/>
      <a:lstStyle>
        <a:defPPr>
          <a:defRPr dirty="0">
            <a:solidFill>
              <a:schemeClr val="bg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MHQP Powerpoint</Template>
  <TotalTime>2464</TotalTime>
  <Words>1539</Words>
  <Application>Microsoft Office PowerPoint</Application>
  <PresentationFormat>On-screen Show (4:3)</PresentationFormat>
  <Paragraphs>297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MHQP Powerpoint</vt:lpstr>
      <vt:lpstr>Office Theme</vt:lpstr>
      <vt:lpstr>Briefing: Multi-Stakeholder Collaboration in Patient-Reported Outcomes Measurement   </vt:lpstr>
      <vt:lpstr>Briefing: Multi-stakeholder Collaboration in Patient-Reported Outcomes Measurement</vt:lpstr>
      <vt:lpstr>About Massachusetts Health Quality Partners</vt:lpstr>
      <vt:lpstr>PowerPoint Presentation</vt:lpstr>
      <vt:lpstr>Patient Reported Outcomes Measurement</vt:lpstr>
      <vt:lpstr>MHQP Multi-Stakeholder Collaboration in PRO Measurement - Spring 2013 Meeting</vt:lpstr>
      <vt:lpstr>Patient perspectives on patient-reported information</vt:lpstr>
      <vt:lpstr>Patients are currently providing feedback to their providers...</vt:lpstr>
      <vt:lpstr>Patients Report PROs could be helpful in improving health...</vt:lpstr>
      <vt:lpstr>Meeting participants/organizations shared their interest, priorities and activities in PRO measurement</vt:lpstr>
      <vt:lpstr>Types of Patient Reported Outcomes Measures or Instruments (PROMs)</vt:lpstr>
      <vt:lpstr>Lots of other measures to consider...  Patient-Reported Outcomes Measures/Instruments (PROMS)</vt:lpstr>
      <vt:lpstr>Key themes and issues...</vt:lpstr>
      <vt:lpstr>Challenges/Needs</vt:lpstr>
      <vt:lpstr>Multi-stakeholder Opportunities for Collaboration</vt:lpstr>
      <vt:lpstr>Draft MHQP Roadmap – Multi-stakeholder Engagement in Advancing PRO Measurement</vt:lpstr>
      <vt:lpstr>Considerations... </vt:lpstr>
      <vt:lpstr>Questions or more information?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Patient-Reported Outcomes: Engaging Patients in Care</dc:title>
  <dc:creator>lshaughnessy</dc:creator>
  <cp:lastModifiedBy>Andrew Jackmauh</cp:lastModifiedBy>
  <cp:revision>66</cp:revision>
  <dcterms:created xsi:type="dcterms:W3CDTF">2013-05-14T17:21:19Z</dcterms:created>
  <dcterms:modified xsi:type="dcterms:W3CDTF">2013-06-18T14:11:05Z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