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9" r:id="rId3"/>
    <p:sldId id="317" r:id="rId4"/>
    <p:sldId id="312" r:id="rId5"/>
    <p:sldId id="308" r:id="rId6"/>
    <p:sldId id="286" r:id="rId7"/>
    <p:sldId id="318" r:id="rId8"/>
    <p:sldId id="316" r:id="rId9"/>
  </p:sldIdLst>
  <p:sldSz cx="9144000" cy="6858000" type="screen4x3"/>
  <p:notesSz cx="6938963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2206" autoAdjust="0"/>
  </p:normalViewPr>
  <p:slideViewPr>
    <p:cSldViewPr>
      <p:cViewPr>
        <p:scale>
          <a:sx n="100" d="100"/>
          <a:sy n="100" d="100"/>
        </p:scale>
        <p:origin x="-124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414" y="-72"/>
      </p:cViewPr>
      <p:guideLst>
        <p:guide orient="horz" pos="2909"/>
        <p:guide pos="21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0473" y="3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753E836-1766-4953-A67E-0995F818D74F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30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0473" y="8772530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D64EAAB-3395-4600-8B11-1CA7BE46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0473" y="3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12D7AE6-FCB9-4338-B260-8BC823305355}" type="datetimeFigureOut">
              <a:rPr lang="en-US"/>
              <a:pPr>
                <a:defRPr/>
              </a:pPr>
              <a:t>8/6/2013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897" y="4387852"/>
            <a:ext cx="5551170" cy="4156075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30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0473" y="8772530"/>
            <a:ext cx="3006884" cy="46196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564235F-DC8E-40A7-A0D1-5BC471E5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22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1C5926-D784-4A32-AAF2-7420A9870BEB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A566A2-0CAB-4AD6-8A0B-27C29D917D88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A566A2-0CAB-4AD6-8A0B-27C29D917D88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64235F-DC8E-40A7-A0D1-5BC471E5A2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43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C02194-A930-4BD0-8D93-8243F347241D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C02194-A930-4BD0-8D93-8243F347241D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C02194-A930-4BD0-8D93-8243F347241D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8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3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8A9BE9CF-5602-47F6-87BC-D3CBC21EC9E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41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68238E54-00FF-497F-BB1A-C34D9271439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62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D4641FE-6E7A-4951-8CDC-6FCA33AA942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75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7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86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994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040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A513D255-E8CA-4F4C-BD1A-ED48931A417B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Statewide Quality Advisory Committee (SQAC)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Evaluation Workgroup Meeting</a:t>
            </a:r>
            <a:br>
              <a:rPr lang="en-US" dirty="0" smtClean="0"/>
            </a:br>
            <a:endParaRPr lang="en-US" sz="3100" dirty="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August 1, 2013 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Purpose of the Workgroup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To review and revise the Committee’s draft evaluation process and criteria for non-mandated measures</a:t>
            </a:r>
          </a:p>
          <a:p>
            <a:pPr eaLnBrk="1" hangingPunct="1">
              <a:defRPr/>
            </a:pPr>
            <a:r>
              <a:rPr lang="en-US" dirty="0" smtClean="0"/>
              <a:t>To develop and recommend an evaluation process and criteria to the Committee on August 19</a:t>
            </a:r>
            <a:r>
              <a:rPr lang="en-US" baseline="30000" dirty="0" smtClean="0"/>
              <a:t>th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Current SQMS Measure Evaluation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Current evaluation tool is based on the Expert Panel on Performance Measurement / </a:t>
            </a:r>
            <a:r>
              <a:rPr lang="en-US" dirty="0"/>
              <a:t>Health Care Quality and Cost Council </a:t>
            </a:r>
            <a:r>
              <a:rPr lang="en-US" dirty="0" smtClean="0"/>
              <a:t>(EPPM/QCC) criteria </a:t>
            </a:r>
          </a:p>
          <a:p>
            <a:pPr eaLnBrk="1" hangingPunct="1">
              <a:defRPr/>
            </a:pPr>
            <a:r>
              <a:rPr lang="en-US" dirty="0" smtClean="0"/>
              <a:t>Received feedback that SQMS evaluation could be </a:t>
            </a:r>
          </a:p>
          <a:p>
            <a:pPr lvl="1" eaLnBrk="1" hangingPunct="1">
              <a:defRPr/>
            </a:pPr>
            <a:r>
              <a:rPr lang="en-US" dirty="0" smtClean="0"/>
              <a:t>Clearer and more transparent</a:t>
            </a:r>
            <a:endParaRPr lang="en-US" dirty="0"/>
          </a:p>
          <a:p>
            <a:pPr lvl="1" eaLnBrk="1" hangingPunct="1">
              <a:defRPr/>
            </a:pPr>
            <a:r>
              <a:rPr lang="en-US" dirty="0" smtClean="0"/>
              <a:t>More meaningful</a:t>
            </a:r>
            <a:endParaRPr lang="en-US" dirty="0"/>
          </a:p>
          <a:p>
            <a:pPr lvl="1" eaLnBrk="1" hangingPunct="1">
              <a:defRPr/>
            </a:pPr>
            <a:r>
              <a:rPr lang="en-US" dirty="0" smtClean="0"/>
              <a:t>More efficient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Considered National Quality Forum, Measure Applications Partnership and other evaluation frameworks when developing proposed revisions</a:t>
            </a:r>
          </a:p>
        </p:txBody>
      </p:sp>
    </p:spTree>
    <p:extLst>
      <p:ext uri="{BB962C8B-B14F-4D97-AF65-F5344CB8AC3E}">
        <p14:creationId xmlns:p14="http://schemas.microsoft.com/office/powerpoint/2010/main" val="355364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078426"/>
              </p:ext>
            </p:extLst>
          </p:nvPr>
        </p:nvGraphicFramePr>
        <p:xfrm>
          <a:off x="609600" y="1219200"/>
          <a:ext cx="8001000" cy="550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1676400"/>
                <a:gridCol w="2743200"/>
                <a:gridCol w="1371600"/>
                <a:gridCol w="1295400"/>
              </a:tblGrid>
              <a:tr h="66711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Evaluation Tool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Condition(s) for Evaluation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Evaluation Criteria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Scoring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Score Thresholds for Recommendation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1343014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Calibri" pitchFamily="34" charset="0"/>
                        </a:rPr>
                        <a:t>SQAC 2012, based on EPPM/QCC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Must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a</a:t>
                      </a:r>
                      <a:r>
                        <a:rPr lang="en-US" sz="1000" dirty="0" smtClean="0">
                          <a:latin typeface="Calibri" pitchFamily="34" charset="0"/>
                        </a:rPr>
                        <a:t>ddress priority area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Drawn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from nationally-accepted std. set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Meaningful to patients and providers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Stable and reliable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Sufficient variability or insufficient performance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Measured entity associated with variance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Provider engagement in measure develop.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0-10, without definitions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No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Calibri" pitchFamily="34" charset="0"/>
                        </a:rPr>
                        <a:t>NQF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1. Public domain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2. Identified entity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responsible  for measure maintenance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3. Intended use includes both public reporting and QI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4. Complete information 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Important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to measure and report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Reliable/valid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Usable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Feasible 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High, medium, low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and insufficient, with definitions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Yes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729973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Calibri" pitchFamily="34" charset="0"/>
                        </a:rPr>
                        <a:t>MAP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No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NQF endorsement (or expedited review)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Meets NQS priorities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Addresses high-impact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conditions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Aligns with intended program use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Set </a:t>
                      </a:r>
                      <a:r>
                        <a:rPr lang="en-US" sz="1000" baseline="0" dirty="0" err="1" smtClean="0">
                          <a:latin typeface="Calibri" pitchFamily="34" charset="0"/>
                        </a:rPr>
                        <a:t>inc.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appropriate mix of measure types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Enables measurement across person-centered episode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Considers health disparities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Promotes parsimony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Expert judgment of Committee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Expert judgment of Committee</a:t>
                      </a:r>
                    </a:p>
                    <a:p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870227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Calibri" pitchFamily="34" charset="0"/>
                        </a:rPr>
                        <a:t>SQAC 2013</a:t>
                      </a:r>
                      <a:endParaRPr lang="en-US" sz="10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Must address priority area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Ease</a:t>
                      </a:r>
                      <a:r>
                        <a:rPr lang="en-US" sz="1000" baseline="0" dirty="0" smtClean="0">
                          <a:latin typeface="Calibri" pitchFamily="34" charset="0"/>
                        </a:rPr>
                        <a:t> of measurement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Validity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Field implementation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000" baseline="0" dirty="0" smtClean="0">
                          <a:latin typeface="Calibri" pitchFamily="34" charset="0"/>
                        </a:rPr>
                        <a:t>Amenable to provider intervention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1-5, with definitions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Yes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8097"/>
            <a:ext cx="7772400" cy="990600"/>
          </a:xfrm>
        </p:spPr>
        <p:txBody>
          <a:bodyPr/>
          <a:lstStyle/>
          <a:p>
            <a:pPr lvl="0"/>
            <a:r>
              <a:rPr lang="en-US" dirty="0" smtClean="0"/>
              <a:t>Crosswalk of Measure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5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Draft Revisions to SQMS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Based on the review of nationally accepted evaluation criteria, SQAC staff</a:t>
            </a:r>
          </a:p>
          <a:p>
            <a:pPr lvl="1" eaLnBrk="1" hangingPunct="1">
              <a:defRPr/>
            </a:pPr>
            <a:r>
              <a:rPr lang="en-US" dirty="0" smtClean="0"/>
              <a:t>Kept the QCC/EPPM criteria</a:t>
            </a:r>
          </a:p>
          <a:p>
            <a:pPr lvl="1" eaLnBrk="1" hangingPunct="1">
              <a:defRPr/>
            </a:pPr>
            <a:r>
              <a:rPr lang="en-US" dirty="0" smtClean="0"/>
              <a:t>Streamlined criteria, based on NQF process</a:t>
            </a:r>
          </a:p>
          <a:p>
            <a:pPr lvl="1" eaLnBrk="1" hangingPunct="1">
              <a:defRPr/>
            </a:pPr>
            <a:r>
              <a:rPr lang="en-US" dirty="0" smtClean="0"/>
              <a:t>Kept condition for evaluation (meets priority area)</a:t>
            </a:r>
            <a:endParaRPr lang="en-US" dirty="0"/>
          </a:p>
          <a:p>
            <a:pPr lvl="1" eaLnBrk="1" hangingPunct="1">
              <a:defRPr/>
            </a:pPr>
            <a:r>
              <a:rPr lang="en-US" dirty="0" smtClean="0"/>
              <a:t>Reduced score range from 0-10 to 1-5 rating </a:t>
            </a:r>
          </a:p>
          <a:p>
            <a:pPr lvl="1" eaLnBrk="1" hangingPunct="1">
              <a:defRPr/>
            </a:pPr>
            <a:r>
              <a:rPr lang="en-US" dirty="0" smtClean="0"/>
              <a:t>Developed a definition for each rating</a:t>
            </a:r>
          </a:p>
          <a:p>
            <a:pPr lvl="1" eaLnBrk="1" hangingPunct="1">
              <a:defRPr/>
            </a:pPr>
            <a:r>
              <a:rPr lang="en-US" dirty="0" smtClean="0"/>
              <a:t>Created a score threshold for each recommendation level</a:t>
            </a:r>
            <a:r>
              <a:rPr lang="en-US" dirty="0"/>
              <a:t>	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551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Draft SQAC Evaluation </a:t>
            </a:r>
            <a:r>
              <a:rPr lang="en-US" dirty="0"/>
              <a:t>P</a:t>
            </a:r>
            <a:r>
              <a:rPr lang="en-US" dirty="0" smtClean="0"/>
              <a:t>rocess 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24000"/>
            <a:ext cx="6476537" cy="472689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Draft SQAC Evaluation Criteria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9" t="11270" r="25090" b="18074"/>
          <a:stretch/>
        </p:blipFill>
        <p:spPr bwMode="auto">
          <a:xfrm>
            <a:off x="1371600" y="1371600"/>
            <a:ext cx="6300491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05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 Discussion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Review and revise draft evaluation process and criteria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b="1" dirty="0" smtClean="0"/>
              <a:t>Goal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Present recommended evaluation process and criteria at the next SQAC meeting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Monday, August 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 marL="457200" lvl="1" indent="0">
              <a:buNone/>
            </a:pPr>
            <a:r>
              <a:rPr lang="en-US" baseline="30000" dirty="0"/>
              <a:t> </a:t>
            </a:r>
            <a:r>
              <a:rPr lang="en-US" dirty="0" smtClean="0"/>
              <a:t>    		</a:t>
            </a:r>
            <a:r>
              <a:rPr lang="en-US" sz="2000" dirty="0" smtClean="0"/>
              <a:t>3-5 </a:t>
            </a:r>
            <a:r>
              <a:rPr lang="en-US" sz="2000" dirty="0"/>
              <a:t>p.m.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		2 </a:t>
            </a:r>
            <a:r>
              <a:rPr lang="en-US" sz="2000" dirty="0"/>
              <a:t>Boylston Street, 5th Floor</a:t>
            </a:r>
          </a:p>
          <a:p>
            <a:pPr marL="0" indent="0">
              <a:buNone/>
            </a:pPr>
            <a:r>
              <a:rPr lang="en-US" sz="2000" dirty="0" smtClean="0"/>
              <a:t>             		Boston</a:t>
            </a:r>
            <a:r>
              <a:rPr lang="en-US" sz="2000" dirty="0"/>
              <a:t>, MA 02116 </a:t>
            </a:r>
          </a:p>
        </p:txBody>
      </p:sp>
    </p:spTree>
    <p:extLst>
      <p:ext uri="{BB962C8B-B14F-4D97-AF65-F5344CB8AC3E}">
        <p14:creationId xmlns:p14="http://schemas.microsoft.com/office/powerpoint/2010/main" val="35551110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379</Words>
  <Application>Microsoft Office PowerPoint</Application>
  <PresentationFormat>On-screen Show (4:3)</PresentationFormat>
  <Paragraphs>86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Statewide Quality Advisory Committee (SQAC)  Evaluation Workgroup Meeting </vt:lpstr>
      <vt:lpstr>Purpose of the Workgroup</vt:lpstr>
      <vt:lpstr>Current SQMS Measure Evaluation</vt:lpstr>
      <vt:lpstr>Crosswalk of Measure Evaluation</vt:lpstr>
      <vt:lpstr>Draft Revisions to SQMS Evaluation</vt:lpstr>
      <vt:lpstr>Draft SQAC Evaluation Process </vt:lpstr>
      <vt:lpstr>Draft SQAC Evaluation Criteria </vt:lpstr>
      <vt:lpstr>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2013-08-06T17:20:04Z</dcterms:modified>
</cp:coreProperties>
</file>