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handoutMasterIdLst>
    <p:handoutMasterId r:id="rId22"/>
  </p:handoutMasterIdLst>
  <p:sldIdLst>
    <p:sldId id="280" r:id="rId3"/>
    <p:sldId id="281" r:id="rId4"/>
    <p:sldId id="259" r:id="rId5"/>
    <p:sldId id="261" r:id="rId6"/>
    <p:sldId id="260" r:id="rId7"/>
    <p:sldId id="267" r:id="rId8"/>
    <p:sldId id="270" r:id="rId9"/>
    <p:sldId id="274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83" r:id="rId18"/>
    <p:sldId id="284" r:id="rId19"/>
    <p:sldId id="28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 Bold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 Bold" pitchFamily="34" charset="0"/>
        <a:ea typeface="Osaka"/>
        <a:cs typeface="Osak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56457" autoAdjust="0"/>
  </p:normalViewPr>
  <p:slideViewPr>
    <p:cSldViewPr>
      <p:cViewPr>
        <p:scale>
          <a:sx n="90" d="100"/>
          <a:sy n="90" d="100"/>
        </p:scale>
        <p:origin x="-22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686"/>
    </p:cViewPr>
  </p:notesTextViewPr>
  <p:notesViewPr>
    <p:cSldViewPr>
      <p:cViewPr varScale="1">
        <p:scale>
          <a:sx n="87" d="100"/>
          <a:sy n="87" d="100"/>
        </p:scale>
        <p:origin x="-3780" y="-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8.xml"/>
  <Relationship Id="rId21" Type="http://schemas.openxmlformats.org/officeDocument/2006/relationships/notesMaster" Target="notesMasters/notesMaster1.xml"/>
  <Relationship Id="rId22" Type="http://schemas.openxmlformats.org/officeDocument/2006/relationships/handoutMaster" Target="handoutMasters/handoutMaster1.xml"/>
  <Relationship Id="rId23" Type="http://schemas.openxmlformats.org/officeDocument/2006/relationships/presProps" Target="presProps.xml"/>
  <Relationship Id="rId24" Type="http://schemas.openxmlformats.org/officeDocument/2006/relationships/viewProps" Target="viewProps.xml"/>
  <Relationship Id="rId25" Type="http://schemas.openxmlformats.org/officeDocument/2006/relationships/theme" Target="theme/theme1.xml"/>
  <Relationship Id="rId26" Type="http://schemas.openxmlformats.org/officeDocument/2006/relationships/tableStyles" Target="tableStyles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0031DA4-C8F9-468F-AB81-F2CE8EE77C7A}" type="datetimeFigureOut">
              <a:rPr lang="en-US" smtClean="0"/>
              <a:t>9/29/2014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32E3FA-A402-49CC-8165-BE486955BD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29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50584D-2FBA-431E-A4D3-449BF220E834}" type="datetimeFigureOut">
              <a:rPr lang="en-US"/>
              <a:pPr>
                <a:defRPr/>
              </a:pPr>
              <a:t>9/29/2014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426182-B42D-49D5-9841-C03B7C1EE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10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0.xml"/>
</Relationships>

</file>

<file path=ppt/notesSlides/_rels/notesSlide1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1.xml"/>
</Relationships>

</file>

<file path=ppt/notesSlides/_rels/notesSlide1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1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1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1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_rels/notesSlide1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6.xml"/>
</Relationships>

</file>

<file path=ppt/notesSlides/_rels/notesSlide1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7.xml"/>
</Relationships>

</file>

<file path=ppt/notesSlides/_rels/notesSlide1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8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8.xml"/>
</Relationships>

</file>

<file path=ppt/notesSlides/_rels/notesSlide9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9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21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70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98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71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40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79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15790"/>
            <a:ext cx="5608320" cy="44996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0" kern="1200" baseline="0" dirty="0" smtClean="0"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2AC24-581D-4C05-B535-A204E2AE6634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27652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en-US" b="0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dirty="0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085850" lvl="2" indent="-171450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Tim</a:t>
            </a:r>
            <a:r>
              <a:rPr lang="en-US" b="1" baseline="0" dirty="0" smtClean="0"/>
              <a:t> Prinz:  </a:t>
            </a:r>
            <a:r>
              <a:rPr lang="en-US" b="1" dirty="0" smtClean="0"/>
              <a:t>SQMS Evaluation Overview			9:05 – 9:15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E873B30-5E6B-41E0-9501-9C7878475642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Tim</a:t>
            </a:r>
            <a:r>
              <a:rPr lang="en-US" b="1" baseline="0" dirty="0" smtClean="0"/>
              <a:t> Prinz:  </a:t>
            </a:r>
            <a:r>
              <a:rPr lang="en-US" b="1" dirty="0" smtClean="0"/>
              <a:t>SQMS Evaluation Overview			9:05 – 9:15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1AE4269-F6F8-4AA2-918C-EBF945051760}" type="slidenum">
              <a:rPr lang="en-US" altLang="en-US" smtClean="0"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Tim</a:t>
            </a:r>
            <a:r>
              <a:rPr lang="en-US" b="1" baseline="0" dirty="0" smtClean="0"/>
              <a:t> Prinz:  </a:t>
            </a:r>
            <a:r>
              <a:rPr lang="en-US" b="1" dirty="0" smtClean="0"/>
              <a:t>SQMS Evaluation Overview			9:05 – 9:15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B22E9F9-2969-41DC-967A-B0EDDAEAA616}" type="slidenum">
              <a:rPr lang="en-US" altLang="en-US" smtClean="0">
                <a:solidFill>
                  <a:srgbClr val="000000"/>
                </a:solidFill>
                <a:ea typeface="Osaka"/>
                <a:cs typeface="Osaka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dirty="0" smtClean="0">
              <a:solidFill>
                <a:srgbClr val="000000"/>
              </a:solidFill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Tim</a:t>
            </a:r>
            <a:r>
              <a:rPr lang="en-US" b="1" baseline="0" dirty="0" smtClean="0"/>
              <a:t> Prinz:  </a:t>
            </a:r>
            <a:r>
              <a:rPr lang="en-US" b="1" dirty="0" smtClean="0"/>
              <a:t>SQMS Evaluation Overview			9:05 – 9:15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091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1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81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426182-B42D-49D5-9841-C03B7C1EE3A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267711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2.jpeg"/>
  <Relationship Id="rId3" Type="http://schemas.openxmlformats.org/officeDocument/2006/relationships/image" Target="../media/image1.jpe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  <Relationship Id="rId2" Type="http://schemas.openxmlformats.org/officeDocument/2006/relationships/image" Target="../media/image2.jpeg"/>
  <Relationship Id="rId3" Type="http://schemas.openxmlformats.org/officeDocument/2006/relationships/image" Target="../media/image1.jpeg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  <Relationship Id="rId2" Type="http://schemas.openxmlformats.org/officeDocument/2006/relationships/image" Target="../media/image1.jpeg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5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29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8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65F351A-557F-4DD7-8115-985D6FC1AAC5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5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BC8D1F4-502B-4985-B42B-0A7C04CF7748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66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50C0D65-5ED5-4CF3-B27C-3DDA86BA1F8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87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00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22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883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99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B7748B14-5E22-441B-B627-2D42E25A39CD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47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789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50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0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6ED3012-77E4-4EA9-B846-40F83817C95B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5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48780EE-5C1D-4D54-85CC-B77DBD89EBD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59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7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28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809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84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360260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13" Type="http://schemas.openxmlformats.org/officeDocument/2006/relationships/image" Target="../media/image1.jpeg"/>
  <Relationship Id="rId14" Type="http://schemas.openxmlformats.org/officeDocument/2006/relationships/image" Target="../media/image2.jpeg"/>
  <Relationship Id="rId15" Type="http://schemas.openxmlformats.org/officeDocument/2006/relationships/image" Target="../media/image3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2.xml"/>
  <Relationship Id="rId10" Type="http://schemas.openxmlformats.org/officeDocument/2006/relationships/slideLayout" Target="../slideLayouts/slideLayout21.xml"/>
  <Relationship Id="rId11" Type="http://schemas.openxmlformats.org/officeDocument/2006/relationships/slideLayout" Target="../slideLayouts/slideLayout22.xml"/>
  <Relationship Id="rId12" Type="http://schemas.openxmlformats.org/officeDocument/2006/relationships/theme" Target="../theme/theme2.xml"/>
  <Relationship Id="rId13" Type="http://schemas.openxmlformats.org/officeDocument/2006/relationships/image" Target="../media/image1.jpeg"/>
  <Relationship Id="rId14" Type="http://schemas.openxmlformats.org/officeDocument/2006/relationships/image" Target="../media/image2.jpeg"/>
  <Relationship Id="rId15" Type="http://schemas.openxmlformats.org/officeDocument/2006/relationships/image" Target="../media/image3.png"/>
  <Relationship Id="rId2" Type="http://schemas.openxmlformats.org/officeDocument/2006/relationships/slideLayout" Target="../slideLayouts/slideLayout13.xml"/>
  <Relationship Id="rId3" Type="http://schemas.openxmlformats.org/officeDocument/2006/relationships/slideLayout" Target="../slideLayouts/slideLayout14.xml"/>
  <Relationship Id="rId4" Type="http://schemas.openxmlformats.org/officeDocument/2006/relationships/slideLayout" Target="../slideLayouts/slideLayout15.xml"/>
  <Relationship Id="rId5" Type="http://schemas.openxmlformats.org/officeDocument/2006/relationships/slideLayout" Target="../slideLayouts/slideLayout16.xml"/>
  <Relationship Id="rId6" Type="http://schemas.openxmlformats.org/officeDocument/2006/relationships/slideLayout" Target="../slideLayouts/slideLayout17.xml"/>
  <Relationship Id="rId7" Type="http://schemas.openxmlformats.org/officeDocument/2006/relationships/slideLayout" Target="../slideLayouts/slideLayout18.xml"/>
  <Relationship Id="rId8" Type="http://schemas.openxmlformats.org/officeDocument/2006/relationships/slideLayout" Target="../slideLayouts/slideLayout19.xml"/>
  <Relationship Id="rId9" Type="http://schemas.openxmlformats.org/officeDocument/2006/relationships/slideLayout" Target="../slideLayouts/slideLayout20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A93AE1FC-B227-4FC7-A7AA-D73AFBF4453E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2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9CE1D785-7F87-49A8-89EF-D020F7C2389A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dirty="0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2056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4.png"/>
  <Relationship Id="rId4" Type="http://schemas.openxmlformats.org/officeDocument/2006/relationships/image" Target="../media/image5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0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1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3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4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5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6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7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18.xml"/>
  <Relationship Id="rId3" Type="http://schemas.openxmlformats.org/officeDocument/2006/relationships/hyperlink" TargetMode="External" Target="http://www.mass.gov/chia/sqac"/>
  <Relationship Id="rId4" Type="http://schemas.openxmlformats.org/officeDocument/2006/relationships/hyperlink" TargetMode="External" Target="mailto:sqac@state.ma.us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6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7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8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3.xml"/>
  <Relationship Id="rId2" Type="http://schemas.openxmlformats.org/officeDocument/2006/relationships/notesSlide" Target="../notesSlides/notesSlide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Statewide Quality Advisory Committee (SQAC) Meeting</a:t>
            </a:r>
            <a:endParaRPr lang="en-US" altLang="en-US" sz="3100" dirty="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September 22, 2014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1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Patient Engagement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144645"/>
              </p:ext>
            </p:extLst>
          </p:nvPr>
        </p:nvGraphicFramePr>
        <p:xfrm>
          <a:off x="228601" y="1447800"/>
          <a:ext cx="8610600" cy="2627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0503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86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Use and Quality of Shared Decision-Making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Moderate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7886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Active Patient Engagement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0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0*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0.5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9730" algn="l"/>
                          <a:tab pos="672465" algn="ctr"/>
                        </a:tabLs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Weak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553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Recommendations: Behavioral Health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813761"/>
              </p:ext>
            </p:extLst>
          </p:nvPr>
        </p:nvGraphicFramePr>
        <p:xfrm>
          <a:off x="228601" y="1447800"/>
          <a:ext cx="8610600" cy="37592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0503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94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Post discharge continuing care plan created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4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2.5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Good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7886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Post discharge continuing care plan transmitted to next level of care provider upon discharge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7886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Maternal Depression Screening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5791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CHIA Recommends inclusion of the above measures that received “Good” or “Strong” preliminary evaluations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78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Recommendations: </a:t>
            </a:r>
            <a:r>
              <a:rPr lang="en-US" altLang="en-US" dirty="0" smtClean="0"/>
              <a:t>Pediatric Care/Behavioral </a:t>
            </a:r>
            <a:r>
              <a:rPr lang="en-US" altLang="en-US" dirty="0"/>
              <a:t>Health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322789"/>
              </p:ext>
            </p:extLst>
          </p:nvPr>
        </p:nvGraphicFramePr>
        <p:xfrm>
          <a:off x="228601" y="1727187"/>
          <a:ext cx="8610600" cy="38354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136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2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Depression screening by 18 years of age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2.5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Good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11539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Diagnosis of ADHD in primary care for school-aged children and adolescents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1.75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Moderate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853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Developmental Screening in first 3 years of life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0*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Weak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791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CHIA Recommends inclusion of the above measures that received “Good” or “Strong” preliminary evaluations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8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Recommendations: </a:t>
            </a:r>
            <a:r>
              <a:rPr lang="en-US" altLang="en-US" dirty="0" smtClean="0"/>
              <a:t>End-of-Life Care/Patient-Centered Care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02511"/>
              </p:ext>
            </p:extLst>
          </p:nvPr>
        </p:nvGraphicFramePr>
        <p:xfrm>
          <a:off x="228601" y="1557742"/>
          <a:ext cx="8610600" cy="50716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711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2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Proportion admitted to hospice for less than 3 days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4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4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3.5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Strong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8552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Beliefs/Values Addressed (if desired by the patient)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Advance Care Plan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853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Palliative and End of Life Care: Dyspnea Screening &amp; Management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8530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CARE - Consumer Assessments and Reports of End of Life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Moderate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Family Evaluation of Palliative Care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1*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0. 5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Weak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6556192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CHIA Recommends inclusion of the above measures that received “Good” or “Strong” preliminary evaluations</a:t>
            </a:r>
            <a:endParaRPr lang="en-US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03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Recommendations: </a:t>
            </a:r>
            <a:r>
              <a:rPr lang="en-US" altLang="en-US" dirty="0" smtClean="0"/>
              <a:t>Other Measures</a:t>
            </a:r>
            <a:br>
              <a:rPr lang="en-US" alt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147443"/>
              </p:ext>
            </p:extLst>
          </p:nvPr>
        </p:nvGraphicFramePr>
        <p:xfrm>
          <a:off x="228601" y="1143000"/>
          <a:ext cx="8610600" cy="4419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7527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0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PC-02 Cesarean Section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4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3.25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Strong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838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Patient Safety Composite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Strong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51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Pneumonia 30-day mortality rate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Strong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51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Heart failure 30-day mortality rate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Strong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4677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AMI 30-day mortality rate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Strong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  <a:tr h="13549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Hospital-onset methicillin resistant staphylococcus bacteremia aureus (MRSA)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3.25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Strong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5791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CHIA Recommends inclusion of the above measures that received “Good” or “Strong” preliminary evaluations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02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Recommendations: </a:t>
            </a:r>
            <a:r>
              <a:rPr lang="en-US" altLang="en-US" dirty="0" smtClean="0"/>
              <a:t>Other Measures (cont’d)</a:t>
            </a:r>
            <a:br>
              <a:rPr lang="en-US" alt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31291"/>
              </p:ext>
            </p:extLst>
          </p:nvPr>
        </p:nvGraphicFramePr>
        <p:xfrm>
          <a:off x="228601" y="1143000"/>
          <a:ext cx="8610600" cy="3911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711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Central-Line Associated Bloodstream Infection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Hospital-onset 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C. difficile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Catheter-Associated Urinary Tract Infections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Gothic"/>
                          <a:cs typeface="Times New Roman"/>
                        </a:rPr>
                        <a:t>SSI Surgical Site Infection:  SSI colon, SSI-abdominal hysterectomy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2.5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791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CHIA Recommends inclusion of the above measures that received “Good” or “Strong” preliminary evaluations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516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PSI 19 – Obstetric Trauma w/o Instrument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 anchor="t"/>
          <a:lstStyle/>
          <a:p>
            <a:pPr eaLnBrk="1" hangingPunct="1"/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Issue Summary</a:t>
            </a:r>
          </a:p>
          <a:p>
            <a:pPr marL="0" indent="0" eaLnBrk="1" hangingPunct="1">
              <a:buNone/>
            </a:pPr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CHIA Process</a:t>
            </a:r>
          </a:p>
          <a:p>
            <a:pPr marL="0" indent="0" eaLnBrk="1" hangingPunct="1">
              <a:buNone/>
            </a:pPr>
            <a:endParaRPr lang="en-US" altLang="en-US" sz="2000" dirty="0" smtClean="0"/>
          </a:p>
          <a:p>
            <a:pPr eaLnBrk="1" hangingPunct="1"/>
            <a:r>
              <a:rPr lang="en-US" altLang="en-US" sz="2000" dirty="0" smtClean="0"/>
              <a:t>Recommendation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79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SQAC 2014 Agenda</a:t>
            </a:r>
          </a:p>
        </p:txBody>
      </p:sp>
      <p:sp>
        <p:nvSpPr>
          <p:cNvPr id="7" name="Freeform 73"/>
          <p:cNvSpPr/>
          <p:nvPr/>
        </p:nvSpPr>
        <p:spPr bwMode="auto">
          <a:xfrm>
            <a:off x="185738" y="3133725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measures for public reporting</a:t>
            </a:r>
          </a:p>
          <a:p>
            <a:pPr marL="137160" indent="-13716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Straw model for SQMS by population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reeform 74"/>
          <p:cNvSpPr/>
          <p:nvPr/>
        </p:nvSpPr>
        <p:spPr bwMode="auto">
          <a:xfrm>
            <a:off x="1728788" y="3124200"/>
            <a:ext cx="12430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HPC Update on PCMH/ACO certification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SQMS for behavioral health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Provider tiering using SQMS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Freeform 75"/>
          <p:cNvSpPr/>
          <p:nvPr/>
        </p:nvSpPr>
        <p:spPr bwMode="auto">
          <a:xfrm>
            <a:off x="3200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 measures for end-of-life care</a:t>
            </a:r>
          </a:p>
          <a:p>
            <a:pPr marL="171450" indent="-171450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Determine which of the proposed measures to assess</a:t>
            </a:r>
          </a:p>
        </p:txBody>
      </p:sp>
      <p:sp>
        <p:nvSpPr>
          <p:cNvPr id="11" name="Freeform 77"/>
          <p:cNvSpPr/>
          <p:nvPr/>
        </p:nvSpPr>
        <p:spPr bwMode="auto">
          <a:xfrm>
            <a:off x="6172200" y="3124200"/>
            <a:ext cx="1246188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and approve final report and recommendation</a:t>
            </a:r>
          </a:p>
        </p:txBody>
      </p:sp>
      <p:sp>
        <p:nvSpPr>
          <p:cNvPr id="12" name="Freeform 78"/>
          <p:cNvSpPr/>
          <p:nvPr/>
        </p:nvSpPr>
        <p:spPr bwMode="auto">
          <a:xfrm>
            <a:off x="7685088" y="3114675"/>
            <a:ext cx="1230312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priorities for 2015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18573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#1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February 10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6172200" y="2209800"/>
            <a:ext cx="1246188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#6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October 20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7685088" y="2200275"/>
            <a:ext cx="12303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#7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December 15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17" name="TextBox 128"/>
          <p:cNvSpPr txBox="1">
            <a:spLocks noChangeArrowheads="1"/>
          </p:cNvSpPr>
          <p:nvPr/>
        </p:nvSpPr>
        <p:spPr bwMode="auto">
          <a:xfrm>
            <a:off x="6111875" y="132397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15372" name="Straight Arrow Connector 28"/>
          <p:cNvCxnSpPr>
            <a:cxnSpLocks noChangeShapeType="1"/>
          </p:cNvCxnSpPr>
          <p:nvPr/>
        </p:nvCxnSpPr>
        <p:spPr bwMode="auto">
          <a:xfrm>
            <a:off x="7445375" y="1760538"/>
            <a:ext cx="0" cy="425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1295400" y="5634038"/>
            <a:ext cx="265430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Measures</a:t>
            </a:r>
          </a:p>
        </p:txBody>
      </p:sp>
      <p:cxnSp>
        <p:nvCxnSpPr>
          <p:cNvPr id="15374" name="Straight Arrow Connector 28"/>
          <p:cNvCxnSpPr>
            <a:cxnSpLocks noChangeShapeType="1"/>
          </p:cNvCxnSpPr>
          <p:nvPr/>
        </p:nvCxnSpPr>
        <p:spPr bwMode="auto">
          <a:xfrm flipV="1">
            <a:off x="1600200" y="516255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Freeform 21"/>
          <p:cNvSpPr/>
          <p:nvPr/>
        </p:nvSpPr>
        <p:spPr bwMode="auto">
          <a:xfrm>
            <a:off x="1728788" y="2209800"/>
            <a:ext cx="1243012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#2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April 14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3200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noFill/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#3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June 16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4" name="Freeform 76"/>
          <p:cNvSpPr/>
          <p:nvPr/>
        </p:nvSpPr>
        <p:spPr bwMode="auto">
          <a:xfrm>
            <a:off x="4724400" y="3133725"/>
            <a:ext cx="1243013" cy="2047875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preliminary assessments of proposed measures</a:t>
            </a:r>
          </a:p>
          <a:p>
            <a:pPr algn="ctr" defTabSz="311150" eaLnBrk="0" fontAlgn="auto" hangingPunct="0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en-US" sz="11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4724400" y="2209800"/>
            <a:ext cx="1243013" cy="685800"/>
          </a:xfrm>
          <a:custGeom>
            <a:avLst/>
            <a:gdLst>
              <a:gd name="connsiteX0" fmla="*/ 0 w 985502"/>
              <a:gd name="connsiteY0" fmla="*/ 164254 h 1066800"/>
              <a:gd name="connsiteX1" fmla="*/ 48109 w 985502"/>
              <a:gd name="connsiteY1" fmla="*/ 48109 h 1066800"/>
              <a:gd name="connsiteX2" fmla="*/ 164254 w 985502"/>
              <a:gd name="connsiteY2" fmla="*/ 0 h 1066800"/>
              <a:gd name="connsiteX3" fmla="*/ 821248 w 985502"/>
              <a:gd name="connsiteY3" fmla="*/ 0 h 1066800"/>
              <a:gd name="connsiteX4" fmla="*/ 937393 w 985502"/>
              <a:gd name="connsiteY4" fmla="*/ 48109 h 1066800"/>
              <a:gd name="connsiteX5" fmla="*/ 985502 w 985502"/>
              <a:gd name="connsiteY5" fmla="*/ 164254 h 1066800"/>
              <a:gd name="connsiteX6" fmla="*/ 985502 w 985502"/>
              <a:gd name="connsiteY6" fmla="*/ 902546 h 1066800"/>
              <a:gd name="connsiteX7" fmla="*/ 937393 w 985502"/>
              <a:gd name="connsiteY7" fmla="*/ 1018691 h 1066800"/>
              <a:gd name="connsiteX8" fmla="*/ 821248 w 985502"/>
              <a:gd name="connsiteY8" fmla="*/ 1066800 h 1066800"/>
              <a:gd name="connsiteX9" fmla="*/ 164254 w 985502"/>
              <a:gd name="connsiteY9" fmla="*/ 1066800 h 1066800"/>
              <a:gd name="connsiteX10" fmla="*/ 48109 w 985502"/>
              <a:gd name="connsiteY10" fmla="*/ 1018691 h 1066800"/>
              <a:gd name="connsiteX11" fmla="*/ 0 w 985502"/>
              <a:gd name="connsiteY11" fmla="*/ 902546 h 1066800"/>
              <a:gd name="connsiteX12" fmla="*/ 0 w 985502"/>
              <a:gd name="connsiteY12" fmla="*/ 164254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5502" h="1066800">
                <a:moveTo>
                  <a:pt x="0" y="164254"/>
                </a:moveTo>
                <a:cubicBezTo>
                  <a:pt x="0" y="120691"/>
                  <a:pt x="17305" y="78912"/>
                  <a:pt x="48109" y="48109"/>
                </a:cubicBezTo>
                <a:cubicBezTo>
                  <a:pt x="78913" y="17305"/>
                  <a:pt x="120691" y="0"/>
                  <a:pt x="164254" y="0"/>
                </a:cubicBezTo>
                <a:lnTo>
                  <a:pt x="821248" y="0"/>
                </a:lnTo>
                <a:cubicBezTo>
                  <a:pt x="864811" y="0"/>
                  <a:pt x="906590" y="17305"/>
                  <a:pt x="937393" y="48109"/>
                </a:cubicBezTo>
                <a:cubicBezTo>
                  <a:pt x="968197" y="78913"/>
                  <a:pt x="985502" y="120691"/>
                  <a:pt x="985502" y="164254"/>
                </a:cubicBezTo>
                <a:lnTo>
                  <a:pt x="985502" y="902546"/>
                </a:lnTo>
                <a:cubicBezTo>
                  <a:pt x="985502" y="946109"/>
                  <a:pt x="968197" y="987888"/>
                  <a:pt x="937393" y="1018691"/>
                </a:cubicBezTo>
                <a:cubicBezTo>
                  <a:pt x="906589" y="1049495"/>
                  <a:pt x="864811" y="1066800"/>
                  <a:pt x="821248" y="1066800"/>
                </a:cubicBezTo>
                <a:lnTo>
                  <a:pt x="164254" y="1066800"/>
                </a:lnTo>
                <a:cubicBezTo>
                  <a:pt x="120691" y="1066800"/>
                  <a:pt x="78912" y="1049495"/>
                  <a:pt x="48109" y="1018691"/>
                </a:cubicBezTo>
                <a:cubicBezTo>
                  <a:pt x="17305" y="987887"/>
                  <a:pt x="0" y="946109"/>
                  <a:pt x="0" y="902546"/>
                </a:cubicBezTo>
                <a:lnTo>
                  <a:pt x="0" y="164254"/>
                </a:lnTo>
                <a:close/>
              </a:path>
            </a:pathLst>
          </a:custGeom>
          <a:solidFill>
            <a:schemeClr val="accent5">
              <a:lumMod val="9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778" tIns="74778" rIns="74778" bIns="74778" anchor="ctr"/>
          <a:lstStyle/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#4</a:t>
            </a:r>
          </a:p>
          <a:p>
            <a:pPr algn="ctr" defTabSz="311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  <a:ea typeface="Geneva"/>
                <a:cs typeface="Calibri" pitchFamily="34" charset="0"/>
              </a:rPr>
              <a:t>September 22</a:t>
            </a:r>
            <a:endParaRPr lang="en-US" sz="1200" dirty="0">
              <a:solidFill>
                <a:schemeClr val="tx1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6672" y="1788597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4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Monday, October 20</a:t>
            </a:r>
            <a:endParaRPr lang="en-US" altLang="en-US" baseline="30000" dirty="0" smtClean="0"/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3:00-5:00 p.m.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alt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www.mass.gov/chia/sqac</a:t>
            </a:r>
            <a:endParaRPr lang="en-US" altLang="en-US" dirty="0">
              <a:cs typeface="Osaka"/>
            </a:endParaRPr>
          </a:p>
          <a:p>
            <a:pPr eaLnBrk="1" hangingPunct="1"/>
            <a:r>
              <a:rPr lang="en-US" altLang="en-US" dirty="0">
                <a:cs typeface="Osaka"/>
                <a:hlinkClick r:id="rId4"/>
              </a:rPr>
              <a:t>sqac@state.ma.us</a:t>
            </a:r>
            <a:r>
              <a:rPr lang="en-US" altLang="en-US" dirty="0">
                <a:cs typeface="Osak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488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267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1800" dirty="0" smtClean="0"/>
              <a:t>Welcome and Approve Minutes				9:00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Review of </a:t>
            </a:r>
            <a:r>
              <a:rPr lang="en-US" sz="1800" dirty="0" smtClean="0"/>
              <a:t>proposed measures </a:t>
            </a:r>
            <a:r>
              <a:rPr lang="en-US" sz="1800" dirty="0"/>
              <a:t>– Tim Prinz, Lewin </a:t>
            </a:r>
            <a:r>
              <a:rPr lang="en-US" sz="1800" dirty="0" smtClean="0"/>
              <a:t>Group	9:05 </a:t>
            </a:r>
            <a:endParaRPr lang="en-US" sz="1800" dirty="0">
              <a:latin typeface="Times New Roman"/>
              <a:ea typeface="Times New Roman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Updates						10:30</a:t>
            </a:r>
          </a:p>
          <a:p>
            <a:pPr marL="40005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PSI 19 – OB trauma without instrument</a:t>
            </a:r>
          </a:p>
          <a:p>
            <a:pPr marL="40005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Obstetrical Measure Study</a:t>
            </a:r>
          </a:p>
          <a:p>
            <a:pPr marL="40005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DOI Tiering Letter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800" dirty="0" smtClean="0"/>
              <a:t>Next Steps </a:t>
            </a:r>
            <a:r>
              <a:rPr lang="en-US" sz="1800" dirty="0"/>
              <a:t>				</a:t>
            </a:r>
            <a:r>
              <a:rPr lang="en-US" sz="1800" dirty="0" smtClean="0"/>
              <a:t>		</a:t>
            </a:r>
            <a:r>
              <a:rPr lang="en-US" altLang="en-US" sz="1800" dirty="0" smtClean="0"/>
              <a:t>10:50</a:t>
            </a:r>
            <a:endParaRPr lang="en-US" altLang="en-US" sz="1800" dirty="0"/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sz="1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191000" y="91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New SQMS Measure Evaluation: 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Reviewed 35 proposed measures, and 10 Leapfrog measures</a:t>
            </a:r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Followed SQAC priorities: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smtClean="0"/>
              <a:t>1) Behavioral Health	3) End of Life Care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smtClean="0"/>
              <a:t>2) Pediatric Care		4) Patient-Centered Care</a:t>
            </a:r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Built on 2013 work assessing 2012 and 2013 measures</a:t>
            </a:r>
          </a:p>
          <a:p>
            <a:pPr marL="0" indent="0">
              <a:buFont typeface="Times" pitchFamily="18" charset="0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Overall: Search &amp; Research</a:t>
            </a:r>
            <a:endParaRPr lang="en-US" altLang="en-US" dirty="0"/>
          </a:p>
          <a:p>
            <a:pPr>
              <a:defRPr/>
            </a:pPr>
            <a:r>
              <a:rPr lang="en-US" altLang="en-US" dirty="0"/>
              <a:t>Four Dimensions:</a:t>
            </a:r>
          </a:p>
          <a:p>
            <a:pPr lvl="1">
              <a:defRPr/>
            </a:pPr>
            <a:r>
              <a:rPr lang="en-US" altLang="en-US" dirty="0"/>
              <a:t>Ease of Measurement</a:t>
            </a:r>
          </a:p>
          <a:p>
            <a:pPr lvl="1">
              <a:defRPr/>
            </a:pPr>
            <a:r>
              <a:rPr lang="en-US" altLang="en-US" dirty="0"/>
              <a:t>Reliability &amp; Validity</a:t>
            </a:r>
          </a:p>
          <a:p>
            <a:pPr lvl="1">
              <a:defRPr/>
            </a:pPr>
            <a:r>
              <a:rPr lang="en-US" altLang="en-US" dirty="0"/>
              <a:t>Field Implementation</a:t>
            </a:r>
          </a:p>
          <a:p>
            <a:pPr lvl="1">
              <a:defRPr/>
            </a:pPr>
            <a:r>
              <a:rPr lang="en-US" altLang="en-US" dirty="0"/>
              <a:t>Amenable to Targeted Improvement</a:t>
            </a:r>
          </a:p>
          <a:p>
            <a:pPr>
              <a:defRPr/>
            </a:pPr>
            <a:r>
              <a:rPr lang="en-US" altLang="en-US" dirty="0" smtClean="0"/>
              <a:t>Team</a:t>
            </a:r>
          </a:p>
          <a:p>
            <a:pPr lvl="1">
              <a:defRPr/>
            </a:pPr>
            <a:r>
              <a:rPr lang="en-US" altLang="en-US" dirty="0" smtClean="0"/>
              <a:t>4 Reviewers</a:t>
            </a:r>
          </a:p>
          <a:p>
            <a:pPr lvl="1">
              <a:defRPr/>
            </a:pPr>
            <a:r>
              <a:rPr lang="en-US" altLang="en-US" dirty="0" smtClean="0"/>
              <a:t>Individual scoring/Team meeting</a:t>
            </a:r>
          </a:p>
          <a:p>
            <a:pPr lvl="1">
              <a:defRPr/>
            </a:pPr>
            <a:r>
              <a:rPr lang="en-US" altLang="en-US" dirty="0" smtClean="0"/>
              <a:t>Consensus</a:t>
            </a:r>
            <a:endParaRPr lang="en-US" altLang="en-US" dirty="0"/>
          </a:p>
          <a:p>
            <a:pPr marL="0" indent="0">
              <a:buFont typeface="Times" pitchFamily="18" charset="0"/>
              <a:buNone/>
              <a:defRPr/>
            </a:pPr>
            <a:endParaRPr lang="en-US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6" r="5734"/>
          <a:stretch>
            <a:fillRect/>
          </a:stretch>
        </p:blipFill>
        <p:spPr bwMode="auto">
          <a:xfrm>
            <a:off x="5462588" y="914400"/>
            <a:ext cx="3495675" cy="4084638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Applying the Measure Evaluation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Ease of Measurement</a:t>
            </a:r>
          </a:p>
          <a:p>
            <a:pPr lvl="1"/>
            <a:r>
              <a:rPr lang="en-US" altLang="en-US" dirty="0" smtClean="0"/>
              <a:t>Collection</a:t>
            </a:r>
          </a:p>
          <a:p>
            <a:pPr lvl="1"/>
            <a:r>
              <a:rPr lang="en-US" altLang="en-US" dirty="0" smtClean="0"/>
              <a:t>Reporting</a:t>
            </a:r>
          </a:p>
          <a:p>
            <a:r>
              <a:rPr lang="en-US" altLang="en-US" dirty="0" smtClean="0"/>
              <a:t>Reliability &amp; Validity</a:t>
            </a:r>
          </a:p>
          <a:p>
            <a:pPr lvl="1"/>
            <a:r>
              <a:rPr lang="en-US" altLang="en-US" dirty="0" smtClean="0"/>
              <a:t>Nature of evidence (mixed/good/strong)</a:t>
            </a:r>
          </a:p>
          <a:p>
            <a:r>
              <a:rPr lang="en-US" altLang="en-US" dirty="0" smtClean="0"/>
              <a:t>Field Implementation</a:t>
            </a:r>
          </a:p>
          <a:p>
            <a:pPr lvl="1"/>
            <a:r>
              <a:rPr lang="en-US" altLang="en-US" dirty="0" smtClean="0"/>
              <a:t>Evidence of implementation, and how widespread</a:t>
            </a:r>
          </a:p>
          <a:p>
            <a:r>
              <a:rPr lang="en-US" altLang="en-US" dirty="0" smtClean="0"/>
              <a:t>Amenable to Targeted Improvement</a:t>
            </a:r>
          </a:p>
          <a:p>
            <a:pPr lvl="1"/>
            <a:r>
              <a:rPr lang="en-US" altLang="en-US" dirty="0" smtClean="0"/>
              <a:t>Current use</a:t>
            </a:r>
          </a:p>
          <a:p>
            <a:pPr lvl="1"/>
            <a:r>
              <a:rPr lang="en-US" altLang="en-US" dirty="0" smtClean="0"/>
              <a:t>Amenability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Challenging Measures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Several measures posed challenges:</a:t>
            </a:r>
          </a:p>
          <a:p>
            <a:pPr lvl="1"/>
            <a:r>
              <a:rPr lang="en-US" altLang="en-US" dirty="0" smtClean="0"/>
              <a:t>Clinical Survey Questionnaires</a:t>
            </a:r>
          </a:p>
          <a:p>
            <a:pPr lvl="1"/>
            <a:r>
              <a:rPr lang="en-US" altLang="en-US" dirty="0" smtClean="0"/>
              <a:t>Leapfrog</a:t>
            </a:r>
          </a:p>
          <a:p>
            <a:pPr lvl="1"/>
            <a:r>
              <a:rPr lang="en-US" altLang="en-US" dirty="0" smtClean="0"/>
              <a:t>Hospice Item Set</a:t>
            </a:r>
          </a:p>
          <a:p>
            <a:pPr lvl="1"/>
            <a:r>
              <a:rPr lang="en-US" altLang="en-US" dirty="0" smtClean="0"/>
              <a:t>Patient Engagement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Clinical Survey Questionnaires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990539"/>
              </p:ext>
            </p:extLst>
          </p:nvPr>
        </p:nvGraphicFramePr>
        <p:xfrm>
          <a:off x="228601" y="1447800"/>
          <a:ext cx="8610600" cy="4191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037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88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Patient Health Questionnaire: the PHQ-9 (NQF 712)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2.75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6914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Generalized Anxiety Disorder 7-item (GAD-7)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6914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Columbia Suicide Severity Rating Scale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921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Alcohol Use Disorder Identification Test (AUDIT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2.75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42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Leapfrog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233027"/>
              </p:ext>
            </p:extLst>
          </p:nvPr>
        </p:nvGraphicFramePr>
        <p:xfrm>
          <a:off x="228600" y="1447800"/>
          <a:ext cx="8610600" cy="525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037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89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High-risk Newborn Deliveries (PC-03)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4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3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Good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6914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Newborn Bilirubin Screening &amp; DVT Prophylaxis in Women Undergoing Cesarean Section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Incidence of Episiotomy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Aortic Valve Replacement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Pancreatic Resection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Abdominal Aortic Aneurysm Repair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1*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0*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Weak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Esophagectomy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1*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Weak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27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Hospice Item Set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862638"/>
              </p:ext>
            </p:extLst>
          </p:nvPr>
        </p:nvGraphicFramePr>
        <p:xfrm>
          <a:off x="228601" y="1447800"/>
          <a:ext cx="8610600" cy="4039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3999"/>
                <a:gridCol w="1371600"/>
                <a:gridCol w="1066800"/>
                <a:gridCol w="1524000"/>
                <a:gridCol w="1351430"/>
                <a:gridCol w="629770"/>
                <a:gridCol w="1143001"/>
              </a:tblGrid>
              <a:tr h="1037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Measure Name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Ease of Measurement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and Validity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Field Implementation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Amenable to Targeted Improvement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Preliminary Evaluation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6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HIS: Pain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Screening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86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HIS: Pain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Assessment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Good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</a:tr>
              <a:tr h="4865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HIS: Dyspnea </a:t>
                      </a:r>
                      <a:r>
                        <a:rPr lang="en-US" sz="1400" b="1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Screening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1.75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/>
                          <a:ea typeface="MS Gothic"/>
                          <a:cs typeface="Times New Roman"/>
                        </a:rPr>
                        <a:t>Moderate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4758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HIS: Dyspnea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Treatment 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1.75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Moderate</a:t>
                      </a:r>
                      <a:endParaRPr lang="en-US" sz="14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</a:tr>
              <a:tr h="921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HIS: Patients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Treated with an Opioid who are Given a Bowel Regimen</a:t>
                      </a:r>
                      <a:endParaRPr lang="en-US" sz="1400" b="1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1*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2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1.5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Times New Roman"/>
                        </a:rPr>
                        <a:t>Weak</a:t>
                      </a:r>
                      <a:endParaRPr lang="en-US" sz="1400" b="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4222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5962</TotalTime>
  <Words>1052</Words>
  <Application>Microsoft Office PowerPoint</Application>
  <PresentationFormat>On-screen Show (4:3)</PresentationFormat>
  <Paragraphs>467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Blank Presentation</vt:lpstr>
      <vt:lpstr>1_Blank Presentation</vt:lpstr>
      <vt:lpstr>Statewide Quality Advisory Committee (SQAC) Meeting</vt:lpstr>
      <vt:lpstr>Agenda</vt:lpstr>
      <vt:lpstr>New SQMS Measure Evaluation: Overview</vt:lpstr>
      <vt:lpstr>METHOD</vt:lpstr>
      <vt:lpstr>Applying the Measure Evaluation Criteria</vt:lpstr>
      <vt:lpstr>Challenging Measures</vt:lpstr>
      <vt:lpstr>Challenges: Clinical Survey Questionnaires</vt:lpstr>
      <vt:lpstr>Challenges: Leapfrog</vt:lpstr>
      <vt:lpstr>Challenges: Hospice Item Set</vt:lpstr>
      <vt:lpstr>Challenges: Patient Engagement</vt:lpstr>
      <vt:lpstr>Recommendations: Behavioral Health</vt:lpstr>
      <vt:lpstr>Recommendations: Pediatric Care/Behavioral Health</vt:lpstr>
      <vt:lpstr>Recommendations: End-of-Life Care/Patient-Centered Care</vt:lpstr>
      <vt:lpstr>Recommendations: Other Measures </vt:lpstr>
      <vt:lpstr>Recommendations: Other Measures (cont’d) </vt:lpstr>
      <vt:lpstr>PSI 19 – Obstetric Trauma w/o Instrument</vt:lpstr>
      <vt:lpstr>SQAC 2014 Agenda</vt:lpstr>
      <vt:lpstr>Next meeting</vt:lpstr>
    </vt:vector>
  </TitlesOfParts>
  <Company>The Lewin Group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2014-09-11T23:16:16Z</dcterms:created>
  <dc:creator>Tim Prinz</dc:creator>
  <lastModifiedBy>Joshua Manning</lastModifiedBy>
  <lastPrinted>2014-09-22T12:15:50Z</lastPrinted>
  <dcterms:modified xsi:type="dcterms:W3CDTF">2014-09-29T12:40:23Z</dcterms:modified>
  <revision>56</revision>
  <dc:title>Statewide Quality Advisory Committee (SQAC) Meeting</dc:title>
</coreProperties>
</file>