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886" r:id="rId2"/>
    <p:sldMasterId id="2147483898" r:id="rId3"/>
  </p:sldMasterIdLst>
  <p:notesMasterIdLst>
    <p:notesMasterId r:id="rId12"/>
  </p:notesMasterIdLst>
  <p:handoutMasterIdLst>
    <p:handoutMasterId r:id="rId13"/>
  </p:handoutMasterIdLst>
  <p:sldIdLst>
    <p:sldId id="256" r:id="rId4"/>
    <p:sldId id="299" r:id="rId5"/>
    <p:sldId id="342" r:id="rId6"/>
    <p:sldId id="316" r:id="rId7"/>
    <p:sldId id="337" r:id="rId8"/>
    <p:sldId id="340" r:id="rId9"/>
    <p:sldId id="339" r:id="rId10"/>
    <p:sldId id="27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2571" autoAdjust="0"/>
  </p:normalViewPr>
  <p:slideViewPr>
    <p:cSldViewPr>
      <p:cViewPr>
        <p:scale>
          <a:sx n="100" d="100"/>
          <a:sy n="100" d="100"/>
        </p:scale>
        <p:origin x="-8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92" d="100"/>
          <a:sy n="92" d="100"/>
        </p:scale>
        <p:origin x="-3690" y="-6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33" tIns="46316" rIns="92633" bIns="46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4912"/>
            <a:ext cx="5608320" cy="4183220"/>
          </a:xfrm>
          <a:prstGeom prst="rect">
            <a:avLst/>
          </a:prstGeom>
        </p:spPr>
        <p:txBody>
          <a:bodyPr vert="horz" lIns="92633" tIns="46316" rIns="92633" bIns="463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>
              <a:defRPr/>
            </a:pPr>
            <a:endParaRPr lang="en-US" alt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267200"/>
            <a:ext cx="560832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lv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06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267200"/>
            <a:ext cx="560832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lv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3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8839CF5-AA51-4436-8BB1-643D76291E4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3A7F7C0-A169-4E36-9CF2-A143A981D7B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81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2FD5AB4-29BB-4CE2-9E20-E289110DA47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8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98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06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860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9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17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12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53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3288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08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63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01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04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1083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40515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67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0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47E67DB1-F9D4-4291-94CE-B12190BB1CD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14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qac@state.ma.u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October 19, 2015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/>
              <a:t>Welcome and Business Items		     3:00 – 3:05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SQMS Updates			</a:t>
            </a:r>
            <a:r>
              <a:rPr lang="en-US" sz="2000" dirty="0" smtClean="0"/>
              <a:t>     </a:t>
            </a:r>
            <a:r>
              <a:rPr lang="en-US" sz="2000" dirty="0"/>
              <a:t>3:05 – 3:25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r>
              <a:rPr lang="en-US" sz="2000" dirty="0"/>
              <a:t>Review Final Report			     3:25 – 3:55</a:t>
            </a:r>
          </a:p>
          <a:p>
            <a:pPr marL="0" indent="0">
              <a:buNone/>
            </a:pPr>
            <a:r>
              <a:rPr lang="en-US" sz="2000" dirty="0"/>
              <a:t>					</a:t>
            </a:r>
          </a:p>
          <a:p>
            <a:pPr eaLnBrk="1" hangingPunct="1"/>
            <a:r>
              <a:rPr lang="en-US" sz="2000" dirty="0"/>
              <a:t>Other/Next Steps		</a:t>
            </a:r>
            <a:r>
              <a:rPr lang="en-US" sz="2000" dirty="0" smtClean="0"/>
              <a:t>                     3:55 </a:t>
            </a:r>
            <a:r>
              <a:rPr lang="en-US" sz="2000" dirty="0"/>
              <a:t>– 4:00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741363" y="4114800"/>
            <a:ext cx="7772400" cy="1362075"/>
          </a:xfrm>
        </p:spPr>
        <p:txBody>
          <a:bodyPr/>
          <a:lstStyle/>
          <a:p>
            <a:r>
              <a:rPr lang="en-US" sz="3200" dirty="0" smtClean="0"/>
              <a:t>2016 SQMS MEASURES</a:t>
            </a:r>
            <a:endParaRPr lang="en-US" sz="32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 bwMode="auto">
          <a:xfrm>
            <a:off x="762000" y="3986213"/>
            <a:ext cx="77724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3200" kern="0" dirty="0" smtClean="0"/>
              <a:t>Review Updates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202068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to 2016 SQMS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HEDIS Updates</a:t>
            </a:r>
          </a:p>
          <a:p>
            <a:r>
              <a:rPr lang="en-US" dirty="0" smtClean="0"/>
              <a:t>Added four </a:t>
            </a:r>
            <a:r>
              <a:rPr lang="en-US" dirty="0"/>
              <a:t>new </a:t>
            </a:r>
            <a:r>
              <a:rPr lang="en-US" dirty="0" smtClean="0"/>
              <a:t>measures:</a:t>
            </a:r>
            <a:endParaRPr lang="en-US" dirty="0"/>
          </a:p>
          <a:p>
            <a:pPr lvl="1"/>
            <a:r>
              <a:rPr lang="en-US" sz="1800" dirty="0"/>
              <a:t>Non-Recommended PSA-Based Screening in Older Men </a:t>
            </a:r>
          </a:p>
          <a:p>
            <a:pPr lvl="1"/>
            <a:r>
              <a:rPr lang="en-US" sz="1800" dirty="0"/>
              <a:t>Use of Multiple Concurrent Antipsychotics in Children and Adolescents </a:t>
            </a:r>
          </a:p>
          <a:p>
            <a:pPr lvl="1"/>
            <a:r>
              <a:rPr lang="en-US" sz="1800" dirty="0"/>
              <a:t>Metabolic Monitoring for Children and Adolescents on Antipsychotics </a:t>
            </a:r>
          </a:p>
          <a:p>
            <a:pPr lvl="1"/>
            <a:r>
              <a:rPr lang="en-US" sz="1800" dirty="0"/>
              <a:t>Use of First-Line Psychosocial Care for Children and Adolescents on Antipsychotics </a:t>
            </a: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dirty="0" smtClean="0"/>
              <a:t>Removed two measures:</a:t>
            </a:r>
            <a:endParaRPr lang="en-US" dirty="0"/>
          </a:p>
          <a:p>
            <a:pPr lvl="1"/>
            <a:r>
              <a:rPr lang="en-US" sz="1800" dirty="0"/>
              <a:t>Glaucoma screening for older adults </a:t>
            </a:r>
            <a:endParaRPr lang="en-US" sz="1800" dirty="0" smtClean="0"/>
          </a:p>
          <a:p>
            <a:pPr lvl="1"/>
            <a:r>
              <a:rPr lang="en-US" sz="1800" dirty="0" smtClean="0"/>
              <a:t>Cholesterol </a:t>
            </a:r>
            <a:r>
              <a:rPr lang="en-US" sz="1800" dirty="0"/>
              <a:t>management for patients with cardiovascular </a:t>
            </a:r>
            <a:r>
              <a:rPr lang="en-US" sz="1800" dirty="0" smtClean="0"/>
              <a:t>conditions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Changes to CMS process </a:t>
            </a:r>
            <a:r>
              <a:rPr lang="en-US" dirty="0"/>
              <a:t>m</a:t>
            </a:r>
            <a:r>
              <a:rPr lang="en-US" dirty="0" smtClean="0"/>
              <a:t>easures </a:t>
            </a:r>
          </a:p>
          <a:p>
            <a:r>
              <a:rPr lang="en-US" sz="2000" dirty="0" smtClean="0"/>
              <a:t>Two measures retired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Surgery </a:t>
            </a:r>
            <a:r>
              <a:rPr lang="en-US" sz="1800" dirty="0"/>
              <a:t>Patients with Perioperative Temperature </a:t>
            </a:r>
            <a:r>
              <a:rPr lang="en-US" sz="1800" dirty="0" smtClean="0"/>
              <a:t>Mgmt. (SCIP-Inf-10)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Surgery </a:t>
            </a:r>
            <a:r>
              <a:rPr lang="en-US" sz="1800" dirty="0"/>
              <a:t>patients with recommended venous thromboembolism prophylaxis </a:t>
            </a:r>
            <a:r>
              <a:rPr lang="en-US" sz="1800" dirty="0" smtClean="0"/>
              <a:t>ordered</a:t>
            </a:r>
            <a:r>
              <a:rPr lang="en-US" sz="1800" dirty="0"/>
              <a:t> (</a:t>
            </a:r>
            <a:r>
              <a:rPr lang="en-US" sz="1800" dirty="0" smtClean="0"/>
              <a:t>SCIP-VTE-1)</a:t>
            </a:r>
            <a:endParaRPr lang="en-US" sz="1800" dirty="0"/>
          </a:p>
          <a:p>
            <a:r>
              <a:rPr lang="en-US" sz="2000" dirty="0" smtClean="0"/>
              <a:t>Seven measures are now voluntarily reported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Prophylactic antibiotic </a:t>
            </a:r>
            <a:r>
              <a:rPr lang="en-US" sz="1800" dirty="0" smtClean="0"/>
              <a:t>within </a:t>
            </a:r>
            <a:r>
              <a:rPr lang="en-US" sz="1800" dirty="0"/>
              <a:t>1-hour </a:t>
            </a:r>
            <a:r>
              <a:rPr lang="en-US" sz="1800" dirty="0" smtClean="0"/>
              <a:t>of incision </a:t>
            </a:r>
            <a:r>
              <a:rPr lang="en-US" sz="1800" dirty="0"/>
              <a:t>(SCIP-Inf-1a)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Prophylactic antibiotic selection for surgical patients (SCIP-Inf-2a) 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Catheter </a:t>
            </a:r>
            <a:r>
              <a:rPr lang="en-US" sz="1800" dirty="0"/>
              <a:t>Removed on </a:t>
            </a:r>
            <a:r>
              <a:rPr lang="en-US" sz="1800" dirty="0" smtClean="0"/>
              <a:t>Post-op </a:t>
            </a:r>
            <a:r>
              <a:rPr lang="en-US" sz="1800" dirty="0"/>
              <a:t>Day 1 </a:t>
            </a:r>
            <a:r>
              <a:rPr lang="en-US" sz="1800" dirty="0" smtClean="0"/>
              <a:t>or 2 (</a:t>
            </a:r>
            <a:r>
              <a:rPr lang="en-US" sz="1800" dirty="0"/>
              <a:t>SCIP-Inf-9)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Initial antibiotic selection for community-acquired pneumonia </a:t>
            </a:r>
            <a:r>
              <a:rPr lang="en-US" sz="1800" dirty="0" smtClean="0"/>
              <a:t>(</a:t>
            </a:r>
            <a:r>
              <a:rPr lang="en-US" sz="1800" dirty="0"/>
              <a:t>PN 6)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Aspirin prescribed at discharge for AMI (AMI 2)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Primary </a:t>
            </a:r>
            <a:r>
              <a:rPr lang="en-US" sz="1800" dirty="0" smtClean="0"/>
              <a:t>PCI </a:t>
            </a:r>
            <a:r>
              <a:rPr lang="en-US" sz="1800" dirty="0"/>
              <a:t>received within 90 minutes of hospital arrival (AMI </a:t>
            </a:r>
            <a:r>
              <a:rPr lang="en-US" sz="1800" dirty="0" smtClean="0"/>
              <a:t>8a)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Statin Prescribed at Discharge (AMI 10)</a:t>
            </a:r>
          </a:p>
          <a:p>
            <a:endParaRPr lang="en-US" dirty="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dirty="0" smtClean="0"/>
              <a:t>Updates to 2016 SQMS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3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Updates to 2016 SQMS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69225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Added </a:t>
            </a:r>
            <a:r>
              <a:rPr lang="en-US" dirty="0"/>
              <a:t>21 </a:t>
            </a:r>
            <a:r>
              <a:rPr lang="en-US" dirty="0" smtClean="0"/>
              <a:t>hospital measures </a:t>
            </a:r>
            <a:r>
              <a:rPr lang="en-US" dirty="0"/>
              <a:t>proposed by </a:t>
            </a:r>
            <a:r>
              <a:rPr lang="en-US" dirty="0" smtClean="0"/>
              <a:t>MAHP-MHA on September 21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Recommend removing Health Plan All-cause Readmissions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17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741363" y="4114800"/>
            <a:ext cx="7772400" cy="1362075"/>
          </a:xfrm>
        </p:spPr>
        <p:txBody>
          <a:bodyPr/>
          <a:lstStyle/>
          <a:p>
            <a:r>
              <a:rPr lang="en-US" sz="3200" dirty="0" smtClean="0"/>
              <a:t>SQAC Final Report</a:t>
            </a:r>
            <a:endParaRPr lang="en-US" sz="32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 bwMode="auto">
          <a:xfrm>
            <a:off x="762000" y="3962400"/>
            <a:ext cx="77724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3200" kern="0" dirty="0" smtClean="0"/>
              <a:t>Review and Discuss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28702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Monday, December 14</a:t>
            </a:r>
            <a:endParaRPr lang="en-US" altLang="en-US" baseline="30000" dirty="0" smtClean="0"/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3:00-5:00 p.m.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501 Boylston Street, 5th Floor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Next scheduled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 dirty="0">
                <a:cs typeface="Osaka"/>
                <a:hlinkClick r:id="rId3"/>
              </a:rPr>
              <a:t>http://chiamass.gov/sqac</a:t>
            </a:r>
            <a:r>
              <a:rPr lang="en-US" altLang="en-US" dirty="0" smtClean="0">
                <a:cs typeface="Osaka"/>
                <a:hlinkClick r:id="rId3"/>
              </a:rPr>
              <a:t>/</a:t>
            </a:r>
          </a:p>
          <a:p>
            <a:pPr eaLnBrk="1" hangingPunct="1"/>
            <a:r>
              <a:rPr lang="en-US" altLang="en-US" dirty="0" smtClean="0">
                <a:cs typeface="Osaka"/>
                <a:hlinkClick r:id="rId3"/>
              </a:rPr>
              <a:t>sqac</a:t>
            </a:r>
            <a:r>
              <a:rPr lang="en-US" altLang="en-US" dirty="0">
                <a:cs typeface="Osaka"/>
                <a:hlinkClick r:id="rId3"/>
              </a:rPr>
              <a:t>@state.ma.us</a:t>
            </a:r>
            <a:r>
              <a:rPr lang="en-US" altLang="en-US" dirty="0">
                <a:cs typeface="Osak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189</Words>
  <Application>Microsoft Office PowerPoint</Application>
  <PresentationFormat>On-screen Show (4:3)</PresentationFormat>
  <Paragraphs>60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Blank Presentation</vt:lpstr>
      <vt:lpstr>1_Blank Presentation</vt:lpstr>
      <vt:lpstr>2_Blank Presentation</vt:lpstr>
      <vt:lpstr>Statewide Quality Advisory Committee (SQAC) Meeting</vt:lpstr>
      <vt:lpstr>Agenda</vt:lpstr>
      <vt:lpstr>2016 SQMS MEASURES</vt:lpstr>
      <vt:lpstr>Updates to 2016 SQMS</vt:lpstr>
      <vt:lpstr>Updates to 2016 SQMS</vt:lpstr>
      <vt:lpstr>Updates to 2016 SQMS</vt:lpstr>
      <vt:lpstr>SQAC Final Report</vt:lpstr>
      <vt:lpstr>Next scheduled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2015-10-19T13:31:10Z</dcterms:modified>
</cp:coreProperties>
</file>