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4.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1"/>
    <p:sldMasterId id="2147483886" r:id="rId2"/>
    <p:sldMasterId id="2147483898" r:id="rId3"/>
    <p:sldMasterId id="2147483910" r:id="rId4"/>
  </p:sldMasterIdLst>
  <p:notesMasterIdLst>
    <p:notesMasterId r:id="rId27"/>
  </p:notesMasterIdLst>
  <p:handoutMasterIdLst>
    <p:handoutMasterId r:id="rId28"/>
  </p:handoutMasterIdLst>
  <p:sldIdLst>
    <p:sldId id="256" r:id="rId5"/>
    <p:sldId id="299" r:id="rId6"/>
    <p:sldId id="345" r:id="rId7"/>
    <p:sldId id="346" r:id="rId8"/>
    <p:sldId id="347" r:id="rId9"/>
    <p:sldId id="348" r:id="rId10"/>
    <p:sldId id="349" r:id="rId11"/>
    <p:sldId id="350" r:id="rId12"/>
    <p:sldId id="351" r:id="rId13"/>
    <p:sldId id="352" r:id="rId14"/>
    <p:sldId id="353" r:id="rId15"/>
    <p:sldId id="354" r:id="rId16"/>
    <p:sldId id="355" r:id="rId17"/>
    <p:sldId id="356" r:id="rId18"/>
    <p:sldId id="357" r:id="rId19"/>
    <p:sldId id="358" r:id="rId20"/>
    <p:sldId id="339" r:id="rId21"/>
    <p:sldId id="340" r:id="rId22"/>
    <p:sldId id="316" r:id="rId23"/>
    <p:sldId id="337" r:id="rId24"/>
    <p:sldId id="344" r:id="rId25"/>
    <p:sldId id="277" r:id="rId26"/>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pitchFamily="34" charset="0"/>
        <a:ea typeface="Osaka"/>
        <a:cs typeface="Osaka"/>
      </a:defRPr>
    </a:lvl1pPr>
    <a:lvl2pPr marL="457200" algn="l" rtl="0" fontAlgn="base">
      <a:spcBef>
        <a:spcPct val="0"/>
      </a:spcBef>
      <a:spcAft>
        <a:spcPct val="0"/>
      </a:spcAft>
      <a:defRPr kern="1200">
        <a:solidFill>
          <a:schemeClr val="tx1"/>
        </a:solidFill>
        <a:latin typeface="Arial" pitchFamily="34" charset="0"/>
        <a:ea typeface="Osaka"/>
        <a:cs typeface="Osaka"/>
      </a:defRPr>
    </a:lvl2pPr>
    <a:lvl3pPr marL="914400" algn="l" rtl="0" fontAlgn="base">
      <a:spcBef>
        <a:spcPct val="0"/>
      </a:spcBef>
      <a:spcAft>
        <a:spcPct val="0"/>
      </a:spcAft>
      <a:defRPr kern="1200">
        <a:solidFill>
          <a:schemeClr val="tx1"/>
        </a:solidFill>
        <a:latin typeface="Arial" pitchFamily="34" charset="0"/>
        <a:ea typeface="Osaka"/>
        <a:cs typeface="Osaka"/>
      </a:defRPr>
    </a:lvl3pPr>
    <a:lvl4pPr marL="1371600" algn="l" rtl="0" fontAlgn="base">
      <a:spcBef>
        <a:spcPct val="0"/>
      </a:spcBef>
      <a:spcAft>
        <a:spcPct val="0"/>
      </a:spcAft>
      <a:defRPr kern="1200">
        <a:solidFill>
          <a:schemeClr val="tx1"/>
        </a:solidFill>
        <a:latin typeface="Arial" pitchFamily="34" charset="0"/>
        <a:ea typeface="Osaka"/>
        <a:cs typeface="Osaka"/>
      </a:defRPr>
    </a:lvl4pPr>
    <a:lvl5pPr marL="1828800" algn="l" rtl="0" fontAlgn="base">
      <a:spcBef>
        <a:spcPct val="0"/>
      </a:spcBef>
      <a:spcAft>
        <a:spcPct val="0"/>
      </a:spcAft>
      <a:defRPr kern="1200">
        <a:solidFill>
          <a:schemeClr val="tx1"/>
        </a:solidFill>
        <a:latin typeface="Arial" pitchFamily="34" charset="0"/>
        <a:ea typeface="Osaka"/>
        <a:cs typeface="Osaka"/>
      </a:defRPr>
    </a:lvl5pPr>
    <a:lvl6pPr marL="2286000" algn="l" defTabSz="914400" rtl="0" eaLnBrk="1" latinLnBrk="0" hangingPunct="1">
      <a:defRPr kern="1200">
        <a:solidFill>
          <a:schemeClr val="tx1"/>
        </a:solidFill>
        <a:latin typeface="Arial" pitchFamily="34" charset="0"/>
        <a:ea typeface="Osaka"/>
        <a:cs typeface="Osaka"/>
      </a:defRPr>
    </a:lvl6pPr>
    <a:lvl7pPr marL="2743200" algn="l" defTabSz="914400" rtl="0" eaLnBrk="1" latinLnBrk="0" hangingPunct="1">
      <a:defRPr kern="1200">
        <a:solidFill>
          <a:schemeClr val="tx1"/>
        </a:solidFill>
        <a:latin typeface="Arial" pitchFamily="34" charset="0"/>
        <a:ea typeface="Osaka"/>
        <a:cs typeface="Osaka"/>
      </a:defRPr>
    </a:lvl7pPr>
    <a:lvl8pPr marL="3200400" algn="l" defTabSz="914400" rtl="0" eaLnBrk="1" latinLnBrk="0" hangingPunct="1">
      <a:defRPr kern="1200">
        <a:solidFill>
          <a:schemeClr val="tx1"/>
        </a:solidFill>
        <a:latin typeface="Arial" pitchFamily="34" charset="0"/>
        <a:ea typeface="Osaka"/>
        <a:cs typeface="Osaka"/>
      </a:defRPr>
    </a:lvl8pPr>
    <a:lvl9pPr marL="3657600" algn="l" defTabSz="914400" rtl="0" eaLnBrk="1" latinLnBrk="0" hangingPunct="1">
      <a:defRPr kern="1200">
        <a:solidFill>
          <a:schemeClr val="tx1"/>
        </a:solidFill>
        <a:latin typeface="Arial" pitchFamily="34" charset="0"/>
        <a:ea typeface="Osaka"/>
        <a:cs typeface="Osak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1" autoAdjust="0"/>
    <p:restoredTop sz="92571" autoAdjust="0"/>
  </p:normalViewPr>
  <p:slideViewPr>
    <p:cSldViewPr>
      <p:cViewPr>
        <p:scale>
          <a:sx n="100" d="100"/>
          <a:sy n="100" d="100"/>
        </p:scale>
        <p:origin x="240" y="22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68"/>
    </p:cViewPr>
  </p:sorterViewPr>
  <p:notesViewPr>
    <p:cSldViewPr>
      <p:cViewPr>
        <p:scale>
          <a:sx n="92" d="100"/>
          <a:sy n="92" d="100"/>
        </p:scale>
        <p:origin x="-3690" y="-60"/>
      </p:cViewPr>
      <p:guideLst>
        <p:guide orient="horz" pos="3025"/>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38AD62-E914-4E07-9C8F-A7FA71246EC0}" type="doc">
      <dgm:prSet loTypeId="urn:microsoft.com/office/officeart/2005/8/layout/hList1" loCatId="list" qsTypeId="urn:microsoft.com/office/officeart/2005/8/quickstyle/simple1" qsCatId="simple" csTypeId="urn:microsoft.com/office/officeart/2005/8/colors/accent4_2" csCatId="accent4" phldr="1"/>
      <dgm:spPr/>
      <dgm:t>
        <a:bodyPr/>
        <a:lstStyle/>
        <a:p>
          <a:endParaRPr lang="en-US"/>
        </a:p>
      </dgm:t>
    </dgm:pt>
    <dgm:pt modelId="{E503BBEF-9A28-4933-8BCB-A12F2B961BFA}">
      <dgm:prSet phldrT="[Text]"/>
      <dgm:spPr/>
      <dgm:t>
        <a:bodyPr/>
        <a:lstStyle/>
        <a:p>
          <a:r>
            <a:rPr lang="en-US" dirty="0" smtClean="0"/>
            <a:t>BCBS</a:t>
          </a:r>
        </a:p>
      </dgm:t>
    </dgm:pt>
    <dgm:pt modelId="{FB95AA6D-7A7F-4456-AD10-F94FF8304970}" type="parTrans" cxnId="{92149544-60AF-4D90-AD26-A578BFCC7E23}">
      <dgm:prSet/>
      <dgm:spPr/>
      <dgm:t>
        <a:bodyPr/>
        <a:lstStyle/>
        <a:p>
          <a:endParaRPr lang="en-US"/>
        </a:p>
      </dgm:t>
    </dgm:pt>
    <dgm:pt modelId="{D3B8E6C6-BE62-40C9-BED6-F3DA07897693}" type="sibTrans" cxnId="{92149544-60AF-4D90-AD26-A578BFCC7E23}">
      <dgm:prSet/>
      <dgm:spPr/>
      <dgm:t>
        <a:bodyPr/>
        <a:lstStyle/>
        <a:p>
          <a:endParaRPr lang="en-US"/>
        </a:p>
      </dgm:t>
    </dgm:pt>
    <dgm:pt modelId="{5AE63EA7-2F0B-4123-B7FB-B912EA789AC8}">
      <dgm:prSet phldrT="[Text]"/>
      <dgm:spPr>
        <a:noFill/>
        <a:ln>
          <a:solidFill>
            <a:schemeClr val="accent4">
              <a:alpha val="90000"/>
            </a:schemeClr>
          </a:solidFill>
        </a:ln>
      </dgm:spPr>
      <dgm:t>
        <a:bodyPr/>
        <a:lstStyle/>
        <a:p>
          <a:r>
            <a:rPr lang="en-US" b="0" dirty="0" smtClean="0"/>
            <a:t>Alternative Quality Contract</a:t>
          </a:r>
          <a:endParaRPr lang="en-US" b="0" dirty="0"/>
        </a:p>
      </dgm:t>
    </dgm:pt>
    <dgm:pt modelId="{6FC13CFA-F19D-46EA-BDE2-ED740EFAC3FE}" type="parTrans" cxnId="{1D547260-F83C-4503-AB6F-FD012600FE64}">
      <dgm:prSet/>
      <dgm:spPr/>
      <dgm:t>
        <a:bodyPr/>
        <a:lstStyle/>
        <a:p>
          <a:endParaRPr lang="en-US"/>
        </a:p>
      </dgm:t>
    </dgm:pt>
    <dgm:pt modelId="{93C72AB8-4C53-4C1F-9B34-33CD7F79C56C}" type="sibTrans" cxnId="{1D547260-F83C-4503-AB6F-FD012600FE64}">
      <dgm:prSet/>
      <dgm:spPr/>
      <dgm:t>
        <a:bodyPr/>
        <a:lstStyle/>
        <a:p>
          <a:endParaRPr lang="en-US"/>
        </a:p>
      </dgm:t>
    </dgm:pt>
    <dgm:pt modelId="{A9837D36-B43E-41F9-8E27-760BE4B3CAE5}">
      <dgm:prSet phldrT="[Text]"/>
      <dgm:spPr/>
      <dgm:t>
        <a:bodyPr/>
        <a:lstStyle/>
        <a:p>
          <a:r>
            <a:rPr lang="en-US" dirty="0" smtClean="0"/>
            <a:t>Tufts Health Plan</a:t>
          </a:r>
          <a:endParaRPr lang="en-US" dirty="0"/>
        </a:p>
      </dgm:t>
    </dgm:pt>
    <dgm:pt modelId="{72167D5E-63A9-4D33-B619-E0056D183E75}" type="parTrans" cxnId="{8F7D71AE-D642-4A5B-A153-C2DCC50A6F2B}">
      <dgm:prSet/>
      <dgm:spPr/>
      <dgm:t>
        <a:bodyPr/>
        <a:lstStyle/>
        <a:p>
          <a:endParaRPr lang="en-US"/>
        </a:p>
      </dgm:t>
    </dgm:pt>
    <dgm:pt modelId="{A74028C8-B98F-4ED4-B048-A4A6319F4063}" type="sibTrans" cxnId="{8F7D71AE-D642-4A5B-A153-C2DCC50A6F2B}">
      <dgm:prSet/>
      <dgm:spPr/>
      <dgm:t>
        <a:bodyPr/>
        <a:lstStyle/>
        <a:p>
          <a:endParaRPr lang="en-US"/>
        </a:p>
      </dgm:t>
    </dgm:pt>
    <dgm:pt modelId="{4EDD63EE-CCC2-4123-8845-761E4B11F32A}">
      <dgm:prSet phldrT="[Text]"/>
      <dgm:spPr>
        <a:noFill/>
        <a:ln>
          <a:solidFill>
            <a:schemeClr val="accent4">
              <a:alpha val="90000"/>
            </a:schemeClr>
          </a:solidFill>
        </a:ln>
      </dgm:spPr>
      <dgm:t>
        <a:bodyPr/>
        <a:lstStyle/>
        <a:p>
          <a:r>
            <a:rPr lang="en-US" dirty="0" smtClean="0"/>
            <a:t>Coordinated Care Model and Provider Engagement Model</a:t>
          </a:r>
          <a:endParaRPr lang="en-US" dirty="0"/>
        </a:p>
      </dgm:t>
    </dgm:pt>
    <dgm:pt modelId="{299CDC3D-CC08-4BF9-9AE5-FE021838D84F}" type="parTrans" cxnId="{83A378A3-0887-47FE-B88A-BE80379CE219}">
      <dgm:prSet/>
      <dgm:spPr/>
      <dgm:t>
        <a:bodyPr/>
        <a:lstStyle/>
        <a:p>
          <a:endParaRPr lang="en-US"/>
        </a:p>
      </dgm:t>
    </dgm:pt>
    <dgm:pt modelId="{9A82AC78-46B1-421F-95C1-F703A376E0F6}" type="sibTrans" cxnId="{83A378A3-0887-47FE-B88A-BE80379CE219}">
      <dgm:prSet/>
      <dgm:spPr/>
      <dgm:t>
        <a:bodyPr/>
        <a:lstStyle/>
        <a:p>
          <a:endParaRPr lang="en-US"/>
        </a:p>
      </dgm:t>
    </dgm:pt>
    <dgm:pt modelId="{98519D3A-F50A-4DC1-A47C-7C1FA687A171}">
      <dgm:prSet phldrT="[Text]"/>
      <dgm:spPr>
        <a:noFill/>
        <a:ln>
          <a:solidFill>
            <a:schemeClr val="accent4">
              <a:alpha val="90000"/>
            </a:schemeClr>
          </a:solidFill>
        </a:ln>
      </dgm:spPr>
      <dgm:t>
        <a:bodyPr/>
        <a:lstStyle/>
        <a:p>
          <a:r>
            <a:rPr lang="en-US" dirty="0" smtClean="0"/>
            <a:t>Uses 5 high-priority measures per provider contract on average</a:t>
          </a:r>
          <a:endParaRPr lang="en-US" dirty="0"/>
        </a:p>
      </dgm:t>
    </dgm:pt>
    <dgm:pt modelId="{9CB02201-626F-4969-ABF3-C91C93FFADAE}" type="parTrans" cxnId="{C0C47DD0-8072-4AEA-B85E-11EBA051F5B0}">
      <dgm:prSet/>
      <dgm:spPr/>
      <dgm:t>
        <a:bodyPr/>
        <a:lstStyle/>
        <a:p>
          <a:endParaRPr lang="en-US"/>
        </a:p>
      </dgm:t>
    </dgm:pt>
    <dgm:pt modelId="{2EAB1E25-05FC-4297-BE66-777F50B90D2B}" type="sibTrans" cxnId="{C0C47DD0-8072-4AEA-B85E-11EBA051F5B0}">
      <dgm:prSet/>
      <dgm:spPr/>
      <dgm:t>
        <a:bodyPr/>
        <a:lstStyle/>
        <a:p>
          <a:endParaRPr lang="en-US"/>
        </a:p>
      </dgm:t>
    </dgm:pt>
    <dgm:pt modelId="{E60224AD-3F7B-4D64-B398-1FF3631F1182}">
      <dgm:prSet phldrT="[Text]"/>
      <dgm:spPr/>
      <dgm:t>
        <a:bodyPr/>
        <a:lstStyle/>
        <a:p>
          <a:r>
            <a:rPr lang="en-US" dirty="0" smtClean="0"/>
            <a:t>Harvard Pilgrim Health Care</a:t>
          </a:r>
          <a:endParaRPr lang="en-US" dirty="0"/>
        </a:p>
      </dgm:t>
    </dgm:pt>
    <dgm:pt modelId="{5AD5EEFF-5873-4A04-926D-21B1BD556D01}" type="parTrans" cxnId="{6364DC2D-A437-46E5-957B-105F2300AA29}">
      <dgm:prSet/>
      <dgm:spPr/>
      <dgm:t>
        <a:bodyPr/>
        <a:lstStyle/>
        <a:p>
          <a:endParaRPr lang="en-US"/>
        </a:p>
      </dgm:t>
    </dgm:pt>
    <dgm:pt modelId="{75584492-FD7B-4D45-ACFE-8F30C32E48E0}" type="sibTrans" cxnId="{6364DC2D-A437-46E5-957B-105F2300AA29}">
      <dgm:prSet/>
      <dgm:spPr/>
      <dgm:t>
        <a:bodyPr/>
        <a:lstStyle/>
        <a:p>
          <a:endParaRPr lang="en-US"/>
        </a:p>
      </dgm:t>
    </dgm:pt>
    <dgm:pt modelId="{32CCD1A2-221E-4291-A4E3-58D2DE0212D2}">
      <dgm:prSet phldrT="[Text]"/>
      <dgm:spPr>
        <a:noFill/>
        <a:ln>
          <a:solidFill>
            <a:schemeClr val="accent4">
              <a:alpha val="90000"/>
            </a:schemeClr>
          </a:solidFill>
        </a:ln>
      </dgm:spPr>
      <dgm:t>
        <a:bodyPr/>
        <a:lstStyle/>
        <a:p>
          <a:r>
            <a:rPr lang="en-US" dirty="0" smtClean="0"/>
            <a:t>Quality Advance Contract; Rewards for Excellence</a:t>
          </a:r>
          <a:endParaRPr lang="en-US" dirty="0"/>
        </a:p>
      </dgm:t>
    </dgm:pt>
    <dgm:pt modelId="{4D2F7FFF-0EE5-4765-BFBE-224F8F600D99}" type="parTrans" cxnId="{3E6ED49C-05AA-45DB-97DA-39E59C10550C}">
      <dgm:prSet/>
      <dgm:spPr/>
      <dgm:t>
        <a:bodyPr/>
        <a:lstStyle/>
        <a:p>
          <a:endParaRPr lang="en-US"/>
        </a:p>
      </dgm:t>
    </dgm:pt>
    <dgm:pt modelId="{25E6CDEB-0A69-4874-B20D-7A042AA9759B}" type="sibTrans" cxnId="{3E6ED49C-05AA-45DB-97DA-39E59C10550C}">
      <dgm:prSet/>
      <dgm:spPr/>
      <dgm:t>
        <a:bodyPr/>
        <a:lstStyle/>
        <a:p>
          <a:endParaRPr lang="en-US"/>
        </a:p>
      </dgm:t>
    </dgm:pt>
    <dgm:pt modelId="{A2E5F59A-BECB-4BCD-AC21-E7BDB50AC25F}">
      <dgm:prSet phldrT="[Text]"/>
      <dgm:spPr>
        <a:noFill/>
        <a:ln>
          <a:solidFill>
            <a:schemeClr val="accent4">
              <a:alpha val="90000"/>
            </a:schemeClr>
          </a:solidFill>
        </a:ln>
      </dgm:spPr>
      <dgm:t>
        <a:bodyPr/>
        <a:lstStyle/>
        <a:p>
          <a:r>
            <a:rPr lang="en-US" dirty="0" smtClean="0"/>
            <a:t>Performance incentives for achieving quality metrics</a:t>
          </a:r>
          <a:endParaRPr lang="en-US" dirty="0"/>
        </a:p>
      </dgm:t>
    </dgm:pt>
    <dgm:pt modelId="{3FDF9275-C451-4BA2-9FBF-5C2B79EF833D}" type="parTrans" cxnId="{1DCECF21-D9FA-450B-8031-9668FA2DAE0D}">
      <dgm:prSet/>
      <dgm:spPr/>
      <dgm:t>
        <a:bodyPr/>
        <a:lstStyle/>
        <a:p>
          <a:endParaRPr lang="en-US"/>
        </a:p>
      </dgm:t>
    </dgm:pt>
    <dgm:pt modelId="{74E246DC-437C-45B0-AF7C-E0F9FB71825F}" type="sibTrans" cxnId="{1DCECF21-D9FA-450B-8031-9668FA2DAE0D}">
      <dgm:prSet/>
      <dgm:spPr/>
      <dgm:t>
        <a:bodyPr/>
        <a:lstStyle/>
        <a:p>
          <a:endParaRPr lang="en-US"/>
        </a:p>
      </dgm:t>
    </dgm:pt>
    <dgm:pt modelId="{76696151-B662-4A3A-89DC-55D824C1E8D9}">
      <dgm:prSet phldrT="[Text]"/>
      <dgm:spPr>
        <a:noFill/>
        <a:ln>
          <a:solidFill>
            <a:schemeClr val="accent4">
              <a:alpha val="90000"/>
            </a:schemeClr>
          </a:solidFill>
        </a:ln>
      </dgm:spPr>
      <dgm:t>
        <a:bodyPr/>
        <a:lstStyle/>
        <a:p>
          <a:r>
            <a:rPr lang="en-US" b="0" dirty="0" smtClean="0"/>
            <a:t>% of shared savings awarded based on performance on quality</a:t>
          </a:r>
          <a:endParaRPr lang="en-US" b="0" dirty="0"/>
        </a:p>
      </dgm:t>
    </dgm:pt>
    <dgm:pt modelId="{218A4A46-A769-4618-BC9C-7072946BCF7F}" type="parTrans" cxnId="{5B1C66B3-E322-46F4-9C2D-F06512F22791}">
      <dgm:prSet/>
      <dgm:spPr/>
      <dgm:t>
        <a:bodyPr/>
        <a:lstStyle/>
        <a:p>
          <a:endParaRPr lang="en-US"/>
        </a:p>
      </dgm:t>
    </dgm:pt>
    <dgm:pt modelId="{0C8D3320-C4B4-4696-A68B-B9260A4F6582}" type="sibTrans" cxnId="{5B1C66B3-E322-46F4-9C2D-F06512F22791}">
      <dgm:prSet/>
      <dgm:spPr/>
      <dgm:t>
        <a:bodyPr/>
        <a:lstStyle/>
        <a:p>
          <a:endParaRPr lang="en-US"/>
        </a:p>
      </dgm:t>
    </dgm:pt>
    <dgm:pt modelId="{3C941386-78C0-4118-8B64-33E3A60B6FAF}">
      <dgm:prSet phldrT="[Text]"/>
      <dgm:spPr>
        <a:noFill/>
        <a:ln>
          <a:solidFill>
            <a:schemeClr val="accent4">
              <a:alpha val="90000"/>
            </a:schemeClr>
          </a:solidFill>
        </a:ln>
      </dgm:spPr>
      <dgm:t>
        <a:bodyPr/>
        <a:lstStyle/>
        <a:p>
          <a:r>
            <a:rPr lang="en-US" b="0" dirty="0" smtClean="0"/>
            <a:t>64 core measures (32 hospital/32 outpatient)</a:t>
          </a:r>
          <a:endParaRPr lang="en-US" b="0" dirty="0"/>
        </a:p>
      </dgm:t>
    </dgm:pt>
    <dgm:pt modelId="{1964EB25-3054-421F-B6CF-B60BAB776ED3}" type="parTrans" cxnId="{4BD1CEE6-885C-4EE6-9415-2B347C3D6C34}">
      <dgm:prSet/>
      <dgm:spPr/>
      <dgm:t>
        <a:bodyPr/>
        <a:lstStyle/>
        <a:p>
          <a:endParaRPr lang="en-US"/>
        </a:p>
      </dgm:t>
    </dgm:pt>
    <dgm:pt modelId="{B91F494A-24EF-4BB3-922E-DB87FBFA6D6A}" type="sibTrans" cxnId="{4BD1CEE6-885C-4EE6-9415-2B347C3D6C34}">
      <dgm:prSet/>
      <dgm:spPr/>
      <dgm:t>
        <a:bodyPr/>
        <a:lstStyle/>
        <a:p>
          <a:endParaRPr lang="en-US"/>
        </a:p>
      </dgm:t>
    </dgm:pt>
    <dgm:pt modelId="{C530B6F8-DA8B-4015-8642-1EF0510D6DA8}" type="pres">
      <dgm:prSet presAssocID="{DE38AD62-E914-4E07-9C8F-A7FA71246EC0}" presName="Name0" presStyleCnt="0">
        <dgm:presLayoutVars>
          <dgm:dir/>
          <dgm:animLvl val="lvl"/>
          <dgm:resizeHandles val="exact"/>
        </dgm:presLayoutVars>
      </dgm:prSet>
      <dgm:spPr/>
      <dgm:t>
        <a:bodyPr/>
        <a:lstStyle/>
        <a:p>
          <a:endParaRPr lang="en-US"/>
        </a:p>
      </dgm:t>
    </dgm:pt>
    <dgm:pt modelId="{65F3CB4C-57C9-4B92-B1AF-EC4D42C08646}" type="pres">
      <dgm:prSet presAssocID="{E503BBEF-9A28-4933-8BCB-A12F2B961BFA}" presName="composite" presStyleCnt="0"/>
      <dgm:spPr/>
    </dgm:pt>
    <dgm:pt modelId="{CF9909D6-BD20-4F3E-8D9F-4B067815BA2A}" type="pres">
      <dgm:prSet presAssocID="{E503BBEF-9A28-4933-8BCB-A12F2B961BFA}" presName="parTx" presStyleLbl="alignNode1" presStyleIdx="0" presStyleCnt="3">
        <dgm:presLayoutVars>
          <dgm:chMax val="0"/>
          <dgm:chPref val="0"/>
          <dgm:bulletEnabled val="1"/>
        </dgm:presLayoutVars>
      </dgm:prSet>
      <dgm:spPr/>
      <dgm:t>
        <a:bodyPr/>
        <a:lstStyle/>
        <a:p>
          <a:endParaRPr lang="en-US"/>
        </a:p>
      </dgm:t>
    </dgm:pt>
    <dgm:pt modelId="{00C969F8-21ED-4EEA-979A-B63FFABF1748}" type="pres">
      <dgm:prSet presAssocID="{E503BBEF-9A28-4933-8BCB-A12F2B961BFA}" presName="desTx" presStyleLbl="alignAccFollowNode1" presStyleIdx="0" presStyleCnt="3">
        <dgm:presLayoutVars>
          <dgm:bulletEnabled val="1"/>
        </dgm:presLayoutVars>
      </dgm:prSet>
      <dgm:spPr/>
      <dgm:t>
        <a:bodyPr/>
        <a:lstStyle/>
        <a:p>
          <a:endParaRPr lang="en-US"/>
        </a:p>
      </dgm:t>
    </dgm:pt>
    <dgm:pt modelId="{53D188FC-D18A-4AA0-BFA4-342DB87CE6A3}" type="pres">
      <dgm:prSet presAssocID="{D3B8E6C6-BE62-40C9-BED6-F3DA07897693}" presName="space" presStyleCnt="0"/>
      <dgm:spPr/>
    </dgm:pt>
    <dgm:pt modelId="{532026D7-8D35-41E0-9FD4-9893456E5950}" type="pres">
      <dgm:prSet presAssocID="{A9837D36-B43E-41F9-8E27-760BE4B3CAE5}" presName="composite" presStyleCnt="0"/>
      <dgm:spPr/>
    </dgm:pt>
    <dgm:pt modelId="{B2048C2E-96D5-4BDB-A7A0-668EFA9DD3B0}" type="pres">
      <dgm:prSet presAssocID="{A9837D36-B43E-41F9-8E27-760BE4B3CAE5}" presName="parTx" presStyleLbl="alignNode1" presStyleIdx="1" presStyleCnt="3" custLinFactNeighborX="-723" custLinFactNeighborY="1318">
        <dgm:presLayoutVars>
          <dgm:chMax val="0"/>
          <dgm:chPref val="0"/>
          <dgm:bulletEnabled val="1"/>
        </dgm:presLayoutVars>
      </dgm:prSet>
      <dgm:spPr/>
      <dgm:t>
        <a:bodyPr/>
        <a:lstStyle/>
        <a:p>
          <a:endParaRPr lang="en-US"/>
        </a:p>
      </dgm:t>
    </dgm:pt>
    <dgm:pt modelId="{3417D8D1-5202-4BD7-A291-D33DF1AA80B8}" type="pres">
      <dgm:prSet presAssocID="{A9837D36-B43E-41F9-8E27-760BE4B3CAE5}" presName="desTx" presStyleLbl="alignAccFollowNode1" presStyleIdx="1" presStyleCnt="3" custLinFactNeighborX="-723">
        <dgm:presLayoutVars>
          <dgm:bulletEnabled val="1"/>
        </dgm:presLayoutVars>
      </dgm:prSet>
      <dgm:spPr/>
      <dgm:t>
        <a:bodyPr/>
        <a:lstStyle/>
        <a:p>
          <a:endParaRPr lang="en-US"/>
        </a:p>
      </dgm:t>
    </dgm:pt>
    <dgm:pt modelId="{8DFA11AF-8B65-4636-9E43-E8FFE0A64720}" type="pres">
      <dgm:prSet presAssocID="{A74028C8-B98F-4ED4-B048-A4A6319F4063}" presName="space" presStyleCnt="0"/>
      <dgm:spPr/>
    </dgm:pt>
    <dgm:pt modelId="{50A38E2C-D380-4B68-BB41-2484844A8258}" type="pres">
      <dgm:prSet presAssocID="{E60224AD-3F7B-4D64-B398-1FF3631F1182}" presName="composite" presStyleCnt="0"/>
      <dgm:spPr/>
    </dgm:pt>
    <dgm:pt modelId="{40497BD9-FCD2-46A5-A99D-5F59D7F36794}" type="pres">
      <dgm:prSet presAssocID="{E60224AD-3F7B-4D64-B398-1FF3631F1182}" presName="parTx" presStyleLbl="alignNode1" presStyleIdx="2" presStyleCnt="3">
        <dgm:presLayoutVars>
          <dgm:chMax val="0"/>
          <dgm:chPref val="0"/>
          <dgm:bulletEnabled val="1"/>
        </dgm:presLayoutVars>
      </dgm:prSet>
      <dgm:spPr/>
      <dgm:t>
        <a:bodyPr/>
        <a:lstStyle/>
        <a:p>
          <a:endParaRPr lang="en-US"/>
        </a:p>
      </dgm:t>
    </dgm:pt>
    <dgm:pt modelId="{5AAA5568-E1EC-491F-8C91-CD0B62A92B4A}" type="pres">
      <dgm:prSet presAssocID="{E60224AD-3F7B-4D64-B398-1FF3631F1182}" presName="desTx" presStyleLbl="alignAccFollowNode1" presStyleIdx="2" presStyleCnt="3">
        <dgm:presLayoutVars>
          <dgm:bulletEnabled val="1"/>
        </dgm:presLayoutVars>
      </dgm:prSet>
      <dgm:spPr/>
      <dgm:t>
        <a:bodyPr/>
        <a:lstStyle/>
        <a:p>
          <a:endParaRPr lang="en-US"/>
        </a:p>
      </dgm:t>
    </dgm:pt>
  </dgm:ptLst>
  <dgm:cxnLst>
    <dgm:cxn modelId="{83A378A3-0887-47FE-B88A-BE80379CE219}" srcId="{A9837D36-B43E-41F9-8E27-760BE4B3CAE5}" destId="{4EDD63EE-CCC2-4123-8845-761E4B11F32A}" srcOrd="0" destOrd="0" parTransId="{299CDC3D-CC08-4BF9-9AE5-FE021838D84F}" sibTransId="{9A82AC78-46B1-421F-95C1-F703A376E0F6}"/>
    <dgm:cxn modelId="{2A992C49-52C8-4A0C-88EB-08599A9E2A9B}" type="presOf" srcId="{A2E5F59A-BECB-4BCD-AC21-E7BDB50AC25F}" destId="{5AAA5568-E1EC-491F-8C91-CD0B62A92B4A}" srcOrd="0" destOrd="1" presId="urn:microsoft.com/office/officeart/2005/8/layout/hList1"/>
    <dgm:cxn modelId="{C1AB1253-9F7A-4986-979A-F42D9D2F3A09}" type="presOf" srcId="{32CCD1A2-221E-4291-A4E3-58D2DE0212D2}" destId="{5AAA5568-E1EC-491F-8C91-CD0B62A92B4A}" srcOrd="0" destOrd="0" presId="urn:microsoft.com/office/officeart/2005/8/layout/hList1"/>
    <dgm:cxn modelId="{5B1C66B3-E322-46F4-9C2D-F06512F22791}" srcId="{E503BBEF-9A28-4933-8BCB-A12F2B961BFA}" destId="{76696151-B662-4A3A-89DC-55D824C1E8D9}" srcOrd="2" destOrd="0" parTransId="{218A4A46-A769-4618-BC9C-7072946BCF7F}" sibTransId="{0C8D3320-C4B4-4696-A68B-B9260A4F6582}"/>
    <dgm:cxn modelId="{C1C71AA0-C3CD-4B32-93FB-0147B9B13ABC}" type="presOf" srcId="{5AE63EA7-2F0B-4123-B7FB-B912EA789AC8}" destId="{00C969F8-21ED-4EEA-979A-B63FFABF1748}" srcOrd="0" destOrd="0" presId="urn:microsoft.com/office/officeart/2005/8/layout/hList1"/>
    <dgm:cxn modelId="{4BD1CEE6-885C-4EE6-9415-2B347C3D6C34}" srcId="{E503BBEF-9A28-4933-8BCB-A12F2B961BFA}" destId="{3C941386-78C0-4118-8B64-33E3A60B6FAF}" srcOrd="1" destOrd="0" parTransId="{1964EB25-3054-421F-B6CF-B60BAB776ED3}" sibTransId="{B91F494A-24EF-4BB3-922E-DB87FBFA6D6A}"/>
    <dgm:cxn modelId="{759F1A40-96A1-4ADD-B1E8-6AF02077E161}" type="presOf" srcId="{A9837D36-B43E-41F9-8E27-760BE4B3CAE5}" destId="{B2048C2E-96D5-4BDB-A7A0-668EFA9DD3B0}" srcOrd="0" destOrd="0" presId="urn:microsoft.com/office/officeart/2005/8/layout/hList1"/>
    <dgm:cxn modelId="{56CA953E-4AB9-4F49-A0A4-F13C94818710}" type="presOf" srcId="{E503BBEF-9A28-4933-8BCB-A12F2B961BFA}" destId="{CF9909D6-BD20-4F3E-8D9F-4B067815BA2A}" srcOrd="0" destOrd="0" presId="urn:microsoft.com/office/officeart/2005/8/layout/hList1"/>
    <dgm:cxn modelId="{860F18D6-0B4D-408B-82C9-DFDAC23C62D0}" type="presOf" srcId="{4EDD63EE-CCC2-4123-8845-761E4B11F32A}" destId="{3417D8D1-5202-4BD7-A291-D33DF1AA80B8}" srcOrd="0" destOrd="0" presId="urn:microsoft.com/office/officeart/2005/8/layout/hList1"/>
    <dgm:cxn modelId="{92149544-60AF-4D90-AD26-A578BFCC7E23}" srcId="{DE38AD62-E914-4E07-9C8F-A7FA71246EC0}" destId="{E503BBEF-9A28-4933-8BCB-A12F2B961BFA}" srcOrd="0" destOrd="0" parTransId="{FB95AA6D-7A7F-4456-AD10-F94FF8304970}" sibTransId="{D3B8E6C6-BE62-40C9-BED6-F3DA07897693}"/>
    <dgm:cxn modelId="{1D547260-F83C-4503-AB6F-FD012600FE64}" srcId="{E503BBEF-9A28-4933-8BCB-A12F2B961BFA}" destId="{5AE63EA7-2F0B-4123-B7FB-B912EA789AC8}" srcOrd="0" destOrd="0" parTransId="{6FC13CFA-F19D-46EA-BDE2-ED740EFAC3FE}" sibTransId="{93C72AB8-4C53-4C1F-9B34-33CD7F79C56C}"/>
    <dgm:cxn modelId="{EF97CD0D-BC8F-4D0A-ADCC-72E5D7662CAD}" type="presOf" srcId="{DE38AD62-E914-4E07-9C8F-A7FA71246EC0}" destId="{C530B6F8-DA8B-4015-8642-1EF0510D6DA8}" srcOrd="0" destOrd="0" presId="urn:microsoft.com/office/officeart/2005/8/layout/hList1"/>
    <dgm:cxn modelId="{3E6ED49C-05AA-45DB-97DA-39E59C10550C}" srcId="{E60224AD-3F7B-4D64-B398-1FF3631F1182}" destId="{32CCD1A2-221E-4291-A4E3-58D2DE0212D2}" srcOrd="0" destOrd="0" parTransId="{4D2F7FFF-0EE5-4765-BFBE-224F8F600D99}" sibTransId="{25E6CDEB-0A69-4874-B20D-7A042AA9759B}"/>
    <dgm:cxn modelId="{C0C47DD0-8072-4AEA-B85E-11EBA051F5B0}" srcId="{A9837D36-B43E-41F9-8E27-760BE4B3CAE5}" destId="{98519D3A-F50A-4DC1-A47C-7C1FA687A171}" srcOrd="1" destOrd="0" parTransId="{9CB02201-626F-4969-ABF3-C91C93FFADAE}" sibTransId="{2EAB1E25-05FC-4297-BE66-777F50B90D2B}"/>
    <dgm:cxn modelId="{FEA30C5F-BF49-4CA4-B820-A350FFC6B62A}" type="presOf" srcId="{E60224AD-3F7B-4D64-B398-1FF3631F1182}" destId="{40497BD9-FCD2-46A5-A99D-5F59D7F36794}" srcOrd="0" destOrd="0" presId="urn:microsoft.com/office/officeart/2005/8/layout/hList1"/>
    <dgm:cxn modelId="{2F0DE982-9074-47FB-B83B-0580E4FBCF5F}" type="presOf" srcId="{3C941386-78C0-4118-8B64-33E3A60B6FAF}" destId="{00C969F8-21ED-4EEA-979A-B63FFABF1748}" srcOrd="0" destOrd="1" presId="urn:microsoft.com/office/officeart/2005/8/layout/hList1"/>
    <dgm:cxn modelId="{6364DC2D-A437-46E5-957B-105F2300AA29}" srcId="{DE38AD62-E914-4E07-9C8F-A7FA71246EC0}" destId="{E60224AD-3F7B-4D64-B398-1FF3631F1182}" srcOrd="2" destOrd="0" parTransId="{5AD5EEFF-5873-4A04-926D-21B1BD556D01}" sibTransId="{75584492-FD7B-4D45-ACFE-8F30C32E48E0}"/>
    <dgm:cxn modelId="{8F7D71AE-D642-4A5B-A153-C2DCC50A6F2B}" srcId="{DE38AD62-E914-4E07-9C8F-A7FA71246EC0}" destId="{A9837D36-B43E-41F9-8E27-760BE4B3CAE5}" srcOrd="1" destOrd="0" parTransId="{72167D5E-63A9-4D33-B619-E0056D183E75}" sibTransId="{A74028C8-B98F-4ED4-B048-A4A6319F4063}"/>
    <dgm:cxn modelId="{FA19DF94-9EEC-4DCD-BD5F-415EB095FBAD}" type="presOf" srcId="{76696151-B662-4A3A-89DC-55D824C1E8D9}" destId="{00C969F8-21ED-4EEA-979A-B63FFABF1748}" srcOrd="0" destOrd="2" presId="urn:microsoft.com/office/officeart/2005/8/layout/hList1"/>
    <dgm:cxn modelId="{1DCECF21-D9FA-450B-8031-9668FA2DAE0D}" srcId="{E60224AD-3F7B-4D64-B398-1FF3631F1182}" destId="{A2E5F59A-BECB-4BCD-AC21-E7BDB50AC25F}" srcOrd="1" destOrd="0" parTransId="{3FDF9275-C451-4BA2-9FBF-5C2B79EF833D}" sibTransId="{74E246DC-437C-45B0-AF7C-E0F9FB71825F}"/>
    <dgm:cxn modelId="{2FC646C1-50BC-4786-A443-24E4CB5857E0}" type="presOf" srcId="{98519D3A-F50A-4DC1-A47C-7C1FA687A171}" destId="{3417D8D1-5202-4BD7-A291-D33DF1AA80B8}" srcOrd="0" destOrd="1" presId="urn:microsoft.com/office/officeart/2005/8/layout/hList1"/>
    <dgm:cxn modelId="{51ED2F3C-FBF7-4509-B9CB-E501DBC65649}" type="presParOf" srcId="{C530B6F8-DA8B-4015-8642-1EF0510D6DA8}" destId="{65F3CB4C-57C9-4B92-B1AF-EC4D42C08646}" srcOrd="0" destOrd="0" presId="urn:microsoft.com/office/officeart/2005/8/layout/hList1"/>
    <dgm:cxn modelId="{7B631042-1B3E-4DD2-819B-E9E12A1CA210}" type="presParOf" srcId="{65F3CB4C-57C9-4B92-B1AF-EC4D42C08646}" destId="{CF9909D6-BD20-4F3E-8D9F-4B067815BA2A}" srcOrd="0" destOrd="0" presId="urn:microsoft.com/office/officeart/2005/8/layout/hList1"/>
    <dgm:cxn modelId="{F282CE71-3E06-4C14-8CAA-4AEB1AC3225A}" type="presParOf" srcId="{65F3CB4C-57C9-4B92-B1AF-EC4D42C08646}" destId="{00C969F8-21ED-4EEA-979A-B63FFABF1748}" srcOrd="1" destOrd="0" presId="urn:microsoft.com/office/officeart/2005/8/layout/hList1"/>
    <dgm:cxn modelId="{B85FD9D8-6A7F-4275-B9C2-3CA55A57159E}" type="presParOf" srcId="{C530B6F8-DA8B-4015-8642-1EF0510D6DA8}" destId="{53D188FC-D18A-4AA0-BFA4-342DB87CE6A3}" srcOrd="1" destOrd="0" presId="urn:microsoft.com/office/officeart/2005/8/layout/hList1"/>
    <dgm:cxn modelId="{275C5648-B49F-4679-84A8-9B279D6322DF}" type="presParOf" srcId="{C530B6F8-DA8B-4015-8642-1EF0510D6DA8}" destId="{532026D7-8D35-41E0-9FD4-9893456E5950}" srcOrd="2" destOrd="0" presId="urn:microsoft.com/office/officeart/2005/8/layout/hList1"/>
    <dgm:cxn modelId="{04F235AB-CD96-4533-BFC9-0E3F8EEA92E8}" type="presParOf" srcId="{532026D7-8D35-41E0-9FD4-9893456E5950}" destId="{B2048C2E-96D5-4BDB-A7A0-668EFA9DD3B0}" srcOrd="0" destOrd="0" presId="urn:microsoft.com/office/officeart/2005/8/layout/hList1"/>
    <dgm:cxn modelId="{67A85026-5951-47A2-B366-1CF5F4E7C67A}" type="presParOf" srcId="{532026D7-8D35-41E0-9FD4-9893456E5950}" destId="{3417D8D1-5202-4BD7-A291-D33DF1AA80B8}" srcOrd="1" destOrd="0" presId="urn:microsoft.com/office/officeart/2005/8/layout/hList1"/>
    <dgm:cxn modelId="{DAD4CAB9-3CD4-4462-ABA0-94CA9CB239FD}" type="presParOf" srcId="{C530B6F8-DA8B-4015-8642-1EF0510D6DA8}" destId="{8DFA11AF-8B65-4636-9E43-E8FFE0A64720}" srcOrd="3" destOrd="0" presId="urn:microsoft.com/office/officeart/2005/8/layout/hList1"/>
    <dgm:cxn modelId="{0888C199-441C-46B2-8265-481A407794C5}" type="presParOf" srcId="{C530B6F8-DA8B-4015-8642-1EF0510D6DA8}" destId="{50A38E2C-D380-4B68-BB41-2484844A8258}" srcOrd="4" destOrd="0" presId="urn:microsoft.com/office/officeart/2005/8/layout/hList1"/>
    <dgm:cxn modelId="{140ADF69-72E1-4130-BCD4-32A69A01E440}" type="presParOf" srcId="{50A38E2C-D380-4B68-BB41-2484844A8258}" destId="{40497BD9-FCD2-46A5-A99D-5F59D7F36794}" srcOrd="0" destOrd="0" presId="urn:microsoft.com/office/officeart/2005/8/layout/hList1"/>
    <dgm:cxn modelId="{A7111730-74EC-47A1-97FE-AF8CB3D43BB6}" type="presParOf" srcId="{50A38E2C-D380-4B68-BB41-2484844A8258}" destId="{5AAA5568-E1EC-491F-8C91-CD0B62A92B4A}"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38AD62-E914-4E07-9C8F-A7FA71246EC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E503BBEF-9A28-4933-8BCB-A12F2B961BFA}">
      <dgm:prSet phldrT="[Text]" custT="1"/>
      <dgm:spPr/>
      <dgm:t>
        <a:bodyPr/>
        <a:lstStyle/>
        <a:p>
          <a:r>
            <a:rPr lang="en-US" sz="1600" dirty="0" smtClean="0"/>
            <a:t>Medicare ACO</a:t>
          </a:r>
        </a:p>
      </dgm:t>
    </dgm:pt>
    <dgm:pt modelId="{FB95AA6D-7A7F-4456-AD10-F94FF8304970}" type="parTrans" cxnId="{92149544-60AF-4D90-AD26-A578BFCC7E23}">
      <dgm:prSet/>
      <dgm:spPr/>
      <dgm:t>
        <a:bodyPr/>
        <a:lstStyle/>
        <a:p>
          <a:endParaRPr lang="en-US"/>
        </a:p>
      </dgm:t>
    </dgm:pt>
    <dgm:pt modelId="{D3B8E6C6-BE62-40C9-BED6-F3DA07897693}" type="sibTrans" cxnId="{92149544-60AF-4D90-AD26-A578BFCC7E23}">
      <dgm:prSet/>
      <dgm:spPr/>
      <dgm:t>
        <a:bodyPr/>
        <a:lstStyle/>
        <a:p>
          <a:endParaRPr lang="en-US"/>
        </a:p>
      </dgm:t>
    </dgm:pt>
    <dgm:pt modelId="{5AE63EA7-2F0B-4123-B7FB-B912EA789AC8}">
      <dgm:prSet phldrT="[Text]" custT="1"/>
      <dgm:spPr>
        <a:noFill/>
        <a:ln>
          <a:solidFill>
            <a:schemeClr val="accent1">
              <a:alpha val="90000"/>
            </a:schemeClr>
          </a:solidFill>
        </a:ln>
      </dgm:spPr>
      <dgm:t>
        <a:bodyPr/>
        <a:lstStyle/>
        <a:p>
          <a:r>
            <a:rPr lang="en-US" sz="1500" dirty="0" smtClean="0"/>
            <a:t>32 core measures in Shared Savings, Pioneer and Next Gen ACO Programs </a:t>
          </a:r>
          <a:endParaRPr lang="en-US" sz="1500" dirty="0"/>
        </a:p>
      </dgm:t>
    </dgm:pt>
    <dgm:pt modelId="{6FC13CFA-F19D-46EA-BDE2-ED740EFAC3FE}" type="parTrans" cxnId="{1D547260-F83C-4503-AB6F-FD012600FE64}">
      <dgm:prSet/>
      <dgm:spPr/>
      <dgm:t>
        <a:bodyPr/>
        <a:lstStyle/>
        <a:p>
          <a:endParaRPr lang="en-US"/>
        </a:p>
      </dgm:t>
    </dgm:pt>
    <dgm:pt modelId="{93C72AB8-4C53-4C1F-9B34-33CD7F79C56C}" type="sibTrans" cxnId="{1D547260-F83C-4503-AB6F-FD012600FE64}">
      <dgm:prSet/>
      <dgm:spPr/>
      <dgm:t>
        <a:bodyPr/>
        <a:lstStyle/>
        <a:p>
          <a:endParaRPr lang="en-US"/>
        </a:p>
      </dgm:t>
    </dgm:pt>
    <dgm:pt modelId="{A9837D36-B43E-41F9-8E27-760BE4B3CAE5}">
      <dgm:prSet phldrT="[Text]" custT="1"/>
      <dgm:spPr/>
      <dgm:t>
        <a:bodyPr/>
        <a:lstStyle/>
        <a:p>
          <a:r>
            <a:rPr lang="en-US" sz="1600" dirty="0" smtClean="0"/>
            <a:t>MassHealth ACO </a:t>
          </a:r>
          <a:endParaRPr lang="en-US" sz="1600" dirty="0"/>
        </a:p>
      </dgm:t>
    </dgm:pt>
    <dgm:pt modelId="{72167D5E-63A9-4D33-B619-E0056D183E75}" type="parTrans" cxnId="{8F7D71AE-D642-4A5B-A153-C2DCC50A6F2B}">
      <dgm:prSet/>
      <dgm:spPr/>
      <dgm:t>
        <a:bodyPr/>
        <a:lstStyle/>
        <a:p>
          <a:endParaRPr lang="en-US"/>
        </a:p>
      </dgm:t>
    </dgm:pt>
    <dgm:pt modelId="{A74028C8-B98F-4ED4-B048-A4A6319F4063}" type="sibTrans" cxnId="{8F7D71AE-D642-4A5B-A153-C2DCC50A6F2B}">
      <dgm:prSet/>
      <dgm:spPr/>
      <dgm:t>
        <a:bodyPr/>
        <a:lstStyle/>
        <a:p>
          <a:endParaRPr lang="en-US"/>
        </a:p>
      </dgm:t>
    </dgm:pt>
    <dgm:pt modelId="{4EDD63EE-CCC2-4123-8845-761E4B11F32A}">
      <dgm:prSet phldrT="[Text]" custT="1"/>
      <dgm:spPr>
        <a:noFill/>
        <a:ln>
          <a:solidFill>
            <a:schemeClr val="accent1">
              <a:alpha val="90000"/>
            </a:schemeClr>
          </a:solidFill>
        </a:ln>
      </dgm:spPr>
      <dgm:t>
        <a:bodyPr/>
        <a:lstStyle/>
        <a:p>
          <a:r>
            <a:rPr lang="en-US" sz="1500" dirty="0" smtClean="0"/>
            <a:t>38 proposed measures</a:t>
          </a:r>
          <a:endParaRPr lang="en-US" sz="1500" dirty="0"/>
        </a:p>
      </dgm:t>
    </dgm:pt>
    <dgm:pt modelId="{299CDC3D-CC08-4BF9-9AE5-FE021838D84F}" type="parTrans" cxnId="{83A378A3-0887-47FE-B88A-BE80379CE219}">
      <dgm:prSet/>
      <dgm:spPr/>
      <dgm:t>
        <a:bodyPr/>
        <a:lstStyle/>
        <a:p>
          <a:endParaRPr lang="en-US"/>
        </a:p>
      </dgm:t>
    </dgm:pt>
    <dgm:pt modelId="{9A82AC78-46B1-421F-95C1-F703A376E0F6}" type="sibTrans" cxnId="{83A378A3-0887-47FE-B88A-BE80379CE219}">
      <dgm:prSet/>
      <dgm:spPr/>
      <dgm:t>
        <a:bodyPr/>
        <a:lstStyle/>
        <a:p>
          <a:endParaRPr lang="en-US"/>
        </a:p>
      </dgm:t>
    </dgm:pt>
    <dgm:pt modelId="{98519D3A-F50A-4DC1-A47C-7C1FA687A171}">
      <dgm:prSet phldrT="[Text]" custT="1"/>
      <dgm:spPr>
        <a:noFill/>
        <a:ln>
          <a:solidFill>
            <a:schemeClr val="accent1">
              <a:alpha val="90000"/>
            </a:schemeClr>
          </a:solidFill>
        </a:ln>
      </dgm:spPr>
      <dgm:t>
        <a:bodyPr/>
        <a:lstStyle/>
        <a:p>
          <a:r>
            <a:rPr lang="en-US" sz="1500" dirty="0" smtClean="0"/>
            <a:t>% of shared savings will be based on performance on quality</a:t>
          </a:r>
          <a:endParaRPr lang="en-US" sz="1500" dirty="0"/>
        </a:p>
      </dgm:t>
    </dgm:pt>
    <dgm:pt modelId="{9CB02201-626F-4969-ABF3-C91C93FFADAE}" type="parTrans" cxnId="{C0C47DD0-8072-4AEA-B85E-11EBA051F5B0}">
      <dgm:prSet/>
      <dgm:spPr/>
      <dgm:t>
        <a:bodyPr/>
        <a:lstStyle/>
        <a:p>
          <a:endParaRPr lang="en-US"/>
        </a:p>
      </dgm:t>
    </dgm:pt>
    <dgm:pt modelId="{2EAB1E25-05FC-4297-BE66-777F50B90D2B}" type="sibTrans" cxnId="{C0C47DD0-8072-4AEA-B85E-11EBA051F5B0}">
      <dgm:prSet/>
      <dgm:spPr/>
      <dgm:t>
        <a:bodyPr/>
        <a:lstStyle/>
        <a:p>
          <a:endParaRPr lang="en-US"/>
        </a:p>
      </dgm:t>
    </dgm:pt>
    <dgm:pt modelId="{76696151-B662-4A3A-89DC-55D824C1E8D9}">
      <dgm:prSet phldrT="[Text]" custT="1"/>
      <dgm:spPr>
        <a:noFill/>
        <a:ln>
          <a:solidFill>
            <a:schemeClr val="accent1">
              <a:alpha val="90000"/>
            </a:schemeClr>
          </a:solidFill>
        </a:ln>
      </dgm:spPr>
      <dgm:t>
        <a:bodyPr/>
        <a:lstStyle/>
        <a:p>
          <a:r>
            <a:rPr lang="en-US" sz="1500" dirty="0" smtClean="0"/>
            <a:t>% of shared savings based on performance on quality measures</a:t>
          </a:r>
          <a:endParaRPr lang="en-US" sz="1500" dirty="0"/>
        </a:p>
      </dgm:t>
    </dgm:pt>
    <dgm:pt modelId="{0C8D3320-C4B4-4696-A68B-B9260A4F6582}" type="sibTrans" cxnId="{5B1C66B3-E322-46F4-9C2D-F06512F22791}">
      <dgm:prSet/>
      <dgm:spPr/>
      <dgm:t>
        <a:bodyPr/>
        <a:lstStyle/>
        <a:p>
          <a:endParaRPr lang="en-US"/>
        </a:p>
      </dgm:t>
    </dgm:pt>
    <dgm:pt modelId="{218A4A46-A769-4618-BC9C-7072946BCF7F}" type="parTrans" cxnId="{5B1C66B3-E322-46F4-9C2D-F06512F22791}">
      <dgm:prSet/>
      <dgm:spPr/>
      <dgm:t>
        <a:bodyPr/>
        <a:lstStyle/>
        <a:p>
          <a:endParaRPr lang="en-US"/>
        </a:p>
      </dgm:t>
    </dgm:pt>
    <dgm:pt modelId="{C530B6F8-DA8B-4015-8642-1EF0510D6DA8}" type="pres">
      <dgm:prSet presAssocID="{DE38AD62-E914-4E07-9C8F-A7FA71246EC0}" presName="Name0" presStyleCnt="0">
        <dgm:presLayoutVars>
          <dgm:dir/>
          <dgm:animLvl val="lvl"/>
          <dgm:resizeHandles val="exact"/>
        </dgm:presLayoutVars>
      </dgm:prSet>
      <dgm:spPr/>
      <dgm:t>
        <a:bodyPr/>
        <a:lstStyle/>
        <a:p>
          <a:endParaRPr lang="en-US"/>
        </a:p>
      </dgm:t>
    </dgm:pt>
    <dgm:pt modelId="{65F3CB4C-57C9-4B92-B1AF-EC4D42C08646}" type="pres">
      <dgm:prSet presAssocID="{E503BBEF-9A28-4933-8BCB-A12F2B961BFA}" presName="composite" presStyleCnt="0"/>
      <dgm:spPr/>
    </dgm:pt>
    <dgm:pt modelId="{CF9909D6-BD20-4F3E-8D9F-4B067815BA2A}" type="pres">
      <dgm:prSet presAssocID="{E503BBEF-9A28-4933-8BCB-A12F2B961BFA}" presName="parTx" presStyleLbl="alignNode1" presStyleIdx="0" presStyleCnt="2" custScaleY="58334" custLinFactNeighborY="-29274">
        <dgm:presLayoutVars>
          <dgm:chMax val="0"/>
          <dgm:chPref val="0"/>
          <dgm:bulletEnabled val="1"/>
        </dgm:presLayoutVars>
      </dgm:prSet>
      <dgm:spPr/>
      <dgm:t>
        <a:bodyPr/>
        <a:lstStyle/>
        <a:p>
          <a:endParaRPr lang="en-US"/>
        </a:p>
      </dgm:t>
    </dgm:pt>
    <dgm:pt modelId="{00C969F8-21ED-4EEA-979A-B63FFABF1748}" type="pres">
      <dgm:prSet presAssocID="{E503BBEF-9A28-4933-8BCB-A12F2B961BFA}" presName="desTx" presStyleLbl="alignAccFollowNode1" presStyleIdx="0" presStyleCnt="2">
        <dgm:presLayoutVars>
          <dgm:bulletEnabled val="1"/>
        </dgm:presLayoutVars>
      </dgm:prSet>
      <dgm:spPr/>
      <dgm:t>
        <a:bodyPr/>
        <a:lstStyle/>
        <a:p>
          <a:endParaRPr lang="en-US"/>
        </a:p>
      </dgm:t>
    </dgm:pt>
    <dgm:pt modelId="{53D188FC-D18A-4AA0-BFA4-342DB87CE6A3}" type="pres">
      <dgm:prSet presAssocID="{D3B8E6C6-BE62-40C9-BED6-F3DA07897693}" presName="space" presStyleCnt="0"/>
      <dgm:spPr/>
    </dgm:pt>
    <dgm:pt modelId="{532026D7-8D35-41E0-9FD4-9893456E5950}" type="pres">
      <dgm:prSet presAssocID="{A9837D36-B43E-41F9-8E27-760BE4B3CAE5}" presName="composite" presStyleCnt="0"/>
      <dgm:spPr/>
    </dgm:pt>
    <dgm:pt modelId="{B2048C2E-96D5-4BDB-A7A0-668EFA9DD3B0}" type="pres">
      <dgm:prSet presAssocID="{A9837D36-B43E-41F9-8E27-760BE4B3CAE5}" presName="parTx" presStyleLbl="alignNode1" presStyleIdx="1" presStyleCnt="2" custScaleY="58334" custLinFactNeighborY="-29274">
        <dgm:presLayoutVars>
          <dgm:chMax val="0"/>
          <dgm:chPref val="0"/>
          <dgm:bulletEnabled val="1"/>
        </dgm:presLayoutVars>
      </dgm:prSet>
      <dgm:spPr/>
      <dgm:t>
        <a:bodyPr/>
        <a:lstStyle/>
        <a:p>
          <a:endParaRPr lang="en-US"/>
        </a:p>
      </dgm:t>
    </dgm:pt>
    <dgm:pt modelId="{3417D8D1-5202-4BD7-A291-D33DF1AA80B8}" type="pres">
      <dgm:prSet presAssocID="{A9837D36-B43E-41F9-8E27-760BE4B3CAE5}" presName="desTx" presStyleLbl="alignAccFollowNode1" presStyleIdx="1" presStyleCnt="2">
        <dgm:presLayoutVars>
          <dgm:bulletEnabled val="1"/>
        </dgm:presLayoutVars>
      </dgm:prSet>
      <dgm:spPr/>
      <dgm:t>
        <a:bodyPr/>
        <a:lstStyle/>
        <a:p>
          <a:endParaRPr lang="en-US"/>
        </a:p>
      </dgm:t>
    </dgm:pt>
  </dgm:ptLst>
  <dgm:cxnLst>
    <dgm:cxn modelId="{83A378A3-0887-47FE-B88A-BE80379CE219}" srcId="{A9837D36-B43E-41F9-8E27-760BE4B3CAE5}" destId="{4EDD63EE-CCC2-4123-8845-761E4B11F32A}" srcOrd="0" destOrd="0" parTransId="{299CDC3D-CC08-4BF9-9AE5-FE021838D84F}" sibTransId="{9A82AC78-46B1-421F-95C1-F703A376E0F6}"/>
    <dgm:cxn modelId="{61CA7BD8-3DE6-46A1-9796-9CDBF49000C0}" type="presOf" srcId="{76696151-B662-4A3A-89DC-55D824C1E8D9}" destId="{00C969F8-21ED-4EEA-979A-B63FFABF1748}" srcOrd="0" destOrd="1" presId="urn:microsoft.com/office/officeart/2005/8/layout/hList1"/>
    <dgm:cxn modelId="{5B1C66B3-E322-46F4-9C2D-F06512F22791}" srcId="{E503BBEF-9A28-4933-8BCB-A12F2B961BFA}" destId="{76696151-B662-4A3A-89DC-55D824C1E8D9}" srcOrd="1" destOrd="0" parTransId="{218A4A46-A769-4618-BC9C-7072946BCF7F}" sibTransId="{0C8D3320-C4B4-4696-A68B-B9260A4F6582}"/>
    <dgm:cxn modelId="{0574C10A-4EAF-451D-A4A5-3722F0850FA6}" type="presOf" srcId="{A9837D36-B43E-41F9-8E27-760BE4B3CAE5}" destId="{B2048C2E-96D5-4BDB-A7A0-668EFA9DD3B0}" srcOrd="0" destOrd="0" presId="urn:microsoft.com/office/officeart/2005/8/layout/hList1"/>
    <dgm:cxn modelId="{91168A6C-B9BD-4173-97A2-3D41D67D5732}" type="presOf" srcId="{E503BBEF-9A28-4933-8BCB-A12F2B961BFA}" destId="{CF9909D6-BD20-4F3E-8D9F-4B067815BA2A}" srcOrd="0" destOrd="0" presId="urn:microsoft.com/office/officeart/2005/8/layout/hList1"/>
    <dgm:cxn modelId="{3FFD1C76-35C9-4FE5-BF9D-69C904A7E9A9}" type="presOf" srcId="{5AE63EA7-2F0B-4123-B7FB-B912EA789AC8}" destId="{00C969F8-21ED-4EEA-979A-B63FFABF1748}" srcOrd="0" destOrd="0" presId="urn:microsoft.com/office/officeart/2005/8/layout/hList1"/>
    <dgm:cxn modelId="{D98AB9E9-74A3-4B6B-8AF7-0DC2E290A303}" type="presOf" srcId="{4EDD63EE-CCC2-4123-8845-761E4B11F32A}" destId="{3417D8D1-5202-4BD7-A291-D33DF1AA80B8}" srcOrd="0" destOrd="0" presId="urn:microsoft.com/office/officeart/2005/8/layout/hList1"/>
    <dgm:cxn modelId="{1D547260-F83C-4503-AB6F-FD012600FE64}" srcId="{E503BBEF-9A28-4933-8BCB-A12F2B961BFA}" destId="{5AE63EA7-2F0B-4123-B7FB-B912EA789AC8}" srcOrd="0" destOrd="0" parTransId="{6FC13CFA-F19D-46EA-BDE2-ED740EFAC3FE}" sibTransId="{93C72AB8-4C53-4C1F-9B34-33CD7F79C56C}"/>
    <dgm:cxn modelId="{92149544-60AF-4D90-AD26-A578BFCC7E23}" srcId="{DE38AD62-E914-4E07-9C8F-A7FA71246EC0}" destId="{E503BBEF-9A28-4933-8BCB-A12F2B961BFA}" srcOrd="0" destOrd="0" parTransId="{FB95AA6D-7A7F-4456-AD10-F94FF8304970}" sibTransId="{D3B8E6C6-BE62-40C9-BED6-F3DA07897693}"/>
    <dgm:cxn modelId="{C0C47DD0-8072-4AEA-B85E-11EBA051F5B0}" srcId="{A9837D36-B43E-41F9-8E27-760BE4B3CAE5}" destId="{98519D3A-F50A-4DC1-A47C-7C1FA687A171}" srcOrd="1" destOrd="0" parTransId="{9CB02201-626F-4969-ABF3-C91C93FFADAE}" sibTransId="{2EAB1E25-05FC-4297-BE66-777F50B90D2B}"/>
    <dgm:cxn modelId="{8F7D71AE-D642-4A5B-A153-C2DCC50A6F2B}" srcId="{DE38AD62-E914-4E07-9C8F-A7FA71246EC0}" destId="{A9837D36-B43E-41F9-8E27-760BE4B3CAE5}" srcOrd="1" destOrd="0" parTransId="{72167D5E-63A9-4D33-B619-E0056D183E75}" sibTransId="{A74028C8-B98F-4ED4-B048-A4A6319F4063}"/>
    <dgm:cxn modelId="{5C4BA41A-EE69-4F3E-9043-5B34BDFCF9E9}" type="presOf" srcId="{98519D3A-F50A-4DC1-A47C-7C1FA687A171}" destId="{3417D8D1-5202-4BD7-A291-D33DF1AA80B8}" srcOrd="0" destOrd="1" presId="urn:microsoft.com/office/officeart/2005/8/layout/hList1"/>
    <dgm:cxn modelId="{5AFE9934-5A59-44C5-98DC-4A81CD469443}" type="presOf" srcId="{DE38AD62-E914-4E07-9C8F-A7FA71246EC0}" destId="{C530B6F8-DA8B-4015-8642-1EF0510D6DA8}" srcOrd="0" destOrd="0" presId="urn:microsoft.com/office/officeart/2005/8/layout/hList1"/>
    <dgm:cxn modelId="{CD108A58-022A-4B4F-B4D1-69AD3893F763}" type="presParOf" srcId="{C530B6F8-DA8B-4015-8642-1EF0510D6DA8}" destId="{65F3CB4C-57C9-4B92-B1AF-EC4D42C08646}" srcOrd="0" destOrd="0" presId="urn:microsoft.com/office/officeart/2005/8/layout/hList1"/>
    <dgm:cxn modelId="{8A6B4F0D-81CF-4435-81E9-FAA574612D10}" type="presParOf" srcId="{65F3CB4C-57C9-4B92-B1AF-EC4D42C08646}" destId="{CF9909D6-BD20-4F3E-8D9F-4B067815BA2A}" srcOrd="0" destOrd="0" presId="urn:microsoft.com/office/officeart/2005/8/layout/hList1"/>
    <dgm:cxn modelId="{1056F379-32EF-4CA1-95E4-80FD140BFF9A}" type="presParOf" srcId="{65F3CB4C-57C9-4B92-B1AF-EC4D42C08646}" destId="{00C969F8-21ED-4EEA-979A-B63FFABF1748}" srcOrd="1" destOrd="0" presId="urn:microsoft.com/office/officeart/2005/8/layout/hList1"/>
    <dgm:cxn modelId="{D75C576F-C0BF-4C63-A320-4203BE178538}" type="presParOf" srcId="{C530B6F8-DA8B-4015-8642-1EF0510D6DA8}" destId="{53D188FC-D18A-4AA0-BFA4-342DB87CE6A3}" srcOrd="1" destOrd="0" presId="urn:microsoft.com/office/officeart/2005/8/layout/hList1"/>
    <dgm:cxn modelId="{4772477D-F10E-4C55-A3F5-A63CE74C0638}" type="presParOf" srcId="{C530B6F8-DA8B-4015-8642-1EF0510D6DA8}" destId="{532026D7-8D35-41E0-9FD4-9893456E5950}" srcOrd="2" destOrd="0" presId="urn:microsoft.com/office/officeart/2005/8/layout/hList1"/>
    <dgm:cxn modelId="{70E83475-8BA1-45A5-82E6-B4E49C0B2AA9}" type="presParOf" srcId="{532026D7-8D35-41E0-9FD4-9893456E5950}" destId="{B2048C2E-96D5-4BDB-A7A0-668EFA9DD3B0}" srcOrd="0" destOrd="0" presId="urn:microsoft.com/office/officeart/2005/8/layout/hList1"/>
    <dgm:cxn modelId="{B3296C6A-3A50-43B9-A445-E75AD4A9332C}" type="presParOf" srcId="{532026D7-8D35-41E0-9FD4-9893456E5950}" destId="{3417D8D1-5202-4BD7-A291-D33DF1AA80B8}" srcOrd="1" destOrd="0" presId="urn:microsoft.com/office/officeart/2005/8/layout/h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9909D6-BD20-4F3E-8D9F-4B067815BA2A}">
      <dsp:nvSpPr>
        <dsp:cNvPr id="0" name=""/>
        <dsp:cNvSpPr/>
      </dsp:nvSpPr>
      <dsp:spPr>
        <a:xfrm>
          <a:off x="2437" y="131079"/>
          <a:ext cx="2376537" cy="529240"/>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BCBS</a:t>
          </a:r>
        </a:p>
      </dsp:txBody>
      <dsp:txXfrm>
        <a:off x="2437" y="131079"/>
        <a:ext cx="2376537" cy="529240"/>
      </dsp:txXfrm>
    </dsp:sp>
    <dsp:sp modelId="{00C969F8-21ED-4EEA-979A-B63FFABF1748}">
      <dsp:nvSpPr>
        <dsp:cNvPr id="0" name=""/>
        <dsp:cNvSpPr/>
      </dsp:nvSpPr>
      <dsp:spPr>
        <a:xfrm>
          <a:off x="2437" y="660320"/>
          <a:ext cx="2376537" cy="1647000"/>
        </a:xfrm>
        <a:prstGeom prst="rect">
          <a:avLst/>
        </a:prstGeom>
        <a:noFill/>
        <a:ln w="25400" cap="flat" cmpd="sng" algn="ctr">
          <a:solidFill>
            <a:schemeClr val="accent4">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b="0" kern="1200" dirty="0" smtClean="0"/>
            <a:t>Alternative Quality Contract</a:t>
          </a:r>
          <a:endParaRPr lang="en-US" sz="1500" b="0" kern="1200" dirty="0"/>
        </a:p>
        <a:p>
          <a:pPr marL="114300" lvl="1" indent="-114300" algn="l" defTabSz="666750">
            <a:lnSpc>
              <a:spcPct val="90000"/>
            </a:lnSpc>
            <a:spcBef>
              <a:spcPct val="0"/>
            </a:spcBef>
            <a:spcAft>
              <a:spcPct val="15000"/>
            </a:spcAft>
            <a:buChar char="••"/>
          </a:pPr>
          <a:r>
            <a:rPr lang="en-US" sz="1500" b="0" kern="1200" dirty="0" smtClean="0"/>
            <a:t>64 core measures (32 hospital/32 outpatient)</a:t>
          </a:r>
          <a:endParaRPr lang="en-US" sz="1500" b="0" kern="1200" dirty="0"/>
        </a:p>
        <a:p>
          <a:pPr marL="114300" lvl="1" indent="-114300" algn="l" defTabSz="666750">
            <a:lnSpc>
              <a:spcPct val="90000"/>
            </a:lnSpc>
            <a:spcBef>
              <a:spcPct val="0"/>
            </a:spcBef>
            <a:spcAft>
              <a:spcPct val="15000"/>
            </a:spcAft>
            <a:buChar char="••"/>
          </a:pPr>
          <a:r>
            <a:rPr lang="en-US" sz="1500" b="0" kern="1200" dirty="0" smtClean="0"/>
            <a:t>% of shared savings awarded based on performance on quality</a:t>
          </a:r>
          <a:endParaRPr lang="en-US" sz="1500" b="0" kern="1200" dirty="0"/>
        </a:p>
      </dsp:txBody>
      <dsp:txXfrm>
        <a:off x="2437" y="660320"/>
        <a:ext cx="2376537" cy="1647000"/>
      </dsp:txXfrm>
    </dsp:sp>
    <dsp:sp modelId="{B2048C2E-96D5-4BDB-A7A0-668EFA9DD3B0}">
      <dsp:nvSpPr>
        <dsp:cNvPr id="0" name=""/>
        <dsp:cNvSpPr/>
      </dsp:nvSpPr>
      <dsp:spPr>
        <a:xfrm>
          <a:off x="2694507" y="138055"/>
          <a:ext cx="2376537" cy="529240"/>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Tufts Health Plan</a:t>
          </a:r>
          <a:endParaRPr lang="en-US" sz="1500" kern="1200" dirty="0"/>
        </a:p>
      </dsp:txBody>
      <dsp:txXfrm>
        <a:off x="2694507" y="138055"/>
        <a:ext cx="2376537" cy="529240"/>
      </dsp:txXfrm>
    </dsp:sp>
    <dsp:sp modelId="{3417D8D1-5202-4BD7-A291-D33DF1AA80B8}">
      <dsp:nvSpPr>
        <dsp:cNvPr id="0" name=""/>
        <dsp:cNvSpPr/>
      </dsp:nvSpPr>
      <dsp:spPr>
        <a:xfrm>
          <a:off x="2694507" y="660320"/>
          <a:ext cx="2376537" cy="1647000"/>
        </a:xfrm>
        <a:prstGeom prst="rect">
          <a:avLst/>
        </a:prstGeom>
        <a:noFill/>
        <a:ln w="25400" cap="flat" cmpd="sng" algn="ctr">
          <a:solidFill>
            <a:schemeClr val="accent4">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Coordinated Care Model and Provider Engagement Model</a:t>
          </a:r>
          <a:endParaRPr lang="en-US" sz="1500" kern="1200" dirty="0"/>
        </a:p>
        <a:p>
          <a:pPr marL="114300" lvl="1" indent="-114300" algn="l" defTabSz="666750">
            <a:lnSpc>
              <a:spcPct val="90000"/>
            </a:lnSpc>
            <a:spcBef>
              <a:spcPct val="0"/>
            </a:spcBef>
            <a:spcAft>
              <a:spcPct val="15000"/>
            </a:spcAft>
            <a:buChar char="••"/>
          </a:pPr>
          <a:r>
            <a:rPr lang="en-US" sz="1500" kern="1200" dirty="0" smtClean="0"/>
            <a:t>Uses 5 high-priority measures per provider contract on average</a:t>
          </a:r>
          <a:endParaRPr lang="en-US" sz="1500" kern="1200" dirty="0"/>
        </a:p>
      </dsp:txBody>
      <dsp:txXfrm>
        <a:off x="2694507" y="660320"/>
        <a:ext cx="2376537" cy="1647000"/>
      </dsp:txXfrm>
    </dsp:sp>
    <dsp:sp modelId="{40497BD9-FCD2-46A5-A99D-5F59D7F36794}">
      <dsp:nvSpPr>
        <dsp:cNvPr id="0" name=""/>
        <dsp:cNvSpPr/>
      </dsp:nvSpPr>
      <dsp:spPr>
        <a:xfrm>
          <a:off x="5420942" y="131079"/>
          <a:ext cx="2376537" cy="529240"/>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Harvard Pilgrim Health Care</a:t>
          </a:r>
          <a:endParaRPr lang="en-US" sz="1500" kern="1200" dirty="0"/>
        </a:p>
      </dsp:txBody>
      <dsp:txXfrm>
        <a:off x="5420942" y="131079"/>
        <a:ext cx="2376537" cy="529240"/>
      </dsp:txXfrm>
    </dsp:sp>
    <dsp:sp modelId="{5AAA5568-E1EC-491F-8C91-CD0B62A92B4A}">
      <dsp:nvSpPr>
        <dsp:cNvPr id="0" name=""/>
        <dsp:cNvSpPr/>
      </dsp:nvSpPr>
      <dsp:spPr>
        <a:xfrm>
          <a:off x="5420942" y="660320"/>
          <a:ext cx="2376537" cy="1647000"/>
        </a:xfrm>
        <a:prstGeom prst="rect">
          <a:avLst/>
        </a:prstGeom>
        <a:noFill/>
        <a:ln w="25400" cap="flat" cmpd="sng" algn="ctr">
          <a:solidFill>
            <a:schemeClr val="accent4">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Quality Advance Contract; Rewards for Excellence</a:t>
          </a:r>
          <a:endParaRPr lang="en-US" sz="1500" kern="1200" dirty="0"/>
        </a:p>
        <a:p>
          <a:pPr marL="114300" lvl="1" indent="-114300" algn="l" defTabSz="666750">
            <a:lnSpc>
              <a:spcPct val="90000"/>
            </a:lnSpc>
            <a:spcBef>
              <a:spcPct val="0"/>
            </a:spcBef>
            <a:spcAft>
              <a:spcPct val="15000"/>
            </a:spcAft>
            <a:buChar char="••"/>
          </a:pPr>
          <a:r>
            <a:rPr lang="en-US" sz="1500" kern="1200" dirty="0" smtClean="0"/>
            <a:t>Performance incentives for achieving quality metrics</a:t>
          </a:r>
          <a:endParaRPr lang="en-US" sz="1500" kern="1200" dirty="0"/>
        </a:p>
      </dsp:txBody>
      <dsp:txXfrm>
        <a:off x="5420942" y="660320"/>
        <a:ext cx="2376537" cy="1647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9909D6-BD20-4F3E-8D9F-4B067815BA2A}">
      <dsp:nvSpPr>
        <dsp:cNvPr id="0" name=""/>
        <dsp:cNvSpPr/>
      </dsp:nvSpPr>
      <dsp:spPr>
        <a:xfrm>
          <a:off x="24" y="0"/>
          <a:ext cx="2385677" cy="403204"/>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kern="1200" dirty="0" smtClean="0"/>
            <a:t>Medicare ACO</a:t>
          </a:r>
        </a:p>
      </dsp:txBody>
      <dsp:txXfrm>
        <a:off x="24" y="0"/>
        <a:ext cx="2385677" cy="403204"/>
      </dsp:txXfrm>
    </dsp:sp>
    <dsp:sp modelId="{00C969F8-21ED-4EEA-979A-B63FFABF1748}">
      <dsp:nvSpPr>
        <dsp:cNvPr id="0" name=""/>
        <dsp:cNvSpPr/>
      </dsp:nvSpPr>
      <dsp:spPr>
        <a:xfrm>
          <a:off x="24" y="426100"/>
          <a:ext cx="2385677" cy="1616804"/>
        </a:xfrm>
        <a:prstGeom prst="rect">
          <a:avLst/>
        </a:prstGeom>
        <a:noFill/>
        <a:ln w="25400" cap="flat" cmpd="sng" algn="ctr">
          <a:solidFill>
            <a:schemeClr val="accent1">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32 core measures in Shared Savings, Pioneer and Next Gen ACO Programs </a:t>
          </a:r>
          <a:endParaRPr lang="en-US" sz="1500" kern="1200" dirty="0"/>
        </a:p>
        <a:p>
          <a:pPr marL="114300" lvl="1" indent="-114300" algn="l" defTabSz="666750">
            <a:lnSpc>
              <a:spcPct val="90000"/>
            </a:lnSpc>
            <a:spcBef>
              <a:spcPct val="0"/>
            </a:spcBef>
            <a:spcAft>
              <a:spcPct val="15000"/>
            </a:spcAft>
            <a:buChar char="••"/>
          </a:pPr>
          <a:r>
            <a:rPr lang="en-US" sz="1500" kern="1200" dirty="0" smtClean="0"/>
            <a:t>% of shared savings based on performance on quality measures</a:t>
          </a:r>
          <a:endParaRPr lang="en-US" sz="1500" kern="1200" dirty="0"/>
        </a:p>
      </dsp:txBody>
      <dsp:txXfrm>
        <a:off x="24" y="426100"/>
        <a:ext cx="2385677" cy="1616804"/>
      </dsp:txXfrm>
    </dsp:sp>
    <dsp:sp modelId="{B2048C2E-96D5-4BDB-A7A0-668EFA9DD3B0}">
      <dsp:nvSpPr>
        <dsp:cNvPr id="0" name=""/>
        <dsp:cNvSpPr/>
      </dsp:nvSpPr>
      <dsp:spPr>
        <a:xfrm>
          <a:off x="2719697" y="0"/>
          <a:ext cx="2385677" cy="403204"/>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kern="1200" dirty="0" smtClean="0"/>
            <a:t>MassHealth ACO </a:t>
          </a:r>
          <a:endParaRPr lang="en-US" sz="1600" kern="1200" dirty="0"/>
        </a:p>
      </dsp:txBody>
      <dsp:txXfrm>
        <a:off x="2719697" y="0"/>
        <a:ext cx="2385677" cy="403204"/>
      </dsp:txXfrm>
    </dsp:sp>
    <dsp:sp modelId="{3417D8D1-5202-4BD7-A291-D33DF1AA80B8}">
      <dsp:nvSpPr>
        <dsp:cNvPr id="0" name=""/>
        <dsp:cNvSpPr/>
      </dsp:nvSpPr>
      <dsp:spPr>
        <a:xfrm>
          <a:off x="2719697" y="426100"/>
          <a:ext cx="2385677" cy="1616804"/>
        </a:xfrm>
        <a:prstGeom prst="rect">
          <a:avLst/>
        </a:prstGeom>
        <a:noFill/>
        <a:ln w="25400" cap="flat" cmpd="sng" algn="ctr">
          <a:solidFill>
            <a:schemeClr val="accent1">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38 proposed measures</a:t>
          </a:r>
          <a:endParaRPr lang="en-US" sz="1500" kern="1200" dirty="0"/>
        </a:p>
        <a:p>
          <a:pPr marL="114300" lvl="1" indent="-114300" algn="l" defTabSz="666750">
            <a:lnSpc>
              <a:spcPct val="90000"/>
            </a:lnSpc>
            <a:spcBef>
              <a:spcPct val="0"/>
            </a:spcBef>
            <a:spcAft>
              <a:spcPct val="15000"/>
            </a:spcAft>
            <a:buChar char="••"/>
          </a:pPr>
          <a:r>
            <a:rPr lang="en-US" sz="1500" kern="1200" dirty="0" smtClean="0"/>
            <a:t>% of shared savings will be based on performance on quality</a:t>
          </a:r>
          <a:endParaRPr lang="en-US" sz="1500" kern="1200" dirty="0"/>
        </a:p>
      </dsp:txBody>
      <dsp:txXfrm>
        <a:off x="2719697" y="426100"/>
        <a:ext cx="2385677" cy="1616804"/>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225"/>
          </a:xfrm>
          <a:prstGeom prst="rect">
            <a:avLst/>
          </a:prstGeom>
        </p:spPr>
        <p:txBody>
          <a:bodyPr vert="horz" lIns="96088" tIns="48044" rIns="96088" bIns="48044" rtlCol="0"/>
          <a:lstStyle>
            <a:lvl1pPr algn="l">
              <a:defRPr sz="1200"/>
            </a:lvl1pPr>
          </a:lstStyle>
          <a:p>
            <a:pPr>
              <a:defRPr/>
            </a:pPr>
            <a:endParaRPr lang="en-US"/>
          </a:p>
        </p:txBody>
      </p:sp>
      <p:sp>
        <p:nvSpPr>
          <p:cNvPr id="3" name="Date Placeholder 2"/>
          <p:cNvSpPr>
            <a:spLocks noGrp="1"/>
          </p:cNvSpPr>
          <p:nvPr>
            <p:ph type="dt" sz="quarter" idx="1"/>
          </p:nvPr>
        </p:nvSpPr>
        <p:spPr>
          <a:xfrm>
            <a:off x="4143587" y="1"/>
            <a:ext cx="3169920" cy="480225"/>
          </a:xfrm>
          <a:prstGeom prst="rect">
            <a:avLst/>
          </a:prstGeom>
        </p:spPr>
        <p:txBody>
          <a:bodyPr vert="horz" lIns="96088" tIns="48044" rIns="96088" bIns="48044" rtlCol="0"/>
          <a:lstStyle>
            <a:lvl1pPr algn="r">
              <a:defRPr sz="1200"/>
            </a:lvl1pPr>
          </a:lstStyle>
          <a:p>
            <a:pPr>
              <a:defRPr/>
            </a:pPr>
            <a:fld id="{0AC4C13E-2AF4-46AA-BDF9-7555BF8E68EF}" type="datetimeFigureOut">
              <a:rPr lang="en-US"/>
              <a:pPr>
                <a:defRPr/>
              </a:pPr>
              <a:t>11/1/2016</a:t>
            </a:fld>
            <a:endParaRPr lang="en-US"/>
          </a:p>
        </p:txBody>
      </p:sp>
      <p:sp>
        <p:nvSpPr>
          <p:cNvPr id="4" name="Footer Placeholder 3"/>
          <p:cNvSpPr>
            <a:spLocks noGrp="1"/>
          </p:cNvSpPr>
          <p:nvPr>
            <p:ph type="ftr" sz="quarter" idx="2"/>
          </p:nvPr>
        </p:nvSpPr>
        <p:spPr>
          <a:xfrm>
            <a:off x="0" y="9117675"/>
            <a:ext cx="3169920" cy="481876"/>
          </a:xfrm>
          <a:prstGeom prst="rect">
            <a:avLst/>
          </a:prstGeom>
        </p:spPr>
        <p:txBody>
          <a:bodyPr vert="horz" lIns="96088" tIns="48044" rIns="96088" bIns="48044"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4143587" y="9117675"/>
            <a:ext cx="3169920" cy="481876"/>
          </a:xfrm>
          <a:prstGeom prst="rect">
            <a:avLst/>
          </a:prstGeom>
        </p:spPr>
        <p:txBody>
          <a:bodyPr vert="horz" lIns="96088" tIns="48044" rIns="96088" bIns="48044" rtlCol="0" anchor="b"/>
          <a:lstStyle>
            <a:lvl1pPr algn="r">
              <a:defRPr sz="1200"/>
            </a:lvl1pPr>
          </a:lstStyle>
          <a:p>
            <a:pPr>
              <a:defRPr/>
            </a:pPr>
            <a:fld id="{129F0B87-08A9-4DFB-8D93-8FA5C681C5C0}" type="slidenum">
              <a:rPr lang="en-US"/>
              <a:pPr>
                <a:defRPr/>
              </a:pPr>
              <a:t>‹#›</a:t>
            </a:fld>
            <a:endParaRPr lang="en-US"/>
          </a:p>
        </p:txBody>
      </p:sp>
    </p:spTree>
    <p:extLst>
      <p:ext uri="{BB962C8B-B14F-4D97-AF65-F5344CB8AC3E}">
        <p14:creationId xmlns:p14="http://schemas.microsoft.com/office/powerpoint/2010/main" val="16585086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225"/>
          </a:xfrm>
          <a:prstGeom prst="rect">
            <a:avLst/>
          </a:prstGeom>
        </p:spPr>
        <p:txBody>
          <a:bodyPr vert="horz" lIns="96088" tIns="48044" rIns="96088" bIns="48044"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4143587" y="1"/>
            <a:ext cx="3169920" cy="480225"/>
          </a:xfrm>
          <a:prstGeom prst="rect">
            <a:avLst/>
          </a:prstGeom>
        </p:spPr>
        <p:txBody>
          <a:bodyPr vert="horz" lIns="96088" tIns="48044" rIns="96088" bIns="48044" rtlCol="0"/>
          <a:lstStyle>
            <a:lvl1pPr algn="r" fontAlgn="auto">
              <a:spcBef>
                <a:spcPts val="0"/>
              </a:spcBef>
              <a:spcAft>
                <a:spcPts val="0"/>
              </a:spcAft>
              <a:defRPr sz="1200">
                <a:latin typeface="+mn-lt"/>
                <a:ea typeface="+mn-ea"/>
                <a:cs typeface="+mn-cs"/>
              </a:defRPr>
            </a:lvl1pPr>
          </a:lstStyle>
          <a:p>
            <a:pPr>
              <a:defRPr/>
            </a:pPr>
            <a:fld id="{B7B282DA-EFE4-4DC7-99A3-37C6B5FEFF58}" type="datetimeFigureOut">
              <a:rPr lang="en-US"/>
              <a:pPr>
                <a:defRPr/>
              </a:pPr>
              <a:t>11/1/2016</a:t>
            </a:fld>
            <a:endParaRPr lang="en-US"/>
          </a:p>
        </p:txBody>
      </p:sp>
      <p:sp>
        <p:nvSpPr>
          <p:cNvPr id="4" name="Slide Image Placeholder 3"/>
          <p:cNvSpPr>
            <a:spLocks noGrp="1" noRot="1" noChangeAspect="1"/>
          </p:cNvSpPr>
          <p:nvPr>
            <p:ph type="sldImg" idx="2"/>
          </p:nvPr>
        </p:nvSpPr>
        <p:spPr>
          <a:xfrm>
            <a:off x="1258888" y="720725"/>
            <a:ext cx="4797425" cy="3598863"/>
          </a:xfrm>
          <a:prstGeom prst="rect">
            <a:avLst/>
          </a:prstGeom>
          <a:noFill/>
          <a:ln w="12700">
            <a:solidFill>
              <a:prstClr val="black"/>
            </a:solidFill>
          </a:ln>
        </p:spPr>
        <p:txBody>
          <a:bodyPr vert="horz" lIns="96088" tIns="48044" rIns="96088" bIns="48044" rtlCol="0" anchor="ctr"/>
          <a:lstStyle/>
          <a:p>
            <a:pPr lvl="0"/>
            <a:endParaRPr lang="en-US" noProof="0"/>
          </a:p>
        </p:txBody>
      </p:sp>
      <p:sp>
        <p:nvSpPr>
          <p:cNvPr id="5" name="Notes Placeholder 4"/>
          <p:cNvSpPr>
            <a:spLocks noGrp="1"/>
          </p:cNvSpPr>
          <p:nvPr>
            <p:ph type="body" sz="quarter" idx="3"/>
          </p:nvPr>
        </p:nvSpPr>
        <p:spPr>
          <a:xfrm>
            <a:off x="731520" y="4559663"/>
            <a:ext cx="5852160" cy="4320375"/>
          </a:xfrm>
          <a:prstGeom prst="rect">
            <a:avLst/>
          </a:prstGeom>
        </p:spPr>
        <p:txBody>
          <a:bodyPr vert="horz" lIns="96088" tIns="48044" rIns="96088" bIns="4804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117675"/>
            <a:ext cx="3169920" cy="481876"/>
          </a:xfrm>
          <a:prstGeom prst="rect">
            <a:avLst/>
          </a:prstGeom>
        </p:spPr>
        <p:txBody>
          <a:bodyPr vert="horz" lIns="96088" tIns="48044" rIns="96088" bIns="48044"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4143587" y="9117675"/>
            <a:ext cx="3169920" cy="481876"/>
          </a:xfrm>
          <a:prstGeom prst="rect">
            <a:avLst/>
          </a:prstGeom>
        </p:spPr>
        <p:txBody>
          <a:bodyPr vert="horz" lIns="96088" tIns="48044" rIns="96088" bIns="48044" rtlCol="0" anchor="b"/>
          <a:lstStyle>
            <a:lvl1pPr algn="r" fontAlgn="auto">
              <a:spcBef>
                <a:spcPts val="0"/>
              </a:spcBef>
              <a:spcAft>
                <a:spcPts val="0"/>
              </a:spcAft>
              <a:defRPr sz="1200">
                <a:latin typeface="+mn-lt"/>
                <a:ea typeface="+mn-ea"/>
                <a:cs typeface="+mn-cs"/>
              </a:defRPr>
            </a:lvl1pPr>
          </a:lstStyle>
          <a:p>
            <a:pPr>
              <a:defRPr/>
            </a:pPr>
            <a:fld id="{8BD7BB21-502C-4115-9990-96DDF20D4FC6}" type="slidenum">
              <a:rPr lang="en-US"/>
              <a:pPr>
                <a:defRPr/>
              </a:pPr>
              <a:t>‹#›</a:t>
            </a:fld>
            <a:endParaRPr lang="en-US"/>
          </a:p>
        </p:txBody>
      </p:sp>
    </p:spTree>
    <p:extLst>
      <p:ext uri="{BB962C8B-B14F-4D97-AF65-F5344CB8AC3E}">
        <p14:creationId xmlns:p14="http://schemas.microsoft.com/office/powerpoint/2010/main" val="21901126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2EEF565-DDDD-464A-A255-B5F231C85EBC}" type="slidenum">
              <a:rPr lang="en-US" smtClean="0">
                <a:ea typeface="Osaka"/>
                <a:cs typeface="Osaka"/>
              </a:rPr>
              <a:pPr fontAlgn="base">
                <a:spcBef>
                  <a:spcPct val="0"/>
                </a:spcBef>
                <a:spcAft>
                  <a:spcPct val="0"/>
                </a:spcAft>
                <a:defRPr/>
              </a:pPr>
              <a:t>1</a:t>
            </a:fld>
            <a:endParaRPr lang="en-US" smtClean="0">
              <a:ea typeface="Osaka"/>
              <a:cs typeface="Osaka"/>
            </a:endParaRPr>
          </a:p>
        </p:txBody>
      </p:sp>
      <p:sp>
        <p:nvSpPr>
          <p:cNvPr id="18436" name="Notes Placeholder 1"/>
          <p:cNvSpPr>
            <a:spLocks noGrp="1"/>
          </p:cNvSpPr>
          <p:nvPr>
            <p:ph type="body"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r>
              <a:rPr lang="en-US" dirty="0" smtClean="0"/>
              <a:t>Cristi:</a:t>
            </a:r>
            <a:r>
              <a:rPr lang="en-US" baseline="0" dirty="0" smtClean="0"/>
              <a:t> Mention inefficiencies in current process here?</a:t>
            </a:r>
            <a:endParaRPr lang="en-US" dirty="0"/>
          </a:p>
        </p:txBody>
      </p:sp>
      <p:sp>
        <p:nvSpPr>
          <p:cNvPr id="4" name="Slide Number Placeholder 3"/>
          <p:cNvSpPr>
            <a:spLocks noGrp="1"/>
          </p:cNvSpPr>
          <p:nvPr>
            <p:ph type="sldNum" sz="quarter" idx="10"/>
          </p:nvPr>
        </p:nvSpPr>
        <p:spPr/>
        <p:txBody>
          <a:bodyPr/>
          <a:lstStyle/>
          <a:p>
            <a:fld id="{99B7833D-D0AA-4DCD-A1FD-49E43A30758C}"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2095442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B7833D-D0AA-4DCD-A1FD-49E43A30758C}"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26694970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Payer</a:t>
            </a:r>
            <a:r>
              <a:rPr lang="en-US" baseline="0" dirty="0" smtClean="0"/>
              <a:t> language: e.g., Medicare elderly </a:t>
            </a:r>
          </a:p>
          <a:p>
            <a:r>
              <a:rPr lang="en-US" baseline="0" dirty="0" smtClean="0"/>
              <a:t>Stress how differences between commercial payers are “unintentional”</a:t>
            </a:r>
            <a:endParaRPr lang="en-US" dirty="0"/>
          </a:p>
        </p:txBody>
      </p:sp>
      <p:sp>
        <p:nvSpPr>
          <p:cNvPr id="4" name="Slide Number Placeholder 3"/>
          <p:cNvSpPr>
            <a:spLocks noGrp="1"/>
          </p:cNvSpPr>
          <p:nvPr>
            <p:ph type="sldNum" sz="quarter" idx="10"/>
          </p:nvPr>
        </p:nvSpPr>
        <p:spPr/>
        <p:txBody>
          <a:bodyPr/>
          <a:lstStyle/>
          <a:p>
            <a:fld id="{99B7833D-D0AA-4DCD-A1FD-49E43A30758C}"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17941019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xfrm>
            <a:off x="715617" y="4407108"/>
            <a:ext cx="5852160" cy="472190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55000" lnSpcReduction="20000"/>
          </a:bodyPr>
          <a:lstStyle/>
          <a:p>
            <a:pPr eaLnBrk="1" hangingPunct="1">
              <a:spcBef>
                <a:spcPct val="0"/>
              </a:spcBef>
            </a:pPr>
            <a:endParaRPr lang="en-US" altLang="en-US" baseline="0" dirty="0" smtClean="0"/>
          </a:p>
        </p:txBody>
      </p:sp>
      <p:sp>
        <p:nvSpPr>
          <p:cNvPr id="4" name="Slide Number Placeholder 3"/>
          <p:cNvSpPr>
            <a:spLocks noGrp="1"/>
          </p:cNvSpPr>
          <p:nvPr>
            <p:ph type="sldNum" sz="quarter" idx="5"/>
          </p:nvPr>
        </p:nvSpPr>
        <p:spPr/>
        <p:txBody>
          <a:bodyPr/>
          <a:lstStyle/>
          <a:p>
            <a:pPr>
              <a:defRPr/>
            </a:pPr>
            <a:fld id="{49122507-329E-4887-AF02-6EB44C616F3F}" type="slidenum">
              <a:rPr lang="en-US" smtClean="0"/>
              <a:pPr>
                <a:defRPr/>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dirty="0"/>
          </a:p>
        </p:txBody>
      </p:sp>
      <p:sp>
        <p:nvSpPr>
          <p:cNvPr id="4" name="Slide Number Placeholder 3"/>
          <p:cNvSpPr>
            <a:spLocks noGrp="1"/>
          </p:cNvSpPr>
          <p:nvPr>
            <p:ph type="sldNum" sz="quarter" idx="10"/>
          </p:nvPr>
        </p:nvSpPr>
        <p:spPr/>
        <p:txBody>
          <a:bodyPr/>
          <a:lstStyle/>
          <a:p>
            <a:pPr>
              <a:defRPr/>
            </a:pPr>
            <a:fld id="{8BD7BB21-502C-4115-9990-96DDF20D4FC6}" type="slidenum">
              <a:rPr lang="en-US" smtClean="0"/>
              <a:pPr>
                <a:defRPr/>
              </a:pPr>
              <a:t>18</a:t>
            </a:fld>
            <a:endParaRPr lang="en-US"/>
          </a:p>
        </p:txBody>
      </p:sp>
    </p:spTree>
    <p:extLst>
      <p:ext uri="{BB962C8B-B14F-4D97-AF65-F5344CB8AC3E}">
        <p14:creationId xmlns:p14="http://schemas.microsoft.com/office/powerpoint/2010/main" val="20610064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eaLnBrk="1" hangingPunct="1">
              <a:spcBef>
                <a:spcPct val="0"/>
              </a:spcBef>
            </a:pPr>
            <a:endParaRPr lang="en-US" altLang="en-US" dirty="0" smtClean="0"/>
          </a:p>
        </p:txBody>
      </p:sp>
      <p:sp>
        <p:nvSpPr>
          <p:cNvPr id="4" name="Slide Number Placeholder 3"/>
          <p:cNvSpPr>
            <a:spLocks noGrp="1"/>
          </p:cNvSpPr>
          <p:nvPr>
            <p:ph type="sldNum" sz="quarter" idx="5"/>
          </p:nvPr>
        </p:nvSpPr>
        <p:spPr/>
        <p:txBody>
          <a:bodyPr/>
          <a:lstStyle/>
          <a:p>
            <a:pPr>
              <a:defRPr/>
            </a:pPr>
            <a:fld id="{49122507-329E-4887-AF02-6EB44C616F3F}" type="slidenum">
              <a:rPr lang="en-US" smtClean="0"/>
              <a:pPr>
                <a:defRPr/>
              </a:pPr>
              <a:t>19</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92500" lnSpcReduction="10000"/>
          </a:bodyPr>
          <a:lstStyle/>
          <a:p>
            <a:pPr lvl="0"/>
            <a:endParaRPr lang="en-US" altLang="en-US" dirty="0" smtClean="0"/>
          </a:p>
        </p:txBody>
      </p:sp>
      <p:sp>
        <p:nvSpPr>
          <p:cNvPr id="4" name="Slide Number Placeholder 3"/>
          <p:cNvSpPr>
            <a:spLocks noGrp="1"/>
          </p:cNvSpPr>
          <p:nvPr>
            <p:ph type="sldNum" sz="quarter" idx="5"/>
          </p:nvPr>
        </p:nvSpPr>
        <p:spPr/>
        <p:txBody>
          <a:bodyPr/>
          <a:lstStyle/>
          <a:p>
            <a:pPr>
              <a:defRPr/>
            </a:pPr>
            <a:fld id="{49122507-329E-4887-AF02-6EB44C616F3F}" type="slidenum">
              <a:rPr lang="en-US" smtClean="0"/>
              <a:pPr>
                <a:defRPr/>
              </a:pPr>
              <a:t>20</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1CABC2F-1671-46FD-8E73-B2DC8E2CCAD6}" type="slidenum">
              <a:rPr lang="en-US" smtClean="0">
                <a:ea typeface="Osaka"/>
                <a:cs typeface="Osaka"/>
              </a:rPr>
              <a:pPr fontAlgn="base">
                <a:spcBef>
                  <a:spcPct val="0"/>
                </a:spcBef>
                <a:spcAft>
                  <a:spcPct val="0"/>
                </a:spcAft>
                <a:defRPr/>
              </a:pPr>
              <a:t>22</a:t>
            </a:fld>
            <a:endParaRPr lang="en-US" smtClean="0">
              <a:ea typeface="Osaka"/>
              <a:cs typeface="Osaka"/>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5260203-E539-47A1-8BA3-1A7A08BD9B3C}" type="slidenum">
              <a:rPr lang="en-US" smtClean="0">
                <a:ea typeface="Osaka"/>
                <a:cs typeface="Osaka"/>
              </a:rPr>
              <a:pPr fontAlgn="base">
                <a:spcBef>
                  <a:spcPct val="0"/>
                </a:spcBef>
                <a:spcAft>
                  <a:spcPct val="0"/>
                </a:spcAft>
                <a:defRPr/>
              </a:pPr>
              <a:t>2</a:t>
            </a:fld>
            <a:endParaRPr lang="en-US" dirty="0" smtClean="0">
              <a:ea typeface="Osaka"/>
              <a:cs typeface="Osaka"/>
            </a:endParaRPr>
          </a:p>
        </p:txBody>
      </p:sp>
      <p:sp>
        <p:nvSpPr>
          <p:cNvPr id="19460" name="Notes Placeholder 1"/>
          <p:cNvSpPr>
            <a:spLocks noGrp="1"/>
          </p:cNvSpPr>
          <p:nvPr>
            <p:ph type="body"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70000" lnSpcReduction="20000"/>
          </a:bodyPr>
          <a:lstStyle/>
          <a:p>
            <a:pPr>
              <a:defRPr/>
            </a:pPr>
            <a:endParaRPr lang="en-US" altLang="en-US" baseline="0"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B7833D-D0AA-4DCD-A1FD-49E43A30758C}"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2893265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7127" indent="-237127">
              <a:buAutoNum type="arabicParenR"/>
            </a:pPr>
            <a:endParaRPr lang="en-US" dirty="0" smtClean="0"/>
          </a:p>
        </p:txBody>
      </p:sp>
      <p:sp>
        <p:nvSpPr>
          <p:cNvPr id="4" name="Slide Number Placeholder 3"/>
          <p:cNvSpPr>
            <a:spLocks noGrp="1"/>
          </p:cNvSpPr>
          <p:nvPr>
            <p:ph type="sldNum" sz="quarter" idx="10"/>
          </p:nvPr>
        </p:nvSpPr>
        <p:spPr/>
        <p:txBody>
          <a:bodyPr/>
          <a:lstStyle/>
          <a:p>
            <a:fld id="{99B7833D-D0AA-4DCD-A1FD-49E43A30758C}"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2266985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9B7833D-D0AA-4DCD-A1FD-49E43A30758C}"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567426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the state level, there has not been much change since 2013 in the alignment of quality measures across programs, with the majority of measures still being used by a single program.</a:t>
            </a:r>
            <a:endParaRPr lang="en-US" dirty="0"/>
          </a:p>
        </p:txBody>
      </p:sp>
      <p:sp>
        <p:nvSpPr>
          <p:cNvPr id="4" name="Slide Number Placeholder 3"/>
          <p:cNvSpPr>
            <a:spLocks noGrp="1"/>
          </p:cNvSpPr>
          <p:nvPr>
            <p:ph type="sldNum" sz="quarter" idx="10"/>
          </p:nvPr>
        </p:nvSpPr>
        <p:spPr/>
        <p:txBody>
          <a:bodyPr/>
          <a:lstStyle/>
          <a:p>
            <a:fld id="{99B7833D-D0AA-4DCD-A1FD-49E43A30758C}"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2309959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Should we add a line under each payer as to</a:t>
            </a:r>
            <a:r>
              <a:rPr lang="en-US" baseline="0" dirty="0" smtClean="0"/>
              <a:t> their benchmark approach? </a:t>
            </a:r>
            <a:endParaRPr lang="en-US" dirty="0"/>
          </a:p>
        </p:txBody>
      </p:sp>
      <p:sp>
        <p:nvSpPr>
          <p:cNvPr id="4" name="Slide Number Placeholder 3"/>
          <p:cNvSpPr>
            <a:spLocks noGrp="1"/>
          </p:cNvSpPr>
          <p:nvPr>
            <p:ph type="sldNum" sz="quarter" idx="10"/>
          </p:nvPr>
        </p:nvSpPr>
        <p:spPr/>
        <p:txBody>
          <a:bodyPr/>
          <a:lstStyle/>
          <a:p>
            <a:fld id="{99B7833D-D0AA-4DCD-A1FD-49E43A30758C}"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3559307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Merge with outcomes</a:t>
            </a:r>
            <a:r>
              <a:rPr lang="en-US" baseline="0" dirty="0" smtClean="0"/>
              <a:t> measures</a:t>
            </a:r>
            <a:endParaRPr lang="en-US" dirty="0"/>
          </a:p>
        </p:txBody>
      </p:sp>
      <p:sp>
        <p:nvSpPr>
          <p:cNvPr id="4" name="Slide Number Placeholder 3"/>
          <p:cNvSpPr>
            <a:spLocks noGrp="1"/>
          </p:cNvSpPr>
          <p:nvPr>
            <p:ph type="sldNum" sz="quarter" idx="10"/>
          </p:nvPr>
        </p:nvSpPr>
        <p:spPr/>
        <p:txBody>
          <a:bodyPr/>
          <a:lstStyle/>
          <a:p>
            <a:fld id="{99B7833D-D0AA-4DCD-A1FD-49E43A30758C}"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39201939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Alon: 1) Specify which measure is collected</a:t>
            </a:r>
            <a:r>
              <a:rPr lang="en-US" baseline="0" dirty="0" smtClean="0"/>
              <a:t> by every payer; 2) check statement about reporting.</a:t>
            </a:r>
          </a:p>
          <a:p>
            <a:endParaRPr lang="en-US" baseline="0" dirty="0" smtClean="0"/>
          </a:p>
        </p:txBody>
      </p:sp>
      <p:sp>
        <p:nvSpPr>
          <p:cNvPr id="4" name="Slide Number Placeholder 3"/>
          <p:cNvSpPr>
            <a:spLocks noGrp="1"/>
          </p:cNvSpPr>
          <p:nvPr>
            <p:ph type="sldNum" sz="quarter" idx="10"/>
          </p:nvPr>
        </p:nvSpPr>
        <p:spPr/>
        <p:txBody>
          <a:bodyPr/>
          <a:lstStyle/>
          <a:p>
            <a:fld id="{99B7833D-D0AA-4DCD-A1FD-49E43A30758C}"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24382592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2.xml"/><Relationship Id="rId1" Type="http://schemas.openxmlformats.org/officeDocument/2006/relationships/vmlDrawing" Target="../drawings/vmlDrawing2.vml"/><Relationship Id="rId6" Type="http://schemas.openxmlformats.org/officeDocument/2006/relationships/image" Target="../media/image6.png"/><Relationship Id="rId5" Type="http://schemas.openxmlformats.org/officeDocument/2006/relationships/image" Target="../media/image4.emf"/><Relationship Id="rId4" Type="http://schemas.openxmlformats.org/officeDocument/2006/relationships/oleObject" Target="../embeddings/oleObject2.bin"/></Relationships>
</file>

<file path=ppt/slideLayouts/_rels/slideLayout36.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3.xml"/><Relationship Id="rId1" Type="http://schemas.openxmlformats.org/officeDocument/2006/relationships/vmlDrawing" Target="../drawings/vmlDrawing3.vml"/><Relationship Id="rId6" Type="http://schemas.openxmlformats.org/officeDocument/2006/relationships/image" Target="../media/image6.png"/><Relationship Id="rId5" Type="http://schemas.openxmlformats.org/officeDocument/2006/relationships/image" Target="../media/image4.emf"/><Relationship Id="rId4" Type="http://schemas.openxmlformats.org/officeDocument/2006/relationships/oleObject" Target="../embeddings/oleObject3.bin"/></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thinnerrule_09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6453188"/>
            <a:ext cx="7773987" cy="2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thinrule_09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533400"/>
            <a:ext cx="7773988"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6" name="Rectangle 2"/>
          <p:cNvSpPr>
            <a:spLocks noGrp="1" noChangeArrowheads="1"/>
          </p:cNvSpPr>
          <p:nvPr>
            <p:ph type="ctrTitle"/>
          </p:nvPr>
        </p:nvSpPr>
        <p:spPr>
          <a:xfrm>
            <a:off x="685800" y="1371600"/>
            <a:ext cx="7772400" cy="1828800"/>
          </a:xfrm>
        </p:spPr>
        <p:txBody>
          <a:bodyPr/>
          <a:lstStyle>
            <a:lvl1pPr algn="ctr">
              <a:defRPr sz="3600">
                <a:latin typeface="Segoe UI Semibold" pitchFamily="34" charset="0"/>
              </a:defRPr>
            </a:lvl1pPr>
          </a:lstStyle>
          <a:p>
            <a:r>
              <a:rPr lang="en-US" smtClean="0"/>
              <a:t>Click to edit Master title style</a:t>
            </a:r>
            <a:endParaRPr lang="en-US" dirty="0"/>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 typeface="Times" pitchFamily="18" charset="0"/>
              <a:buNone/>
              <a:defRPr>
                <a:latin typeface="Calibri" pitchFamily="34" charset="0"/>
                <a:cs typeface="Calibri" pitchFamily="34" charset="0"/>
              </a:defRPr>
            </a:lvl1pPr>
          </a:lstStyle>
          <a:p>
            <a:r>
              <a:rPr lang="en-US" smtClean="0"/>
              <a:t>Click to edit Master subtitle style</a:t>
            </a:r>
            <a:endParaRPr lang="en-US" dirty="0"/>
          </a:p>
        </p:txBody>
      </p:sp>
    </p:spTree>
    <p:extLst>
      <p:ext uri="{BB962C8B-B14F-4D97-AF65-F5344CB8AC3E}">
        <p14:creationId xmlns:p14="http://schemas.microsoft.com/office/powerpoint/2010/main" val="2030904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143000"/>
          </a:xfrm>
        </p:spPr>
        <p:txBody>
          <a:bodyPr/>
          <a:lstStyle>
            <a:lvl1pPr>
              <a:defRPr>
                <a:latin typeface="Segoe UI Semibold"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30068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838200"/>
            <a:ext cx="1790700" cy="5105400"/>
          </a:xfrm>
        </p:spPr>
        <p:txBody>
          <a:bodyPr vert="eaVert"/>
          <a:lstStyle>
            <a:lvl1pPr>
              <a:defRPr>
                <a:latin typeface="Segoe UI Semibold"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838200"/>
            <a:ext cx="5715000" cy="5105400"/>
          </a:xfrm>
        </p:spPr>
        <p:txBody>
          <a:bodyPr vert="eaVert"/>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97741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thinnerrule_09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6453188"/>
            <a:ext cx="7773987" cy="2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thinrule_09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533400"/>
            <a:ext cx="7773988"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6" name="Rectangle 2"/>
          <p:cNvSpPr>
            <a:spLocks noGrp="1" noChangeArrowheads="1"/>
          </p:cNvSpPr>
          <p:nvPr>
            <p:ph type="ctrTitle"/>
          </p:nvPr>
        </p:nvSpPr>
        <p:spPr>
          <a:xfrm>
            <a:off x="685800" y="1371600"/>
            <a:ext cx="7772400" cy="1828800"/>
          </a:xfrm>
        </p:spPr>
        <p:txBody>
          <a:bodyPr/>
          <a:lstStyle>
            <a:lvl1pPr algn="ctr">
              <a:defRPr sz="3600">
                <a:latin typeface="Segoe UI Semibold" pitchFamily="34" charset="0"/>
              </a:defRPr>
            </a:lvl1pPr>
          </a:lstStyle>
          <a:p>
            <a:r>
              <a:rPr lang="en-US" smtClean="0"/>
              <a:t>Click to edit Master title style</a:t>
            </a:r>
            <a:endParaRPr lang="en-US" dirty="0"/>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 typeface="Times" pitchFamily="18" charset="0"/>
              <a:buNone/>
              <a:defRPr>
                <a:latin typeface="Calibri" pitchFamily="34" charset="0"/>
                <a:cs typeface="Calibri" pitchFamily="34" charset="0"/>
              </a:defRPr>
            </a:lvl1pPr>
          </a:lstStyle>
          <a:p>
            <a:r>
              <a:rPr lang="en-US" smtClean="0"/>
              <a:t>Click to edit Master subtitle style</a:t>
            </a:r>
            <a:endParaRPr lang="en-US" dirty="0"/>
          </a:p>
        </p:txBody>
      </p:sp>
    </p:spTree>
    <p:extLst>
      <p:ext uri="{BB962C8B-B14F-4D97-AF65-F5344CB8AC3E}">
        <p14:creationId xmlns:p14="http://schemas.microsoft.com/office/powerpoint/2010/main" val="13976348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4" descr="thinrule_09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533400"/>
            <a:ext cx="7773988"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9"/>
          <p:cNvSpPr txBox="1">
            <a:spLocks noGrp="1"/>
          </p:cNvSpPr>
          <p:nvPr userDrawn="1"/>
        </p:nvSpPr>
        <p:spPr bwMode="auto">
          <a:xfrm>
            <a:off x="7010400" y="6477000"/>
            <a:ext cx="1905000" cy="244475"/>
          </a:xfrm>
          <a:prstGeom prst="rect">
            <a:avLst/>
          </a:prstGeom>
          <a:noFill/>
          <a:ln>
            <a:noFill/>
          </a:ln>
          <a:extLst/>
        </p:spPr>
        <p:txBody>
          <a:bodyPr anchor="ct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algn="r">
              <a:defRPr/>
            </a:pPr>
            <a:fld id="{78839CF5-AA51-4436-8BB1-643D76291E4F}" type="slidenum">
              <a:rPr lang="en-US" sz="1200" b="1" smtClean="0">
                <a:solidFill>
                  <a:srgbClr val="002B69"/>
                </a:solidFill>
                <a:latin typeface="Calibri" pitchFamily="34" charset="0"/>
                <a:ea typeface="Geneva"/>
                <a:cs typeface="Calibri" pitchFamily="34" charset="0"/>
              </a:rPr>
              <a:pPr algn="r">
                <a:defRPr/>
              </a:pPr>
              <a:t>‹#›</a:t>
            </a:fld>
            <a:endParaRPr lang="en-US" sz="1200" b="1" smtClean="0">
              <a:solidFill>
                <a:srgbClr val="002B69"/>
              </a:solidFill>
              <a:latin typeface="Calibri" pitchFamily="34" charset="0"/>
              <a:ea typeface="Geneva"/>
              <a:cs typeface="Calibri" pitchFamily="34" charset="0"/>
            </a:endParaRPr>
          </a:p>
        </p:txBody>
      </p:sp>
      <p:sp>
        <p:nvSpPr>
          <p:cNvPr id="2" name="Title 1"/>
          <p:cNvSpPr>
            <a:spLocks noGrp="1"/>
          </p:cNvSpPr>
          <p:nvPr>
            <p:ph type="title"/>
          </p:nvPr>
        </p:nvSpPr>
        <p:spPr/>
        <p:txBody>
          <a:bodyPr/>
          <a:lstStyle>
            <a:lvl1pPr>
              <a:defRPr>
                <a:latin typeface="Segoe UI Semibold"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4456582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Slide Number Placeholder 9"/>
          <p:cNvSpPr txBox="1">
            <a:spLocks noGrp="1"/>
          </p:cNvSpPr>
          <p:nvPr userDrawn="1"/>
        </p:nvSpPr>
        <p:spPr bwMode="auto">
          <a:xfrm>
            <a:off x="7010400" y="6477000"/>
            <a:ext cx="1905000" cy="244475"/>
          </a:xfrm>
          <a:prstGeom prst="rect">
            <a:avLst/>
          </a:prstGeom>
          <a:noFill/>
          <a:ln>
            <a:noFill/>
          </a:ln>
          <a:extLst/>
        </p:spPr>
        <p:txBody>
          <a:bodyPr anchor="ct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algn="r">
              <a:defRPr/>
            </a:pPr>
            <a:fld id="{03A7F7C0-A169-4E36-9CF2-A143A981D7B4}" type="slidenum">
              <a:rPr lang="en-US" sz="1200" b="1" smtClean="0">
                <a:solidFill>
                  <a:srgbClr val="002B69"/>
                </a:solidFill>
                <a:latin typeface="Calibri" pitchFamily="34" charset="0"/>
                <a:ea typeface="Geneva"/>
                <a:cs typeface="Calibri" pitchFamily="34" charset="0"/>
              </a:rPr>
              <a:pPr algn="r">
                <a:defRPr/>
              </a:pPr>
              <a:t>‹#›</a:t>
            </a:fld>
            <a:endParaRPr lang="en-US" sz="1200" b="1" smtClean="0">
              <a:solidFill>
                <a:srgbClr val="002B69"/>
              </a:solidFill>
              <a:latin typeface="Calibri" pitchFamily="34" charset="0"/>
              <a:ea typeface="Geneva"/>
              <a:cs typeface="Calibri" pitchFamily="34" charset="0"/>
            </a:endParaRPr>
          </a:p>
        </p:txBody>
      </p:sp>
      <p:sp>
        <p:nvSpPr>
          <p:cNvPr id="2" name="Title 1"/>
          <p:cNvSpPr>
            <a:spLocks noGrp="1"/>
          </p:cNvSpPr>
          <p:nvPr>
            <p:ph type="title"/>
          </p:nvPr>
        </p:nvSpPr>
        <p:spPr>
          <a:xfrm>
            <a:off x="722313" y="4406900"/>
            <a:ext cx="7772400" cy="1362075"/>
          </a:xfrm>
        </p:spPr>
        <p:txBody>
          <a:bodyPr anchor="t"/>
          <a:lstStyle>
            <a:lvl1pPr algn="l">
              <a:defRPr sz="4000" b="1" cap="all">
                <a:latin typeface="Segoe UI Semibold"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0108102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Slide Number Placeholder 9"/>
          <p:cNvSpPr txBox="1">
            <a:spLocks noGrp="1"/>
          </p:cNvSpPr>
          <p:nvPr userDrawn="1"/>
        </p:nvSpPr>
        <p:spPr bwMode="auto">
          <a:xfrm>
            <a:off x="7010400" y="6477000"/>
            <a:ext cx="1905000" cy="244475"/>
          </a:xfrm>
          <a:prstGeom prst="rect">
            <a:avLst/>
          </a:prstGeom>
          <a:noFill/>
          <a:ln>
            <a:noFill/>
          </a:ln>
          <a:extLst/>
        </p:spPr>
        <p:txBody>
          <a:bodyPr anchor="ct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algn="r">
              <a:defRPr/>
            </a:pPr>
            <a:fld id="{32FD5AB4-29BB-4CE2-9E20-E289110DA470}" type="slidenum">
              <a:rPr lang="en-US" sz="1200" b="1" smtClean="0">
                <a:solidFill>
                  <a:srgbClr val="002B69"/>
                </a:solidFill>
                <a:latin typeface="Calibri" pitchFamily="34" charset="0"/>
                <a:ea typeface="Geneva"/>
                <a:cs typeface="Calibri" pitchFamily="34" charset="0"/>
              </a:rPr>
              <a:pPr algn="r">
                <a:defRPr/>
              </a:pPr>
              <a:t>‹#›</a:t>
            </a:fld>
            <a:endParaRPr lang="en-US" sz="1200" b="1" smtClean="0">
              <a:solidFill>
                <a:srgbClr val="002B69"/>
              </a:solidFill>
              <a:latin typeface="Calibri" pitchFamily="34" charset="0"/>
              <a:ea typeface="Geneva"/>
              <a:cs typeface="Calibri" pitchFamily="34" charset="0"/>
            </a:endParaRPr>
          </a:p>
        </p:txBody>
      </p:sp>
      <p:sp>
        <p:nvSpPr>
          <p:cNvPr id="2" name="Title 1"/>
          <p:cNvSpPr>
            <a:spLocks noGrp="1"/>
          </p:cNvSpPr>
          <p:nvPr>
            <p:ph type="title"/>
          </p:nvPr>
        </p:nvSpPr>
        <p:spPr/>
        <p:txBody>
          <a:bodyPr/>
          <a:lstStyle>
            <a:lvl1pPr>
              <a:defRPr>
                <a:latin typeface="Segoe UI Semibold"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85800" y="1828800"/>
            <a:ext cx="3810000" cy="4114800"/>
          </a:xfrm>
        </p:spPr>
        <p:txBody>
          <a:bodyPr/>
          <a:lstStyle>
            <a:lvl1pPr>
              <a:defRPr sz="2800">
                <a:latin typeface="Calibri" pitchFamily="34" charset="0"/>
                <a:cs typeface="Calibri" pitchFamily="34" charset="0"/>
              </a:defRPr>
            </a:lvl1pPr>
            <a:lvl2pPr>
              <a:defRPr sz="2400">
                <a:latin typeface="Calibri" pitchFamily="34" charset="0"/>
                <a:cs typeface="Calibri" pitchFamily="34" charset="0"/>
              </a:defRPr>
            </a:lvl2pPr>
            <a:lvl3pPr>
              <a:defRPr sz="2000">
                <a:latin typeface="Calibri" pitchFamily="34" charset="0"/>
                <a:cs typeface="Calibri" pitchFamily="34" charset="0"/>
              </a:defRPr>
            </a:lvl3pPr>
            <a:lvl4pPr>
              <a:defRPr sz="1800">
                <a:latin typeface="Calibri" pitchFamily="34" charset="0"/>
                <a:cs typeface="Calibri" pitchFamily="34" charset="0"/>
              </a:defRPr>
            </a:lvl4pPr>
            <a:lvl5pPr>
              <a:defRPr sz="1800">
                <a:latin typeface="Calibri" pitchFamily="34" charset="0"/>
                <a:cs typeface="Calibri"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828800"/>
            <a:ext cx="3810000" cy="4114800"/>
          </a:xfrm>
        </p:spPr>
        <p:txBody>
          <a:bodyPr/>
          <a:lstStyle>
            <a:lvl1pPr>
              <a:defRPr sz="2800">
                <a:latin typeface="Calibri" pitchFamily="34" charset="0"/>
                <a:cs typeface="Calibri" pitchFamily="34" charset="0"/>
              </a:defRPr>
            </a:lvl1pPr>
            <a:lvl2pPr>
              <a:defRPr sz="2400">
                <a:latin typeface="Calibri" pitchFamily="34" charset="0"/>
                <a:cs typeface="Calibri" pitchFamily="34" charset="0"/>
              </a:defRPr>
            </a:lvl2pPr>
            <a:lvl3pPr>
              <a:defRPr sz="2000">
                <a:latin typeface="Calibri" pitchFamily="34" charset="0"/>
                <a:cs typeface="Calibri" pitchFamily="34" charset="0"/>
              </a:defRPr>
            </a:lvl3pPr>
            <a:lvl4pPr>
              <a:defRPr sz="1800">
                <a:latin typeface="Calibri" pitchFamily="34" charset="0"/>
                <a:cs typeface="Calibri" pitchFamily="34" charset="0"/>
              </a:defRPr>
            </a:lvl4pPr>
            <a:lvl5pPr>
              <a:defRPr sz="1800">
                <a:latin typeface="Calibri" pitchFamily="34" charset="0"/>
                <a:cs typeface="Calibri"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4536719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153400" cy="1112838"/>
          </a:xfrm>
        </p:spPr>
        <p:txBody>
          <a:bodyPr/>
          <a:lstStyle>
            <a:lvl1pPr>
              <a:defRPr>
                <a:latin typeface="Segoe UI Semibold"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533400" y="1524000"/>
            <a:ext cx="3962400" cy="650875"/>
          </a:xfrm>
        </p:spPr>
        <p:txBody>
          <a:bodyPr anchor="b"/>
          <a:lstStyle>
            <a:lvl1pPr marL="0" indent="0">
              <a:buNone/>
              <a:defRPr sz="2200" b="1">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3400" y="2133600"/>
            <a:ext cx="3963988" cy="3992563"/>
          </a:xfrm>
        </p:spPr>
        <p:txBody>
          <a:bodyPr/>
          <a:lstStyle>
            <a:lvl1pPr>
              <a:defRPr sz="2400">
                <a:latin typeface="Calibri" pitchFamily="34" charset="0"/>
                <a:cs typeface="Calibri" pitchFamily="34" charset="0"/>
              </a:defRPr>
            </a:lvl1pPr>
            <a:lvl2pPr>
              <a:defRPr sz="2000">
                <a:latin typeface="Calibri" pitchFamily="34" charset="0"/>
                <a:cs typeface="Calibri" pitchFamily="34" charset="0"/>
              </a:defRPr>
            </a:lvl2pPr>
            <a:lvl3pPr>
              <a:defRPr sz="1800">
                <a:latin typeface="Calibri" pitchFamily="34" charset="0"/>
                <a:cs typeface="Calibri" pitchFamily="34" charset="0"/>
              </a:defRPr>
            </a:lvl3pPr>
            <a:lvl4pPr>
              <a:defRPr sz="1600">
                <a:latin typeface="Calibri" pitchFamily="34" charset="0"/>
                <a:cs typeface="Calibri" pitchFamily="34" charset="0"/>
              </a:defRPr>
            </a:lvl4pPr>
            <a:lvl5pPr>
              <a:defRPr sz="1600">
                <a:latin typeface="Calibri" pitchFamily="34" charset="0"/>
                <a:cs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200" b="1">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cs typeface="Calibri" pitchFamily="34" charset="0"/>
              </a:defRPr>
            </a:lvl1pPr>
            <a:lvl2pPr>
              <a:defRPr sz="2000">
                <a:latin typeface="Calibri" pitchFamily="34" charset="0"/>
                <a:cs typeface="Calibri" pitchFamily="34" charset="0"/>
              </a:defRPr>
            </a:lvl2pPr>
            <a:lvl3pPr>
              <a:defRPr sz="1800">
                <a:latin typeface="Calibri" pitchFamily="34" charset="0"/>
                <a:cs typeface="Calibri" pitchFamily="34" charset="0"/>
              </a:defRPr>
            </a:lvl3pPr>
            <a:lvl4pPr>
              <a:defRPr sz="1600">
                <a:latin typeface="Calibri" pitchFamily="34" charset="0"/>
                <a:cs typeface="Calibri" pitchFamily="34" charset="0"/>
              </a:defRPr>
            </a:lvl4pPr>
            <a:lvl5pPr>
              <a:defRPr sz="1600">
                <a:latin typeface="Calibri" pitchFamily="34" charset="0"/>
                <a:cs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879134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Segoe UI Semibold"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3655809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9839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Segoe UI Semibold"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914400"/>
            <a:ext cx="5035550" cy="5211763"/>
          </a:xfrm>
        </p:spPr>
        <p:txBody>
          <a:bodyPr/>
          <a:lstStyle>
            <a:lvl1pPr>
              <a:defRPr sz="3200">
                <a:latin typeface="Calibri" pitchFamily="34" charset="0"/>
                <a:cs typeface="Calibri" pitchFamily="34" charset="0"/>
              </a:defRPr>
            </a:lvl1pPr>
            <a:lvl2pPr>
              <a:defRPr sz="2800">
                <a:latin typeface="Calibri" pitchFamily="34" charset="0"/>
                <a:cs typeface="Calibri" pitchFamily="34" charset="0"/>
              </a:defRPr>
            </a:lvl2pPr>
            <a:lvl3pPr>
              <a:defRPr sz="2400">
                <a:latin typeface="Calibri" pitchFamily="34" charset="0"/>
                <a:cs typeface="Calibri" pitchFamily="34" charset="0"/>
              </a:defRPr>
            </a:lvl3pPr>
            <a:lvl4pPr>
              <a:defRPr sz="2000">
                <a:latin typeface="Calibri" pitchFamily="34" charset="0"/>
                <a:cs typeface="Calibri" pitchFamily="34" charset="0"/>
              </a:defRPr>
            </a:lvl4pPr>
            <a:lvl5pPr>
              <a:defRPr sz="2000">
                <a:latin typeface="Calibri" pitchFamily="34" charset="0"/>
                <a:cs typeface="Calibri"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cs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52060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4" descr="thinrule_09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533400"/>
            <a:ext cx="7773988"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9"/>
          <p:cNvSpPr txBox="1">
            <a:spLocks noGrp="1"/>
          </p:cNvSpPr>
          <p:nvPr userDrawn="1"/>
        </p:nvSpPr>
        <p:spPr bwMode="auto">
          <a:xfrm>
            <a:off x="7010400" y="6477000"/>
            <a:ext cx="1905000" cy="244475"/>
          </a:xfrm>
          <a:prstGeom prst="rect">
            <a:avLst/>
          </a:prstGeom>
          <a:noFill/>
          <a:ln>
            <a:noFill/>
          </a:ln>
          <a:extLst/>
        </p:spPr>
        <p:txBody>
          <a:bodyPr anchor="ct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algn="r">
              <a:defRPr/>
            </a:pPr>
            <a:fld id="{ED5D358E-284E-47DD-A887-D11A01AF3CD9}" type="slidenum">
              <a:rPr lang="en-US" sz="1200" b="1" smtClean="0">
                <a:solidFill>
                  <a:srgbClr val="002B69"/>
                </a:solidFill>
                <a:latin typeface="Calibri" pitchFamily="34" charset="0"/>
                <a:ea typeface="Geneva"/>
                <a:cs typeface="Calibri" pitchFamily="34" charset="0"/>
              </a:rPr>
              <a:pPr algn="r">
                <a:defRPr/>
              </a:pPr>
              <a:t>‹#›</a:t>
            </a:fld>
            <a:endParaRPr lang="en-US" sz="1200" b="1" smtClean="0">
              <a:solidFill>
                <a:srgbClr val="002B69"/>
              </a:solidFill>
              <a:latin typeface="Calibri" pitchFamily="34" charset="0"/>
              <a:ea typeface="Geneva"/>
              <a:cs typeface="Calibri" pitchFamily="34" charset="0"/>
            </a:endParaRPr>
          </a:p>
        </p:txBody>
      </p:sp>
      <p:sp>
        <p:nvSpPr>
          <p:cNvPr id="2" name="Title 1"/>
          <p:cNvSpPr>
            <a:spLocks noGrp="1"/>
          </p:cNvSpPr>
          <p:nvPr>
            <p:ph type="title"/>
          </p:nvPr>
        </p:nvSpPr>
        <p:spPr/>
        <p:txBody>
          <a:bodyPr/>
          <a:lstStyle>
            <a:lvl1pPr>
              <a:defRPr>
                <a:latin typeface="Segoe UI Semibold"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1988206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Segoe UI Semibold" pitchFamily="34"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914399"/>
            <a:ext cx="5522912" cy="3813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cs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6468600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143000"/>
          </a:xfrm>
        </p:spPr>
        <p:txBody>
          <a:bodyPr/>
          <a:lstStyle>
            <a:lvl1pPr>
              <a:defRPr>
                <a:latin typeface="Segoe UI Semibold"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205892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838200"/>
            <a:ext cx="1790700" cy="5105400"/>
          </a:xfrm>
        </p:spPr>
        <p:txBody>
          <a:bodyPr vert="eaVert"/>
          <a:lstStyle>
            <a:lvl1pPr>
              <a:defRPr>
                <a:latin typeface="Segoe UI Semibold"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838200"/>
            <a:ext cx="5715000" cy="5105400"/>
          </a:xfrm>
        </p:spPr>
        <p:txBody>
          <a:bodyPr vert="eaVert"/>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8516171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thinnerrule_09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6453188"/>
            <a:ext cx="7773987" cy="2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thinrule_09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533400"/>
            <a:ext cx="7773988"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6" name="Rectangle 2"/>
          <p:cNvSpPr>
            <a:spLocks noGrp="1" noChangeArrowheads="1"/>
          </p:cNvSpPr>
          <p:nvPr>
            <p:ph type="ctrTitle"/>
          </p:nvPr>
        </p:nvSpPr>
        <p:spPr>
          <a:xfrm>
            <a:off x="685800" y="1371600"/>
            <a:ext cx="7772400" cy="1828800"/>
          </a:xfrm>
        </p:spPr>
        <p:txBody>
          <a:bodyPr/>
          <a:lstStyle>
            <a:lvl1pPr algn="ctr">
              <a:defRPr sz="3600">
                <a:latin typeface="Segoe UI Semibold" pitchFamily="34" charset="0"/>
              </a:defRPr>
            </a:lvl1pPr>
          </a:lstStyle>
          <a:p>
            <a:r>
              <a:rPr lang="en-US" smtClean="0"/>
              <a:t>Click to edit Master title style</a:t>
            </a:r>
            <a:endParaRPr lang="en-US" dirty="0"/>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 typeface="Times" pitchFamily="18" charset="0"/>
              <a:buNone/>
              <a:defRPr>
                <a:latin typeface="Calibri" pitchFamily="34" charset="0"/>
                <a:cs typeface="Calibri" pitchFamily="34" charset="0"/>
              </a:defRPr>
            </a:lvl1pPr>
          </a:lstStyle>
          <a:p>
            <a:r>
              <a:rPr lang="en-US" smtClean="0"/>
              <a:t>Click to edit Master subtitle style</a:t>
            </a:r>
            <a:endParaRPr lang="en-US" dirty="0"/>
          </a:p>
        </p:txBody>
      </p:sp>
    </p:spTree>
    <p:extLst>
      <p:ext uri="{BB962C8B-B14F-4D97-AF65-F5344CB8AC3E}">
        <p14:creationId xmlns:p14="http://schemas.microsoft.com/office/powerpoint/2010/main" val="21840124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4" descr="thinrule_09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533400"/>
            <a:ext cx="7773988"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9"/>
          <p:cNvSpPr txBox="1">
            <a:spLocks noGrp="1"/>
          </p:cNvSpPr>
          <p:nvPr userDrawn="1"/>
        </p:nvSpPr>
        <p:spPr bwMode="auto">
          <a:xfrm>
            <a:off x="7010400" y="6477000"/>
            <a:ext cx="1905000" cy="244475"/>
          </a:xfrm>
          <a:prstGeom prst="rect">
            <a:avLst/>
          </a:prstGeom>
          <a:noFill/>
          <a:ln>
            <a:noFill/>
          </a:ln>
          <a:extLst/>
        </p:spPr>
        <p:txBody>
          <a:bodyPr anchor="ct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algn="r">
              <a:defRPr/>
            </a:pPr>
            <a:fld id="{ED5D358E-284E-47DD-A887-D11A01AF3CD9}" type="slidenum">
              <a:rPr lang="en-US" sz="1200" b="1" smtClean="0">
                <a:solidFill>
                  <a:srgbClr val="002B69"/>
                </a:solidFill>
                <a:latin typeface="Calibri" pitchFamily="34" charset="0"/>
                <a:ea typeface="Geneva"/>
                <a:cs typeface="Calibri" pitchFamily="34" charset="0"/>
              </a:rPr>
              <a:pPr algn="r">
                <a:defRPr/>
              </a:pPr>
              <a:t>‹#›</a:t>
            </a:fld>
            <a:endParaRPr lang="en-US" sz="1200" b="1" smtClean="0">
              <a:solidFill>
                <a:srgbClr val="002B69"/>
              </a:solidFill>
              <a:latin typeface="Calibri" pitchFamily="34" charset="0"/>
              <a:ea typeface="Geneva"/>
              <a:cs typeface="Calibri" pitchFamily="34" charset="0"/>
            </a:endParaRPr>
          </a:p>
        </p:txBody>
      </p:sp>
      <p:sp>
        <p:nvSpPr>
          <p:cNvPr id="2" name="Title 1"/>
          <p:cNvSpPr>
            <a:spLocks noGrp="1"/>
          </p:cNvSpPr>
          <p:nvPr>
            <p:ph type="title"/>
          </p:nvPr>
        </p:nvSpPr>
        <p:spPr/>
        <p:txBody>
          <a:bodyPr/>
          <a:lstStyle>
            <a:lvl1pPr>
              <a:defRPr>
                <a:latin typeface="Segoe UI Semibold"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86945382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Slide Number Placeholder 9"/>
          <p:cNvSpPr txBox="1">
            <a:spLocks noGrp="1"/>
          </p:cNvSpPr>
          <p:nvPr userDrawn="1"/>
        </p:nvSpPr>
        <p:spPr bwMode="auto">
          <a:xfrm>
            <a:off x="7010400" y="6477000"/>
            <a:ext cx="1905000" cy="244475"/>
          </a:xfrm>
          <a:prstGeom prst="rect">
            <a:avLst/>
          </a:prstGeom>
          <a:noFill/>
          <a:ln>
            <a:noFill/>
          </a:ln>
          <a:extLst/>
        </p:spPr>
        <p:txBody>
          <a:bodyPr anchor="ct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algn="r">
              <a:defRPr/>
            </a:pPr>
            <a:fld id="{02F7F780-AAD5-4B86-99FD-4E2D25F88FC0}" type="slidenum">
              <a:rPr lang="en-US" sz="1200" b="1" smtClean="0">
                <a:solidFill>
                  <a:srgbClr val="002B69"/>
                </a:solidFill>
                <a:latin typeface="Calibri" pitchFamily="34" charset="0"/>
                <a:ea typeface="Geneva"/>
                <a:cs typeface="Calibri" pitchFamily="34" charset="0"/>
              </a:rPr>
              <a:pPr algn="r">
                <a:defRPr/>
              </a:pPr>
              <a:t>‹#›</a:t>
            </a:fld>
            <a:endParaRPr lang="en-US" sz="1200" b="1" smtClean="0">
              <a:solidFill>
                <a:srgbClr val="002B69"/>
              </a:solidFill>
              <a:latin typeface="Calibri" pitchFamily="34" charset="0"/>
              <a:ea typeface="Geneva"/>
              <a:cs typeface="Calibri" pitchFamily="34" charset="0"/>
            </a:endParaRPr>
          </a:p>
        </p:txBody>
      </p:sp>
      <p:sp>
        <p:nvSpPr>
          <p:cNvPr id="2" name="Title 1"/>
          <p:cNvSpPr>
            <a:spLocks noGrp="1"/>
          </p:cNvSpPr>
          <p:nvPr>
            <p:ph type="title"/>
          </p:nvPr>
        </p:nvSpPr>
        <p:spPr>
          <a:xfrm>
            <a:off x="722313" y="4406900"/>
            <a:ext cx="7772400" cy="1362075"/>
          </a:xfrm>
        </p:spPr>
        <p:txBody>
          <a:bodyPr anchor="t"/>
          <a:lstStyle>
            <a:lvl1pPr algn="l">
              <a:defRPr sz="4000" b="1" cap="all">
                <a:latin typeface="Segoe UI Semibold"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513288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Slide Number Placeholder 9"/>
          <p:cNvSpPr txBox="1">
            <a:spLocks noGrp="1"/>
          </p:cNvSpPr>
          <p:nvPr userDrawn="1"/>
        </p:nvSpPr>
        <p:spPr bwMode="auto">
          <a:xfrm>
            <a:off x="7010400" y="6477000"/>
            <a:ext cx="1905000" cy="244475"/>
          </a:xfrm>
          <a:prstGeom prst="rect">
            <a:avLst/>
          </a:prstGeom>
          <a:noFill/>
          <a:ln>
            <a:noFill/>
          </a:ln>
          <a:extLst/>
        </p:spPr>
        <p:txBody>
          <a:bodyPr anchor="ct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algn="r">
              <a:defRPr/>
            </a:pPr>
            <a:fld id="{374D7148-2F90-4E97-A04C-EBCC89ACF6F6}" type="slidenum">
              <a:rPr lang="en-US" sz="1200" b="1" smtClean="0">
                <a:solidFill>
                  <a:srgbClr val="002B69"/>
                </a:solidFill>
                <a:latin typeface="Calibri" pitchFamily="34" charset="0"/>
                <a:ea typeface="Geneva"/>
                <a:cs typeface="Calibri" pitchFamily="34" charset="0"/>
              </a:rPr>
              <a:pPr algn="r">
                <a:defRPr/>
              </a:pPr>
              <a:t>‹#›</a:t>
            </a:fld>
            <a:endParaRPr lang="en-US" sz="1200" b="1" smtClean="0">
              <a:solidFill>
                <a:srgbClr val="002B69"/>
              </a:solidFill>
              <a:latin typeface="Calibri" pitchFamily="34" charset="0"/>
              <a:ea typeface="Geneva"/>
              <a:cs typeface="Calibri" pitchFamily="34" charset="0"/>
            </a:endParaRPr>
          </a:p>
        </p:txBody>
      </p:sp>
      <p:sp>
        <p:nvSpPr>
          <p:cNvPr id="2" name="Title 1"/>
          <p:cNvSpPr>
            <a:spLocks noGrp="1"/>
          </p:cNvSpPr>
          <p:nvPr>
            <p:ph type="title"/>
          </p:nvPr>
        </p:nvSpPr>
        <p:spPr/>
        <p:txBody>
          <a:bodyPr/>
          <a:lstStyle>
            <a:lvl1pPr>
              <a:defRPr>
                <a:latin typeface="Segoe UI Semibold"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85800" y="1828800"/>
            <a:ext cx="3810000" cy="4114800"/>
          </a:xfrm>
        </p:spPr>
        <p:txBody>
          <a:bodyPr/>
          <a:lstStyle>
            <a:lvl1pPr>
              <a:defRPr sz="2800">
                <a:latin typeface="Calibri" pitchFamily="34" charset="0"/>
                <a:cs typeface="Calibri" pitchFamily="34" charset="0"/>
              </a:defRPr>
            </a:lvl1pPr>
            <a:lvl2pPr>
              <a:defRPr sz="2400">
                <a:latin typeface="Calibri" pitchFamily="34" charset="0"/>
                <a:cs typeface="Calibri" pitchFamily="34" charset="0"/>
              </a:defRPr>
            </a:lvl2pPr>
            <a:lvl3pPr>
              <a:defRPr sz="2000">
                <a:latin typeface="Calibri" pitchFamily="34" charset="0"/>
                <a:cs typeface="Calibri" pitchFamily="34" charset="0"/>
              </a:defRPr>
            </a:lvl3pPr>
            <a:lvl4pPr>
              <a:defRPr sz="1800">
                <a:latin typeface="Calibri" pitchFamily="34" charset="0"/>
                <a:cs typeface="Calibri" pitchFamily="34" charset="0"/>
              </a:defRPr>
            </a:lvl4pPr>
            <a:lvl5pPr>
              <a:defRPr sz="1800">
                <a:latin typeface="Calibri" pitchFamily="34" charset="0"/>
                <a:cs typeface="Calibri"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828800"/>
            <a:ext cx="3810000" cy="4114800"/>
          </a:xfrm>
        </p:spPr>
        <p:txBody>
          <a:bodyPr/>
          <a:lstStyle>
            <a:lvl1pPr>
              <a:defRPr sz="2800">
                <a:latin typeface="Calibri" pitchFamily="34" charset="0"/>
                <a:cs typeface="Calibri" pitchFamily="34" charset="0"/>
              </a:defRPr>
            </a:lvl1pPr>
            <a:lvl2pPr>
              <a:defRPr sz="2400">
                <a:latin typeface="Calibri" pitchFamily="34" charset="0"/>
                <a:cs typeface="Calibri" pitchFamily="34" charset="0"/>
              </a:defRPr>
            </a:lvl2pPr>
            <a:lvl3pPr>
              <a:defRPr sz="2000">
                <a:latin typeface="Calibri" pitchFamily="34" charset="0"/>
                <a:cs typeface="Calibri" pitchFamily="34" charset="0"/>
              </a:defRPr>
            </a:lvl3pPr>
            <a:lvl4pPr>
              <a:defRPr sz="1800">
                <a:latin typeface="Calibri" pitchFamily="34" charset="0"/>
                <a:cs typeface="Calibri" pitchFamily="34" charset="0"/>
              </a:defRPr>
            </a:lvl4pPr>
            <a:lvl5pPr>
              <a:defRPr sz="1800">
                <a:latin typeface="Calibri" pitchFamily="34" charset="0"/>
                <a:cs typeface="Calibri"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20830845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153400" cy="1112838"/>
          </a:xfrm>
        </p:spPr>
        <p:txBody>
          <a:bodyPr/>
          <a:lstStyle>
            <a:lvl1pPr>
              <a:defRPr>
                <a:latin typeface="Segoe UI Semibold"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533400" y="1524000"/>
            <a:ext cx="3962400" cy="650875"/>
          </a:xfrm>
        </p:spPr>
        <p:txBody>
          <a:bodyPr anchor="b"/>
          <a:lstStyle>
            <a:lvl1pPr marL="0" indent="0">
              <a:buNone/>
              <a:defRPr sz="2200" b="1">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3400" y="2133600"/>
            <a:ext cx="3963988" cy="3992563"/>
          </a:xfrm>
        </p:spPr>
        <p:txBody>
          <a:bodyPr/>
          <a:lstStyle>
            <a:lvl1pPr>
              <a:defRPr sz="2400">
                <a:latin typeface="Calibri" pitchFamily="34" charset="0"/>
                <a:cs typeface="Calibri" pitchFamily="34" charset="0"/>
              </a:defRPr>
            </a:lvl1pPr>
            <a:lvl2pPr>
              <a:defRPr sz="2000">
                <a:latin typeface="Calibri" pitchFamily="34" charset="0"/>
                <a:cs typeface="Calibri" pitchFamily="34" charset="0"/>
              </a:defRPr>
            </a:lvl2pPr>
            <a:lvl3pPr>
              <a:defRPr sz="1800">
                <a:latin typeface="Calibri" pitchFamily="34" charset="0"/>
                <a:cs typeface="Calibri" pitchFamily="34" charset="0"/>
              </a:defRPr>
            </a:lvl3pPr>
            <a:lvl4pPr>
              <a:defRPr sz="1600">
                <a:latin typeface="Calibri" pitchFamily="34" charset="0"/>
                <a:cs typeface="Calibri" pitchFamily="34" charset="0"/>
              </a:defRPr>
            </a:lvl4pPr>
            <a:lvl5pPr>
              <a:defRPr sz="1600">
                <a:latin typeface="Calibri" pitchFamily="34" charset="0"/>
                <a:cs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200" b="1">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cs typeface="Calibri" pitchFamily="34" charset="0"/>
              </a:defRPr>
            </a:lvl1pPr>
            <a:lvl2pPr>
              <a:defRPr sz="2000">
                <a:latin typeface="Calibri" pitchFamily="34" charset="0"/>
                <a:cs typeface="Calibri" pitchFamily="34" charset="0"/>
              </a:defRPr>
            </a:lvl2pPr>
            <a:lvl3pPr>
              <a:defRPr sz="1800">
                <a:latin typeface="Calibri" pitchFamily="34" charset="0"/>
                <a:cs typeface="Calibri" pitchFamily="34" charset="0"/>
              </a:defRPr>
            </a:lvl3pPr>
            <a:lvl4pPr>
              <a:defRPr sz="1600">
                <a:latin typeface="Calibri" pitchFamily="34" charset="0"/>
                <a:cs typeface="Calibri" pitchFamily="34" charset="0"/>
              </a:defRPr>
            </a:lvl4pPr>
            <a:lvl5pPr>
              <a:defRPr sz="1600">
                <a:latin typeface="Calibri" pitchFamily="34" charset="0"/>
                <a:cs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1606632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Segoe UI Semibold"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3955013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3044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Slide Number Placeholder 9"/>
          <p:cNvSpPr txBox="1">
            <a:spLocks noGrp="1"/>
          </p:cNvSpPr>
          <p:nvPr userDrawn="1"/>
        </p:nvSpPr>
        <p:spPr bwMode="auto">
          <a:xfrm>
            <a:off x="7010400" y="6477000"/>
            <a:ext cx="1905000" cy="244475"/>
          </a:xfrm>
          <a:prstGeom prst="rect">
            <a:avLst/>
          </a:prstGeom>
          <a:noFill/>
          <a:ln>
            <a:noFill/>
          </a:ln>
          <a:extLst/>
        </p:spPr>
        <p:txBody>
          <a:bodyPr anchor="ct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algn="r">
              <a:defRPr/>
            </a:pPr>
            <a:fld id="{02F7F780-AAD5-4B86-99FD-4E2D25F88FC0}" type="slidenum">
              <a:rPr lang="en-US" sz="1200" b="1" smtClean="0">
                <a:solidFill>
                  <a:srgbClr val="002B69"/>
                </a:solidFill>
                <a:latin typeface="Calibri" pitchFamily="34" charset="0"/>
                <a:ea typeface="Geneva"/>
                <a:cs typeface="Calibri" pitchFamily="34" charset="0"/>
              </a:rPr>
              <a:pPr algn="r">
                <a:defRPr/>
              </a:pPr>
              <a:t>‹#›</a:t>
            </a:fld>
            <a:endParaRPr lang="en-US" sz="1200" b="1" smtClean="0">
              <a:solidFill>
                <a:srgbClr val="002B69"/>
              </a:solidFill>
              <a:latin typeface="Calibri" pitchFamily="34" charset="0"/>
              <a:ea typeface="Geneva"/>
              <a:cs typeface="Calibri" pitchFamily="34" charset="0"/>
            </a:endParaRPr>
          </a:p>
        </p:txBody>
      </p:sp>
      <p:sp>
        <p:nvSpPr>
          <p:cNvPr id="2" name="Title 1"/>
          <p:cNvSpPr>
            <a:spLocks noGrp="1"/>
          </p:cNvSpPr>
          <p:nvPr>
            <p:ph type="title"/>
          </p:nvPr>
        </p:nvSpPr>
        <p:spPr>
          <a:xfrm>
            <a:off x="722313" y="4406900"/>
            <a:ext cx="7772400" cy="1362075"/>
          </a:xfrm>
        </p:spPr>
        <p:txBody>
          <a:bodyPr anchor="t"/>
          <a:lstStyle>
            <a:lvl1pPr algn="l">
              <a:defRPr sz="4000" b="1" cap="all">
                <a:latin typeface="Segoe UI Semibold"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6792223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Segoe UI Semibold"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914400"/>
            <a:ext cx="5035550" cy="5211763"/>
          </a:xfrm>
        </p:spPr>
        <p:txBody>
          <a:bodyPr/>
          <a:lstStyle>
            <a:lvl1pPr>
              <a:defRPr sz="3200">
                <a:latin typeface="Calibri" pitchFamily="34" charset="0"/>
                <a:cs typeface="Calibri" pitchFamily="34" charset="0"/>
              </a:defRPr>
            </a:lvl1pPr>
            <a:lvl2pPr>
              <a:defRPr sz="2800">
                <a:latin typeface="Calibri" pitchFamily="34" charset="0"/>
                <a:cs typeface="Calibri" pitchFamily="34" charset="0"/>
              </a:defRPr>
            </a:lvl2pPr>
            <a:lvl3pPr>
              <a:defRPr sz="2400">
                <a:latin typeface="Calibri" pitchFamily="34" charset="0"/>
                <a:cs typeface="Calibri" pitchFamily="34" charset="0"/>
              </a:defRPr>
            </a:lvl3pPr>
            <a:lvl4pPr>
              <a:defRPr sz="2000">
                <a:latin typeface="Calibri" pitchFamily="34" charset="0"/>
                <a:cs typeface="Calibri" pitchFamily="34" charset="0"/>
              </a:defRPr>
            </a:lvl4pPr>
            <a:lvl5pPr>
              <a:defRPr sz="2000">
                <a:latin typeface="Calibri" pitchFamily="34" charset="0"/>
                <a:cs typeface="Calibri"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cs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2110834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Segoe UI Semibold" pitchFamily="34"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914399"/>
            <a:ext cx="5522912" cy="3813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cs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0405158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143000"/>
          </a:xfrm>
        </p:spPr>
        <p:txBody>
          <a:bodyPr/>
          <a:lstStyle>
            <a:lvl1pPr>
              <a:defRPr>
                <a:latin typeface="Segoe UI Semibold"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109678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838200"/>
            <a:ext cx="1790700" cy="5105400"/>
          </a:xfrm>
        </p:spPr>
        <p:txBody>
          <a:bodyPr vert="eaVert"/>
          <a:lstStyle>
            <a:lvl1pPr>
              <a:defRPr>
                <a:latin typeface="Segoe UI Semibold"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838200"/>
            <a:ext cx="5715000" cy="5105400"/>
          </a:xfrm>
        </p:spPr>
        <p:txBody>
          <a:bodyPr vert="eaVert"/>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57080445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25" name="Picture 24"/>
          <p:cNvPicPr>
            <a:picLocks noChangeAspect="1"/>
          </p:cNvPicPr>
          <p:nvPr userDrawn="1"/>
        </p:nvPicPr>
        <p:blipFill rotWithShape="1">
          <a:blip r:embed="rId2" cstate="print">
            <a:extLst>
              <a:ext uri="{28A0092B-C50C-407E-A947-70E740481C1C}">
                <a14:useLocalDpi xmlns:a14="http://schemas.microsoft.com/office/drawing/2010/main" val="0"/>
              </a:ext>
            </a:extLst>
          </a:blip>
          <a:srcRect l="9696" t="21191" r="15537" b="20528"/>
          <a:stretch/>
        </p:blipFill>
        <p:spPr>
          <a:xfrm>
            <a:off x="99848" y="55179"/>
            <a:ext cx="3176752" cy="1092008"/>
          </a:xfrm>
          <a:prstGeom prst="rect">
            <a:avLst/>
          </a:prstGeom>
        </p:spPr>
      </p:pic>
      <p:sp>
        <p:nvSpPr>
          <p:cNvPr id="26" name="Parallelogram 25"/>
          <p:cNvSpPr/>
          <p:nvPr userDrawn="1"/>
        </p:nvSpPr>
        <p:spPr>
          <a:xfrm>
            <a:off x="3962399" y="-6930"/>
            <a:ext cx="5185701" cy="6864929"/>
          </a:xfrm>
          <a:custGeom>
            <a:avLst/>
            <a:gdLst>
              <a:gd name="connsiteX0" fmla="*/ 0 w 6400800"/>
              <a:gd name="connsiteY0" fmla="*/ 6858000 h 6858000"/>
              <a:gd name="connsiteX1" fmla="*/ 2672974 w 6400800"/>
              <a:gd name="connsiteY1" fmla="*/ 0 h 6858000"/>
              <a:gd name="connsiteX2" fmla="*/ 6400800 w 6400800"/>
              <a:gd name="connsiteY2" fmla="*/ 0 h 6858000"/>
              <a:gd name="connsiteX3" fmla="*/ 3727826 w 6400800"/>
              <a:gd name="connsiteY3" fmla="*/ 6858000 h 6858000"/>
              <a:gd name="connsiteX4" fmla="*/ 0 w 6400800"/>
              <a:gd name="connsiteY4" fmla="*/ 6858000 h 6858000"/>
              <a:gd name="connsiteX0" fmla="*/ 0 w 5202621"/>
              <a:gd name="connsiteY0" fmla="*/ 6889531 h 6889531"/>
              <a:gd name="connsiteX1" fmla="*/ 2672974 w 5202621"/>
              <a:gd name="connsiteY1" fmla="*/ 31531 h 6889531"/>
              <a:gd name="connsiteX2" fmla="*/ 5202621 w 5202621"/>
              <a:gd name="connsiteY2" fmla="*/ 0 h 6889531"/>
              <a:gd name="connsiteX3" fmla="*/ 3727826 w 5202621"/>
              <a:gd name="connsiteY3" fmla="*/ 6889531 h 6889531"/>
              <a:gd name="connsiteX4" fmla="*/ 0 w 5202621"/>
              <a:gd name="connsiteY4" fmla="*/ 6889531 h 6889531"/>
              <a:gd name="connsiteX0" fmla="*/ 0 w 5251370"/>
              <a:gd name="connsiteY0" fmla="*/ 6889531 h 6889531"/>
              <a:gd name="connsiteX1" fmla="*/ 2672974 w 5251370"/>
              <a:gd name="connsiteY1" fmla="*/ 31531 h 6889531"/>
              <a:gd name="connsiteX2" fmla="*/ 5202621 w 5251370"/>
              <a:gd name="connsiteY2" fmla="*/ 0 h 6889531"/>
              <a:gd name="connsiteX3" fmla="*/ 5181601 w 5251370"/>
              <a:gd name="connsiteY3" fmla="*/ 3121573 h 6889531"/>
              <a:gd name="connsiteX4" fmla="*/ 3727826 w 5251370"/>
              <a:gd name="connsiteY4" fmla="*/ 6889531 h 6889531"/>
              <a:gd name="connsiteX5" fmla="*/ 0 w 5251370"/>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9194"/>
              <a:gd name="connsiteY0" fmla="*/ 6889590 h 6889590"/>
              <a:gd name="connsiteX1" fmla="*/ 2672974 w 5209194"/>
              <a:gd name="connsiteY1" fmla="*/ 31590 h 6889590"/>
              <a:gd name="connsiteX2" fmla="*/ 5202621 w 5209194"/>
              <a:gd name="connsiteY2" fmla="*/ 59 h 6889590"/>
              <a:gd name="connsiteX3" fmla="*/ 5181601 w 5209194"/>
              <a:gd name="connsiteY3" fmla="*/ 3121632 h 6889590"/>
              <a:gd name="connsiteX4" fmla="*/ 3727826 w 5209194"/>
              <a:gd name="connsiteY4" fmla="*/ 6889590 h 6889590"/>
              <a:gd name="connsiteX5" fmla="*/ 0 w 5209194"/>
              <a:gd name="connsiteY5" fmla="*/ 6889590 h 6889590"/>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205761"/>
              <a:gd name="connsiteY0" fmla="*/ 6858000 h 6858000"/>
              <a:gd name="connsiteX1" fmla="*/ 2672974 w 5205761"/>
              <a:gd name="connsiteY1" fmla="*/ 0 h 6858000"/>
              <a:gd name="connsiteX2" fmla="*/ 5198520 w 5205761"/>
              <a:gd name="connsiteY2" fmla="*/ 42277 h 6858000"/>
              <a:gd name="connsiteX3" fmla="*/ 5181601 w 5205761"/>
              <a:gd name="connsiteY3" fmla="*/ 3090042 h 6858000"/>
              <a:gd name="connsiteX4" fmla="*/ 3727826 w 5205761"/>
              <a:gd name="connsiteY4" fmla="*/ 6858000 h 6858000"/>
              <a:gd name="connsiteX5" fmla="*/ 0 w 5205761"/>
              <a:gd name="connsiteY5" fmla="*/ 6858000 h 6858000"/>
              <a:gd name="connsiteX0" fmla="*/ 0 w 5182237"/>
              <a:gd name="connsiteY0" fmla="*/ 6858000 h 6858000"/>
              <a:gd name="connsiteX1" fmla="*/ 2672974 w 5182237"/>
              <a:gd name="connsiteY1" fmla="*/ 0 h 6858000"/>
              <a:gd name="connsiteX2" fmla="*/ 5005799 w 5182237"/>
              <a:gd name="connsiteY2" fmla="*/ 70980 h 6858000"/>
              <a:gd name="connsiteX3" fmla="*/ 5181601 w 5182237"/>
              <a:gd name="connsiteY3" fmla="*/ 3090042 h 6858000"/>
              <a:gd name="connsiteX4" fmla="*/ 3727826 w 5182237"/>
              <a:gd name="connsiteY4" fmla="*/ 6858000 h 6858000"/>
              <a:gd name="connsiteX5" fmla="*/ 0 w 5182237"/>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158478 h 6864929"/>
              <a:gd name="connsiteX4" fmla="*/ 3727826 w 5186912"/>
              <a:gd name="connsiteY4" fmla="*/ 6864929 h 6864929"/>
              <a:gd name="connsiteX5" fmla="*/ 0 w 5186912"/>
              <a:gd name="connsiteY5" fmla="*/ 6864929 h 6864929"/>
              <a:gd name="connsiteX0" fmla="*/ 0 w 5190154"/>
              <a:gd name="connsiteY0" fmla="*/ 6864929 h 6864929"/>
              <a:gd name="connsiteX1" fmla="*/ 2672974 w 5190154"/>
              <a:gd name="connsiteY1" fmla="*/ 6929 h 6864929"/>
              <a:gd name="connsiteX2" fmla="*/ 5182119 w 5190154"/>
              <a:gd name="connsiteY2" fmla="*/ 0 h 6864929"/>
              <a:gd name="connsiteX3" fmla="*/ 5185701 w 5190154"/>
              <a:gd name="connsiteY3" fmla="*/ 3137976 h 6864929"/>
              <a:gd name="connsiteX4" fmla="*/ 3727826 w 5190154"/>
              <a:gd name="connsiteY4" fmla="*/ 6864929 h 6864929"/>
              <a:gd name="connsiteX5" fmla="*/ 0 w 5190154"/>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37976 h 6864929"/>
              <a:gd name="connsiteX4" fmla="*/ 3727826 w 5185701"/>
              <a:gd name="connsiteY4" fmla="*/ 6864929 h 6864929"/>
              <a:gd name="connsiteX5" fmla="*/ 0 w 5185701"/>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46177 h 6864929"/>
              <a:gd name="connsiteX4" fmla="*/ 3727826 w 5185701"/>
              <a:gd name="connsiteY4" fmla="*/ 6864929 h 6864929"/>
              <a:gd name="connsiteX5" fmla="*/ 0 w 5185701"/>
              <a:gd name="connsiteY5" fmla="*/ 6864929 h 6864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85701" h="6864929">
                <a:moveTo>
                  <a:pt x="0" y="6864929"/>
                </a:moveTo>
                <a:lnTo>
                  <a:pt x="2672974" y="6929"/>
                </a:lnTo>
                <a:lnTo>
                  <a:pt x="5182119" y="0"/>
                </a:lnTo>
                <a:cubicBezTo>
                  <a:pt x="5180887" y="4738"/>
                  <a:pt x="5185660" y="3147449"/>
                  <a:pt x="5185701" y="3146177"/>
                </a:cubicBezTo>
                <a:lnTo>
                  <a:pt x="3727826" y="6864929"/>
                </a:lnTo>
                <a:lnTo>
                  <a:pt x="0" y="6864929"/>
                </a:lnTo>
                <a:close/>
              </a:path>
            </a:pathLst>
          </a:custGeom>
          <a:solidFill>
            <a:schemeClr val="accent4">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27" name="Rectangle 26"/>
          <p:cNvSpPr/>
          <p:nvPr userDrawn="1"/>
        </p:nvSpPr>
        <p:spPr>
          <a:xfrm>
            <a:off x="0" y="3124200"/>
            <a:ext cx="9144000" cy="2362200"/>
          </a:xfrm>
          <a:prstGeom prst="rect">
            <a:avLst/>
          </a:prstGeom>
          <a:solidFill>
            <a:schemeClr val="accent3">
              <a:lumMod val="20000"/>
              <a:lumOff val="8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AA721">
                  <a:lumMod val="20000"/>
                  <a:lumOff val="80000"/>
                </a:srgbClr>
              </a:solidFill>
            </a:endParaRPr>
          </a:p>
        </p:txBody>
      </p:sp>
      <p:sp>
        <p:nvSpPr>
          <p:cNvPr id="28" name="Text Placeholder 5"/>
          <p:cNvSpPr>
            <a:spLocks noGrp="1"/>
          </p:cNvSpPr>
          <p:nvPr>
            <p:ph type="body" sz="quarter" idx="10" hasCustomPrompt="1"/>
          </p:nvPr>
        </p:nvSpPr>
        <p:spPr>
          <a:xfrm>
            <a:off x="4419600" y="4648200"/>
            <a:ext cx="3962400" cy="685801"/>
          </a:xfrm>
          <a:prstGeom prst="rect">
            <a:avLst/>
          </a:prstGeom>
        </p:spPr>
        <p:txBody>
          <a:bodyPr>
            <a:normAutofit/>
          </a:bodyPr>
          <a:lstStyle>
            <a:lvl1pPr marL="0" marR="0" indent="0" algn="r" defTabSz="914400" rtl="0" eaLnBrk="1" fontAlgn="auto" latinLnBrk="0" hangingPunct="1">
              <a:lnSpc>
                <a:spcPct val="100000"/>
              </a:lnSpc>
              <a:spcBef>
                <a:spcPct val="20000"/>
              </a:spcBef>
              <a:spcAft>
                <a:spcPts val="0"/>
              </a:spcAft>
              <a:buClrTx/>
              <a:buSzTx/>
              <a:buFont typeface="Wingdings" panose="05000000000000000000" pitchFamily="2" charset="2"/>
              <a:buNone/>
              <a:tabLst/>
              <a:defRPr sz="1800" b="1">
                <a:solidFill>
                  <a:schemeClr val="accent1"/>
                </a:solidFill>
              </a:defRPr>
            </a:lvl1pPr>
          </a:lstStyle>
          <a:p>
            <a:r>
              <a:rPr lang="en-US" sz="2000" dirty="0" smtClean="0">
                <a:solidFill>
                  <a:schemeClr val="accent1"/>
                </a:solidFill>
              </a:rPr>
              <a:t>Date Here</a:t>
            </a:r>
          </a:p>
        </p:txBody>
      </p:sp>
      <p:sp>
        <p:nvSpPr>
          <p:cNvPr id="8" name="Text Placeholder 3"/>
          <p:cNvSpPr>
            <a:spLocks noGrp="1"/>
          </p:cNvSpPr>
          <p:nvPr>
            <p:ph type="body" sz="quarter" idx="13" hasCustomPrompt="1"/>
          </p:nvPr>
        </p:nvSpPr>
        <p:spPr>
          <a:xfrm>
            <a:off x="762000" y="3425534"/>
            <a:ext cx="7620000" cy="1146466"/>
          </a:xfrm>
          <a:prstGeom prst="rect">
            <a:avLst/>
          </a:prstGeom>
        </p:spPr>
        <p:txBody>
          <a:bodyPr/>
          <a:lstStyle>
            <a:lvl1pPr marL="0" indent="0" algn="r">
              <a:buNone/>
              <a:defRPr sz="3600" i="0" baseline="0">
                <a:solidFill>
                  <a:schemeClr val="accent1"/>
                </a:solidFill>
              </a:defRPr>
            </a:lvl1pPr>
            <a:lvl2pPr marL="457006" indent="0">
              <a:buNone/>
              <a:defRPr/>
            </a:lvl2pPr>
          </a:lstStyle>
          <a:p>
            <a:pPr lvl="0"/>
            <a:r>
              <a:rPr lang="en-US" dirty="0" smtClean="0"/>
              <a:t>Title Here</a:t>
            </a:r>
          </a:p>
        </p:txBody>
      </p:sp>
    </p:spTree>
    <p:extLst>
      <p:ext uri="{BB962C8B-B14F-4D97-AF65-F5344CB8AC3E}">
        <p14:creationId xmlns:p14="http://schemas.microsoft.com/office/powerpoint/2010/main" val="1583108549"/>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155170962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060"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8" name="Parallelogram 25"/>
          <p:cNvSpPr/>
          <p:nvPr userDrawn="1"/>
        </p:nvSpPr>
        <p:spPr>
          <a:xfrm>
            <a:off x="3962399" y="-6930"/>
            <a:ext cx="5185701" cy="6864929"/>
          </a:xfrm>
          <a:custGeom>
            <a:avLst/>
            <a:gdLst>
              <a:gd name="connsiteX0" fmla="*/ 0 w 6400800"/>
              <a:gd name="connsiteY0" fmla="*/ 6858000 h 6858000"/>
              <a:gd name="connsiteX1" fmla="*/ 2672974 w 6400800"/>
              <a:gd name="connsiteY1" fmla="*/ 0 h 6858000"/>
              <a:gd name="connsiteX2" fmla="*/ 6400800 w 6400800"/>
              <a:gd name="connsiteY2" fmla="*/ 0 h 6858000"/>
              <a:gd name="connsiteX3" fmla="*/ 3727826 w 6400800"/>
              <a:gd name="connsiteY3" fmla="*/ 6858000 h 6858000"/>
              <a:gd name="connsiteX4" fmla="*/ 0 w 6400800"/>
              <a:gd name="connsiteY4" fmla="*/ 6858000 h 6858000"/>
              <a:gd name="connsiteX0" fmla="*/ 0 w 5202621"/>
              <a:gd name="connsiteY0" fmla="*/ 6889531 h 6889531"/>
              <a:gd name="connsiteX1" fmla="*/ 2672974 w 5202621"/>
              <a:gd name="connsiteY1" fmla="*/ 31531 h 6889531"/>
              <a:gd name="connsiteX2" fmla="*/ 5202621 w 5202621"/>
              <a:gd name="connsiteY2" fmla="*/ 0 h 6889531"/>
              <a:gd name="connsiteX3" fmla="*/ 3727826 w 5202621"/>
              <a:gd name="connsiteY3" fmla="*/ 6889531 h 6889531"/>
              <a:gd name="connsiteX4" fmla="*/ 0 w 5202621"/>
              <a:gd name="connsiteY4" fmla="*/ 6889531 h 6889531"/>
              <a:gd name="connsiteX0" fmla="*/ 0 w 5251370"/>
              <a:gd name="connsiteY0" fmla="*/ 6889531 h 6889531"/>
              <a:gd name="connsiteX1" fmla="*/ 2672974 w 5251370"/>
              <a:gd name="connsiteY1" fmla="*/ 31531 h 6889531"/>
              <a:gd name="connsiteX2" fmla="*/ 5202621 w 5251370"/>
              <a:gd name="connsiteY2" fmla="*/ 0 h 6889531"/>
              <a:gd name="connsiteX3" fmla="*/ 5181601 w 5251370"/>
              <a:gd name="connsiteY3" fmla="*/ 3121573 h 6889531"/>
              <a:gd name="connsiteX4" fmla="*/ 3727826 w 5251370"/>
              <a:gd name="connsiteY4" fmla="*/ 6889531 h 6889531"/>
              <a:gd name="connsiteX5" fmla="*/ 0 w 5251370"/>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9194"/>
              <a:gd name="connsiteY0" fmla="*/ 6889590 h 6889590"/>
              <a:gd name="connsiteX1" fmla="*/ 2672974 w 5209194"/>
              <a:gd name="connsiteY1" fmla="*/ 31590 h 6889590"/>
              <a:gd name="connsiteX2" fmla="*/ 5202621 w 5209194"/>
              <a:gd name="connsiteY2" fmla="*/ 59 h 6889590"/>
              <a:gd name="connsiteX3" fmla="*/ 5181601 w 5209194"/>
              <a:gd name="connsiteY3" fmla="*/ 3121632 h 6889590"/>
              <a:gd name="connsiteX4" fmla="*/ 3727826 w 5209194"/>
              <a:gd name="connsiteY4" fmla="*/ 6889590 h 6889590"/>
              <a:gd name="connsiteX5" fmla="*/ 0 w 5209194"/>
              <a:gd name="connsiteY5" fmla="*/ 6889590 h 6889590"/>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205761"/>
              <a:gd name="connsiteY0" fmla="*/ 6858000 h 6858000"/>
              <a:gd name="connsiteX1" fmla="*/ 2672974 w 5205761"/>
              <a:gd name="connsiteY1" fmla="*/ 0 h 6858000"/>
              <a:gd name="connsiteX2" fmla="*/ 5198520 w 5205761"/>
              <a:gd name="connsiteY2" fmla="*/ 42277 h 6858000"/>
              <a:gd name="connsiteX3" fmla="*/ 5181601 w 5205761"/>
              <a:gd name="connsiteY3" fmla="*/ 3090042 h 6858000"/>
              <a:gd name="connsiteX4" fmla="*/ 3727826 w 5205761"/>
              <a:gd name="connsiteY4" fmla="*/ 6858000 h 6858000"/>
              <a:gd name="connsiteX5" fmla="*/ 0 w 5205761"/>
              <a:gd name="connsiteY5" fmla="*/ 6858000 h 6858000"/>
              <a:gd name="connsiteX0" fmla="*/ 0 w 5182237"/>
              <a:gd name="connsiteY0" fmla="*/ 6858000 h 6858000"/>
              <a:gd name="connsiteX1" fmla="*/ 2672974 w 5182237"/>
              <a:gd name="connsiteY1" fmla="*/ 0 h 6858000"/>
              <a:gd name="connsiteX2" fmla="*/ 5005799 w 5182237"/>
              <a:gd name="connsiteY2" fmla="*/ 70980 h 6858000"/>
              <a:gd name="connsiteX3" fmla="*/ 5181601 w 5182237"/>
              <a:gd name="connsiteY3" fmla="*/ 3090042 h 6858000"/>
              <a:gd name="connsiteX4" fmla="*/ 3727826 w 5182237"/>
              <a:gd name="connsiteY4" fmla="*/ 6858000 h 6858000"/>
              <a:gd name="connsiteX5" fmla="*/ 0 w 5182237"/>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158478 h 6864929"/>
              <a:gd name="connsiteX4" fmla="*/ 3727826 w 5186912"/>
              <a:gd name="connsiteY4" fmla="*/ 6864929 h 6864929"/>
              <a:gd name="connsiteX5" fmla="*/ 0 w 5186912"/>
              <a:gd name="connsiteY5" fmla="*/ 6864929 h 6864929"/>
              <a:gd name="connsiteX0" fmla="*/ 0 w 5190154"/>
              <a:gd name="connsiteY0" fmla="*/ 6864929 h 6864929"/>
              <a:gd name="connsiteX1" fmla="*/ 2672974 w 5190154"/>
              <a:gd name="connsiteY1" fmla="*/ 6929 h 6864929"/>
              <a:gd name="connsiteX2" fmla="*/ 5182119 w 5190154"/>
              <a:gd name="connsiteY2" fmla="*/ 0 h 6864929"/>
              <a:gd name="connsiteX3" fmla="*/ 5185701 w 5190154"/>
              <a:gd name="connsiteY3" fmla="*/ 3137976 h 6864929"/>
              <a:gd name="connsiteX4" fmla="*/ 3727826 w 5190154"/>
              <a:gd name="connsiteY4" fmla="*/ 6864929 h 6864929"/>
              <a:gd name="connsiteX5" fmla="*/ 0 w 5190154"/>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37976 h 6864929"/>
              <a:gd name="connsiteX4" fmla="*/ 3727826 w 5185701"/>
              <a:gd name="connsiteY4" fmla="*/ 6864929 h 6864929"/>
              <a:gd name="connsiteX5" fmla="*/ 0 w 5185701"/>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46177 h 6864929"/>
              <a:gd name="connsiteX4" fmla="*/ 3727826 w 5185701"/>
              <a:gd name="connsiteY4" fmla="*/ 6864929 h 6864929"/>
              <a:gd name="connsiteX5" fmla="*/ 0 w 5185701"/>
              <a:gd name="connsiteY5" fmla="*/ 6864929 h 6864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85701" h="6864929">
                <a:moveTo>
                  <a:pt x="0" y="6864929"/>
                </a:moveTo>
                <a:lnTo>
                  <a:pt x="2672974" y="6929"/>
                </a:lnTo>
                <a:lnTo>
                  <a:pt x="5182119" y="0"/>
                </a:lnTo>
                <a:cubicBezTo>
                  <a:pt x="5180887" y="4738"/>
                  <a:pt x="5185660" y="3147449"/>
                  <a:pt x="5185701" y="3146177"/>
                </a:cubicBezTo>
                <a:lnTo>
                  <a:pt x="3727826" y="6864929"/>
                </a:lnTo>
                <a:lnTo>
                  <a:pt x="0" y="6864929"/>
                </a:lnTo>
                <a:close/>
              </a:path>
            </a:pathLst>
          </a:custGeom>
          <a:solidFill>
            <a:schemeClr val="accent4">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6" name="Content Placeholder 2"/>
          <p:cNvSpPr>
            <a:spLocks noGrp="1"/>
          </p:cNvSpPr>
          <p:nvPr>
            <p:ph idx="1"/>
          </p:nvPr>
        </p:nvSpPr>
        <p:spPr>
          <a:xfrm>
            <a:off x="685800" y="2397825"/>
            <a:ext cx="7772400" cy="3687763"/>
          </a:xfrm>
          <a:prstGeom prst="rect">
            <a:avLst/>
          </a:prstGeom>
        </p:spPr>
        <p:txBody>
          <a:bodyPr/>
          <a:lstStyle>
            <a:lvl1pPr marL="342900" indent="-342900">
              <a:spcAft>
                <a:spcPts val="600"/>
              </a:spcAft>
              <a:buFont typeface="Wingdings" panose="05000000000000000000" pitchFamily="2" charset="2"/>
              <a:buChar char="§"/>
              <a:defRPr sz="1800">
                <a:solidFill>
                  <a:schemeClr val="accent1"/>
                </a:solidFill>
              </a:defRPr>
            </a:lvl1pPr>
            <a:lvl2pPr>
              <a:defRPr sz="1800">
                <a:solidFill>
                  <a:schemeClr val="accent1"/>
                </a:solidFill>
              </a:defRPr>
            </a:lvl2pPr>
            <a:lvl3pPr>
              <a:defRPr sz="1800">
                <a:solidFill>
                  <a:schemeClr val="accent1"/>
                </a:solidFill>
              </a:defRPr>
            </a:lvl3pPr>
            <a:lvl4pPr>
              <a:defRPr sz="1800">
                <a:solidFill>
                  <a:schemeClr val="accent1"/>
                </a:solidFill>
              </a:defRPr>
            </a:lvl4pPr>
            <a:lvl5pPr>
              <a:defRPr sz="1800">
                <a:solidFill>
                  <a:schemeClr val="accent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1"/>
          <p:cNvSpPr>
            <a:spLocks noGrp="1"/>
          </p:cNvSpPr>
          <p:nvPr>
            <p:ph type="ctrTitle"/>
          </p:nvPr>
        </p:nvSpPr>
        <p:spPr>
          <a:xfrm>
            <a:off x="990600" y="1676400"/>
            <a:ext cx="7467600" cy="685800"/>
          </a:xfrm>
          <a:prstGeom prst="rect">
            <a:avLst/>
          </a:prstGeom>
        </p:spPr>
        <p:txBody>
          <a:bodyPr lIns="91402" tIns="45701" rIns="91402" bIns="45701" anchor="ctr"/>
          <a:lstStyle>
            <a:lvl1pPr algn="l">
              <a:defRPr sz="1800" b="1" cap="all" baseline="0">
                <a:solidFill>
                  <a:schemeClr val="accent1"/>
                </a:solidFill>
                <a:latin typeface="Arial" panose="020B0604020202020204" pitchFamily="34" charset="0"/>
                <a:ea typeface="Arial Unicode MS" panose="020B0604020202020204" pitchFamily="34" charset="-128"/>
                <a:cs typeface="Arial" panose="020B0604020202020204" pitchFamily="34" charset="0"/>
              </a:defRPr>
            </a:lvl1pPr>
          </a:lstStyle>
          <a:p>
            <a:r>
              <a:rPr lang="en-US" smtClean="0"/>
              <a:t>Click to edit Master title style</a:t>
            </a:r>
            <a:endParaRPr lang="en-US" dirty="0"/>
          </a:p>
        </p:txBody>
      </p:sp>
      <p:pic>
        <p:nvPicPr>
          <p:cNvPr id="10" name="Picture 9"/>
          <p:cNvPicPr>
            <a:picLocks noChangeAspect="1"/>
          </p:cNvPicPr>
          <p:nvPr userDrawn="1"/>
        </p:nvPicPr>
        <p:blipFill rotWithShape="1">
          <a:blip r:embed="rId6" cstate="print">
            <a:extLst>
              <a:ext uri="{28A0092B-C50C-407E-A947-70E740481C1C}">
                <a14:useLocalDpi xmlns:a14="http://schemas.microsoft.com/office/drawing/2010/main" val="0"/>
              </a:ext>
            </a:extLst>
          </a:blip>
          <a:srcRect l="9696" t="21191" r="15537" b="20528"/>
          <a:stretch/>
        </p:blipFill>
        <p:spPr>
          <a:xfrm>
            <a:off x="99848" y="55179"/>
            <a:ext cx="3176752" cy="1092008"/>
          </a:xfrm>
          <a:prstGeom prst="rect">
            <a:avLst/>
          </a:prstGeom>
        </p:spPr>
      </p:pic>
    </p:spTree>
    <p:extLst>
      <p:ext uri="{BB962C8B-B14F-4D97-AF65-F5344CB8AC3E}">
        <p14:creationId xmlns:p14="http://schemas.microsoft.com/office/powerpoint/2010/main" val="12265628"/>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Motion slid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96736797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084"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0" name="Parallelogram 25"/>
          <p:cNvSpPr/>
          <p:nvPr userDrawn="1"/>
        </p:nvSpPr>
        <p:spPr>
          <a:xfrm>
            <a:off x="3962399" y="-6930"/>
            <a:ext cx="5185701" cy="6864929"/>
          </a:xfrm>
          <a:custGeom>
            <a:avLst/>
            <a:gdLst>
              <a:gd name="connsiteX0" fmla="*/ 0 w 6400800"/>
              <a:gd name="connsiteY0" fmla="*/ 6858000 h 6858000"/>
              <a:gd name="connsiteX1" fmla="*/ 2672974 w 6400800"/>
              <a:gd name="connsiteY1" fmla="*/ 0 h 6858000"/>
              <a:gd name="connsiteX2" fmla="*/ 6400800 w 6400800"/>
              <a:gd name="connsiteY2" fmla="*/ 0 h 6858000"/>
              <a:gd name="connsiteX3" fmla="*/ 3727826 w 6400800"/>
              <a:gd name="connsiteY3" fmla="*/ 6858000 h 6858000"/>
              <a:gd name="connsiteX4" fmla="*/ 0 w 6400800"/>
              <a:gd name="connsiteY4" fmla="*/ 6858000 h 6858000"/>
              <a:gd name="connsiteX0" fmla="*/ 0 w 5202621"/>
              <a:gd name="connsiteY0" fmla="*/ 6889531 h 6889531"/>
              <a:gd name="connsiteX1" fmla="*/ 2672974 w 5202621"/>
              <a:gd name="connsiteY1" fmla="*/ 31531 h 6889531"/>
              <a:gd name="connsiteX2" fmla="*/ 5202621 w 5202621"/>
              <a:gd name="connsiteY2" fmla="*/ 0 h 6889531"/>
              <a:gd name="connsiteX3" fmla="*/ 3727826 w 5202621"/>
              <a:gd name="connsiteY3" fmla="*/ 6889531 h 6889531"/>
              <a:gd name="connsiteX4" fmla="*/ 0 w 5202621"/>
              <a:gd name="connsiteY4" fmla="*/ 6889531 h 6889531"/>
              <a:gd name="connsiteX0" fmla="*/ 0 w 5251370"/>
              <a:gd name="connsiteY0" fmla="*/ 6889531 h 6889531"/>
              <a:gd name="connsiteX1" fmla="*/ 2672974 w 5251370"/>
              <a:gd name="connsiteY1" fmla="*/ 31531 h 6889531"/>
              <a:gd name="connsiteX2" fmla="*/ 5202621 w 5251370"/>
              <a:gd name="connsiteY2" fmla="*/ 0 h 6889531"/>
              <a:gd name="connsiteX3" fmla="*/ 5181601 w 5251370"/>
              <a:gd name="connsiteY3" fmla="*/ 3121573 h 6889531"/>
              <a:gd name="connsiteX4" fmla="*/ 3727826 w 5251370"/>
              <a:gd name="connsiteY4" fmla="*/ 6889531 h 6889531"/>
              <a:gd name="connsiteX5" fmla="*/ 0 w 5251370"/>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9194"/>
              <a:gd name="connsiteY0" fmla="*/ 6889590 h 6889590"/>
              <a:gd name="connsiteX1" fmla="*/ 2672974 w 5209194"/>
              <a:gd name="connsiteY1" fmla="*/ 31590 h 6889590"/>
              <a:gd name="connsiteX2" fmla="*/ 5202621 w 5209194"/>
              <a:gd name="connsiteY2" fmla="*/ 59 h 6889590"/>
              <a:gd name="connsiteX3" fmla="*/ 5181601 w 5209194"/>
              <a:gd name="connsiteY3" fmla="*/ 3121632 h 6889590"/>
              <a:gd name="connsiteX4" fmla="*/ 3727826 w 5209194"/>
              <a:gd name="connsiteY4" fmla="*/ 6889590 h 6889590"/>
              <a:gd name="connsiteX5" fmla="*/ 0 w 5209194"/>
              <a:gd name="connsiteY5" fmla="*/ 6889590 h 6889590"/>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205761"/>
              <a:gd name="connsiteY0" fmla="*/ 6858000 h 6858000"/>
              <a:gd name="connsiteX1" fmla="*/ 2672974 w 5205761"/>
              <a:gd name="connsiteY1" fmla="*/ 0 h 6858000"/>
              <a:gd name="connsiteX2" fmla="*/ 5198520 w 5205761"/>
              <a:gd name="connsiteY2" fmla="*/ 42277 h 6858000"/>
              <a:gd name="connsiteX3" fmla="*/ 5181601 w 5205761"/>
              <a:gd name="connsiteY3" fmla="*/ 3090042 h 6858000"/>
              <a:gd name="connsiteX4" fmla="*/ 3727826 w 5205761"/>
              <a:gd name="connsiteY4" fmla="*/ 6858000 h 6858000"/>
              <a:gd name="connsiteX5" fmla="*/ 0 w 5205761"/>
              <a:gd name="connsiteY5" fmla="*/ 6858000 h 6858000"/>
              <a:gd name="connsiteX0" fmla="*/ 0 w 5182237"/>
              <a:gd name="connsiteY0" fmla="*/ 6858000 h 6858000"/>
              <a:gd name="connsiteX1" fmla="*/ 2672974 w 5182237"/>
              <a:gd name="connsiteY1" fmla="*/ 0 h 6858000"/>
              <a:gd name="connsiteX2" fmla="*/ 5005799 w 5182237"/>
              <a:gd name="connsiteY2" fmla="*/ 70980 h 6858000"/>
              <a:gd name="connsiteX3" fmla="*/ 5181601 w 5182237"/>
              <a:gd name="connsiteY3" fmla="*/ 3090042 h 6858000"/>
              <a:gd name="connsiteX4" fmla="*/ 3727826 w 5182237"/>
              <a:gd name="connsiteY4" fmla="*/ 6858000 h 6858000"/>
              <a:gd name="connsiteX5" fmla="*/ 0 w 5182237"/>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158478 h 6864929"/>
              <a:gd name="connsiteX4" fmla="*/ 3727826 w 5186912"/>
              <a:gd name="connsiteY4" fmla="*/ 6864929 h 6864929"/>
              <a:gd name="connsiteX5" fmla="*/ 0 w 5186912"/>
              <a:gd name="connsiteY5" fmla="*/ 6864929 h 6864929"/>
              <a:gd name="connsiteX0" fmla="*/ 0 w 5190154"/>
              <a:gd name="connsiteY0" fmla="*/ 6864929 h 6864929"/>
              <a:gd name="connsiteX1" fmla="*/ 2672974 w 5190154"/>
              <a:gd name="connsiteY1" fmla="*/ 6929 h 6864929"/>
              <a:gd name="connsiteX2" fmla="*/ 5182119 w 5190154"/>
              <a:gd name="connsiteY2" fmla="*/ 0 h 6864929"/>
              <a:gd name="connsiteX3" fmla="*/ 5185701 w 5190154"/>
              <a:gd name="connsiteY3" fmla="*/ 3137976 h 6864929"/>
              <a:gd name="connsiteX4" fmla="*/ 3727826 w 5190154"/>
              <a:gd name="connsiteY4" fmla="*/ 6864929 h 6864929"/>
              <a:gd name="connsiteX5" fmla="*/ 0 w 5190154"/>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37976 h 6864929"/>
              <a:gd name="connsiteX4" fmla="*/ 3727826 w 5185701"/>
              <a:gd name="connsiteY4" fmla="*/ 6864929 h 6864929"/>
              <a:gd name="connsiteX5" fmla="*/ 0 w 5185701"/>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46177 h 6864929"/>
              <a:gd name="connsiteX4" fmla="*/ 3727826 w 5185701"/>
              <a:gd name="connsiteY4" fmla="*/ 6864929 h 6864929"/>
              <a:gd name="connsiteX5" fmla="*/ 0 w 5185701"/>
              <a:gd name="connsiteY5" fmla="*/ 6864929 h 6864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85701" h="6864929">
                <a:moveTo>
                  <a:pt x="0" y="6864929"/>
                </a:moveTo>
                <a:lnTo>
                  <a:pt x="2672974" y="6929"/>
                </a:lnTo>
                <a:lnTo>
                  <a:pt x="5182119" y="0"/>
                </a:lnTo>
                <a:cubicBezTo>
                  <a:pt x="5180887" y="4738"/>
                  <a:pt x="5185660" y="3147449"/>
                  <a:pt x="5185701" y="3146177"/>
                </a:cubicBezTo>
                <a:lnTo>
                  <a:pt x="3727826" y="6864929"/>
                </a:lnTo>
                <a:lnTo>
                  <a:pt x="0" y="6864929"/>
                </a:lnTo>
                <a:close/>
              </a:path>
            </a:pathLst>
          </a:custGeom>
          <a:solidFill>
            <a:schemeClr val="accent4">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11" name="Rectangle 10"/>
          <p:cNvSpPr/>
          <p:nvPr userDrawn="1"/>
        </p:nvSpPr>
        <p:spPr>
          <a:xfrm>
            <a:off x="0" y="3124200"/>
            <a:ext cx="9144000" cy="2362200"/>
          </a:xfrm>
          <a:prstGeom prst="rect">
            <a:avLst/>
          </a:prstGeom>
          <a:solidFill>
            <a:schemeClr val="accent3">
              <a:lumMod val="20000"/>
              <a:lumOff val="8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AA721">
                  <a:lumMod val="20000"/>
                  <a:lumOff val="80000"/>
                </a:srgbClr>
              </a:solidFill>
            </a:endParaRPr>
          </a:p>
        </p:txBody>
      </p:sp>
      <p:sp>
        <p:nvSpPr>
          <p:cNvPr id="28" name="Text Placeholder 5"/>
          <p:cNvSpPr>
            <a:spLocks noGrp="1"/>
          </p:cNvSpPr>
          <p:nvPr>
            <p:ph type="body" sz="quarter" idx="10" hasCustomPrompt="1"/>
          </p:nvPr>
        </p:nvSpPr>
        <p:spPr>
          <a:xfrm>
            <a:off x="1447800" y="3600696"/>
            <a:ext cx="6476999" cy="685801"/>
          </a:xfrm>
          <a:prstGeom prst="rect">
            <a:avLst/>
          </a:prstGeom>
        </p:spPr>
        <p:txBody>
          <a:bodyPr anchor="ctr">
            <a:normAutofit/>
          </a:bodyPr>
          <a:lstStyle>
            <a:lvl1pPr marL="0" marR="0" indent="0" algn="l" defTabSz="914400" rtl="0" eaLnBrk="1" fontAlgn="auto" latinLnBrk="0" hangingPunct="1">
              <a:lnSpc>
                <a:spcPct val="100000"/>
              </a:lnSpc>
              <a:spcBef>
                <a:spcPct val="20000"/>
              </a:spcBef>
              <a:spcAft>
                <a:spcPts val="0"/>
              </a:spcAft>
              <a:buClrTx/>
              <a:buSzTx/>
              <a:buFont typeface="Wingdings" panose="05000000000000000000" pitchFamily="2" charset="2"/>
              <a:buNone/>
              <a:tabLst/>
              <a:defRPr sz="1800" b="0">
                <a:solidFill>
                  <a:schemeClr val="accent1"/>
                </a:solidFill>
              </a:defRPr>
            </a:lvl1pPr>
          </a:lstStyle>
          <a:p>
            <a:r>
              <a:rPr lang="en-US" sz="2000" dirty="0" smtClean="0">
                <a:solidFill>
                  <a:schemeClr val="accent1"/>
                </a:solidFill>
              </a:rPr>
              <a:t>Motion: Here</a:t>
            </a:r>
          </a:p>
        </p:txBody>
      </p:sp>
      <p:sp>
        <p:nvSpPr>
          <p:cNvPr id="8" name="Text Placeholder 3"/>
          <p:cNvSpPr>
            <a:spLocks noGrp="1"/>
          </p:cNvSpPr>
          <p:nvPr>
            <p:ph type="body" sz="quarter" idx="13" hasCustomPrompt="1"/>
          </p:nvPr>
        </p:nvSpPr>
        <p:spPr>
          <a:xfrm>
            <a:off x="1447800" y="2438400"/>
            <a:ext cx="6362700" cy="460666"/>
          </a:xfrm>
          <a:prstGeom prst="rect">
            <a:avLst/>
          </a:prstGeom>
        </p:spPr>
        <p:txBody>
          <a:bodyPr/>
          <a:lstStyle>
            <a:lvl1pPr marL="0" indent="0" algn="l">
              <a:buNone/>
              <a:defRPr sz="2000" b="0" i="0" baseline="0">
                <a:solidFill>
                  <a:schemeClr val="accent1"/>
                </a:solidFill>
              </a:defRPr>
            </a:lvl1pPr>
            <a:lvl2pPr marL="457006" indent="0">
              <a:buNone/>
              <a:defRPr/>
            </a:lvl2pPr>
          </a:lstStyle>
          <a:p>
            <a:pPr lvl="0"/>
            <a:r>
              <a:rPr lang="en-US" dirty="0" smtClean="0"/>
              <a:t>Vote: Here</a:t>
            </a:r>
          </a:p>
        </p:txBody>
      </p:sp>
      <p:pic>
        <p:nvPicPr>
          <p:cNvPr id="9" name="Picture 8"/>
          <p:cNvPicPr>
            <a:picLocks noChangeAspect="1"/>
          </p:cNvPicPr>
          <p:nvPr userDrawn="1"/>
        </p:nvPicPr>
        <p:blipFill rotWithShape="1">
          <a:blip r:embed="rId6" cstate="print">
            <a:extLst>
              <a:ext uri="{28A0092B-C50C-407E-A947-70E740481C1C}">
                <a14:useLocalDpi xmlns:a14="http://schemas.microsoft.com/office/drawing/2010/main" val="0"/>
              </a:ext>
            </a:extLst>
          </a:blip>
          <a:srcRect l="9696" t="21191" r="15537" b="20528"/>
          <a:stretch/>
        </p:blipFill>
        <p:spPr>
          <a:xfrm>
            <a:off x="99848" y="55179"/>
            <a:ext cx="3176752" cy="1092008"/>
          </a:xfrm>
          <a:prstGeom prst="rect">
            <a:avLst/>
          </a:prstGeom>
        </p:spPr>
      </p:pic>
      <p:sp>
        <p:nvSpPr>
          <p:cNvPr id="7" name="TextBox 6"/>
          <p:cNvSpPr txBox="1"/>
          <p:nvPr userDrawn="1"/>
        </p:nvSpPr>
        <p:spPr>
          <a:xfrm>
            <a:off x="6781801" y="6627912"/>
            <a:ext cx="2209800" cy="169277"/>
          </a:xfrm>
          <a:prstGeom prst="rect">
            <a:avLst/>
          </a:prstGeom>
          <a:noFill/>
        </p:spPr>
        <p:txBody>
          <a:bodyPr wrap="square" lIns="0" tIns="0" rIns="0" bIns="0" rtlCol="0">
            <a:spAutoFit/>
          </a:bodyPr>
          <a:lstStyle/>
          <a:p>
            <a:pPr algn="r" fontAlgn="auto">
              <a:spcBef>
                <a:spcPts val="0"/>
              </a:spcBef>
              <a:spcAft>
                <a:spcPts val="0"/>
              </a:spcAft>
            </a:pPr>
            <a:r>
              <a:rPr lang="en-US" sz="1000" dirty="0" smtClean="0">
                <a:solidFill>
                  <a:srgbClr val="094975"/>
                </a:solidFill>
                <a:ea typeface="+mn-ea"/>
                <a:cs typeface="Arial" panose="020B0604020202020204" pitchFamily="34" charset="0"/>
              </a:rPr>
              <a:t> </a:t>
            </a:r>
            <a:fld id="{A5227E9D-7D62-4008-BFCE-C7B8B3FEB975}" type="slidenum">
              <a:rPr lang="en-US" sz="1100" smtClean="0">
                <a:solidFill>
                  <a:srgbClr val="094975"/>
                </a:solidFill>
                <a:ea typeface="+mn-ea"/>
                <a:cs typeface="Arial" panose="020B0604020202020204" pitchFamily="34" charset="0"/>
              </a:rPr>
              <a:pPr algn="r" fontAlgn="auto">
                <a:spcBef>
                  <a:spcPts val="0"/>
                </a:spcBef>
                <a:spcAft>
                  <a:spcPts val="0"/>
                </a:spcAft>
              </a:pPr>
              <a:t>‹#›</a:t>
            </a:fld>
            <a:endParaRPr lang="en-US" sz="1100" dirty="0">
              <a:solidFill>
                <a:srgbClr val="094975"/>
              </a:solidFill>
              <a:ea typeface="+mn-ea"/>
              <a:cs typeface="Arial" panose="020B0604020202020204" pitchFamily="34" charset="0"/>
            </a:endParaRPr>
          </a:p>
        </p:txBody>
      </p:sp>
    </p:spTree>
    <p:extLst>
      <p:ext uri="{BB962C8B-B14F-4D97-AF65-F5344CB8AC3E}">
        <p14:creationId xmlns:p14="http://schemas.microsoft.com/office/powerpoint/2010/main" val="1398001423"/>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525963"/>
          </a:xfrm>
          <a:prstGeom prst="rect">
            <a:avLst/>
          </a:prstGeom>
        </p:spPr>
        <p:txBody>
          <a:bodyPr>
            <a:normAutofit/>
          </a:bodyPr>
          <a:lstStyle>
            <a:lvl1pPr marL="342900" indent="-342900">
              <a:buFont typeface="Wingdings" panose="05000000000000000000" pitchFamily="2" charset="2"/>
              <a:buChar char="§"/>
              <a:defRPr sz="18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060450" y="6382940"/>
            <a:ext cx="2895600" cy="365125"/>
          </a:xfrm>
          <a:prstGeom prst="rect">
            <a:avLst/>
          </a:prstGeom>
        </p:spPr>
        <p:txBody>
          <a:bodyPr anchor="b"/>
          <a:lstStyle>
            <a:lvl1pPr>
              <a:defRPr sz="800">
                <a:solidFill>
                  <a:schemeClr val="bg1">
                    <a:lumMod val="50000"/>
                  </a:schemeClr>
                </a:solidFill>
              </a:defRPr>
            </a:lvl1pPr>
          </a:lstStyle>
          <a:p>
            <a:pPr fontAlgn="auto">
              <a:spcBef>
                <a:spcPts val="0"/>
              </a:spcBef>
              <a:spcAft>
                <a:spcPts val="0"/>
              </a:spcAft>
            </a:pPr>
            <a:r>
              <a:rPr lang="en-US" dirty="0" smtClean="0">
                <a:solidFill>
                  <a:prstClr val="white">
                    <a:lumMod val="50000"/>
                  </a:prstClr>
                </a:solidFill>
                <a:latin typeface="Arial"/>
                <a:ea typeface="+mn-ea"/>
                <a:cs typeface="+mn-cs"/>
              </a:rPr>
              <a:t>Sources &amp; Notes</a:t>
            </a:r>
            <a:endParaRPr lang="en-US" dirty="0">
              <a:solidFill>
                <a:prstClr val="white">
                  <a:lumMod val="50000"/>
                </a:prstClr>
              </a:solidFill>
              <a:latin typeface="Arial"/>
              <a:ea typeface="+mn-ea"/>
              <a:cs typeface="+mn-cs"/>
            </a:endParaRPr>
          </a:p>
        </p:txBody>
      </p:sp>
      <p:sp>
        <p:nvSpPr>
          <p:cNvPr id="7" name="Title 1"/>
          <p:cNvSpPr>
            <a:spLocks noGrp="1"/>
          </p:cNvSpPr>
          <p:nvPr>
            <p:ph type="ctrTitle"/>
          </p:nvPr>
        </p:nvSpPr>
        <p:spPr>
          <a:xfrm>
            <a:off x="457200" y="152400"/>
            <a:ext cx="8229600" cy="685800"/>
          </a:xfrm>
          <a:prstGeom prst="rect">
            <a:avLst/>
          </a:prstGeom>
        </p:spPr>
        <p:txBody>
          <a:bodyPr lIns="91402" tIns="45701" rIns="91402" bIns="45701" anchor="ctr"/>
          <a:lstStyle>
            <a:lvl1pPr algn="l">
              <a:defRPr sz="1800" b="1" baseline="0">
                <a:solidFill>
                  <a:schemeClr val="accent1"/>
                </a:solidFill>
                <a:latin typeface="Arial" panose="020B0604020202020204" pitchFamily="34" charset="0"/>
                <a:ea typeface="Arial Unicode MS" panose="020B0604020202020204" pitchFamily="34" charset="-128"/>
                <a:cs typeface="Arial" panose="020B0604020202020204" pitchFamily="34" charset="0"/>
              </a:defRPr>
            </a:lvl1pPr>
          </a:lstStyle>
          <a:p>
            <a:r>
              <a:rPr lang="en-US" smtClean="0"/>
              <a:t>Click to edit Master title style</a:t>
            </a:r>
            <a:endParaRPr lang="en-US" dirty="0"/>
          </a:p>
        </p:txBody>
      </p:sp>
      <p:pic>
        <p:nvPicPr>
          <p:cNvPr id="8" name="Picture 442" descr="C:\Users\kamercer\Desktop\HPC Bu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24600"/>
            <a:ext cx="1060450" cy="4818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4109591"/>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ctrTitle"/>
          </p:nvPr>
        </p:nvSpPr>
        <p:spPr>
          <a:xfrm>
            <a:off x="457200" y="152400"/>
            <a:ext cx="8229600" cy="685800"/>
          </a:xfrm>
          <a:prstGeom prst="rect">
            <a:avLst/>
          </a:prstGeom>
        </p:spPr>
        <p:txBody>
          <a:bodyPr lIns="91402" tIns="45701" rIns="91402" bIns="45701" anchor="ctr"/>
          <a:lstStyle>
            <a:lvl1pPr algn="l">
              <a:defRPr sz="1800" b="1" baseline="0">
                <a:solidFill>
                  <a:schemeClr val="accent1"/>
                </a:solidFill>
                <a:latin typeface="Arial" panose="020B0604020202020204" pitchFamily="34" charset="0"/>
                <a:ea typeface="Arial Unicode MS" panose="020B0604020202020204" pitchFamily="34" charset="-128"/>
                <a:cs typeface="Arial" panose="020B0604020202020204" pitchFamily="34" charset="0"/>
              </a:defRPr>
            </a:lvl1pPr>
          </a:lstStyle>
          <a:p>
            <a:r>
              <a:rPr lang="en-US" smtClean="0"/>
              <a:t>Click to edit Master title style</a:t>
            </a:r>
            <a:endParaRPr lang="en-US" dirty="0"/>
          </a:p>
        </p:txBody>
      </p:sp>
      <p:sp>
        <p:nvSpPr>
          <p:cNvPr id="8" name="Footer Placeholder 4"/>
          <p:cNvSpPr>
            <a:spLocks noGrp="1"/>
          </p:cNvSpPr>
          <p:nvPr>
            <p:ph type="ftr" sz="quarter" idx="11"/>
          </p:nvPr>
        </p:nvSpPr>
        <p:spPr>
          <a:xfrm>
            <a:off x="1060450" y="6382940"/>
            <a:ext cx="2895600" cy="365125"/>
          </a:xfrm>
          <a:prstGeom prst="rect">
            <a:avLst/>
          </a:prstGeom>
        </p:spPr>
        <p:txBody>
          <a:bodyPr anchor="b"/>
          <a:lstStyle>
            <a:lvl1pPr>
              <a:defRPr sz="800">
                <a:solidFill>
                  <a:schemeClr val="bg1">
                    <a:lumMod val="50000"/>
                  </a:schemeClr>
                </a:solidFill>
              </a:defRPr>
            </a:lvl1pPr>
          </a:lstStyle>
          <a:p>
            <a:pPr fontAlgn="auto">
              <a:spcBef>
                <a:spcPts val="0"/>
              </a:spcBef>
              <a:spcAft>
                <a:spcPts val="0"/>
              </a:spcAft>
            </a:pPr>
            <a:r>
              <a:rPr lang="en-US" dirty="0" smtClean="0">
                <a:solidFill>
                  <a:prstClr val="white">
                    <a:lumMod val="50000"/>
                  </a:prstClr>
                </a:solidFill>
                <a:latin typeface="Arial"/>
                <a:ea typeface="+mn-ea"/>
                <a:cs typeface="+mn-cs"/>
              </a:rPr>
              <a:t>Sources &amp; Notes</a:t>
            </a:r>
            <a:endParaRPr lang="en-US" dirty="0">
              <a:solidFill>
                <a:prstClr val="white">
                  <a:lumMod val="50000"/>
                </a:prstClr>
              </a:solidFill>
              <a:latin typeface="Arial"/>
              <a:ea typeface="+mn-ea"/>
              <a:cs typeface="+mn-cs"/>
            </a:endParaRPr>
          </a:p>
        </p:txBody>
      </p:sp>
    </p:spTree>
    <p:extLst>
      <p:ext uri="{BB962C8B-B14F-4D97-AF65-F5344CB8AC3E}">
        <p14:creationId xmlns:p14="http://schemas.microsoft.com/office/powerpoint/2010/main" val="3007103471"/>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amp; Subtitle">
    <p:spTree>
      <p:nvGrpSpPr>
        <p:cNvPr id="1" name=""/>
        <p:cNvGrpSpPr/>
        <p:nvPr/>
      </p:nvGrpSpPr>
      <p:grpSpPr>
        <a:xfrm>
          <a:off x="0" y="0"/>
          <a:ext cx="0" cy="0"/>
          <a:chOff x="0" y="0"/>
          <a:chExt cx="0" cy="0"/>
        </a:xfrm>
      </p:grpSpPr>
      <p:sp>
        <p:nvSpPr>
          <p:cNvPr id="5" name="Title 1"/>
          <p:cNvSpPr>
            <a:spLocks noGrp="1"/>
          </p:cNvSpPr>
          <p:nvPr>
            <p:ph type="ctrTitle"/>
          </p:nvPr>
        </p:nvSpPr>
        <p:spPr>
          <a:xfrm>
            <a:off x="457200" y="152400"/>
            <a:ext cx="8229600" cy="685800"/>
          </a:xfrm>
          <a:prstGeom prst="rect">
            <a:avLst/>
          </a:prstGeom>
        </p:spPr>
        <p:txBody>
          <a:bodyPr lIns="91402" tIns="45701" rIns="91402" bIns="45701" anchor="ctr"/>
          <a:lstStyle>
            <a:lvl1pPr algn="l">
              <a:defRPr sz="1800" b="1" baseline="0">
                <a:solidFill>
                  <a:schemeClr val="accent1"/>
                </a:solidFill>
                <a:latin typeface="Arial" panose="020B0604020202020204" pitchFamily="34" charset="0"/>
                <a:ea typeface="Arial Unicode MS" panose="020B0604020202020204" pitchFamily="34" charset="-128"/>
                <a:cs typeface="Arial" panose="020B0604020202020204" pitchFamily="34" charset="0"/>
              </a:defRPr>
            </a:lvl1pPr>
          </a:lstStyle>
          <a:p>
            <a:r>
              <a:rPr lang="en-US" smtClean="0"/>
              <a:t>Click to edit Master title style</a:t>
            </a:r>
            <a:endParaRPr lang="en-US" dirty="0"/>
          </a:p>
        </p:txBody>
      </p:sp>
      <p:sp>
        <p:nvSpPr>
          <p:cNvPr id="6" name="Footer Placeholder 4"/>
          <p:cNvSpPr>
            <a:spLocks noGrp="1"/>
          </p:cNvSpPr>
          <p:nvPr>
            <p:ph type="ftr" sz="quarter" idx="11"/>
          </p:nvPr>
        </p:nvSpPr>
        <p:spPr>
          <a:xfrm>
            <a:off x="1060450" y="6382940"/>
            <a:ext cx="2895600" cy="365125"/>
          </a:xfrm>
          <a:prstGeom prst="rect">
            <a:avLst/>
          </a:prstGeom>
        </p:spPr>
        <p:txBody>
          <a:bodyPr anchor="b"/>
          <a:lstStyle>
            <a:lvl1pPr>
              <a:defRPr sz="800">
                <a:solidFill>
                  <a:schemeClr val="bg1">
                    <a:lumMod val="50000"/>
                  </a:schemeClr>
                </a:solidFill>
              </a:defRPr>
            </a:lvl1pPr>
          </a:lstStyle>
          <a:p>
            <a:pPr fontAlgn="auto">
              <a:spcBef>
                <a:spcPts val="0"/>
              </a:spcBef>
              <a:spcAft>
                <a:spcPts val="0"/>
              </a:spcAft>
            </a:pPr>
            <a:r>
              <a:rPr lang="en-US" dirty="0" smtClean="0">
                <a:solidFill>
                  <a:prstClr val="white">
                    <a:lumMod val="50000"/>
                  </a:prstClr>
                </a:solidFill>
                <a:latin typeface="Arial"/>
                <a:ea typeface="+mn-ea"/>
                <a:cs typeface="+mn-cs"/>
              </a:rPr>
              <a:t>Sources &amp; Notes</a:t>
            </a:r>
            <a:endParaRPr lang="en-US" dirty="0">
              <a:solidFill>
                <a:prstClr val="white">
                  <a:lumMod val="50000"/>
                </a:prstClr>
              </a:solidFill>
              <a:latin typeface="Arial"/>
              <a:ea typeface="+mn-ea"/>
              <a:cs typeface="+mn-cs"/>
            </a:endParaRPr>
          </a:p>
        </p:txBody>
      </p:sp>
      <p:sp>
        <p:nvSpPr>
          <p:cNvPr id="8" name="Text Placeholder 3"/>
          <p:cNvSpPr>
            <a:spLocks noGrp="1"/>
          </p:cNvSpPr>
          <p:nvPr>
            <p:ph type="body" sz="quarter" idx="13" hasCustomPrompt="1"/>
          </p:nvPr>
        </p:nvSpPr>
        <p:spPr>
          <a:xfrm>
            <a:off x="457200" y="1066800"/>
            <a:ext cx="8229600" cy="533400"/>
          </a:xfrm>
          <a:prstGeom prst="rect">
            <a:avLst/>
          </a:prstGeom>
        </p:spPr>
        <p:txBody>
          <a:bodyPr/>
          <a:lstStyle>
            <a:lvl1pPr marL="0" indent="0">
              <a:buNone/>
              <a:defRPr sz="1400" i="1">
                <a:solidFill>
                  <a:schemeClr val="bg1">
                    <a:lumMod val="50000"/>
                  </a:schemeClr>
                </a:solidFill>
              </a:defRPr>
            </a:lvl1pPr>
            <a:lvl2pPr marL="457006" indent="0">
              <a:buNone/>
              <a:defRPr/>
            </a:lvl2pPr>
          </a:lstStyle>
          <a:p>
            <a:pPr lvl="0"/>
            <a:r>
              <a:rPr lang="en-US" dirty="0" smtClean="0"/>
              <a:t>Click to add subheading</a:t>
            </a:r>
          </a:p>
        </p:txBody>
      </p:sp>
    </p:spTree>
    <p:extLst>
      <p:ext uri="{BB962C8B-B14F-4D97-AF65-F5344CB8AC3E}">
        <p14:creationId xmlns:p14="http://schemas.microsoft.com/office/powerpoint/2010/main" val="785978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Slide Number Placeholder 9"/>
          <p:cNvSpPr txBox="1">
            <a:spLocks noGrp="1"/>
          </p:cNvSpPr>
          <p:nvPr userDrawn="1"/>
        </p:nvSpPr>
        <p:spPr bwMode="auto">
          <a:xfrm>
            <a:off x="7010400" y="6477000"/>
            <a:ext cx="1905000" cy="244475"/>
          </a:xfrm>
          <a:prstGeom prst="rect">
            <a:avLst/>
          </a:prstGeom>
          <a:noFill/>
          <a:ln>
            <a:noFill/>
          </a:ln>
          <a:extLst/>
        </p:spPr>
        <p:txBody>
          <a:bodyPr anchor="ct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algn="r">
              <a:defRPr/>
            </a:pPr>
            <a:fld id="{374D7148-2F90-4E97-A04C-EBCC89ACF6F6}" type="slidenum">
              <a:rPr lang="en-US" sz="1200" b="1" smtClean="0">
                <a:solidFill>
                  <a:srgbClr val="002B69"/>
                </a:solidFill>
                <a:latin typeface="Calibri" pitchFamily="34" charset="0"/>
                <a:ea typeface="Geneva"/>
                <a:cs typeface="Calibri" pitchFamily="34" charset="0"/>
              </a:rPr>
              <a:pPr algn="r">
                <a:defRPr/>
              </a:pPr>
              <a:t>‹#›</a:t>
            </a:fld>
            <a:endParaRPr lang="en-US" sz="1200" b="1" smtClean="0">
              <a:solidFill>
                <a:srgbClr val="002B69"/>
              </a:solidFill>
              <a:latin typeface="Calibri" pitchFamily="34" charset="0"/>
              <a:ea typeface="Geneva"/>
              <a:cs typeface="Calibri" pitchFamily="34" charset="0"/>
            </a:endParaRPr>
          </a:p>
        </p:txBody>
      </p:sp>
      <p:sp>
        <p:nvSpPr>
          <p:cNvPr id="2" name="Title 1"/>
          <p:cNvSpPr>
            <a:spLocks noGrp="1"/>
          </p:cNvSpPr>
          <p:nvPr>
            <p:ph type="title"/>
          </p:nvPr>
        </p:nvSpPr>
        <p:spPr/>
        <p:txBody>
          <a:bodyPr/>
          <a:lstStyle>
            <a:lvl1pPr>
              <a:defRPr>
                <a:latin typeface="Segoe UI Semibold"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85800" y="1828800"/>
            <a:ext cx="3810000" cy="4114800"/>
          </a:xfrm>
        </p:spPr>
        <p:txBody>
          <a:bodyPr/>
          <a:lstStyle>
            <a:lvl1pPr>
              <a:defRPr sz="2800">
                <a:latin typeface="Calibri" pitchFamily="34" charset="0"/>
                <a:cs typeface="Calibri" pitchFamily="34" charset="0"/>
              </a:defRPr>
            </a:lvl1pPr>
            <a:lvl2pPr>
              <a:defRPr sz="2400">
                <a:latin typeface="Calibri" pitchFamily="34" charset="0"/>
                <a:cs typeface="Calibri" pitchFamily="34" charset="0"/>
              </a:defRPr>
            </a:lvl2pPr>
            <a:lvl3pPr>
              <a:defRPr sz="2000">
                <a:latin typeface="Calibri" pitchFamily="34" charset="0"/>
                <a:cs typeface="Calibri" pitchFamily="34" charset="0"/>
              </a:defRPr>
            </a:lvl3pPr>
            <a:lvl4pPr>
              <a:defRPr sz="1800">
                <a:latin typeface="Calibri" pitchFamily="34" charset="0"/>
                <a:cs typeface="Calibri" pitchFamily="34" charset="0"/>
              </a:defRPr>
            </a:lvl4pPr>
            <a:lvl5pPr>
              <a:defRPr sz="1800">
                <a:latin typeface="Calibri" pitchFamily="34" charset="0"/>
                <a:cs typeface="Calibri"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828800"/>
            <a:ext cx="3810000" cy="4114800"/>
          </a:xfrm>
        </p:spPr>
        <p:txBody>
          <a:bodyPr/>
          <a:lstStyle>
            <a:lvl1pPr>
              <a:defRPr sz="2800">
                <a:latin typeface="Calibri" pitchFamily="34" charset="0"/>
                <a:cs typeface="Calibri" pitchFamily="34" charset="0"/>
              </a:defRPr>
            </a:lvl1pPr>
            <a:lvl2pPr>
              <a:defRPr sz="2400">
                <a:latin typeface="Calibri" pitchFamily="34" charset="0"/>
                <a:cs typeface="Calibri" pitchFamily="34" charset="0"/>
              </a:defRPr>
            </a:lvl2pPr>
            <a:lvl3pPr>
              <a:defRPr sz="2000">
                <a:latin typeface="Calibri" pitchFamily="34" charset="0"/>
                <a:cs typeface="Calibri" pitchFamily="34" charset="0"/>
              </a:defRPr>
            </a:lvl3pPr>
            <a:lvl4pPr>
              <a:defRPr sz="1800">
                <a:latin typeface="Calibri" pitchFamily="34" charset="0"/>
                <a:cs typeface="Calibri" pitchFamily="34" charset="0"/>
              </a:defRPr>
            </a:lvl4pPr>
            <a:lvl5pPr>
              <a:defRPr sz="1800">
                <a:latin typeface="Calibri" pitchFamily="34" charset="0"/>
                <a:cs typeface="Calibri"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4784068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Blank slide 1">
    <p:spTree>
      <p:nvGrpSpPr>
        <p:cNvPr id="1" name=""/>
        <p:cNvGrpSpPr/>
        <p:nvPr/>
      </p:nvGrpSpPr>
      <p:grpSpPr>
        <a:xfrm>
          <a:off x="0" y="0"/>
          <a:ext cx="0" cy="0"/>
          <a:chOff x="0" y="0"/>
          <a:chExt cx="0" cy="0"/>
        </a:xfrm>
      </p:grpSpPr>
      <p:sp>
        <p:nvSpPr>
          <p:cNvPr id="2" name="Rectangle 1"/>
          <p:cNvSpPr/>
          <p:nvPr userDrawn="1"/>
        </p:nvSpPr>
        <p:spPr>
          <a:xfrm>
            <a:off x="0" y="0"/>
            <a:ext cx="9144000" cy="6324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Tree>
    <p:extLst>
      <p:ext uri="{BB962C8B-B14F-4D97-AF65-F5344CB8AC3E}">
        <p14:creationId xmlns:p14="http://schemas.microsoft.com/office/powerpoint/2010/main" val="1106685475"/>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Blank slide 2">
    <p:spTree>
      <p:nvGrpSpPr>
        <p:cNvPr id="1" name=""/>
        <p:cNvGrpSpPr/>
        <p:nvPr/>
      </p:nvGrpSpPr>
      <p:grpSpPr>
        <a:xfrm>
          <a:off x="0" y="0"/>
          <a:ext cx="0" cy="0"/>
          <a:chOff x="0" y="0"/>
          <a:chExt cx="0" cy="0"/>
        </a:xfrm>
      </p:grpSpPr>
    </p:spTree>
    <p:extLst>
      <p:ext uri="{BB962C8B-B14F-4D97-AF65-F5344CB8AC3E}">
        <p14:creationId xmlns:p14="http://schemas.microsoft.com/office/powerpoint/2010/main" val="379724456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153400" cy="1112838"/>
          </a:xfrm>
        </p:spPr>
        <p:txBody>
          <a:bodyPr/>
          <a:lstStyle>
            <a:lvl1pPr>
              <a:defRPr>
                <a:latin typeface="Segoe UI Semibold"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533400" y="1524000"/>
            <a:ext cx="3962400" cy="650875"/>
          </a:xfrm>
        </p:spPr>
        <p:txBody>
          <a:bodyPr anchor="b"/>
          <a:lstStyle>
            <a:lvl1pPr marL="0" indent="0">
              <a:buNone/>
              <a:defRPr sz="2200" b="1">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3400" y="2133600"/>
            <a:ext cx="3963988" cy="3992563"/>
          </a:xfrm>
        </p:spPr>
        <p:txBody>
          <a:bodyPr/>
          <a:lstStyle>
            <a:lvl1pPr>
              <a:defRPr sz="2400">
                <a:latin typeface="Calibri" pitchFamily="34" charset="0"/>
                <a:cs typeface="Calibri" pitchFamily="34" charset="0"/>
              </a:defRPr>
            </a:lvl1pPr>
            <a:lvl2pPr>
              <a:defRPr sz="2000">
                <a:latin typeface="Calibri" pitchFamily="34" charset="0"/>
                <a:cs typeface="Calibri" pitchFamily="34" charset="0"/>
              </a:defRPr>
            </a:lvl2pPr>
            <a:lvl3pPr>
              <a:defRPr sz="1800">
                <a:latin typeface="Calibri" pitchFamily="34" charset="0"/>
                <a:cs typeface="Calibri" pitchFamily="34" charset="0"/>
              </a:defRPr>
            </a:lvl3pPr>
            <a:lvl4pPr>
              <a:defRPr sz="1600">
                <a:latin typeface="Calibri" pitchFamily="34" charset="0"/>
                <a:cs typeface="Calibri" pitchFamily="34" charset="0"/>
              </a:defRPr>
            </a:lvl4pPr>
            <a:lvl5pPr>
              <a:defRPr sz="1600">
                <a:latin typeface="Calibri" pitchFamily="34" charset="0"/>
                <a:cs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200" b="1">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cs typeface="Calibri" pitchFamily="34" charset="0"/>
              </a:defRPr>
            </a:lvl1pPr>
            <a:lvl2pPr>
              <a:defRPr sz="2000">
                <a:latin typeface="Calibri" pitchFamily="34" charset="0"/>
                <a:cs typeface="Calibri" pitchFamily="34" charset="0"/>
              </a:defRPr>
            </a:lvl2pPr>
            <a:lvl3pPr>
              <a:defRPr sz="1800">
                <a:latin typeface="Calibri" pitchFamily="34" charset="0"/>
                <a:cs typeface="Calibri" pitchFamily="34" charset="0"/>
              </a:defRPr>
            </a:lvl3pPr>
            <a:lvl4pPr>
              <a:defRPr sz="1600">
                <a:latin typeface="Calibri" pitchFamily="34" charset="0"/>
                <a:cs typeface="Calibri" pitchFamily="34" charset="0"/>
              </a:defRPr>
            </a:lvl4pPr>
            <a:lvl5pPr>
              <a:defRPr sz="1600">
                <a:latin typeface="Calibri" pitchFamily="34" charset="0"/>
                <a:cs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84068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Segoe UI Semibold"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2223125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04086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Segoe UI Semibold"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914400"/>
            <a:ext cx="5035550" cy="5211763"/>
          </a:xfrm>
        </p:spPr>
        <p:txBody>
          <a:bodyPr/>
          <a:lstStyle>
            <a:lvl1pPr>
              <a:defRPr sz="3200">
                <a:latin typeface="Calibri" pitchFamily="34" charset="0"/>
                <a:cs typeface="Calibri" pitchFamily="34" charset="0"/>
              </a:defRPr>
            </a:lvl1pPr>
            <a:lvl2pPr>
              <a:defRPr sz="2800">
                <a:latin typeface="Calibri" pitchFamily="34" charset="0"/>
                <a:cs typeface="Calibri" pitchFamily="34" charset="0"/>
              </a:defRPr>
            </a:lvl2pPr>
            <a:lvl3pPr>
              <a:defRPr sz="2400">
                <a:latin typeface="Calibri" pitchFamily="34" charset="0"/>
                <a:cs typeface="Calibri" pitchFamily="34" charset="0"/>
              </a:defRPr>
            </a:lvl3pPr>
            <a:lvl4pPr>
              <a:defRPr sz="2000">
                <a:latin typeface="Calibri" pitchFamily="34" charset="0"/>
                <a:cs typeface="Calibri" pitchFamily="34" charset="0"/>
              </a:defRPr>
            </a:lvl4pPr>
            <a:lvl5pPr>
              <a:defRPr sz="2000">
                <a:latin typeface="Calibri" pitchFamily="34" charset="0"/>
                <a:cs typeface="Calibri"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cs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188562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Segoe UI Semibold" pitchFamily="34"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914399"/>
            <a:ext cx="5522912" cy="3813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cs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222686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3.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4.emf"/><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oleObject" Target="../embeddings/oleObject1.bin"/><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tags" Target="../tags/tag1.xml"/><Relationship Id="rId5" Type="http://schemas.openxmlformats.org/officeDocument/2006/relationships/slideLayout" Target="../slideLayouts/slideLayout38.xml"/><Relationship Id="rId10" Type="http://schemas.openxmlformats.org/officeDocument/2006/relationships/vmlDrawing" Target="../drawings/vmlDrawing1.vml"/><Relationship Id="rId4" Type="http://schemas.openxmlformats.org/officeDocument/2006/relationships/slideLayout" Target="../slideLayouts/slideLayout37.xml"/><Relationship Id="rId9" Type="http://schemas.openxmlformats.org/officeDocument/2006/relationships/theme" Target="../theme/theme4.xml"/><Relationship Id="rId1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
            </a:r>
            <a:br>
              <a:rPr lang="en-US" altLang="en-US" smtClean="0"/>
            </a:br>
            <a:r>
              <a:rPr lang="en-US" altLang="en-US" smtClean="0"/>
              <a:t>Click to edit Master title style</a:t>
            </a:r>
          </a:p>
        </p:txBody>
      </p:sp>
      <p:sp>
        <p:nvSpPr>
          <p:cNvPr id="1027" name="Rectangle 3"/>
          <p:cNvSpPr>
            <a:spLocks noGrp="1" noChangeArrowheads="1"/>
          </p:cNvSpPr>
          <p:nvPr>
            <p:ph type="body" idx="1"/>
          </p:nvPr>
        </p:nvSpPr>
        <p:spPr bwMode="auto">
          <a:xfrm>
            <a:off x="685800" y="1828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028" name="Picture 4" descr="thinrule_091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85800" y="533400"/>
            <a:ext cx="7773988"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descr="thinnerrule_091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4213" y="6453188"/>
            <a:ext cx="7773987" cy="2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6"/>
          <p:cNvSpPr>
            <a:spLocks noChangeArrowheads="1"/>
          </p:cNvSpPr>
          <p:nvPr/>
        </p:nvSpPr>
        <p:spPr bwMode="auto">
          <a:xfrm>
            <a:off x="609600" y="6096000"/>
            <a:ext cx="352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eaLnBrk="1" hangingPunct="1">
              <a:defRPr/>
            </a:pPr>
            <a:r>
              <a:rPr lang="en-US" altLang="en-US" sz="2400" smtClean="0">
                <a:latin typeface="Verdana Bold" pitchFamily="34" charset="0"/>
                <a:ea typeface="Geneva"/>
                <a:cs typeface="Geneva"/>
              </a:rPr>
              <a:t>  </a:t>
            </a:r>
          </a:p>
        </p:txBody>
      </p:sp>
      <p:sp>
        <p:nvSpPr>
          <p:cNvPr id="1031" name="Slide Number Placeholder 9"/>
          <p:cNvSpPr txBox="1">
            <a:spLocks noGrp="1"/>
          </p:cNvSpPr>
          <p:nvPr/>
        </p:nvSpPr>
        <p:spPr bwMode="auto">
          <a:xfrm>
            <a:off x="7010400" y="6477000"/>
            <a:ext cx="1905000" cy="244475"/>
          </a:xfrm>
          <a:prstGeom prst="rect">
            <a:avLst/>
          </a:prstGeom>
          <a:noFill/>
          <a:ln>
            <a:noFill/>
          </a:ln>
          <a:extLst/>
        </p:spPr>
        <p:txBody>
          <a:bodyPr anchor="ct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algn="r">
              <a:defRPr/>
            </a:pPr>
            <a:fld id="{D98681AA-0499-4929-94C4-3C0C9449C023}" type="slidenum">
              <a:rPr lang="en-US" sz="1200" b="1" smtClean="0">
                <a:solidFill>
                  <a:srgbClr val="002B69"/>
                </a:solidFill>
                <a:latin typeface="Calibri" pitchFamily="34" charset="0"/>
                <a:ea typeface="Geneva"/>
                <a:cs typeface="Calibri" pitchFamily="34" charset="0"/>
              </a:rPr>
              <a:pPr algn="r">
                <a:defRPr/>
              </a:pPr>
              <a:t>‹#›</a:t>
            </a:fld>
            <a:endParaRPr lang="en-US" sz="1200" b="1" smtClean="0">
              <a:solidFill>
                <a:srgbClr val="002B69"/>
              </a:solidFill>
              <a:latin typeface="Calibri" pitchFamily="34" charset="0"/>
              <a:ea typeface="Geneva"/>
              <a:cs typeface="Calibri" pitchFamily="34" charset="0"/>
            </a:endParaRPr>
          </a:p>
        </p:txBody>
      </p:sp>
      <p:pic>
        <p:nvPicPr>
          <p:cNvPr id="1032" name="Picture 2" descr="\\SBSSERVER\RedirectedFolders\bstewart\Desktop\Commenwealth of Mass.gif"/>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85800" y="5791200"/>
            <a:ext cx="457200"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75" r:id="rId5"/>
    <p:sldLayoutId id="2147483876" r:id="rId6"/>
    <p:sldLayoutId id="2147483877" r:id="rId7"/>
    <p:sldLayoutId id="2147483878" r:id="rId8"/>
    <p:sldLayoutId id="2147483879" r:id="rId9"/>
    <p:sldLayoutId id="2147483880" r:id="rId10"/>
    <p:sldLayoutId id="2147483881" r:id="rId11"/>
  </p:sldLayoutIdLst>
  <p:hf hdr="0" ftr="0" dt="0"/>
  <p:txStyles>
    <p:titleStyle>
      <a:lvl1pPr algn="l" rtl="0" eaLnBrk="0" fontAlgn="base" hangingPunct="0">
        <a:spcBef>
          <a:spcPct val="0"/>
        </a:spcBef>
        <a:spcAft>
          <a:spcPct val="0"/>
        </a:spcAft>
        <a:defRPr sz="2800">
          <a:solidFill>
            <a:srgbClr val="002B69"/>
          </a:solidFill>
          <a:latin typeface="Segoe UI Semibold" pitchFamily="34" charset="0"/>
          <a:ea typeface="+mj-ea"/>
          <a:cs typeface="Osaka"/>
        </a:defRPr>
      </a:lvl1pPr>
      <a:lvl2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2pPr>
      <a:lvl3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3pPr>
      <a:lvl4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4pPr>
      <a:lvl5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5pPr>
      <a:lvl6pPr marL="457200" algn="l" rtl="0" eaLnBrk="1" fontAlgn="base" hangingPunct="1">
        <a:spcBef>
          <a:spcPct val="0"/>
        </a:spcBef>
        <a:spcAft>
          <a:spcPct val="0"/>
        </a:spcAft>
        <a:defRPr sz="2800">
          <a:solidFill>
            <a:srgbClr val="002B69"/>
          </a:solidFill>
          <a:latin typeface="Verdana Bold" charset="0"/>
          <a:ea typeface="Osaka" pitchFamily="-54" charset="-128"/>
        </a:defRPr>
      </a:lvl6pPr>
      <a:lvl7pPr marL="914400" algn="l" rtl="0" eaLnBrk="1" fontAlgn="base" hangingPunct="1">
        <a:spcBef>
          <a:spcPct val="0"/>
        </a:spcBef>
        <a:spcAft>
          <a:spcPct val="0"/>
        </a:spcAft>
        <a:defRPr sz="2800">
          <a:solidFill>
            <a:srgbClr val="002B69"/>
          </a:solidFill>
          <a:latin typeface="Verdana Bold" charset="0"/>
          <a:ea typeface="Osaka" pitchFamily="-54" charset="-128"/>
        </a:defRPr>
      </a:lvl7pPr>
      <a:lvl8pPr marL="1371600" algn="l" rtl="0" eaLnBrk="1" fontAlgn="base" hangingPunct="1">
        <a:spcBef>
          <a:spcPct val="0"/>
        </a:spcBef>
        <a:spcAft>
          <a:spcPct val="0"/>
        </a:spcAft>
        <a:defRPr sz="2800">
          <a:solidFill>
            <a:srgbClr val="002B69"/>
          </a:solidFill>
          <a:latin typeface="Verdana Bold" charset="0"/>
          <a:ea typeface="Osaka" pitchFamily="-54" charset="-128"/>
        </a:defRPr>
      </a:lvl8pPr>
      <a:lvl9pPr marL="1828800" algn="l" rtl="0" eaLnBrk="1" fontAlgn="base" hangingPunct="1">
        <a:spcBef>
          <a:spcPct val="0"/>
        </a:spcBef>
        <a:spcAft>
          <a:spcPct val="0"/>
        </a:spcAft>
        <a:defRPr sz="2800">
          <a:solidFill>
            <a:srgbClr val="002B69"/>
          </a:solidFill>
          <a:latin typeface="Verdana Bold" charset="0"/>
          <a:ea typeface="Osaka" pitchFamily="-54" charset="-128"/>
        </a:defRPr>
      </a:lvl9pPr>
    </p:titleStyle>
    <p:bodyStyle>
      <a:lvl1pPr marL="342900" indent="-342900" algn="l" rtl="0" eaLnBrk="0" fontAlgn="base" hangingPunct="0">
        <a:spcBef>
          <a:spcPct val="20000"/>
        </a:spcBef>
        <a:spcAft>
          <a:spcPct val="0"/>
        </a:spcAft>
        <a:buClr>
          <a:srgbClr val="0097AB"/>
        </a:buClr>
        <a:buSzPct val="125000"/>
        <a:buFont typeface="Times" pitchFamily="18" charset="0"/>
        <a:buChar char="•"/>
        <a:defRPr sz="2400">
          <a:solidFill>
            <a:srgbClr val="002B69"/>
          </a:solidFill>
          <a:latin typeface="Calibri" pitchFamily="34" charset="0"/>
          <a:ea typeface="+mn-ea"/>
          <a:cs typeface="Calibri" pitchFamily="34" charset="0"/>
        </a:defRPr>
      </a:lvl1pPr>
      <a:lvl2pPr marL="742950" indent="-285750" algn="l" rtl="0" eaLnBrk="0" fontAlgn="base" hangingPunct="0">
        <a:spcBef>
          <a:spcPct val="20000"/>
        </a:spcBef>
        <a:spcAft>
          <a:spcPct val="0"/>
        </a:spcAft>
        <a:buChar char="–"/>
        <a:defRPr sz="2000">
          <a:solidFill>
            <a:srgbClr val="002B69"/>
          </a:solidFill>
          <a:latin typeface="Calibri" pitchFamily="34" charset="0"/>
          <a:ea typeface="+mn-ea"/>
          <a:cs typeface="Calibri" pitchFamily="34" charset="0"/>
        </a:defRPr>
      </a:lvl2pPr>
      <a:lvl3pPr marL="1143000" indent="-228600" algn="l" rtl="0" eaLnBrk="0" fontAlgn="base" hangingPunct="0">
        <a:spcBef>
          <a:spcPct val="20000"/>
        </a:spcBef>
        <a:spcAft>
          <a:spcPct val="0"/>
        </a:spcAft>
        <a:buClr>
          <a:srgbClr val="009999"/>
        </a:buClr>
        <a:buSzPct val="130000"/>
        <a:buFont typeface="Times" pitchFamily="18" charset="0"/>
        <a:buChar char="•"/>
        <a:defRPr sz="2000">
          <a:solidFill>
            <a:srgbClr val="002B69"/>
          </a:solidFill>
          <a:latin typeface="Calibri" pitchFamily="34" charset="0"/>
          <a:ea typeface="+mn-ea"/>
          <a:cs typeface="Calibri" pitchFamily="34" charset="0"/>
        </a:defRPr>
      </a:lvl3pPr>
      <a:lvl4pPr marL="1600200" indent="-228600" algn="l" rtl="0" eaLnBrk="0" fontAlgn="base" hangingPunct="0">
        <a:spcBef>
          <a:spcPct val="20000"/>
        </a:spcBef>
        <a:spcAft>
          <a:spcPct val="0"/>
        </a:spcAft>
        <a:buChar char="–"/>
        <a:defRPr>
          <a:solidFill>
            <a:srgbClr val="002B69"/>
          </a:solidFill>
          <a:latin typeface="Calibri" pitchFamily="34" charset="0"/>
          <a:ea typeface="+mn-ea"/>
          <a:cs typeface="Calibri" pitchFamily="34" charset="0"/>
        </a:defRPr>
      </a:lvl4pPr>
      <a:lvl5pPr marL="2057400" indent="-228600" algn="l" rtl="0" eaLnBrk="0" fontAlgn="base" hangingPunct="0">
        <a:spcBef>
          <a:spcPct val="20000"/>
        </a:spcBef>
        <a:spcAft>
          <a:spcPct val="0"/>
        </a:spcAft>
        <a:buClr>
          <a:srgbClr val="002864"/>
        </a:buClr>
        <a:buChar char="»"/>
        <a:defRPr>
          <a:solidFill>
            <a:srgbClr val="002B69"/>
          </a:solidFill>
          <a:latin typeface="Calibri" pitchFamily="34" charset="0"/>
          <a:ea typeface="+mn-ea"/>
          <a:cs typeface="Calibri" pitchFamily="34" charset="0"/>
        </a:defRPr>
      </a:lvl5pPr>
      <a:lvl6pPr marL="2514600" indent="-228600" algn="l" rtl="0" eaLnBrk="1" fontAlgn="base" hangingPunct="1">
        <a:spcBef>
          <a:spcPct val="20000"/>
        </a:spcBef>
        <a:spcAft>
          <a:spcPct val="0"/>
        </a:spcAft>
        <a:buClr>
          <a:srgbClr val="002864"/>
        </a:buClr>
        <a:buChar char="»"/>
        <a:defRPr>
          <a:solidFill>
            <a:srgbClr val="002B69"/>
          </a:solidFill>
          <a:latin typeface="+mn-lt"/>
          <a:ea typeface="+mn-ea"/>
        </a:defRPr>
      </a:lvl6pPr>
      <a:lvl7pPr marL="2971800" indent="-228600" algn="l" rtl="0" eaLnBrk="1" fontAlgn="base" hangingPunct="1">
        <a:spcBef>
          <a:spcPct val="20000"/>
        </a:spcBef>
        <a:spcAft>
          <a:spcPct val="0"/>
        </a:spcAft>
        <a:buClr>
          <a:srgbClr val="002864"/>
        </a:buClr>
        <a:buChar char="»"/>
        <a:defRPr>
          <a:solidFill>
            <a:srgbClr val="002B69"/>
          </a:solidFill>
          <a:latin typeface="+mn-lt"/>
          <a:ea typeface="+mn-ea"/>
        </a:defRPr>
      </a:lvl7pPr>
      <a:lvl8pPr marL="3429000" indent="-228600" algn="l" rtl="0" eaLnBrk="1" fontAlgn="base" hangingPunct="1">
        <a:spcBef>
          <a:spcPct val="20000"/>
        </a:spcBef>
        <a:spcAft>
          <a:spcPct val="0"/>
        </a:spcAft>
        <a:buClr>
          <a:srgbClr val="002864"/>
        </a:buClr>
        <a:buChar char="»"/>
        <a:defRPr>
          <a:solidFill>
            <a:srgbClr val="002B69"/>
          </a:solidFill>
          <a:latin typeface="+mn-lt"/>
          <a:ea typeface="+mn-ea"/>
        </a:defRPr>
      </a:lvl8pPr>
      <a:lvl9pPr marL="3886200" indent="-228600" algn="l" rtl="0" eaLnBrk="1" fontAlgn="base" hangingPunct="1">
        <a:spcBef>
          <a:spcPct val="20000"/>
        </a:spcBef>
        <a:spcAft>
          <a:spcPct val="0"/>
        </a:spcAft>
        <a:buClr>
          <a:srgbClr val="002864"/>
        </a:buClr>
        <a:buChar char="»"/>
        <a:defRPr>
          <a:solidFill>
            <a:srgbClr val="002B69"/>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
            </a:r>
            <a:br>
              <a:rPr lang="en-US" altLang="en-US" smtClean="0"/>
            </a:br>
            <a:r>
              <a:rPr lang="en-US" altLang="en-US" smtClean="0"/>
              <a:t>Click to edit Master title style</a:t>
            </a:r>
          </a:p>
        </p:txBody>
      </p:sp>
      <p:sp>
        <p:nvSpPr>
          <p:cNvPr id="1027" name="Rectangle 3"/>
          <p:cNvSpPr>
            <a:spLocks noGrp="1" noChangeArrowheads="1"/>
          </p:cNvSpPr>
          <p:nvPr>
            <p:ph type="body" idx="1"/>
          </p:nvPr>
        </p:nvSpPr>
        <p:spPr bwMode="auto">
          <a:xfrm>
            <a:off x="685800" y="1828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028" name="Picture 4" descr="thinrule_091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85800" y="533400"/>
            <a:ext cx="7773988"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descr="thinnerrule_091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4213" y="6453188"/>
            <a:ext cx="7773987" cy="2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6"/>
          <p:cNvSpPr>
            <a:spLocks noChangeArrowheads="1"/>
          </p:cNvSpPr>
          <p:nvPr/>
        </p:nvSpPr>
        <p:spPr bwMode="auto">
          <a:xfrm>
            <a:off x="609600" y="6096000"/>
            <a:ext cx="352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eaLnBrk="1" hangingPunct="1">
              <a:defRPr/>
            </a:pPr>
            <a:r>
              <a:rPr lang="en-US" altLang="en-US" sz="2400" smtClean="0">
                <a:solidFill>
                  <a:srgbClr val="000000"/>
                </a:solidFill>
                <a:latin typeface="Verdana Bold" pitchFamily="34" charset="0"/>
                <a:ea typeface="Geneva"/>
                <a:cs typeface="Geneva"/>
              </a:rPr>
              <a:t>  </a:t>
            </a:r>
          </a:p>
        </p:txBody>
      </p:sp>
      <p:sp>
        <p:nvSpPr>
          <p:cNvPr id="1031" name="Slide Number Placeholder 9"/>
          <p:cNvSpPr txBox="1">
            <a:spLocks noGrp="1"/>
          </p:cNvSpPr>
          <p:nvPr/>
        </p:nvSpPr>
        <p:spPr bwMode="auto">
          <a:xfrm>
            <a:off x="7010400" y="6477000"/>
            <a:ext cx="1905000" cy="244475"/>
          </a:xfrm>
          <a:prstGeom prst="rect">
            <a:avLst/>
          </a:prstGeom>
          <a:noFill/>
          <a:ln>
            <a:noFill/>
          </a:ln>
          <a:extLst/>
        </p:spPr>
        <p:txBody>
          <a:bodyPr anchor="ct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algn="r">
              <a:defRPr/>
            </a:pPr>
            <a:fld id="{47E67DB1-F9D4-4291-94CE-B12190BB1CD6}" type="slidenum">
              <a:rPr lang="en-US" sz="1200" b="1" smtClean="0">
                <a:solidFill>
                  <a:srgbClr val="002B69"/>
                </a:solidFill>
                <a:latin typeface="Calibri" pitchFamily="34" charset="0"/>
                <a:ea typeface="Geneva"/>
                <a:cs typeface="Calibri" pitchFamily="34" charset="0"/>
              </a:rPr>
              <a:pPr algn="r">
                <a:defRPr/>
              </a:pPr>
              <a:t>‹#›</a:t>
            </a:fld>
            <a:endParaRPr lang="en-US" sz="1200" b="1" smtClean="0">
              <a:solidFill>
                <a:srgbClr val="002B69"/>
              </a:solidFill>
              <a:latin typeface="Calibri" pitchFamily="34" charset="0"/>
              <a:ea typeface="Geneva"/>
              <a:cs typeface="Calibri" pitchFamily="34" charset="0"/>
            </a:endParaRPr>
          </a:p>
        </p:txBody>
      </p:sp>
      <p:pic>
        <p:nvPicPr>
          <p:cNvPr id="1032" name="Picture 2" descr="\\SBSSERVER\RedirectedFolders\bstewart\Desktop\Commenwealth of Mass.gif"/>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85800" y="5791200"/>
            <a:ext cx="457200"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8086691"/>
      </p:ext>
    </p:extLst>
  </p:cSld>
  <p:clrMap bg1="lt1" tx1="dk1" bg2="lt2" tx2="dk2" accent1="accent1" accent2="accent2" accent3="accent3" accent4="accent4" accent5="accent5" accent6="accent6" hlink="hlink" folHlink="folHlink"/>
  <p:sldLayoutIdLst>
    <p:sldLayoutId id="2147483887" r:id="rId1"/>
    <p:sldLayoutId id="2147483888" r:id="rId2"/>
    <p:sldLayoutId id="2147483889" r:id="rId3"/>
    <p:sldLayoutId id="2147483890" r:id="rId4"/>
    <p:sldLayoutId id="2147483891" r:id="rId5"/>
    <p:sldLayoutId id="2147483892" r:id="rId6"/>
    <p:sldLayoutId id="2147483893" r:id="rId7"/>
    <p:sldLayoutId id="2147483894" r:id="rId8"/>
    <p:sldLayoutId id="2147483895" r:id="rId9"/>
    <p:sldLayoutId id="2147483896" r:id="rId10"/>
    <p:sldLayoutId id="2147483897" r:id="rId11"/>
  </p:sldLayoutIdLst>
  <p:hf hdr="0" ftr="0" dt="0"/>
  <p:txStyles>
    <p:titleStyle>
      <a:lvl1pPr algn="l" rtl="0" eaLnBrk="0" fontAlgn="base" hangingPunct="0">
        <a:spcBef>
          <a:spcPct val="0"/>
        </a:spcBef>
        <a:spcAft>
          <a:spcPct val="0"/>
        </a:spcAft>
        <a:defRPr sz="2800">
          <a:solidFill>
            <a:srgbClr val="002B69"/>
          </a:solidFill>
          <a:latin typeface="Segoe UI Semibold" pitchFamily="34" charset="0"/>
          <a:ea typeface="+mj-ea"/>
          <a:cs typeface="Osaka"/>
        </a:defRPr>
      </a:lvl1pPr>
      <a:lvl2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2pPr>
      <a:lvl3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3pPr>
      <a:lvl4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4pPr>
      <a:lvl5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5pPr>
      <a:lvl6pPr marL="457200" algn="l" rtl="0" eaLnBrk="1" fontAlgn="base" hangingPunct="1">
        <a:spcBef>
          <a:spcPct val="0"/>
        </a:spcBef>
        <a:spcAft>
          <a:spcPct val="0"/>
        </a:spcAft>
        <a:defRPr sz="2800">
          <a:solidFill>
            <a:srgbClr val="002B69"/>
          </a:solidFill>
          <a:latin typeface="Verdana Bold" charset="0"/>
          <a:ea typeface="Osaka" pitchFamily="-54" charset="-128"/>
        </a:defRPr>
      </a:lvl6pPr>
      <a:lvl7pPr marL="914400" algn="l" rtl="0" eaLnBrk="1" fontAlgn="base" hangingPunct="1">
        <a:spcBef>
          <a:spcPct val="0"/>
        </a:spcBef>
        <a:spcAft>
          <a:spcPct val="0"/>
        </a:spcAft>
        <a:defRPr sz="2800">
          <a:solidFill>
            <a:srgbClr val="002B69"/>
          </a:solidFill>
          <a:latin typeface="Verdana Bold" charset="0"/>
          <a:ea typeface="Osaka" pitchFamily="-54" charset="-128"/>
        </a:defRPr>
      </a:lvl7pPr>
      <a:lvl8pPr marL="1371600" algn="l" rtl="0" eaLnBrk="1" fontAlgn="base" hangingPunct="1">
        <a:spcBef>
          <a:spcPct val="0"/>
        </a:spcBef>
        <a:spcAft>
          <a:spcPct val="0"/>
        </a:spcAft>
        <a:defRPr sz="2800">
          <a:solidFill>
            <a:srgbClr val="002B69"/>
          </a:solidFill>
          <a:latin typeface="Verdana Bold" charset="0"/>
          <a:ea typeface="Osaka" pitchFamily="-54" charset="-128"/>
        </a:defRPr>
      </a:lvl8pPr>
      <a:lvl9pPr marL="1828800" algn="l" rtl="0" eaLnBrk="1" fontAlgn="base" hangingPunct="1">
        <a:spcBef>
          <a:spcPct val="0"/>
        </a:spcBef>
        <a:spcAft>
          <a:spcPct val="0"/>
        </a:spcAft>
        <a:defRPr sz="2800">
          <a:solidFill>
            <a:srgbClr val="002B69"/>
          </a:solidFill>
          <a:latin typeface="Verdana Bold" charset="0"/>
          <a:ea typeface="Osaka" pitchFamily="-54" charset="-128"/>
        </a:defRPr>
      </a:lvl9pPr>
    </p:titleStyle>
    <p:bodyStyle>
      <a:lvl1pPr marL="342900" indent="-342900" algn="l" rtl="0" eaLnBrk="0" fontAlgn="base" hangingPunct="0">
        <a:spcBef>
          <a:spcPct val="20000"/>
        </a:spcBef>
        <a:spcAft>
          <a:spcPct val="0"/>
        </a:spcAft>
        <a:buClr>
          <a:srgbClr val="0097AB"/>
        </a:buClr>
        <a:buSzPct val="125000"/>
        <a:buFont typeface="Times" pitchFamily="18" charset="0"/>
        <a:buChar char="•"/>
        <a:defRPr sz="2400">
          <a:solidFill>
            <a:srgbClr val="002B69"/>
          </a:solidFill>
          <a:latin typeface="Calibri" pitchFamily="34" charset="0"/>
          <a:ea typeface="+mn-ea"/>
          <a:cs typeface="Calibri" pitchFamily="34" charset="0"/>
        </a:defRPr>
      </a:lvl1pPr>
      <a:lvl2pPr marL="742950" indent="-285750" algn="l" rtl="0" eaLnBrk="0" fontAlgn="base" hangingPunct="0">
        <a:spcBef>
          <a:spcPct val="20000"/>
        </a:spcBef>
        <a:spcAft>
          <a:spcPct val="0"/>
        </a:spcAft>
        <a:buChar char="–"/>
        <a:defRPr sz="2000">
          <a:solidFill>
            <a:srgbClr val="002B69"/>
          </a:solidFill>
          <a:latin typeface="Calibri" pitchFamily="34" charset="0"/>
          <a:ea typeface="+mn-ea"/>
          <a:cs typeface="Calibri" pitchFamily="34" charset="0"/>
        </a:defRPr>
      </a:lvl2pPr>
      <a:lvl3pPr marL="1143000" indent="-228600" algn="l" rtl="0" eaLnBrk="0" fontAlgn="base" hangingPunct="0">
        <a:spcBef>
          <a:spcPct val="20000"/>
        </a:spcBef>
        <a:spcAft>
          <a:spcPct val="0"/>
        </a:spcAft>
        <a:buClr>
          <a:srgbClr val="009999"/>
        </a:buClr>
        <a:buSzPct val="130000"/>
        <a:buFont typeface="Times" pitchFamily="18" charset="0"/>
        <a:buChar char="•"/>
        <a:defRPr sz="2000">
          <a:solidFill>
            <a:srgbClr val="002B69"/>
          </a:solidFill>
          <a:latin typeface="Calibri" pitchFamily="34" charset="0"/>
          <a:ea typeface="+mn-ea"/>
          <a:cs typeface="Calibri" pitchFamily="34" charset="0"/>
        </a:defRPr>
      </a:lvl3pPr>
      <a:lvl4pPr marL="1600200" indent="-228600" algn="l" rtl="0" eaLnBrk="0" fontAlgn="base" hangingPunct="0">
        <a:spcBef>
          <a:spcPct val="20000"/>
        </a:spcBef>
        <a:spcAft>
          <a:spcPct val="0"/>
        </a:spcAft>
        <a:buChar char="–"/>
        <a:defRPr>
          <a:solidFill>
            <a:srgbClr val="002B69"/>
          </a:solidFill>
          <a:latin typeface="Calibri" pitchFamily="34" charset="0"/>
          <a:ea typeface="+mn-ea"/>
          <a:cs typeface="Calibri" pitchFamily="34" charset="0"/>
        </a:defRPr>
      </a:lvl4pPr>
      <a:lvl5pPr marL="2057400" indent="-228600" algn="l" rtl="0" eaLnBrk="0" fontAlgn="base" hangingPunct="0">
        <a:spcBef>
          <a:spcPct val="20000"/>
        </a:spcBef>
        <a:spcAft>
          <a:spcPct val="0"/>
        </a:spcAft>
        <a:buClr>
          <a:srgbClr val="002864"/>
        </a:buClr>
        <a:buChar char="»"/>
        <a:defRPr>
          <a:solidFill>
            <a:srgbClr val="002B69"/>
          </a:solidFill>
          <a:latin typeface="Calibri" pitchFamily="34" charset="0"/>
          <a:ea typeface="+mn-ea"/>
          <a:cs typeface="Calibri" pitchFamily="34" charset="0"/>
        </a:defRPr>
      </a:lvl5pPr>
      <a:lvl6pPr marL="2514600" indent="-228600" algn="l" rtl="0" eaLnBrk="1" fontAlgn="base" hangingPunct="1">
        <a:spcBef>
          <a:spcPct val="20000"/>
        </a:spcBef>
        <a:spcAft>
          <a:spcPct val="0"/>
        </a:spcAft>
        <a:buClr>
          <a:srgbClr val="002864"/>
        </a:buClr>
        <a:buChar char="»"/>
        <a:defRPr>
          <a:solidFill>
            <a:srgbClr val="002B69"/>
          </a:solidFill>
          <a:latin typeface="+mn-lt"/>
          <a:ea typeface="+mn-ea"/>
        </a:defRPr>
      </a:lvl6pPr>
      <a:lvl7pPr marL="2971800" indent="-228600" algn="l" rtl="0" eaLnBrk="1" fontAlgn="base" hangingPunct="1">
        <a:spcBef>
          <a:spcPct val="20000"/>
        </a:spcBef>
        <a:spcAft>
          <a:spcPct val="0"/>
        </a:spcAft>
        <a:buClr>
          <a:srgbClr val="002864"/>
        </a:buClr>
        <a:buChar char="»"/>
        <a:defRPr>
          <a:solidFill>
            <a:srgbClr val="002B69"/>
          </a:solidFill>
          <a:latin typeface="+mn-lt"/>
          <a:ea typeface="+mn-ea"/>
        </a:defRPr>
      </a:lvl7pPr>
      <a:lvl8pPr marL="3429000" indent="-228600" algn="l" rtl="0" eaLnBrk="1" fontAlgn="base" hangingPunct="1">
        <a:spcBef>
          <a:spcPct val="20000"/>
        </a:spcBef>
        <a:spcAft>
          <a:spcPct val="0"/>
        </a:spcAft>
        <a:buClr>
          <a:srgbClr val="002864"/>
        </a:buClr>
        <a:buChar char="»"/>
        <a:defRPr>
          <a:solidFill>
            <a:srgbClr val="002B69"/>
          </a:solidFill>
          <a:latin typeface="+mn-lt"/>
          <a:ea typeface="+mn-ea"/>
        </a:defRPr>
      </a:lvl8pPr>
      <a:lvl9pPr marL="3886200" indent="-228600" algn="l" rtl="0" eaLnBrk="1" fontAlgn="base" hangingPunct="1">
        <a:spcBef>
          <a:spcPct val="20000"/>
        </a:spcBef>
        <a:spcAft>
          <a:spcPct val="0"/>
        </a:spcAft>
        <a:buClr>
          <a:srgbClr val="002864"/>
        </a:buClr>
        <a:buChar char="»"/>
        <a:defRPr>
          <a:solidFill>
            <a:srgbClr val="002B69"/>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
            </a:r>
            <a:br>
              <a:rPr lang="en-US" altLang="en-US" smtClean="0"/>
            </a:br>
            <a:r>
              <a:rPr lang="en-US" altLang="en-US" smtClean="0"/>
              <a:t>Click to edit Master title style</a:t>
            </a:r>
          </a:p>
        </p:txBody>
      </p:sp>
      <p:sp>
        <p:nvSpPr>
          <p:cNvPr id="1027" name="Rectangle 3"/>
          <p:cNvSpPr>
            <a:spLocks noGrp="1" noChangeArrowheads="1"/>
          </p:cNvSpPr>
          <p:nvPr>
            <p:ph type="body" idx="1"/>
          </p:nvPr>
        </p:nvSpPr>
        <p:spPr bwMode="auto">
          <a:xfrm>
            <a:off x="685800" y="1828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028" name="Picture 4" descr="thinrule_091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85800" y="533400"/>
            <a:ext cx="7773988"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descr="thinnerrule_091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4213" y="6453188"/>
            <a:ext cx="7773987" cy="2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6"/>
          <p:cNvSpPr>
            <a:spLocks noChangeArrowheads="1"/>
          </p:cNvSpPr>
          <p:nvPr/>
        </p:nvSpPr>
        <p:spPr bwMode="auto">
          <a:xfrm>
            <a:off x="609600" y="6096000"/>
            <a:ext cx="352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eaLnBrk="1" hangingPunct="1">
              <a:defRPr/>
            </a:pPr>
            <a:r>
              <a:rPr lang="en-US" altLang="en-US" sz="2400" smtClean="0">
                <a:solidFill>
                  <a:srgbClr val="000000"/>
                </a:solidFill>
                <a:latin typeface="Verdana Bold" pitchFamily="34" charset="0"/>
                <a:ea typeface="Geneva"/>
                <a:cs typeface="Geneva"/>
              </a:rPr>
              <a:t>  </a:t>
            </a:r>
          </a:p>
        </p:txBody>
      </p:sp>
      <p:sp>
        <p:nvSpPr>
          <p:cNvPr id="1031" name="Slide Number Placeholder 9"/>
          <p:cNvSpPr txBox="1">
            <a:spLocks noGrp="1"/>
          </p:cNvSpPr>
          <p:nvPr/>
        </p:nvSpPr>
        <p:spPr bwMode="auto">
          <a:xfrm>
            <a:off x="7010400" y="6477000"/>
            <a:ext cx="1905000" cy="244475"/>
          </a:xfrm>
          <a:prstGeom prst="rect">
            <a:avLst/>
          </a:prstGeom>
          <a:noFill/>
          <a:ln>
            <a:noFill/>
          </a:ln>
          <a:extLst/>
        </p:spPr>
        <p:txBody>
          <a:bodyPr anchor="ct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algn="r">
              <a:defRPr/>
            </a:pPr>
            <a:fld id="{D98681AA-0499-4929-94C4-3C0C9449C023}" type="slidenum">
              <a:rPr lang="en-US" sz="1200" b="1" smtClean="0">
                <a:solidFill>
                  <a:srgbClr val="002B69"/>
                </a:solidFill>
                <a:latin typeface="Calibri" pitchFamily="34" charset="0"/>
                <a:ea typeface="Geneva"/>
                <a:cs typeface="Calibri" pitchFamily="34" charset="0"/>
              </a:rPr>
              <a:pPr algn="r">
                <a:defRPr/>
              </a:pPr>
              <a:t>‹#›</a:t>
            </a:fld>
            <a:endParaRPr lang="en-US" sz="1200" b="1" smtClean="0">
              <a:solidFill>
                <a:srgbClr val="002B69"/>
              </a:solidFill>
              <a:latin typeface="Calibri" pitchFamily="34" charset="0"/>
              <a:ea typeface="Geneva"/>
              <a:cs typeface="Calibri" pitchFamily="34" charset="0"/>
            </a:endParaRPr>
          </a:p>
        </p:txBody>
      </p:sp>
      <p:pic>
        <p:nvPicPr>
          <p:cNvPr id="1032" name="Picture 2" descr="\\SBSSERVER\RedirectedFolders\bstewart\Desktop\Commenwealth of Mass.gif"/>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85800" y="5791200"/>
            <a:ext cx="457200"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4145930"/>
      </p:ext>
    </p:extLst>
  </p:cSld>
  <p:clrMap bg1="lt1" tx1="dk1" bg2="lt2" tx2="dk2" accent1="accent1" accent2="accent2" accent3="accent3" accent4="accent4" accent5="accent5" accent6="accent6" hlink="hlink" folHlink="folHlink"/>
  <p:sldLayoutIdLst>
    <p:sldLayoutId id="2147483899" r:id="rId1"/>
    <p:sldLayoutId id="2147483900" r:id="rId2"/>
    <p:sldLayoutId id="2147483901" r:id="rId3"/>
    <p:sldLayoutId id="2147483902" r:id="rId4"/>
    <p:sldLayoutId id="2147483903" r:id="rId5"/>
    <p:sldLayoutId id="2147483904" r:id="rId6"/>
    <p:sldLayoutId id="2147483905" r:id="rId7"/>
    <p:sldLayoutId id="2147483906" r:id="rId8"/>
    <p:sldLayoutId id="2147483907" r:id="rId9"/>
    <p:sldLayoutId id="2147483908" r:id="rId10"/>
    <p:sldLayoutId id="2147483909" r:id="rId11"/>
  </p:sldLayoutIdLst>
  <p:hf hdr="0" ftr="0" dt="0"/>
  <p:txStyles>
    <p:titleStyle>
      <a:lvl1pPr algn="l" rtl="0" eaLnBrk="0" fontAlgn="base" hangingPunct="0">
        <a:spcBef>
          <a:spcPct val="0"/>
        </a:spcBef>
        <a:spcAft>
          <a:spcPct val="0"/>
        </a:spcAft>
        <a:defRPr sz="2800">
          <a:solidFill>
            <a:srgbClr val="002B69"/>
          </a:solidFill>
          <a:latin typeface="Segoe UI Semibold" pitchFamily="34" charset="0"/>
          <a:ea typeface="+mj-ea"/>
          <a:cs typeface="Osaka"/>
        </a:defRPr>
      </a:lvl1pPr>
      <a:lvl2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2pPr>
      <a:lvl3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3pPr>
      <a:lvl4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4pPr>
      <a:lvl5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5pPr>
      <a:lvl6pPr marL="457200" algn="l" rtl="0" eaLnBrk="1" fontAlgn="base" hangingPunct="1">
        <a:spcBef>
          <a:spcPct val="0"/>
        </a:spcBef>
        <a:spcAft>
          <a:spcPct val="0"/>
        </a:spcAft>
        <a:defRPr sz="2800">
          <a:solidFill>
            <a:srgbClr val="002B69"/>
          </a:solidFill>
          <a:latin typeface="Verdana Bold" charset="0"/>
          <a:ea typeface="Osaka" pitchFamily="-54" charset="-128"/>
        </a:defRPr>
      </a:lvl6pPr>
      <a:lvl7pPr marL="914400" algn="l" rtl="0" eaLnBrk="1" fontAlgn="base" hangingPunct="1">
        <a:spcBef>
          <a:spcPct val="0"/>
        </a:spcBef>
        <a:spcAft>
          <a:spcPct val="0"/>
        </a:spcAft>
        <a:defRPr sz="2800">
          <a:solidFill>
            <a:srgbClr val="002B69"/>
          </a:solidFill>
          <a:latin typeface="Verdana Bold" charset="0"/>
          <a:ea typeface="Osaka" pitchFamily="-54" charset="-128"/>
        </a:defRPr>
      </a:lvl7pPr>
      <a:lvl8pPr marL="1371600" algn="l" rtl="0" eaLnBrk="1" fontAlgn="base" hangingPunct="1">
        <a:spcBef>
          <a:spcPct val="0"/>
        </a:spcBef>
        <a:spcAft>
          <a:spcPct val="0"/>
        </a:spcAft>
        <a:defRPr sz="2800">
          <a:solidFill>
            <a:srgbClr val="002B69"/>
          </a:solidFill>
          <a:latin typeface="Verdana Bold" charset="0"/>
          <a:ea typeface="Osaka" pitchFamily="-54" charset="-128"/>
        </a:defRPr>
      </a:lvl8pPr>
      <a:lvl9pPr marL="1828800" algn="l" rtl="0" eaLnBrk="1" fontAlgn="base" hangingPunct="1">
        <a:spcBef>
          <a:spcPct val="0"/>
        </a:spcBef>
        <a:spcAft>
          <a:spcPct val="0"/>
        </a:spcAft>
        <a:defRPr sz="2800">
          <a:solidFill>
            <a:srgbClr val="002B69"/>
          </a:solidFill>
          <a:latin typeface="Verdana Bold" charset="0"/>
          <a:ea typeface="Osaka" pitchFamily="-54" charset="-128"/>
        </a:defRPr>
      </a:lvl9pPr>
    </p:titleStyle>
    <p:bodyStyle>
      <a:lvl1pPr marL="342900" indent="-342900" algn="l" rtl="0" eaLnBrk="0" fontAlgn="base" hangingPunct="0">
        <a:spcBef>
          <a:spcPct val="20000"/>
        </a:spcBef>
        <a:spcAft>
          <a:spcPct val="0"/>
        </a:spcAft>
        <a:buClr>
          <a:srgbClr val="0097AB"/>
        </a:buClr>
        <a:buSzPct val="125000"/>
        <a:buFont typeface="Times" pitchFamily="18" charset="0"/>
        <a:buChar char="•"/>
        <a:defRPr sz="2400">
          <a:solidFill>
            <a:srgbClr val="002B69"/>
          </a:solidFill>
          <a:latin typeface="Calibri" pitchFamily="34" charset="0"/>
          <a:ea typeface="+mn-ea"/>
          <a:cs typeface="Calibri" pitchFamily="34" charset="0"/>
        </a:defRPr>
      </a:lvl1pPr>
      <a:lvl2pPr marL="742950" indent="-285750" algn="l" rtl="0" eaLnBrk="0" fontAlgn="base" hangingPunct="0">
        <a:spcBef>
          <a:spcPct val="20000"/>
        </a:spcBef>
        <a:spcAft>
          <a:spcPct val="0"/>
        </a:spcAft>
        <a:buChar char="–"/>
        <a:defRPr sz="2000">
          <a:solidFill>
            <a:srgbClr val="002B69"/>
          </a:solidFill>
          <a:latin typeface="Calibri" pitchFamily="34" charset="0"/>
          <a:ea typeface="+mn-ea"/>
          <a:cs typeface="Calibri" pitchFamily="34" charset="0"/>
        </a:defRPr>
      </a:lvl2pPr>
      <a:lvl3pPr marL="1143000" indent="-228600" algn="l" rtl="0" eaLnBrk="0" fontAlgn="base" hangingPunct="0">
        <a:spcBef>
          <a:spcPct val="20000"/>
        </a:spcBef>
        <a:spcAft>
          <a:spcPct val="0"/>
        </a:spcAft>
        <a:buClr>
          <a:srgbClr val="009999"/>
        </a:buClr>
        <a:buSzPct val="130000"/>
        <a:buFont typeface="Times" pitchFamily="18" charset="0"/>
        <a:buChar char="•"/>
        <a:defRPr sz="2000">
          <a:solidFill>
            <a:srgbClr val="002B69"/>
          </a:solidFill>
          <a:latin typeface="Calibri" pitchFamily="34" charset="0"/>
          <a:ea typeface="+mn-ea"/>
          <a:cs typeface="Calibri" pitchFamily="34" charset="0"/>
        </a:defRPr>
      </a:lvl3pPr>
      <a:lvl4pPr marL="1600200" indent="-228600" algn="l" rtl="0" eaLnBrk="0" fontAlgn="base" hangingPunct="0">
        <a:spcBef>
          <a:spcPct val="20000"/>
        </a:spcBef>
        <a:spcAft>
          <a:spcPct val="0"/>
        </a:spcAft>
        <a:buChar char="–"/>
        <a:defRPr>
          <a:solidFill>
            <a:srgbClr val="002B69"/>
          </a:solidFill>
          <a:latin typeface="Calibri" pitchFamily="34" charset="0"/>
          <a:ea typeface="+mn-ea"/>
          <a:cs typeface="Calibri" pitchFamily="34" charset="0"/>
        </a:defRPr>
      </a:lvl4pPr>
      <a:lvl5pPr marL="2057400" indent="-228600" algn="l" rtl="0" eaLnBrk="0" fontAlgn="base" hangingPunct="0">
        <a:spcBef>
          <a:spcPct val="20000"/>
        </a:spcBef>
        <a:spcAft>
          <a:spcPct val="0"/>
        </a:spcAft>
        <a:buClr>
          <a:srgbClr val="002864"/>
        </a:buClr>
        <a:buChar char="»"/>
        <a:defRPr>
          <a:solidFill>
            <a:srgbClr val="002B69"/>
          </a:solidFill>
          <a:latin typeface="Calibri" pitchFamily="34" charset="0"/>
          <a:ea typeface="+mn-ea"/>
          <a:cs typeface="Calibri" pitchFamily="34" charset="0"/>
        </a:defRPr>
      </a:lvl5pPr>
      <a:lvl6pPr marL="2514600" indent="-228600" algn="l" rtl="0" eaLnBrk="1" fontAlgn="base" hangingPunct="1">
        <a:spcBef>
          <a:spcPct val="20000"/>
        </a:spcBef>
        <a:spcAft>
          <a:spcPct val="0"/>
        </a:spcAft>
        <a:buClr>
          <a:srgbClr val="002864"/>
        </a:buClr>
        <a:buChar char="»"/>
        <a:defRPr>
          <a:solidFill>
            <a:srgbClr val="002B69"/>
          </a:solidFill>
          <a:latin typeface="+mn-lt"/>
          <a:ea typeface="+mn-ea"/>
        </a:defRPr>
      </a:lvl6pPr>
      <a:lvl7pPr marL="2971800" indent="-228600" algn="l" rtl="0" eaLnBrk="1" fontAlgn="base" hangingPunct="1">
        <a:spcBef>
          <a:spcPct val="20000"/>
        </a:spcBef>
        <a:spcAft>
          <a:spcPct val="0"/>
        </a:spcAft>
        <a:buClr>
          <a:srgbClr val="002864"/>
        </a:buClr>
        <a:buChar char="»"/>
        <a:defRPr>
          <a:solidFill>
            <a:srgbClr val="002B69"/>
          </a:solidFill>
          <a:latin typeface="+mn-lt"/>
          <a:ea typeface="+mn-ea"/>
        </a:defRPr>
      </a:lvl7pPr>
      <a:lvl8pPr marL="3429000" indent="-228600" algn="l" rtl="0" eaLnBrk="1" fontAlgn="base" hangingPunct="1">
        <a:spcBef>
          <a:spcPct val="20000"/>
        </a:spcBef>
        <a:spcAft>
          <a:spcPct val="0"/>
        </a:spcAft>
        <a:buClr>
          <a:srgbClr val="002864"/>
        </a:buClr>
        <a:buChar char="»"/>
        <a:defRPr>
          <a:solidFill>
            <a:srgbClr val="002B69"/>
          </a:solidFill>
          <a:latin typeface="+mn-lt"/>
          <a:ea typeface="+mn-ea"/>
        </a:defRPr>
      </a:lvl8pPr>
      <a:lvl9pPr marL="3886200" indent="-228600" algn="l" rtl="0" eaLnBrk="1" fontAlgn="base" hangingPunct="1">
        <a:spcBef>
          <a:spcPct val="20000"/>
        </a:spcBef>
        <a:spcAft>
          <a:spcPct val="0"/>
        </a:spcAft>
        <a:buClr>
          <a:srgbClr val="002864"/>
        </a:buClr>
        <a:buChar char="»"/>
        <a:defRPr>
          <a:solidFill>
            <a:srgbClr val="002B69"/>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p:custDataLst>
              <p:tags r:id="rId11"/>
            </p:custDataLst>
            <p:extLst>
              <p:ext uri="{D42A27DB-BD31-4B8C-83A1-F6EECF244321}">
                <p14:modId xmlns:p14="http://schemas.microsoft.com/office/powerpoint/2010/main" val="221158072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36" name="think-cell Slide" r:id="rId12" imgW="270" imgH="270" progId="TCLayout.ActiveDocument.1">
                  <p:embed/>
                </p:oleObj>
              </mc:Choice>
              <mc:Fallback>
                <p:oleObj name="think-cell Slide" r:id="rId12" imgW="270" imgH="270" progId="TCLayout.ActiveDocument.1">
                  <p:embed/>
                  <p:pic>
                    <p:nvPicPr>
                      <p:cNvPr id="0" name=""/>
                      <p:cNvPicPr/>
                      <p:nvPr/>
                    </p:nvPicPr>
                    <p:blipFill>
                      <a:blip r:embed="rId13"/>
                      <a:stretch>
                        <a:fillRect/>
                      </a:stretch>
                    </p:blipFill>
                    <p:spPr>
                      <a:xfrm>
                        <a:off x="1588" y="1588"/>
                        <a:ext cx="1587" cy="1587"/>
                      </a:xfrm>
                      <a:prstGeom prst="rect">
                        <a:avLst/>
                      </a:prstGeom>
                    </p:spPr>
                  </p:pic>
                </p:oleObj>
              </mc:Fallback>
            </mc:AlternateContent>
          </a:graphicData>
        </a:graphic>
      </p:graphicFrame>
      <p:sp>
        <p:nvSpPr>
          <p:cNvPr id="7" name="Rectangle 6"/>
          <p:cNvSpPr>
            <a:spLocks noChangeArrowheads="1"/>
          </p:cNvSpPr>
          <p:nvPr/>
        </p:nvSpPr>
        <p:spPr bwMode="auto">
          <a:xfrm>
            <a:off x="457200" y="914400"/>
            <a:ext cx="8229600" cy="9144"/>
          </a:xfrm>
          <a:prstGeom prst="rect">
            <a:avLst/>
          </a:prstGeom>
          <a:solidFill>
            <a:schemeClr val="accent3"/>
          </a:solidFill>
          <a:ln w="12700" algn="in">
            <a:solidFill>
              <a:srgbClr val="FAA721"/>
            </a:solidFill>
            <a:miter lim="800000"/>
            <a:headEnd/>
            <a:tailEnd/>
          </a:ln>
          <a:effectLst/>
          <a:extLst/>
        </p:spPr>
        <p:txBody>
          <a:bodyPr rot="0" vert="horz" wrap="square" lIns="36562" tIns="36562" rIns="36562" bIns="36562" anchor="t" anchorCtr="0" upright="1">
            <a:noAutofit/>
          </a:bodyPr>
          <a:lstStyle/>
          <a:p>
            <a:pPr fontAlgn="auto">
              <a:spcBef>
                <a:spcPts val="0"/>
              </a:spcBef>
              <a:spcAft>
                <a:spcPts val="0"/>
              </a:spcAft>
            </a:pPr>
            <a:endParaRPr lang="en-US">
              <a:solidFill>
                <a:prstClr val="black"/>
              </a:solidFill>
              <a:latin typeface="Arial"/>
              <a:ea typeface="+mn-ea"/>
              <a:cs typeface="+mn-cs"/>
            </a:endParaRPr>
          </a:p>
        </p:txBody>
      </p:sp>
      <p:pic>
        <p:nvPicPr>
          <p:cNvPr id="8" name="Picture 442" descr="C:\Users\kamercer\Desktop\HPC Bug.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6324600"/>
            <a:ext cx="1060450" cy="481806"/>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6781801" y="6627912"/>
            <a:ext cx="2209800" cy="169277"/>
          </a:xfrm>
          <a:prstGeom prst="rect">
            <a:avLst/>
          </a:prstGeom>
          <a:noFill/>
        </p:spPr>
        <p:txBody>
          <a:bodyPr wrap="square" lIns="0" tIns="0" rIns="0" bIns="0" rtlCol="0">
            <a:spAutoFit/>
          </a:bodyPr>
          <a:lstStyle/>
          <a:p>
            <a:pPr algn="r" fontAlgn="auto">
              <a:spcBef>
                <a:spcPts val="0"/>
              </a:spcBef>
              <a:spcAft>
                <a:spcPts val="0"/>
              </a:spcAft>
            </a:pPr>
            <a:r>
              <a:rPr lang="en-US" sz="1000" dirty="0" smtClean="0">
                <a:solidFill>
                  <a:srgbClr val="094975"/>
                </a:solidFill>
                <a:ea typeface="+mn-ea"/>
                <a:cs typeface="Arial" panose="020B0604020202020204" pitchFamily="34" charset="0"/>
              </a:rPr>
              <a:t> </a:t>
            </a:r>
            <a:fld id="{A5227E9D-7D62-4008-BFCE-C7B8B3FEB975}" type="slidenum">
              <a:rPr lang="en-US" sz="1100" smtClean="0">
                <a:solidFill>
                  <a:srgbClr val="094975"/>
                </a:solidFill>
                <a:ea typeface="+mn-ea"/>
                <a:cs typeface="Arial" panose="020B0604020202020204" pitchFamily="34" charset="0"/>
              </a:rPr>
              <a:pPr algn="r" fontAlgn="auto">
                <a:spcBef>
                  <a:spcPts val="0"/>
                </a:spcBef>
                <a:spcAft>
                  <a:spcPts val="0"/>
                </a:spcAft>
              </a:pPr>
              <a:t>‹#›</a:t>
            </a:fld>
            <a:endParaRPr lang="en-US" sz="1100" dirty="0">
              <a:solidFill>
                <a:srgbClr val="094975"/>
              </a:solidFill>
              <a:ea typeface="+mn-ea"/>
              <a:cs typeface="Arial" panose="020B0604020202020204" pitchFamily="34" charset="0"/>
            </a:endParaRPr>
          </a:p>
        </p:txBody>
      </p:sp>
    </p:spTree>
    <p:extLst>
      <p:ext uri="{BB962C8B-B14F-4D97-AF65-F5344CB8AC3E}">
        <p14:creationId xmlns:p14="http://schemas.microsoft.com/office/powerpoint/2010/main" val="587975896"/>
      </p:ext>
    </p:extLst>
  </p:cSld>
  <p:clrMap bg1="lt1" tx1="dk1" bg2="lt2" tx2="dk2" accent1="accent1" accent2="accent2" accent3="accent3" accent4="accent4" accent5="accent5" accent6="accent6" hlink="hlink" folHlink="folHlink"/>
  <p:sldLayoutIdLst>
    <p:sldLayoutId id="2147483911" r:id="rId1"/>
    <p:sldLayoutId id="2147483912" r:id="rId2"/>
    <p:sldLayoutId id="2147483913" r:id="rId3"/>
    <p:sldLayoutId id="2147483914" r:id="rId4"/>
    <p:sldLayoutId id="2147483915" r:id="rId5"/>
    <p:sldLayoutId id="2147483916" r:id="rId6"/>
    <p:sldLayoutId id="2147483917" r:id="rId7"/>
    <p:sldLayoutId id="2147483918" r:id="rId8"/>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Wingdings" panose="05000000000000000000"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3" Type="http://schemas.openxmlformats.org/officeDocument/2006/relationships/hyperlink" Target="http://www.google.com/url?sa=i&amp;rct=j&amp;q=&amp;esrc=s&amp;source=images&amp;cd=&amp;cad=rja&amp;uact=8&amp;ved=0ahUKEwig2POyq6HOAhWI7CYKHciGDCYQjRwIBA&amp;url=http://clipartix.com/stick-figure-clip-art-image-18174/&amp;psig=AFQjCNFkqO87cNWxrCAv08D4NSHr1AG2Dg&amp;ust=1470179455659616" TargetMode="External"/><Relationship Id="rId2" Type="http://schemas.openxmlformats.org/officeDocument/2006/relationships/notesSlide" Target="../notesSlides/notesSlide9.xml"/><Relationship Id="rId1" Type="http://schemas.openxmlformats.org/officeDocument/2006/relationships/slideLayout" Target="../slideLayouts/slideLayout37.xml"/><Relationship Id="rId4" Type="http://schemas.openxmlformats.org/officeDocument/2006/relationships/image" Target="../media/image21.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sqac@state.ma.u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9.jpeg"/><Relationship Id="rId7" Type="http://schemas.openxmlformats.org/officeDocument/2006/relationships/hyperlink" Target="https://en.wikipedia.org/wiki/File:Partners_HealthCare_logo.svg" TargetMode="External"/><Relationship Id="rId2" Type="http://schemas.openxmlformats.org/officeDocument/2006/relationships/hyperlink" Target="https://www.google.com/url?url=https://www.atriushealth.org/&amp;rct=j&amp;frm=1&amp;q=&amp;esrc=s&amp;sa=U&amp;ved=0ahUKEwi7uKy18aXPAhUKPD4KHcMPDTEQwW4IFjAA&amp;usg=AFQjCNEBbp0AoneSUYJML0w9uPpHpIEHOg" TargetMode="External"/><Relationship Id="rId1" Type="http://schemas.openxmlformats.org/officeDocument/2006/relationships/slideLayout" Target="../slideLayouts/slideLayout37.xml"/><Relationship Id="rId6" Type="http://schemas.openxmlformats.org/officeDocument/2006/relationships/image" Target="../media/image11.jpeg"/><Relationship Id="rId5" Type="http://schemas.openxmlformats.org/officeDocument/2006/relationships/image" Target="../media/image10.png"/><Relationship Id="rId4" Type="http://schemas.openxmlformats.org/officeDocument/2006/relationships/hyperlink" Target="http://www.cenpaticoaz.com/files/2012/02/MA-logo.png" TargetMode="External"/><Relationship Id="rId9"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37.xml"/><Relationship Id="rId5" Type="http://schemas.openxmlformats.org/officeDocument/2006/relationships/image" Target="../media/image16.png"/><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37.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37.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p:txBody>
          <a:bodyPr/>
          <a:lstStyle/>
          <a:p>
            <a:pPr eaLnBrk="1" hangingPunct="1"/>
            <a:r>
              <a:rPr lang="en-US" altLang="en-US" smtClean="0"/>
              <a:t>Statewide Quality Advisory Committee (SQAC) Meeting</a:t>
            </a:r>
            <a:endParaRPr lang="en-US" altLang="en-US" sz="3100" smtClean="0"/>
          </a:p>
        </p:txBody>
      </p:sp>
      <p:sp>
        <p:nvSpPr>
          <p:cNvPr id="6147" name="Subtitle 2"/>
          <p:cNvSpPr>
            <a:spLocks noGrp="1"/>
          </p:cNvSpPr>
          <p:nvPr>
            <p:ph type="subTitle" idx="1"/>
          </p:nvPr>
        </p:nvSpPr>
        <p:spPr/>
        <p:txBody>
          <a:bodyPr/>
          <a:lstStyle/>
          <a:p>
            <a:pPr eaLnBrk="1" hangingPunct="1"/>
            <a:endParaRPr lang="en-US" altLang="en-US" dirty="0" smtClean="0"/>
          </a:p>
          <a:p>
            <a:pPr eaLnBrk="1" hangingPunct="1"/>
            <a:r>
              <a:rPr lang="en-US" altLang="en-US" dirty="0" smtClean="0"/>
              <a:t>October 31, 2016</a:t>
            </a:r>
          </a:p>
        </p:txBody>
      </p:sp>
      <p:pic>
        <p:nvPicPr>
          <p:cNvPr id="6148" name="Picture 2" descr="\\SBSSERVER\RedirectedFolders\bstewart\Desktop\Commenwealth of Mass.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5791200"/>
            <a:ext cx="45085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2" descr="\\SBSSERVER\RedirectedFolders\bstewart\Desktop\Commenwealth of Mass.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4800" y="2895600"/>
            <a:ext cx="838200" cy="103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a:t>Current </a:t>
            </a:r>
            <a:r>
              <a:rPr lang="en-US" dirty="0" smtClean="0"/>
              <a:t>state </a:t>
            </a:r>
            <a:r>
              <a:rPr lang="en-US" dirty="0"/>
              <a:t>of </a:t>
            </a:r>
            <a:r>
              <a:rPr lang="en-US" dirty="0" smtClean="0"/>
              <a:t>outcome measurement in APMs </a:t>
            </a:r>
            <a:r>
              <a:rPr lang="en-US" dirty="0"/>
              <a:t>in </a:t>
            </a:r>
            <a:r>
              <a:rPr lang="en-US" dirty="0" smtClean="0"/>
              <a:t>Massachusetts</a:t>
            </a:r>
            <a:endParaRPr lang="en-US" dirty="0"/>
          </a:p>
        </p:txBody>
      </p:sp>
      <p:sp>
        <p:nvSpPr>
          <p:cNvPr id="34" name="Rectangle 33"/>
          <p:cNvSpPr/>
          <p:nvPr/>
        </p:nvSpPr>
        <p:spPr>
          <a:xfrm>
            <a:off x="2130600" y="2133600"/>
            <a:ext cx="2974705" cy="4572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1400" b="1" dirty="0" smtClean="0">
                <a:solidFill>
                  <a:srgbClr val="094975"/>
                </a:solidFill>
              </a:rPr>
              <a:t>Medicare ACO</a:t>
            </a:r>
            <a:endParaRPr lang="en-US" sz="1400" b="1" dirty="0">
              <a:solidFill>
                <a:srgbClr val="094975"/>
              </a:solidFill>
            </a:endParaRPr>
          </a:p>
        </p:txBody>
      </p:sp>
      <p:sp>
        <p:nvSpPr>
          <p:cNvPr id="35" name="Rectangle 34"/>
          <p:cNvSpPr/>
          <p:nvPr/>
        </p:nvSpPr>
        <p:spPr>
          <a:xfrm>
            <a:off x="2130600" y="3384550"/>
            <a:ext cx="2971800" cy="419099"/>
          </a:xfrm>
          <a:prstGeom prst="rect">
            <a:avLst/>
          </a:prstGeom>
          <a:no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fontAlgn="auto">
              <a:spcBef>
                <a:spcPts val="0"/>
              </a:spcBef>
              <a:spcAft>
                <a:spcPts val="0"/>
              </a:spcAft>
            </a:pPr>
            <a:r>
              <a:rPr lang="en-US" sz="1400" b="1" dirty="0" smtClean="0">
                <a:solidFill>
                  <a:srgbClr val="094975"/>
                </a:solidFill>
              </a:rPr>
              <a:t>Blue Cross Blue Shield</a:t>
            </a:r>
            <a:endParaRPr lang="en-US" sz="1400" b="1" dirty="0">
              <a:solidFill>
                <a:srgbClr val="094975"/>
              </a:solidFill>
            </a:endParaRPr>
          </a:p>
        </p:txBody>
      </p:sp>
      <p:sp>
        <p:nvSpPr>
          <p:cNvPr id="36" name="Rectangle 35"/>
          <p:cNvSpPr/>
          <p:nvPr/>
        </p:nvSpPr>
        <p:spPr>
          <a:xfrm>
            <a:off x="2141806" y="4565649"/>
            <a:ext cx="2971800" cy="381000"/>
          </a:xfrm>
          <a:prstGeom prst="rect">
            <a:avLst/>
          </a:prstGeom>
          <a:noFill/>
          <a:ln>
            <a:solidFill>
              <a:schemeClr val="accent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fontAlgn="auto">
              <a:spcBef>
                <a:spcPts val="0"/>
              </a:spcBef>
              <a:spcAft>
                <a:spcPts val="0"/>
              </a:spcAft>
            </a:pPr>
            <a:r>
              <a:rPr lang="en-US" sz="1400" b="1" dirty="0" smtClean="0">
                <a:solidFill>
                  <a:srgbClr val="094975"/>
                </a:solidFill>
              </a:rPr>
              <a:t>Tufts Health Plan</a:t>
            </a:r>
            <a:endParaRPr lang="en-US" sz="1400" b="1" dirty="0">
              <a:solidFill>
                <a:srgbClr val="094975"/>
              </a:solidFill>
            </a:endParaRPr>
          </a:p>
        </p:txBody>
      </p:sp>
      <p:sp>
        <p:nvSpPr>
          <p:cNvPr id="37" name="Rectangle 36"/>
          <p:cNvSpPr/>
          <p:nvPr/>
        </p:nvSpPr>
        <p:spPr>
          <a:xfrm>
            <a:off x="2130600" y="3967512"/>
            <a:ext cx="2971800" cy="421574"/>
          </a:xfrm>
          <a:prstGeom prst="rect">
            <a:avLst/>
          </a:prstGeom>
          <a:noFill/>
          <a:ln>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fontAlgn="auto">
              <a:spcBef>
                <a:spcPts val="0"/>
              </a:spcBef>
              <a:spcAft>
                <a:spcPts val="0"/>
              </a:spcAft>
            </a:pPr>
            <a:r>
              <a:rPr lang="en-US" sz="1400" b="1" dirty="0" smtClean="0">
                <a:solidFill>
                  <a:srgbClr val="094975"/>
                </a:solidFill>
              </a:rPr>
              <a:t>Harvard Pilgrim Health Care</a:t>
            </a:r>
            <a:endParaRPr lang="en-US" sz="1400" b="1" dirty="0">
              <a:solidFill>
                <a:srgbClr val="094975"/>
              </a:solidFill>
            </a:endParaRPr>
          </a:p>
        </p:txBody>
      </p:sp>
      <p:sp>
        <p:nvSpPr>
          <p:cNvPr id="43" name="Rectangle 42"/>
          <p:cNvSpPr/>
          <p:nvPr/>
        </p:nvSpPr>
        <p:spPr>
          <a:xfrm>
            <a:off x="2130600" y="2743200"/>
            <a:ext cx="2971800" cy="4572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1400" b="1" dirty="0" smtClean="0">
                <a:solidFill>
                  <a:srgbClr val="094975"/>
                </a:solidFill>
              </a:rPr>
              <a:t>Medicaid ACO</a:t>
            </a:r>
            <a:endParaRPr lang="en-US" sz="1400" b="1" dirty="0">
              <a:solidFill>
                <a:srgbClr val="094975"/>
              </a:solidFill>
            </a:endParaRPr>
          </a:p>
        </p:txBody>
      </p:sp>
      <p:pic>
        <p:nvPicPr>
          <p:cNvPr id="4100" name="Picture 4" descr="https://encrypted-tbn3.gstatic.com/images?q=tbn:ANd9GcTwvUdq2YLV6lh0Lgfjm8BWZr9BUnz3MQ-y-WmfOZ5bXk5vlCY-qCK2Hl8">
            <a:hlinkClick r:id="rId3"/>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199402" y="2139547"/>
            <a:ext cx="254504" cy="413154"/>
          </a:xfrm>
          <a:prstGeom prst="rect">
            <a:avLst/>
          </a:prstGeom>
          <a:solidFill>
            <a:schemeClr val="accent2"/>
          </a:solidFill>
        </p:spPr>
      </p:pic>
      <p:pic>
        <p:nvPicPr>
          <p:cNvPr id="51" name="Picture 4" descr="https://encrypted-tbn3.gstatic.com/images?q=tbn:ANd9GcTwvUdq2YLV6lh0Lgfjm8BWZr9BUnz3MQ-y-WmfOZ5bXk5vlCY-qCK2Hl8">
            <a:hlinkClick r:id="rId3"/>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469150" y="2139547"/>
            <a:ext cx="254504" cy="413154"/>
          </a:xfrm>
          <a:prstGeom prst="rect">
            <a:avLst/>
          </a:prstGeom>
          <a:noFill/>
          <a:extLst>
            <a:ext uri="{909E8E84-426E-40DD-AFC4-6F175D3DCCD1}">
              <a14:hiddenFill xmlns:a14="http://schemas.microsoft.com/office/drawing/2010/main">
                <a:solidFill>
                  <a:srgbClr val="FFFFFF"/>
                </a:solidFill>
              </a14:hiddenFill>
            </a:ext>
          </a:extLst>
        </p:spPr>
      </p:pic>
      <p:pic>
        <p:nvPicPr>
          <p:cNvPr id="52" name="Picture 4" descr="https://encrypted-tbn3.gstatic.com/images?q=tbn:ANd9GcTwvUdq2YLV6lh0Lgfjm8BWZr9BUnz3MQ-y-WmfOZ5bXk5vlCY-qCK2Hl8">
            <a:hlinkClick r:id="rId3"/>
          </p:cNvPr>
          <p:cNvPicPr>
            <a:picLocks noChangeAspect="1" noChangeArrowheads="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738898" y="2139547"/>
            <a:ext cx="254504" cy="413154"/>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4" descr="https://encrypted-tbn3.gstatic.com/images?q=tbn:ANd9GcTwvUdq2YLV6lh0Lgfjm8BWZr9BUnz3MQ-y-WmfOZ5bXk5vlCY-qCK2Hl8">
            <a:hlinkClick r:id="rId3"/>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213856" y="2749550"/>
            <a:ext cx="254255" cy="412750"/>
          </a:xfrm>
          <a:prstGeom prst="rect">
            <a:avLst/>
          </a:prstGeom>
          <a:solidFill>
            <a:schemeClr val="accent2"/>
          </a:solidFill>
        </p:spPr>
      </p:pic>
      <p:pic>
        <p:nvPicPr>
          <p:cNvPr id="58" name="Picture 4" descr="https://encrypted-tbn3.gstatic.com/images?q=tbn:ANd9GcTwvUdq2YLV6lh0Lgfjm8BWZr9BUnz3MQ-y-WmfOZ5bXk5vlCY-qCK2Hl8">
            <a:hlinkClick r:id="rId3"/>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483604" y="2749550"/>
            <a:ext cx="254255" cy="412750"/>
          </a:xfrm>
          <a:prstGeom prst="rect">
            <a:avLst/>
          </a:prstGeom>
          <a:noFill/>
          <a:extLst>
            <a:ext uri="{909E8E84-426E-40DD-AFC4-6F175D3DCCD1}">
              <a14:hiddenFill xmlns:a14="http://schemas.microsoft.com/office/drawing/2010/main">
                <a:solidFill>
                  <a:srgbClr val="FFFFFF"/>
                </a:solidFill>
              </a14:hiddenFill>
            </a:ext>
          </a:extLst>
        </p:spPr>
      </p:pic>
      <p:pic>
        <p:nvPicPr>
          <p:cNvPr id="59" name="Picture 4" descr="https://encrypted-tbn3.gstatic.com/images?q=tbn:ANd9GcTwvUdq2YLV6lh0Lgfjm8BWZr9BUnz3MQ-y-WmfOZ5bXk5vlCY-qCK2Hl8">
            <a:hlinkClick r:id="rId3"/>
          </p:cNvPr>
          <p:cNvPicPr>
            <a:picLocks noChangeAspect="1" noChangeArrowheads="1"/>
          </p:cNvPicPr>
          <p:nvPr/>
        </p:nvPicPr>
        <p:blipFill>
          <a:blip r:embed="rId4"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753352" y="2749550"/>
            <a:ext cx="254255" cy="412750"/>
          </a:xfrm>
          <a:prstGeom prst="rect">
            <a:avLst/>
          </a:prstGeom>
          <a:noFill/>
          <a:extLst>
            <a:ext uri="{909E8E84-426E-40DD-AFC4-6F175D3DCCD1}">
              <a14:hiddenFill xmlns:a14="http://schemas.microsoft.com/office/drawing/2010/main">
                <a:solidFill>
                  <a:srgbClr val="FFFFFF"/>
                </a:solidFill>
              </a14:hiddenFill>
            </a:ext>
          </a:extLst>
        </p:spPr>
      </p:pic>
      <p:pic>
        <p:nvPicPr>
          <p:cNvPr id="60" name="Picture 4" descr="https://encrypted-tbn3.gstatic.com/images?q=tbn:ANd9GcTwvUdq2YLV6lh0Lgfjm8BWZr9BUnz3MQ-y-WmfOZ5bXk5vlCY-qCK2Hl8">
            <a:hlinkClick r:id="rId3"/>
          </p:cNvPr>
          <p:cNvPicPr>
            <a:picLocks noChangeAspect="1" noChangeArrowheads="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988049" y="2749550"/>
            <a:ext cx="254255" cy="412750"/>
          </a:xfrm>
          <a:prstGeom prst="rect">
            <a:avLst/>
          </a:prstGeom>
          <a:noFill/>
          <a:extLst>
            <a:ext uri="{909E8E84-426E-40DD-AFC4-6F175D3DCCD1}">
              <a14:hiddenFill xmlns:a14="http://schemas.microsoft.com/office/drawing/2010/main">
                <a:solidFill>
                  <a:srgbClr val="FFFFFF"/>
                </a:solidFill>
              </a14:hiddenFill>
            </a:ext>
          </a:extLst>
        </p:spPr>
      </p:pic>
      <p:pic>
        <p:nvPicPr>
          <p:cNvPr id="61" name="Picture 4" descr="https://encrypted-tbn3.gstatic.com/images?q=tbn:ANd9GcTwvUdq2YLV6lh0Lgfjm8BWZr9BUnz3MQ-y-WmfOZ5bXk5vlCY-qCK2Hl8">
            <a:hlinkClick r:id="rId3"/>
          </p:cNvPr>
          <p:cNvPicPr>
            <a:picLocks noChangeAspect="1" noChangeArrowheads="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257797" y="2749550"/>
            <a:ext cx="254255" cy="412750"/>
          </a:xfrm>
          <a:prstGeom prst="rect">
            <a:avLst/>
          </a:prstGeom>
          <a:solidFill>
            <a:schemeClr val="accent2"/>
          </a:solidFill>
        </p:spPr>
      </p:pic>
      <p:pic>
        <p:nvPicPr>
          <p:cNvPr id="62" name="Picture 4" descr="https://encrypted-tbn3.gstatic.com/images?q=tbn:ANd9GcTwvUdq2YLV6lh0Lgfjm8BWZr9BUnz3MQ-y-WmfOZ5bXk5vlCY-qCK2Hl8">
            <a:hlinkClick r:id="rId3"/>
          </p:cNvPr>
          <p:cNvPicPr>
            <a:picLocks noChangeAspect="1" noChangeArrowheads="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527545" y="2749550"/>
            <a:ext cx="254255" cy="412750"/>
          </a:xfrm>
          <a:prstGeom prst="rect">
            <a:avLst/>
          </a:prstGeom>
          <a:solidFill>
            <a:schemeClr val="accent2"/>
          </a:solidFill>
        </p:spPr>
      </p:pic>
      <p:pic>
        <p:nvPicPr>
          <p:cNvPr id="63" name="Picture 4" descr="https://encrypted-tbn3.gstatic.com/images?q=tbn:ANd9GcTwvUdq2YLV6lh0Lgfjm8BWZr9BUnz3MQ-y-WmfOZ5bXk5vlCY-qCK2Hl8">
            <a:hlinkClick r:id="rId3"/>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213855" y="3352800"/>
            <a:ext cx="254255" cy="412750"/>
          </a:xfrm>
          <a:prstGeom prst="rect">
            <a:avLst/>
          </a:prstGeom>
          <a:solidFill>
            <a:schemeClr val="accent2"/>
          </a:solidFill>
        </p:spPr>
      </p:pic>
      <p:pic>
        <p:nvPicPr>
          <p:cNvPr id="64" name="Picture 4" descr="https://encrypted-tbn3.gstatic.com/images?q=tbn:ANd9GcTwvUdq2YLV6lh0Lgfjm8BWZr9BUnz3MQ-y-WmfOZ5bXk5vlCY-qCK2Hl8">
            <a:hlinkClick r:id="rId3"/>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483603" y="3352800"/>
            <a:ext cx="254255" cy="412750"/>
          </a:xfrm>
          <a:prstGeom prst="rect">
            <a:avLst/>
          </a:prstGeom>
          <a:noFill/>
          <a:extLst>
            <a:ext uri="{909E8E84-426E-40DD-AFC4-6F175D3DCCD1}">
              <a14:hiddenFill xmlns:a14="http://schemas.microsoft.com/office/drawing/2010/main">
                <a:solidFill>
                  <a:srgbClr val="FFFFFF"/>
                </a:solidFill>
              </a14:hiddenFill>
            </a:ext>
          </a:extLst>
        </p:spPr>
      </p:pic>
      <p:pic>
        <p:nvPicPr>
          <p:cNvPr id="65" name="Picture 4" descr="https://encrypted-tbn3.gstatic.com/images?q=tbn:ANd9GcTwvUdq2YLV6lh0Lgfjm8BWZr9BUnz3MQ-y-WmfOZ5bXk5vlCY-qCK2Hl8">
            <a:hlinkClick r:id="rId3"/>
          </p:cNvPr>
          <p:cNvPicPr>
            <a:picLocks noChangeAspect="1" noChangeArrowheads="1"/>
          </p:cNvPicPr>
          <p:nvPr/>
        </p:nvPicPr>
        <p:blipFill>
          <a:blip r:embed="rId4"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753351" y="3352800"/>
            <a:ext cx="254255" cy="412750"/>
          </a:xfrm>
          <a:prstGeom prst="rect">
            <a:avLst/>
          </a:prstGeom>
          <a:solidFill>
            <a:schemeClr val="accent2"/>
          </a:solidFill>
        </p:spPr>
      </p:pic>
      <p:pic>
        <p:nvPicPr>
          <p:cNvPr id="66" name="Picture 4" descr="https://encrypted-tbn3.gstatic.com/images?q=tbn:ANd9GcTwvUdq2YLV6lh0Lgfjm8BWZr9BUnz3MQ-y-WmfOZ5bXk5vlCY-qCK2Hl8">
            <a:hlinkClick r:id="rId3"/>
          </p:cNvPr>
          <p:cNvPicPr>
            <a:picLocks noChangeAspect="1" noChangeArrowheads="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988048" y="3352800"/>
            <a:ext cx="254255" cy="412750"/>
          </a:xfrm>
          <a:prstGeom prst="rect">
            <a:avLst/>
          </a:prstGeom>
          <a:solidFill>
            <a:schemeClr val="accent2"/>
          </a:solidFill>
        </p:spPr>
      </p:pic>
      <p:pic>
        <p:nvPicPr>
          <p:cNvPr id="69" name="Picture 4" descr="https://encrypted-tbn3.gstatic.com/images?q=tbn:ANd9GcTwvUdq2YLV6lh0Lgfjm8BWZr9BUnz3MQ-y-WmfOZ5bXk5vlCY-qCK2Hl8">
            <a:hlinkClick r:id="rId3"/>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199650" y="3956049"/>
            <a:ext cx="254255" cy="412750"/>
          </a:xfrm>
          <a:prstGeom prst="rect">
            <a:avLst/>
          </a:prstGeom>
          <a:solidFill>
            <a:schemeClr val="accent2"/>
          </a:solidFill>
        </p:spPr>
      </p:pic>
      <p:pic>
        <p:nvPicPr>
          <p:cNvPr id="70" name="Picture 4" descr="https://encrypted-tbn3.gstatic.com/images?q=tbn:ANd9GcTwvUdq2YLV6lh0Lgfjm8BWZr9BUnz3MQ-y-WmfOZ5bXk5vlCY-qCK2Hl8">
            <a:hlinkClick r:id="rId3"/>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469398" y="3956049"/>
            <a:ext cx="254255" cy="412750"/>
          </a:xfrm>
          <a:prstGeom prst="rect">
            <a:avLst/>
          </a:prstGeom>
          <a:noFill/>
          <a:extLst>
            <a:ext uri="{909E8E84-426E-40DD-AFC4-6F175D3DCCD1}">
              <a14:hiddenFill xmlns:a14="http://schemas.microsoft.com/office/drawing/2010/main">
                <a:solidFill>
                  <a:srgbClr val="FFFFFF"/>
                </a:solidFill>
              </a14:hiddenFill>
            </a:ext>
          </a:extLst>
        </p:spPr>
      </p:pic>
      <p:pic>
        <p:nvPicPr>
          <p:cNvPr id="71" name="Picture 4" descr="https://encrypted-tbn3.gstatic.com/images?q=tbn:ANd9GcTwvUdq2YLV6lh0Lgfjm8BWZr9BUnz3MQ-y-WmfOZ5bXk5vlCY-qCK2Hl8">
            <a:hlinkClick r:id="rId3"/>
          </p:cNvPr>
          <p:cNvPicPr>
            <a:picLocks noChangeAspect="1" noChangeArrowheads="1"/>
          </p:cNvPicPr>
          <p:nvPr/>
        </p:nvPicPr>
        <p:blipFill>
          <a:blip r:embed="rId4"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739146" y="3956049"/>
            <a:ext cx="254255" cy="412750"/>
          </a:xfrm>
          <a:prstGeom prst="rect">
            <a:avLst/>
          </a:prstGeom>
          <a:solidFill>
            <a:schemeClr val="accent2"/>
          </a:solidFill>
        </p:spPr>
      </p:pic>
      <p:pic>
        <p:nvPicPr>
          <p:cNvPr id="75" name="Picture 4" descr="https://encrypted-tbn3.gstatic.com/images?q=tbn:ANd9GcTwvUdq2YLV6lh0Lgfjm8BWZr9BUnz3MQ-y-WmfOZ5bXk5vlCY-qCK2Hl8">
            <a:hlinkClick r:id="rId3"/>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175804" y="4533899"/>
            <a:ext cx="254255" cy="412750"/>
          </a:xfrm>
          <a:prstGeom prst="rect">
            <a:avLst/>
          </a:prstGeom>
          <a:solidFill>
            <a:schemeClr val="accent2"/>
          </a:solidFill>
        </p:spPr>
      </p:pic>
      <p:pic>
        <p:nvPicPr>
          <p:cNvPr id="76" name="Picture 4" descr="https://encrypted-tbn3.gstatic.com/images?q=tbn:ANd9GcTwvUdq2YLV6lh0Lgfjm8BWZr9BUnz3MQ-y-WmfOZ5bXk5vlCY-qCK2Hl8">
            <a:hlinkClick r:id="rId3"/>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445552" y="4533899"/>
            <a:ext cx="254255" cy="412750"/>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4" descr="https://encrypted-tbn3.gstatic.com/images?q=tbn:ANd9GcTwvUdq2YLV6lh0Lgfjm8BWZr9BUnz3MQ-y-WmfOZ5bXk5vlCY-qCK2Hl8">
            <a:hlinkClick r:id="rId3"/>
          </p:cNvPr>
          <p:cNvPicPr>
            <a:picLocks noChangeAspect="1" noChangeArrowheads="1"/>
          </p:cNvPicPr>
          <p:nvPr/>
        </p:nvPicPr>
        <p:blipFill>
          <a:blip r:embed="rId4"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715300" y="4533899"/>
            <a:ext cx="254255" cy="412750"/>
          </a:xfrm>
          <a:prstGeom prst="rect">
            <a:avLst/>
          </a:prstGeom>
          <a:solidFill>
            <a:schemeClr val="accent2"/>
          </a:solidFill>
        </p:spPr>
      </p:pic>
      <p:pic>
        <p:nvPicPr>
          <p:cNvPr id="78" name="Picture 4" descr="https://encrypted-tbn3.gstatic.com/images?q=tbn:ANd9GcTwvUdq2YLV6lh0Lgfjm8BWZr9BUnz3MQ-y-WmfOZ5bXk5vlCY-qCK2Hl8">
            <a:hlinkClick r:id="rId3"/>
          </p:cNvPr>
          <p:cNvPicPr>
            <a:picLocks noChangeAspect="1" noChangeArrowheads="1"/>
          </p:cNvPicPr>
          <p:nvPr/>
        </p:nvPicPr>
        <p:blipFill>
          <a:blip r:embed="rId4"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949997" y="4533899"/>
            <a:ext cx="254255" cy="412750"/>
          </a:xfrm>
          <a:prstGeom prst="rect">
            <a:avLst/>
          </a:prstGeom>
          <a:solidFill>
            <a:schemeClr val="accent2"/>
          </a:solidFill>
        </p:spPr>
      </p:pic>
      <p:pic>
        <p:nvPicPr>
          <p:cNvPr id="79" name="Picture 4" descr="https://encrypted-tbn3.gstatic.com/images?q=tbn:ANd9GcTwvUdq2YLV6lh0Lgfjm8BWZr9BUnz3MQ-y-WmfOZ5bXk5vlCY-qCK2Hl8">
            <a:hlinkClick r:id="rId3"/>
          </p:cNvPr>
          <p:cNvPicPr>
            <a:picLocks noChangeAspect="1" noChangeArrowheads="1"/>
          </p:cNvPicPr>
          <p:nvPr/>
        </p:nvPicPr>
        <p:blipFill>
          <a:blip r:embed="rId4"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219745" y="4533899"/>
            <a:ext cx="254255" cy="412750"/>
          </a:xfrm>
          <a:prstGeom prst="rect">
            <a:avLst/>
          </a:prstGeom>
          <a:solidFill>
            <a:schemeClr val="accent2"/>
          </a:solidFill>
        </p:spPr>
      </p:pic>
      <p:sp>
        <p:nvSpPr>
          <p:cNvPr id="13" name="Rectangle 12"/>
          <p:cNvSpPr/>
          <p:nvPr/>
        </p:nvSpPr>
        <p:spPr>
          <a:xfrm>
            <a:off x="2063347" y="5325070"/>
            <a:ext cx="5070619" cy="92333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algn="ctr" fontAlgn="auto">
              <a:spcBef>
                <a:spcPts val="0"/>
              </a:spcBef>
              <a:spcAft>
                <a:spcPts val="0"/>
              </a:spcAft>
            </a:pPr>
            <a:r>
              <a:rPr lang="en-US" b="1" dirty="0" smtClean="0">
                <a:solidFill>
                  <a:srgbClr val="F2682A">
                    <a:lumMod val="75000"/>
                  </a:srgbClr>
                </a:solidFill>
              </a:rPr>
              <a:t>2 measures are collected by every payer</a:t>
            </a:r>
          </a:p>
          <a:p>
            <a:pPr algn="ctr" fontAlgn="auto">
              <a:spcBef>
                <a:spcPts val="0"/>
              </a:spcBef>
              <a:spcAft>
                <a:spcPts val="0"/>
              </a:spcAft>
            </a:pPr>
            <a:r>
              <a:rPr lang="en-US" b="1" dirty="0" smtClean="0">
                <a:solidFill>
                  <a:srgbClr val="9BBB59">
                    <a:lumMod val="75000"/>
                  </a:srgbClr>
                </a:solidFill>
              </a:rPr>
              <a:t>3 </a:t>
            </a:r>
            <a:r>
              <a:rPr lang="en-US" b="1" dirty="0">
                <a:solidFill>
                  <a:srgbClr val="9BBB59">
                    <a:lumMod val="75000"/>
                  </a:srgbClr>
                </a:solidFill>
              </a:rPr>
              <a:t>measures are collected by ≥1 </a:t>
            </a:r>
            <a:r>
              <a:rPr lang="en-US" b="1" dirty="0" smtClean="0">
                <a:solidFill>
                  <a:srgbClr val="9BBB59">
                    <a:lumMod val="75000"/>
                  </a:srgbClr>
                </a:solidFill>
              </a:rPr>
              <a:t>payer</a:t>
            </a:r>
          </a:p>
          <a:p>
            <a:pPr algn="ctr" fontAlgn="auto">
              <a:spcBef>
                <a:spcPts val="0"/>
              </a:spcBef>
              <a:spcAft>
                <a:spcPts val="0"/>
              </a:spcAft>
            </a:pPr>
            <a:r>
              <a:rPr lang="en-US" b="1" dirty="0" smtClean="0">
                <a:solidFill>
                  <a:srgbClr val="094975"/>
                </a:solidFill>
              </a:rPr>
              <a:t>All other measures collected by only 1 payer</a:t>
            </a:r>
            <a:endParaRPr lang="en-US" b="1" dirty="0">
              <a:solidFill>
                <a:srgbClr val="094975"/>
              </a:solidFill>
            </a:endParaRPr>
          </a:p>
        </p:txBody>
      </p:sp>
      <p:sp>
        <p:nvSpPr>
          <p:cNvPr id="86" name="Rounded Rectangle 85"/>
          <p:cNvSpPr/>
          <p:nvPr/>
        </p:nvSpPr>
        <p:spPr>
          <a:xfrm>
            <a:off x="469800" y="1066800"/>
            <a:ext cx="8369400" cy="83820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fontAlgn="auto">
              <a:spcBef>
                <a:spcPts val="0"/>
              </a:spcBef>
              <a:spcAft>
                <a:spcPts val="0"/>
              </a:spcAft>
            </a:pPr>
            <a:r>
              <a:rPr lang="en-US" b="1" dirty="0" smtClean="0">
                <a:solidFill>
                  <a:srgbClr val="094975"/>
                </a:solidFill>
              </a:rPr>
              <a:t>Providers manually report 14 clinical outcome measures, which cannot be obtained from administrative data (e.g., claims, hospital discharge data)</a:t>
            </a:r>
            <a:endParaRPr lang="en-US" b="1" dirty="0">
              <a:solidFill>
                <a:srgbClr val="094975"/>
              </a:solidFill>
            </a:endParaRPr>
          </a:p>
        </p:txBody>
      </p:sp>
      <p:pic>
        <p:nvPicPr>
          <p:cNvPr id="38" name="Picture 4" descr="https://encrypted-tbn3.gstatic.com/images?q=tbn:ANd9GcTwvUdq2YLV6lh0Lgfjm8BWZr9BUnz3MQ-y-WmfOZ5bXk5vlCY-qCK2Hl8">
            <a:hlinkClick r:id="rId3"/>
          </p:cNvPr>
          <p:cNvPicPr>
            <a:picLocks noChangeAspect="1" noChangeArrowheads="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969555" y="2139547"/>
            <a:ext cx="254504" cy="413154"/>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4" descr="https://encrypted-tbn3.gstatic.com/images?q=tbn:ANd9GcTwvUdq2YLV6lh0Lgfjm8BWZr9BUnz3MQ-y-WmfOZ5bXk5vlCY-qCK2Hl8">
            <a:hlinkClick r:id="rId3"/>
          </p:cNvPr>
          <p:cNvPicPr>
            <a:picLocks noChangeAspect="1" noChangeArrowheads="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204252" y="2139547"/>
            <a:ext cx="254504" cy="413154"/>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4" descr="https://encrypted-tbn3.gstatic.com/images?q=tbn:ANd9GcTwvUdq2YLV6lh0Lgfjm8BWZr9BUnz3MQ-y-WmfOZ5bXk5vlCY-qCK2Hl8">
            <a:hlinkClick r:id="rId3"/>
          </p:cNvPr>
          <p:cNvPicPr>
            <a:picLocks noChangeAspect="1" noChangeArrowheads="1"/>
          </p:cNvPicPr>
          <p:nvPr/>
        </p:nvPicPr>
        <p:blipFill>
          <a:blip r:embed="rId4"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994703" y="3955645"/>
            <a:ext cx="254504" cy="413154"/>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4" descr="https://encrypted-tbn3.gstatic.com/images?q=tbn:ANd9GcTwvUdq2YLV6lh0Lgfjm8BWZr9BUnz3MQ-y-WmfOZ5bXk5vlCY-qCK2Hl8">
            <a:hlinkClick r:id="rId3"/>
          </p:cNvPr>
          <p:cNvPicPr>
            <a:picLocks noChangeAspect="1" noChangeArrowheads="1"/>
          </p:cNvPicPr>
          <p:nvPr/>
        </p:nvPicPr>
        <p:blipFill>
          <a:blip r:embed="rId4"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225360" y="3955645"/>
            <a:ext cx="254504" cy="413154"/>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4" descr="https://encrypted-tbn3.gstatic.com/images?q=tbn:ANd9GcTwvUdq2YLV6lh0Lgfjm8BWZr9BUnz3MQ-y-WmfOZ5bXk5vlCY-qCK2Hl8">
            <a:hlinkClick r:id="rId3"/>
          </p:cNvPr>
          <p:cNvPicPr>
            <a:picLocks noChangeAspect="1" noChangeArrowheads="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474000" y="4533495"/>
            <a:ext cx="254504" cy="413154"/>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4" descr="https://encrypted-tbn3.gstatic.com/images?q=tbn:ANd9GcTwvUdq2YLV6lh0Lgfjm8BWZr9BUnz3MQ-y-WmfOZ5bXk5vlCY-qCK2Hl8">
            <a:hlinkClick r:id="rId3"/>
          </p:cNvPr>
          <p:cNvPicPr>
            <a:picLocks noChangeAspect="1" noChangeArrowheads="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455075" y="3955645"/>
            <a:ext cx="254255" cy="412750"/>
          </a:xfrm>
          <a:prstGeom prst="rect">
            <a:avLst/>
          </a:prstGeom>
          <a:solidFill>
            <a:schemeClr val="accent2"/>
          </a:solidFill>
        </p:spPr>
      </p:pic>
    </p:spTree>
    <p:extLst>
      <p:ext uri="{BB962C8B-B14F-4D97-AF65-F5344CB8AC3E}">
        <p14:creationId xmlns:p14="http://schemas.microsoft.com/office/powerpoint/2010/main" val="29148741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6724" y="990600"/>
            <a:ext cx="8448676" cy="1532727"/>
          </a:xfrm>
          <a:prstGeom prst="rect">
            <a:avLst/>
          </a:prstGeom>
        </p:spPr>
        <p:txBody>
          <a:bodyPr wrap="square">
            <a:spAutoFit/>
          </a:bodyPr>
          <a:lstStyle/>
          <a:p>
            <a:pPr marL="342900" indent="-342900" fontAlgn="auto">
              <a:spcBef>
                <a:spcPct val="20000"/>
              </a:spcBef>
              <a:spcAft>
                <a:spcPts val="0"/>
              </a:spcAft>
              <a:buFont typeface="Wingdings" panose="05000000000000000000" pitchFamily="2" charset="2"/>
              <a:buChar char="§"/>
            </a:pPr>
            <a:r>
              <a:rPr lang="en-US" dirty="0">
                <a:solidFill>
                  <a:prstClr val="black"/>
                </a:solidFill>
                <a:latin typeface="Arial"/>
                <a:ea typeface="+mn-ea"/>
                <a:cs typeface="+mn-cs"/>
              </a:rPr>
              <a:t>Provider organizations receive a number of reports from payers to inform them about their performance on contractual </a:t>
            </a:r>
            <a:r>
              <a:rPr lang="en-US" dirty="0" smtClean="0">
                <a:solidFill>
                  <a:prstClr val="black"/>
                </a:solidFill>
                <a:latin typeface="Arial"/>
                <a:ea typeface="+mn-ea"/>
                <a:cs typeface="+mn-cs"/>
              </a:rPr>
              <a:t>quality measures</a:t>
            </a:r>
            <a:r>
              <a:rPr lang="en-US" dirty="0">
                <a:solidFill>
                  <a:prstClr val="black"/>
                </a:solidFill>
                <a:latin typeface="Arial"/>
                <a:ea typeface="+mn-ea"/>
                <a:cs typeface="+mn-cs"/>
              </a:rPr>
              <a:t>.</a:t>
            </a:r>
          </a:p>
          <a:p>
            <a:pPr marL="342900" indent="-342900" fontAlgn="auto">
              <a:spcBef>
                <a:spcPct val="20000"/>
              </a:spcBef>
              <a:spcAft>
                <a:spcPts val="0"/>
              </a:spcAft>
              <a:buFont typeface="Wingdings" panose="05000000000000000000" pitchFamily="2" charset="2"/>
              <a:buChar char="§"/>
            </a:pPr>
            <a:r>
              <a:rPr lang="en-US" dirty="0">
                <a:solidFill>
                  <a:prstClr val="black"/>
                </a:solidFill>
                <a:latin typeface="Arial"/>
                <a:ea typeface="+mn-ea"/>
                <a:cs typeface="+mn-cs"/>
              </a:rPr>
              <a:t>These reports are not </a:t>
            </a:r>
            <a:r>
              <a:rPr lang="en-US" dirty="0" smtClean="0">
                <a:solidFill>
                  <a:prstClr val="black"/>
                </a:solidFill>
                <a:latin typeface="Arial"/>
                <a:ea typeface="+mn-ea"/>
                <a:cs typeface="+mn-cs"/>
              </a:rPr>
              <a:t>practical for quality improvement for providers </a:t>
            </a:r>
            <a:r>
              <a:rPr lang="en-US" dirty="0">
                <a:solidFill>
                  <a:prstClr val="black"/>
                </a:solidFill>
                <a:latin typeface="Arial"/>
                <a:ea typeface="+mn-ea"/>
                <a:cs typeface="+mn-cs"/>
              </a:rPr>
              <a:t>as they are payer-specific and vary by time intervals (e.g., monthly or </a:t>
            </a:r>
            <a:r>
              <a:rPr lang="en-US" dirty="0" smtClean="0">
                <a:solidFill>
                  <a:prstClr val="black"/>
                </a:solidFill>
                <a:latin typeface="Arial"/>
                <a:ea typeface="+mn-ea"/>
                <a:cs typeface="+mn-cs"/>
              </a:rPr>
              <a:t>annual), </a:t>
            </a:r>
            <a:r>
              <a:rPr lang="en-US" dirty="0">
                <a:solidFill>
                  <a:prstClr val="black"/>
                </a:solidFill>
                <a:latin typeface="Arial"/>
                <a:ea typeface="+mn-ea"/>
                <a:cs typeface="+mn-cs"/>
              </a:rPr>
              <a:t>measure sets, and measure specifications between </a:t>
            </a:r>
            <a:r>
              <a:rPr lang="en-US" dirty="0" smtClean="0">
                <a:solidFill>
                  <a:prstClr val="black"/>
                </a:solidFill>
                <a:latin typeface="Arial"/>
                <a:ea typeface="+mn-ea"/>
                <a:cs typeface="+mn-cs"/>
              </a:rPr>
              <a:t>contractual </a:t>
            </a:r>
            <a:r>
              <a:rPr lang="en-US" dirty="0">
                <a:solidFill>
                  <a:prstClr val="black"/>
                </a:solidFill>
                <a:latin typeface="Arial"/>
                <a:ea typeface="+mn-ea"/>
                <a:cs typeface="+mn-cs"/>
              </a:rPr>
              <a:t>agreements. </a:t>
            </a:r>
          </a:p>
        </p:txBody>
      </p:sp>
      <p:sp>
        <p:nvSpPr>
          <p:cNvPr id="3" name="Title 2"/>
          <p:cNvSpPr>
            <a:spLocks noGrp="1"/>
          </p:cNvSpPr>
          <p:nvPr>
            <p:ph type="ctrTitle"/>
          </p:nvPr>
        </p:nvSpPr>
        <p:spPr/>
        <p:txBody>
          <a:bodyPr/>
          <a:lstStyle/>
          <a:p>
            <a:r>
              <a:rPr lang="en-US" dirty="0" smtClean="0"/>
              <a:t>Providers in turn receive an array of reports from payers on their performance</a:t>
            </a:r>
            <a:endParaRPr lang="en-US" dirty="0"/>
          </a:p>
        </p:txBody>
      </p:sp>
      <p:sp>
        <p:nvSpPr>
          <p:cNvPr id="439" name="Rounded Rectangle 438"/>
          <p:cNvSpPr/>
          <p:nvPr/>
        </p:nvSpPr>
        <p:spPr>
          <a:xfrm>
            <a:off x="304800" y="3115141"/>
            <a:ext cx="1104375" cy="431761"/>
          </a:xfrm>
          <a:prstGeom prst="round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pPr fontAlgn="auto">
              <a:spcBef>
                <a:spcPts val="0"/>
              </a:spcBef>
              <a:spcAft>
                <a:spcPts val="0"/>
              </a:spcAft>
            </a:pPr>
            <a:r>
              <a:rPr lang="en-US" sz="1200" b="1" dirty="0" smtClean="0">
                <a:solidFill>
                  <a:srgbClr val="094975"/>
                </a:solidFill>
              </a:rPr>
              <a:t>Process Measures</a:t>
            </a:r>
            <a:endParaRPr lang="en-US" sz="1200" b="1" dirty="0">
              <a:solidFill>
                <a:srgbClr val="094975"/>
              </a:solidFill>
            </a:endParaRPr>
          </a:p>
        </p:txBody>
      </p:sp>
      <p:sp>
        <p:nvSpPr>
          <p:cNvPr id="440" name="Right Arrow 439"/>
          <p:cNvSpPr/>
          <p:nvPr/>
        </p:nvSpPr>
        <p:spPr>
          <a:xfrm>
            <a:off x="997845" y="2632502"/>
            <a:ext cx="7267575" cy="533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1400" dirty="0" smtClean="0">
                <a:solidFill>
                  <a:prstClr val="white"/>
                </a:solidFill>
              </a:rPr>
              <a:t>Jan      Feb      Mar      Apr      May      Jun      Jul      Aug      Sep     Oct      Nov      Dec</a:t>
            </a:r>
            <a:endParaRPr lang="en-US" sz="1400" dirty="0">
              <a:solidFill>
                <a:prstClr val="white"/>
              </a:solidFill>
            </a:endParaRPr>
          </a:p>
        </p:txBody>
      </p:sp>
      <p:sp>
        <p:nvSpPr>
          <p:cNvPr id="442" name="Flowchart: Document 441"/>
          <p:cNvSpPr/>
          <p:nvPr/>
        </p:nvSpPr>
        <p:spPr>
          <a:xfrm>
            <a:off x="1494900" y="3165902"/>
            <a:ext cx="152400" cy="152400"/>
          </a:xfrm>
          <a:prstGeom prst="flowChartDocument">
            <a:avLst/>
          </a:prstGeom>
          <a:solidFill>
            <a:schemeClr val="bg1"/>
          </a:solidFill>
          <a:ln>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43" name="Flowchart: Document 442"/>
          <p:cNvSpPr/>
          <p:nvPr/>
        </p:nvSpPr>
        <p:spPr>
          <a:xfrm>
            <a:off x="1571100" y="3242102"/>
            <a:ext cx="152400" cy="152400"/>
          </a:xfrm>
          <a:prstGeom prst="flowChartDocumen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44" name="Flowchart: Document 443"/>
          <p:cNvSpPr/>
          <p:nvPr/>
        </p:nvSpPr>
        <p:spPr>
          <a:xfrm>
            <a:off x="1647300" y="3318302"/>
            <a:ext cx="152400" cy="152400"/>
          </a:xfrm>
          <a:prstGeom prst="flowChartDocumen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45" name="Flowchart: Document 444"/>
          <p:cNvSpPr/>
          <p:nvPr/>
        </p:nvSpPr>
        <p:spPr>
          <a:xfrm>
            <a:off x="1723500" y="3429000"/>
            <a:ext cx="152400" cy="152400"/>
          </a:xfrm>
          <a:prstGeom prst="flowChartDocumen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47" name="Flowchart: Document 446"/>
          <p:cNvSpPr/>
          <p:nvPr/>
        </p:nvSpPr>
        <p:spPr>
          <a:xfrm>
            <a:off x="2104500" y="3165902"/>
            <a:ext cx="152400" cy="152400"/>
          </a:xfrm>
          <a:prstGeom prst="flowChartDocument">
            <a:avLst/>
          </a:prstGeom>
          <a:solidFill>
            <a:schemeClr val="bg1"/>
          </a:solidFill>
          <a:ln>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48" name="Flowchart: Document 447"/>
          <p:cNvSpPr/>
          <p:nvPr/>
        </p:nvSpPr>
        <p:spPr>
          <a:xfrm>
            <a:off x="2180700" y="3242102"/>
            <a:ext cx="152400" cy="152400"/>
          </a:xfrm>
          <a:prstGeom prst="flowChartDocumen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49" name="Flowchart: Document 448"/>
          <p:cNvSpPr/>
          <p:nvPr/>
        </p:nvSpPr>
        <p:spPr>
          <a:xfrm>
            <a:off x="2256900" y="3318302"/>
            <a:ext cx="152400" cy="152400"/>
          </a:xfrm>
          <a:prstGeom prst="flowChartDocumen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50" name="Flowchart: Document 449"/>
          <p:cNvSpPr/>
          <p:nvPr/>
        </p:nvSpPr>
        <p:spPr>
          <a:xfrm>
            <a:off x="2333100" y="3429000"/>
            <a:ext cx="152400" cy="152400"/>
          </a:xfrm>
          <a:prstGeom prst="flowChartDocumen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52" name="Flowchart: Document 451"/>
          <p:cNvSpPr/>
          <p:nvPr/>
        </p:nvSpPr>
        <p:spPr>
          <a:xfrm>
            <a:off x="2637900" y="3165902"/>
            <a:ext cx="152400" cy="152400"/>
          </a:xfrm>
          <a:prstGeom prst="flowChartDocument">
            <a:avLst/>
          </a:prstGeom>
          <a:solidFill>
            <a:schemeClr val="bg1"/>
          </a:solidFill>
          <a:ln>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53" name="Flowchart: Document 452"/>
          <p:cNvSpPr/>
          <p:nvPr/>
        </p:nvSpPr>
        <p:spPr>
          <a:xfrm>
            <a:off x="2714100" y="3242102"/>
            <a:ext cx="152400" cy="152400"/>
          </a:xfrm>
          <a:prstGeom prst="flowChartDocumen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54" name="Flowchart: Document 453"/>
          <p:cNvSpPr/>
          <p:nvPr/>
        </p:nvSpPr>
        <p:spPr>
          <a:xfrm>
            <a:off x="2790300" y="3318302"/>
            <a:ext cx="152400" cy="152400"/>
          </a:xfrm>
          <a:prstGeom prst="flowChartDocumen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55" name="Flowchart: Document 454"/>
          <p:cNvSpPr/>
          <p:nvPr/>
        </p:nvSpPr>
        <p:spPr>
          <a:xfrm>
            <a:off x="2866500" y="3429000"/>
            <a:ext cx="152400" cy="152400"/>
          </a:xfrm>
          <a:prstGeom prst="flowChartDocumen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57" name="Flowchart: Document 456"/>
          <p:cNvSpPr/>
          <p:nvPr/>
        </p:nvSpPr>
        <p:spPr>
          <a:xfrm>
            <a:off x="3247500" y="3165902"/>
            <a:ext cx="152400" cy="152400"/>
          </a:xfrm>
          <a:prstGeom prst="flowChartDocument">
            <a:avLst/>
          </a:prstGeom>
          <a:solidFill>
            <a:schemeClr val="bg1"/>
          </a:solidFill>
          <a:ln>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58" name="Flowchart: Document 457"/>
          <p:cNvSpPr/>
          <p:nvPr/>
        </p:nvSpPr>
        <p:spPr>
          <a:xfrm>
            <a:off x="3323700" y="3242102"/>
            <a:ext cx="152400" cy="152400"/>
          </a:xfrm>
          <a:prstGeom prst="flowChartDocumen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59" name="Flowchart: Document 458"/>
          <p:cNvSpPr/>
          <p:nvPr/>
        </p:nvSpPr>
        <p:spPr>
          <a:xfrm>
            <a:off x="3399900" y="3318302"/>
            <a:ext cx="152400" cy="152400"/>
          </a:xfrm>
          <a:prstGeom prst="flowChartDocumen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60" name="Flowchart: Document 459"/>
          <p:cNvSpPr/>
          <p:nvPr/>
        </p:nvSpPr>
        <p:spPr>
          <a:xfrm>
            <a:off x="3476100" y="3429000"/>
            <a:ext cx="152400" cy="152400"/>
          </a:xfrm>
          <a:prstGeom prst="flowChartDocumen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62" name="Flowchart: Document 461"/>
          <p:cNvSpPr/>
          <p:nvPr/>
        </p:nvSpPr>
        <p:spPr>
          <a:xfrm>
            <a:off x="3780900" y="3165902"/>
            <a:ext cx="152400" cy="152400"/>
          </a:xfrm>
          <a:prstGeom prst="flowChartDocument">
            <a:avLst/>
          </a:prstGeom>
          <a:solidFill>
            <a:schemeClr val="bg1"/>
          </a:solidFill>
          <a:ln>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63" name="Flowchart: Document 462"/>
          <p:cNvSpPr/>
          <p:nvPr/>
        </p:nvSpPr>
        <p:spPr>
          <a:xfrm>
            <a:off x="3857100" y="3242102"/>
            <a:ext cx="152400" cy="152400"/>
          </a:xfrm>
          <a:prstGeom prst="flowChartDocumen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64" name="Flowchart: Document 463"/>
          <p:cNvSpPr/>
          <p:nvPr/>
        </p:nvSpPr>
        <p:spPr>
          <a:xfrm>
            <a:off x="3933300" y="3318302"/>
            <a:ext cx="152400" cy="152400"/>
          </a:xfrm>
          <a:prstGeom prst="flowChartDocumen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65" name="Flowchart: Document 464"/>
          <p:cNvSpPr/>
          <p:nvPr/>
        </p:nvSpPr>
        <p:spPr>
          <a:xfrm>
            <a:off x="4009500" y="3429000"/>
            <a:ext cx="152400" cy="152400"/>
          </a:xfrm>
          <a:prstGeom prst="flowChartDocumen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67" name="Flowchart: Document 466"/>
          <p:cNvSpPr/>
          <p:nvPr/>
        </p:nvSpPr>
        <p:spPr>
          <a:xfrm>
            <a:off x="4314300" y="3165902"/>
            <a:ext cx="152400" cy="152400"/>
          </a:xfrm>
          <a:prstGeom prst="flowChartDocument">
            <a:avLst/>
          </a:prstGeom>
          <a:solidFill>
            <a:schemeClr val="bg1"/>
          </a:solidFill>
          <a:ln>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68" name="Flowchart: Document 467"/>
          <p:cNvSpPr/>
          <p:nvPr/>
        </p:nvSpPr>
        <p:spPr>
          <a:xfrm>
            <a:off x="4390500" y="3242102"/>
            <a:ext cx="152400" cy="152400"/>
          </a:xfrm>
          <a:prstGeom prst="flowChartDocumen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69" name="Flowchart: Document 468"/>
          <p:cNvSpPr/>
          <p:nvPr/>
        </p:nvSpPr>
        <p:spPr>
          <a:xfrm>
            <a:off x="4466700" y="3318302"/>
            <a:ext cx="152400" cy="152400"/>
          </a:xfrm>
          <a:prstGeom prst="flowChartDocumen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70" name="Flowchart: Document 469"/>
          <p:cNvSpPr/>
          <p:nvPr/>
        </p:nvSpPr>
        <p:spPr>
          <a:xfrm>
            <a:off x="4542900" y="3429000"/>
            <a:ext cx="152400" cy="152400"/>
          </a:xfrm>
          <a:prstGeom prst="flowChartDocumen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71" name="Flowchart: Document 470"/>
          <p:cNvSpPr/>
          <p:nvPr/>
        </p:nvSpPr>
        <p:spPr>
          <a:xfrm>
            <a:off x="4838175" y="3089702"/>
            <a:ext cx="152400" cy="152400"/>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72" name="Flowchart: Document 471"/>
          <p:cNvSpPr/>
          <p:nvPr/>
        </p:nvSpPr>
        <p:spPr>
          <a:xfrm>
            <a:off x="4923900" y="3165902"/>
            <a:ext cx="152400" cy="152400"/>
          </a:xfrm>
          <a:prstGeom prst="flowChartDocument">
            <a:avLst/>
          </a:prstGeom>
          <a:solidFill>
            <a:schemeClr val="bg1"/>
          </a:solidFill>
          <a:ln>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73" name="Flowchart: Document 472"/>
          <p:cNvSpPr/>
          <p:nvPr/>
        </p:nvSpPr>
        <p:spPr>
          <a:xfrm>
            <a:off x="5000100" y="3242102"/>
            <a:ext cx="152400" cy="152400"/>
          </a:xfrm>
          <a:prstGeom prst="flowChartDocumen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74" name="Flowchart: Document 473"/>
          <p:cNvSpPr/>
          <p:nvPr/>
        </p:nvSpPr>
        <p:spPr>
          <a:xfrm>
            <a:off x="5076300" y="3318302"/>
            <a:ext cx="152400" cy="152400"/>
          </a:xfrm>
          <a:prstGeom prst="flowChartDocumen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75" name="Flowchart: Document 474"/>
          <p:cNvSpPr/>
          <p:nvPr/>
        </p:nvSpPr>
        <p:spPr>
          <a:xfrm>
            <a:off x="5152500" y="3429000"/>
            <a:ext cx="152400" cy="152400"/>
          </a:xfrm>
          <a:prstGeom prst="flowChartDocumen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77" name="Flowchart: Document 476"/>
          <p:cNvSpPr/>
          <p:nvPr/>
        </p:nvSpPr>
        <p:spPr>
          <a:xfrm>
            <a:off x="5533500" y="3165902"/>
            <a:ext cx="152400" cy="152400"/>
          </a:xfrm>
          <a:prstGeom prst="flowChartDocument">
            <a:avLst/>
          </a:prstGeom>
          <a:solidFill>
            <a:schemeClr val="bg1"/>
          </a:solidFill>
          <a:ln>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78" name="Flowchart: Document 477"/>
          <p:cNvSpPr/>
          <p:nvPr/>
        </p:nvSpPr>
        <p:spPr>
          <a:xfrm>
            <a:off x="5609700" y="3242102"/>
            <a:ext cx="152400" cy="152400"/>
          </a:xfrm>
          <a:prstGeom prst="flowChartDocumen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79" name="Flowchart: Document 478"/>
          <p:cNvSpPr/>
          <p:nvPr/>
        </p:nvSpPr>
        <p:spPr>
          <a:xfrm>
            <a:off x="5685900" y="3318302"/>
            <a:ext cx="152400" cy="152400"/>
          </a:xfrm>
          <a:prstGeom prst="flowChartDocumen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80" name="Flowchart: Document 479"/>
          <p:cNvSpPr/>
          <p:nvPr/>
        </p:nvSpPr>
        <p:spPr>
          <a:xfrm>
            <a:off x="5762100" y="3429000"/>
            <a:ext cx="152400" cy="152400"/>
          </a:xfrm>
          <a:prstGeom prst="flowChartDocumen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82" name="Flowchart: Document 481"/>
          <p:cNvSpPr/>
          <p:nvPr/>
        </p:nvSpPr>
        <p:spPr>
          <a:xfrm>
            <a:off x="6066900" y="3165902"/>
            <a:ext cx="152400" cy="152400"/>
          </a:xfrm>
          <a:prstGeom prst="flowChartDocument">
            <a:avLst/>
          </a:prstGeom>
          <a:solidFill>
            <a:schemeClr val="bg1"/>
          </a:solidFill>
          <a:ln>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83" name="Flowchart: Document 482"/>
          <p:cNvSpPr/>
          <p:nvPr/>
        </p:nvSpPr>
        <p:spPr>
          <a:xfrm>
            <a:off x="6143100" y="3242102"/>
            <a:ext cx="152400" cy="152400"/>
          </a:xfrm>
          <a:prstGeom prst="flowChartDocumen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84" name="Flowchart: Document 483"/>
          <p:cNvSpPr/>
          <p:nvPr/>
        </p:nvSpPr>
        <p:spPr>
          <a:xfrm>
            <a:off x="6219300" y="3318302"/>
            <a:ext cx="152400" cy="152400"/>
          </a:xfrm>
          <a:prstGeom prst="flowChartDocumen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85" name="Flowchart: Document 484"/>
          <p:cNvSpPr/>
          <p:nvPr/>
        </p:nvSpPr>
        <p:spPr>
          <a:xfrm>
            <a:off x="6295500" y="3429000"/>
            <a:ext cx="152400" cy="152400"/>
          </a:xfrm>
          <a:prstGeom prst="flowChartDocumen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87" name="Flowchart: Document 486"/>
          <p:cNvSpPr/>
          <p:nvPr/>
        </p:nvSpPr>
        <p:spPr>
          <a:xfrm>
            <a:off x="6629400" y="3165902"/>
            <a:ext cx="152400" cy="152400"/>
          </a:xfrm>
          <a:prstGeom prst="flowChartDocument">
            <a:avLst/>
          </a:prstGeom>
          <a:solidFill>
            <a:schemeClr val="bg1"/>
          </a:solidFill>
          <a:ln>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88" name="Flowchart: Document 487"/>
          <p:cNvSpPr/>
          <p:nvPr/>
        </p:nvSpPr>
        <p:spPr>
          <a:xfrm>
            <a:off x="6705600" y="3242102"/>
            <a:ext cx="152400" cy="152400"/>
          </a:xfrm>
          <a:prstGeom prst="flowChartDocumen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89" name="Flowchart: Document 488"/>
          <p:cNvSpPr/>
          <p:nvPr/>
        </p:nvSpPr>
        <p:spPr>
          <a:xfrm>
            <a:off x="6781800" y="3318302"/>
            <a:ext cx="152400" cy="152400"/>
          </a:xfrm>
          <a:prstGeom prst="flowChartDocumen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90" name="Flowchart: Document 489"/>
          <p:cNvSpPr/>
          <p:nvPr/>
        </p:nvSpPr>
        <p:spPr>
          <a:xfrm>
            <a:off x="6858000" y="3429000"/>
            <a:ext cx="152400" cy="152400"/>
          </a:xfrm>
          <a:prstGeom prst="flowChartDocumen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92" name="Flowchart: Document 491"/>
          <p:cNvSpPr/>
          <p:nvPr/>
        </p:nvSpPr>
        <p:spPr>
          <a:xfrm>
            <a:off x="7162800" y="3165902"/>
            <a:ext cx="152400" cy="152400"/>
          </a:xfrm>
          <a:prstGeom prst="flowChartDocument">
            <a:avLst/>
          </a:prstGeom>
          <a:solidFill>
            <a:schemeClr val="bg1"/>
          </a:solidFill>
          <a:ln>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93" name="Flowchart: Document 492"/>
          <p:cNvSpPr/>
          <p:nvPr/>
        </p:nvSpPr>
        <p:spPr>
          <a:xfrm>
            <a:off x="7239000" y="3242102"/>
            <a:ext cx="152400" cy="152400"/>
          </a:xfrm>
          <a:prstGeom prst="flowChartDocumen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94" name="Flowchart: Document 493"/>
          <p:cNvSpPr/>
          <p:nvPr/>
        </p:nvSpPr>
        <p:spPr>
          <a:xfrm>
            <a:off x="7315200" y="3318302"/>
            <a:ext cx="152400" cy="152400"/>
          </a:xfrm>
          <a:prstGeom prst="flowChartDocumen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95" name="Flowchart: Document 494"/>
          <p:cNvSpPr/>
          <p:nvPr/>
        </p:nvSpPr>
        <p:spPr>
          <a:xfrm>
            <a:off x="7391400" y="3429000"/>
            <a:ext cx="152400" cy="152400"/>
          </a:xfrm>
          <a:prstGeom prst="flowChartDocumen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97" name="Flowchart: Document 496"/>
          <p:cNvSpPr/>
          <p:nvPr/>
        </p:nvSpPr>
        <p:spPr>
          <a:xfrm>
            <a:off x="7772400" y="3165902"/>
            <a:ext cx="152400" cy="152400"/>
          </a:xfrm>
          <a:prstGeom prst="flowChartDocument">
            <a:avLst/>
          </a:prstGeom>
          <a:solidFill>
            <a:schemeClr val="bg1"/>
          </a:solidFill>
          <a:ln>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98" name="Flowchart: Document 497"/>
          <p:cNvSpPr/>
          <p:nvPr/>
        </p:nvSpPr>
        <p:spPr>
          <a:xfrm>
            <a:off x="7848600" y="3242102"/>
            <a:ext cx="152400" cy="152400"/>
          </a:xfrm>
          <a:prstGeom prst="flowChartDocumen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99" name="Flowchart: Document 498"/>
          <p:cNvSpPr/>
          <p:nvPr/>
        </p:nvSpPr>
        <p:spPr>
          <a:xfrm>
            <a:off x="7924800" y="3318302"/>
            <a:ext cx="152400" cy="152400"/>
          </a:xfrm>
          <a:prstGeom prst="flowChartDocumen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500" name="Flowchart: Document 499"/>
          <p:cNvSpPr/>
          <p:nvPr/>
        </p:nvSpPr>
        <p:spPr>
          <a:xfrm>
            <a:off x="8001000" y="3429000"/>
            <a:ext cx="152400" cy="152400"/>
          </a:xfrm>
          <a:prstGeom prst="flowChartDocumen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501" name="Flowchart: Document 500"/>
          <p:cNvSpPr/>
          <p:nvPr/>
        </p:nvSpPr>
        <p:spPr>
          <a:xfrm>
            <a:off x="4838175" y="3657600"/>
            <a:ext cx="152400" cy="152400"/>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502" name="Flowchart: Document 501"/>
          <p:cNvSpPr/>
          <p:nvPr/>
        </p:nvSpPr>
        <p:spPr>
          <a:xfrm>
            <a:off x="4923900" y="3733800"/>
            <a:ext cx="152400" cy="152400"/>
          </a:xfrm>
          <a:prstGeom prst="flowChartDocument">
            <a:avLst/>
          </a:prstGeom>
          <a:solidFill>
            <a:schemeClr val="bg1"/>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503" name="Flowchart: Document 502"/>
          <p:cNvSpPr/>
          <p:nvPr/>
        </p:nvSpPr>
        <p:spPr>
          <a:xfrm>
            <a:off x="5000100" y="3810000"/>
            <a:ext cx="152400" cy="152400"/>
          </a:xfrm>
          <a:prstGeom prst="flowChartDocumen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504" name="Flowchart: Document 503"/>
          <p:cNvSpPr/>
          <p:nvPr/>
        </p:nvSpPr>
        <p:spPr>
          <a:xfrm>
            <a:off x="5076300" y="3886200"/>
            <a:ext cx="152400" cy="152400"/>
          </a:xfrm>
          <a:prstGeom prst="flowChartDocumen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505" name="Flowchart: Document 504"/>
          <p:cNvSpPr/>
          <p:nvPr/>
        </p:nvSpPr>
        <p:spPr>
          <a:xfrm>
            <a:off x="5152500" y="3962400"/>
            <a:ext cx="152400" cy="152400"/>
          </a:xfrm>
          <a:prstGeom prst="flowChartDocumen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506" name="Flowchart: Document 505"/>
          <p:cNvSpPr/>
          <p:nvPr/>
        </p:nvSpPr>
        <p:spPr>
          <a:xfrm>
            <a:off x="7000875" y="4200059"/>
            <a:ext cx="152400" cy="152400"/>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507" name="Flowchart: Document 506"/>
          <p:cNvSpPr/>
          <p:nvPr/>
        </p:nvSpPr>
        <p:spPr>
          <a:xfrm>
            <a:off x="7046158" y="4250413"/>
            <a:ext cx="152400" cy="152400"/>
          </a:xfrm>
          <a:prstGeom prst="flowChartDocument">
            <a:avLst/>
          </a:prstGeom>
          <a:solidFill>
            <a:schemeClr val="bg1"/>
          </a:solidFill>
          <a:ln>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508" name="Flowchart: Document 507"/>
          <p:cNvSpPr/>
          <p:nvPr/>
        </p:nvSpPr>
        <p:spPr>
          <a:xfrm>
            <a:off x="7400925" y="4200059"/>
            <a:ext cx="152400" cy="152400"/>
          </a:xfrm>
          <a:prstGeom prst="flowChartDocumen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509" name="Flowchart: Document 508"/>
          <p:cNvSpPr/>
          <p:nvPr/>
        </p:nvSpPr>
        <p:spPr>
          <a:xfrm>
            <a:off x="7477125" y="4200059"/>
            <a:ext cx="152400" cy="152400"/>
          </a:xfrm>
          <a:prstGeom prst="flowChartDocumen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510" name="Flowchart: Document 509"/>
          <p:cNvSpPr/>
          <p:nvPr/>
        </p:nvSpPr>
        <p:spPr>
          <a:xfrm>
            <a:off x="7553325" y="4200059"/>
            <a:ext cx="152400" cy="152400"/>
          </a:xfrm>
          <a:prstGeom prst="flowChartDocumen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511" name="Rounded Rectangle 510"/>
          <p:cNvSpPr/>
          <p:nvPr/>
        </p:nvSpPr>
        <p:spPr>
          <a:xfrm>
            <a:off x="304800" y="3683039"/>
            <a:ext cx="1104375" cy="431761"/>
          </a:xfrm>
          <a:prstGeom prst="round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pPr fontAlgn="auto">
              <a:spcBef>
                <a:spcPts val="0"/>
              </a:spcBef>
              <a:spcAft>
                <a:spcPts val="0"/>
              </a:spcAft>
            </a:pPr>
            <a:r>
              <a:rPr lang="en-US" sz="1200" b="1" dirty="0" smtClean="0">
                <a:solidFill>
                  <a:srgbClr val="094975"/>
                </a:solidFill>
              </a:rPr>
              <a:t>Outcome</a:t>
            </a:r>
          </a:p>
          <a:p>
            <a:pPr fontAlgn="auto">
              <a:spcBef>
                <a:spcPts val="0"/>
              </a:spcBef>
              <a:spcAft>
                <a:spcPts val="0"/>
              </a:spcAft>
            </a:pPr>
            <a:r>
              <a:rPr lang="en-US" sz="1200" b="1" dirty="0" smtClean="0">
                <a:solidFill>
                  <a:srgbClr val="094975"/>
                </a:solidFill>
              </a:rPr>
              <a:t>Measures</a:t>
            </a:r>
            <a:endParaRPr lang="en-US" sz="1200" b="1" dirty="0">
              <a:solidFill>
                <a:srgbClr val="094975"/>
              </a:solidFill>
            </a:endParaRPr>
          </a:p>
        </p:txBody>
      </p:sp>
      <p:sp>
        <p:nvSpPr>
          <p:cNvPr id="512" name="Rounded Rectangle 511"/>
          <p:cNvSpPr/>
          <p:nvPr/>
        </p:nvSpPr>
        <p:spPr>
          <a:xfrm>
            <a:off x="304800" y="4149298"/>
            <a:ext cx="1706730" cy="431761"/>
          </a:xfrm>
          <a:prstGeom prst="round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pPr fontAlgn="auto">
              <a:spcBef>
                <a:spcPts val="0"/>
              </a:spcBef>
              <a:spcAft>
                <a:spcPts val="0"/>
              </a:spcAft>
            </a:pPr>
            <a:r>
              <a:rPr lang="en-US" sz="1200" b="1" dirty="0" smtClean="0">
                <a:solidFill>
                  <a:srgbClr val="094975"/>
                </a:solidFill>
              </a:rPr>
              <a:t>Patient Experience</a:t>
            </a:r>
          </a:p>
          <a:p>
            <a:pPr fontAlgn="auto">
              <a:spcBef>
                <a:spcPts val="0"/>
              </a:spcBef>
              <a:spcAft>
                <a:spcPts val="0"/>
              </a:spcAft>
            </a:pPr>
            <a:r>
              <a:rPr lang="en-US" sz="1200" b="1" dirty="0" smtClean="0">
                <a:solidFill>
                  <a:srgbClr val="094975"/>
                </a:solidFill>
              </a:rPr>
              <a:t>Measures</a:t>
            </a:r>
            <a:endParaRPr lang="en-US" sz="1200" b="1" dirty="0">
              <a:solidFill>
                <a:srgbClr val="094975"/>
              </a:solidFill>
            </a:endParaRPr>
          </a:p>
        </p:txBody>
      </p:sp>
      <p:cxnSp>
        <p:nvCxnSpPr>
          <p:cNvPr id="513" name="Straight Connector 512"/>
          <p:cNvCxnSpPr/>
          <p:nvPr/>
        </p:nvCxnSpPr>
        <p:spPr>
          <a:xfrm flipV="1">
            <a:off x="390525" y="3657600"/>
            <a:ext cx="8127547" cy="3437"/>
          </a:xfrm>
          <a:prstGeom prst="line">
            <a:avLst/>
          </a:prstGeom>
          <a:ln>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514" name="Straight Connector 513"/>
          <p:cNvCxnSpPr/>
          <p:nvPr/>
        </p:nvCxnSpPr>
        <p:spPr>
          <a:xfrm flipV="1">
            <a:off x="479126" y="4121538"/>
            <a:ext cx="8127547" cy="3437"/>
          </a:xfrm>
          <a:prstGeom prst="line">
            <a:avLst/>
          </a:prstGeom>
          <a:ln>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15" name="TextBox 514"/>
          <p:cNvSpPr txBox="1"/>
          <p:nvPr/>
        </p:nvSpPr>
        <p:spPr>
          <a:xfrm>
            <a:off x="2524788" y="4613702"/>
            <a:ext cx="934871" cy="415498"/>
          </a:xfrm>
          <a:prstGeom prst="rect">
            <a:avLst/>
          </a:prstGeom>
          <a:noFill/>
        </p:spPr>
        <p:txBody>
          <a:bodyPr wrap="none" rtlCol="0">
            <a:spAutoFit/>
          </a:bodyPr>
          <a:lstStyle/>
          <a:p>
            <a:pPr fontAlgn="auto">
              <a:spcBef>
                <a:spcPts val="0"/>
              </a:spcBef>
              <a:spcAft>
                <a:spcPts val="0"/>
              </a:spcAft>
            </a:pPr>
            <a:r>
              <a:rPr lang="en-US" sz="1050" b="1" dirty="0" smtClean="0">
                <a:solidFill>
                  <a:prstClr val="black"/>
                </a:solidFill>
                <a:latin typeface="Arial"/>
                <a:ea typeface="+mn-ea"/>
                <a:cs typeface="+mn-cs"/>
              </a:rPr>
              <a:t>MassHealth</a:t>
            </a:r>
          </a:p>
          <a:p>
            <a:pPr fontAlgn="auto">
              <a:spcBef>
                <a:spcPts val="0"/>
              </a:spcBef>
              <a:spcAft>
                <a:spcPts val="0"/>
              </a:spcAft>
            </a:pPr>
            <a:r>
              <a:rPr lang="en-US" sz="1050" b="1" dirty="0" smtClean="0">
                <a:solidFill>
                  <a:prstClr val="black"/>
                </a:solidFill>
                <a:latin typeface="Arial"/>
                <a:ea typeface="+mn-ea"/>
                <a:cs typeface="+mn-cs"/>
              </a:rPr>
              <a:t>(TBD)</a:t>
            </a:r>
            <a:endParaRPr lang="en-US" sz="1050" b="1" dirty="0">
              <a:solidFill>
                <a:prstClr val="black"/>
              </a:solidFill>
              <a:latin typeface="Arial"/>
              <a:ea typeface="+mn-ea"/>
              <a:cs typeface="+mn-cs"/>
            </a:endParaRPr>
          </a:p>
        </p:txBody>
      </p:sp>
      <p:sp>
        <p:nvSpPr>
          <p:cNvPr id="516" name="Bevel 515"/>
          <p:cNvSpPr/>
          <p:nvPr/>
        </p:nvSpPr>
        <p:spPr>
          <a:xfrm>
            <a:off x="1524000" y="4707213"/>
            <a:ext cx="228600" cy="92705"/>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517" name="TextBox 516"/>
          <p:cNvSpPr txBox="1"/>
          <p:nvPr/>
        </p:nvSpPr>
        <p:spPr>
          <a:xfrm>
            <a:off x="4466540" y="4627196"/>
            <a:ext cx="567784" cy="253916"/>
          </a:xfrm>
          <a:prstGeom prst="rect">
            <a:avLst/>
          </a:prstGeom>
          <a:noFill/>
        </p:spPr>
        <p:txBody>
          <a:bodyPr wrap="none" rtlCol="0">
            <a:spAutoFit/>
          </a:bodyPr>
          <a:lstStyle/>
          <a:p>
            <a:pPr fontAlgn="auto">
              <a:spcBef>
                <a:spcPts val="0"/>
              </a:spcBef>
              <a:spcAft>
                <a:spcPts val="0"/>
              </a:spcAft>
            </a:pPr>
            <a:r>
              <a:rPr lang="en-US" sz="1050" b="1" dirty="0" smtClean="0">
                <a:solidFill>
                  <a:prstClr val="black"/>
                </a:solidFill>
                <a:latin typeface="Arial"/>
                <a:ea typeface="+mn-ea"/>
                <a:cs typeface="+mn-cs"/>
              </a:rPr>
              <a:t>HPHC</a:t>
            </a:r>
            <a:endParaRPr lang="en-US" sz="1050" b="1" dirty="0">
              <a:solidFill>
                <a:prstClr val="black"/>
              </a:solidFill>
              <a:latin typeface="Arial"/>
              <a:ea typeface="+mn-ea"/>
              <a:cs typeface="+mn-cs"/>
            </a:endParaRPr>
          </a:p>
        </p:txBody>
      </p:sp>
      <p:sp>
        <p:nvSpPr>
          <p:cNvPr id="518" name="Bevel 517"/>
          <p:cNvSpPr/>
          <p:nvPr/>
        </p:nvSpPr>
        <p:spPr>
          <a:xfrm>
            <a:off x="2312233" y="4707213"/>
            <a:ext cx="228600" cy="92705"/>
          </a:xfrm>
          <a:prstGeom prst="bevel">
            <a:avLst/>
          </a:prstGeom>
          <a:noFill/>
          <a:ln>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519" name="TextBox 518"/>
          <p:cNvSpPr txBox="1"/>
          <p:nvPr/>
        </p:nvSpPr>
        <p:spPr>
          <a:xfrm>
            <a:off x="3763263" y="4622761"/>
            <a:ext cx="567784" cy="253916"/>
          </a:xfrm>
          <a:prstGeom prst="rect">
            <a:avLst/>
          </a:prstGeom>
          <a:noFill/>
        </p:spPr>
        <p:txBody>
          <a:bodyPr wrap="none" rtlCol="0">
            <a:spAutoFit/>
          </a:bodyPr>
          <a:lstStyle/>
          <a:p>
            <a:pPr fontAlgn="auto">
              <a:spcBef>
                <a:spcPts val="0"/>
              </a:spcBef>
              <a:spcAft>
                <a:spcPts val="0"/>
              </a:spcAft>
            </a:pPr>
            <a:r>
              <a:rPr lang="en-US" sz="1050" b="1" dirty="0" smtClean="0">
                <a:solidFill>
                  <a:prstClr val="black"/>
                </a:solidFill>
                <a:latin typeface="Arial"/>
                <a:ea typeface="+mn-ea"/>
                <a:cs typeface="+mn-cs"/>
              </a:rPr>
              <a:t>BCBS</a:t>
            </a:r>
            <a:endParaRPr lang="en-US" sz="1050" b="1" dirty="0">
              <a:solidFill>
                <a:prstClr val="black"/>
              </a:solidFill>
              <a:latin typeface="Arial"/>
              <a:ea typeface="+mn-ea"/>
              <a:cs typeface="+mn-cs"/>
            </a:endParaRPr>
          </a:p>
        </p:txBody>
      </p:sp>
      <p:sp>
        <p:nvSpPr>
          <p:cNvPr id="520" name="Bevel 519"/>
          <p:cNvSpPr/>
          <p:nvPr/>
        </p:nvSpPr>
        <p:spPr>
          <a:xfrm>
            <a:off x="3534663" y="4707213"/>
            <a:ext cx="228600" cy="92705"/>
          </a:xfrm>
          <a:prstGeom prst="bevel">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521" name="TextBox 520"/>
          <p:cNvSpPr txBox="1"/>
          <p:nvPr/>
        </p:nvSpPr>
        <p:spPr>
          <a:xfrm>
            <a:off x="1702633" y="4622761"/>
            <a:ext cx="484428" cy="253916"/>
          </a:xfrm>
          <a:prstGeom prst="rect">
            <a:avLst/>
          </a:prstGeom>
          <a:noFill/>
        </p:spPr>
        <p:txBody>
          <a:bodyPr wrap="none" rtlCol="0">
            <a:spAutoFit/>
          </a:bodyPr>
          <a:lstStyle/>
          <a:p>
            <a:pPr fontAlgn="auto">
              <a:spcBef>
                <a:spcPts val="0"/>
              </a:spcBef>
              <a:spcAft>
                <a:spcPts val="0"/>
              </a:spcAft>
            </a:pPr>
            <a:r>
              <a:rPr lang="en-US" sz="1050" b="1" dirty="0" smtClean="0">
                <a:solidFill>
                  <a:prstClr val="black"/>
                </a:solidFill>
                <a:latin typeface="Arial"/>
                <a:ea typeface="+mn-ea"/>
                <a:cs typeface="+mn-cs"/>
              </a:rPr>
              <a:t>CMS</a:t>
            </a:r>
            <a:endParaRPr lang="en-US" sz="1050" b="1" dirty="0">
              <a:solidFill>
                <a:prstClr val="black"/>
              </a:solidFill>
              <a:latin typeface="Arial"/>
              <a:ea typeface="+mn-ea"/>
              <a:cs typeface="+mn-cs"/>
            </a:endParaRPr>
          </a:p>
        </p:txBody>
      </p:sp>
      <p:sp>
        <p:nvSpPr>
          <p:cNvPr id="522" name="Bevel 521"/>
          <p:cNvSpPr/>
          <p:nvPr/>
        </p:nvSpPr>
        <p:spPr>
          <a:xfrm>
            <a:off x="4274083" y="4698961"/>
            <a:ext cx="228600" cy="92705"/>
          </a:xfrm>
          <a:prstGeom prst="bevel">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523" name="TextBox 522"/>
          <p:cNvSpPr txBox="1"/>
          <p:nvPr/>
        </p:nvSpPr>
        <p:spPr>
          <a:xfrm>
            <a:off x="5287263" y="4622761"/>
            <a:ext cx="453970" cy="253916"/>
          </a:xfrm>
          <a:prstGeom prst="rect">
            <a:avLst/>
          </a:prstGeom>
          <a:noFill/>
        </p:spPr>
        <p:txBody>
          <a:bodyPr wrap="none" rtlCol="0">
            <a:spAutoFit/>
          </a:bodyPr>
          <a:lstStyle/>
          <a:p>
            <a:pPr fontAlgn="auto">
              <a:spcBef>
                <a:spcPts val="0"/>
              </a:spcBef>
              <a:spcAft>
                <a:spcPts val="0"/>
              </a:spcAft>
            </a:pPr>
            <a:r>
              <a:rPr lang="en-US" sz="1050" b="1" dirty="0" smtClean="0">
                <a:solidFill>
                  <a:prstClr val="black"/>
                </a:solidFill>
                <a:latin typeface="Arial"/>
                <a:ea typeface="+mn-ea"/>
                <a:cs typeface="+mn-cs"/>
              </a:rPr>
              <a:t>THP</a:t>
            </a:r>
            <a:endParaRPr lang="en-US" sz="1050" b="1" dirty="0">
              <a:solidFill>
                <a:prstClr val="black"/>
              </a:solidFill>
              <a:latin typeface="Arial"/>
              <a:ea typeface="+mn-ea"/>
              <a:cs typeface="+mn-cs"/>
            </a:endParaRPr>
          </a:p>
        </p:txBody>
      </p:sp>
      <p:sp>
        <p:nvSpPr>
          <p:cNvPr id="524" name="Bevel 523"/>
          <p:cNvSpPr/>
          <p:nvPr/>
        </p:nvSpPr>
        <p:spPr>
          <a:xfrm>
            <a:off x="5058663" y="4707213"/>
            <a:ext cx="228600" cy="92705"/>
          </a:xfrm>
          <a:prstGeom prst="bevel">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13" name="Rounded Rectangle 12"/>
          <p:cNvSpPr/>
          <p:nvPr/>
        </p:nvSpPr>
        <p:spPr>
          <a:xfrm>
            <a:off x="584581" y="5148977"/>
            <a:ext cx="7916635" cy="1328023"/>
          </a:xfrm>
          <a:prstGeom prst="round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ctr" fontAlgn="auto">
              <a:spcBef>
                <a:spcPts val="0"/>
              </a:spcBef>
              <a:spcAft>
                <a:spcPts val="0"/>
              </a:spcAft>
            </a:pPr>
            <a:r>
              <a:rPr lang="en-US" b="1" dirty="0" smtClean="0">
                <a:solidFill>
                  <a:srgbClr val="094975"/>
                </a:solidFill>
              </a:rPr>
              <a:t>In the absence of a unified report on quality measures, provider </a:t>
            </a:r>
            <a:r>
              <a:rPr lang="en-US" b="1" dirty="0">
                <a:solidFill>
                  <a:srgbClr val="094975"/>
                </a:solidFill>
              </a:rPr>
              <a:t>organizations </a:t>
            </a:r>
            <a:r>
              <a:rPr lang="en-US" b="1" dirty="0" smtClean="0">
                <a:solidFill>
                  <a:srgbClr val="094975"/>
                </a:solidFill>
              </a:rPr>
              <a:t>must devote their resources to </a:t>
            </a:r>
            <a:r>
              <a:rPr lang="en-US" b="1" dirty="0">
                <a:solidFill>
                  <a:srgbClr val="094975"/>
                </a:solidFill>
              </a:rPr>
              <a:t>measure cost and quality in a way that is meaningful and </a:t>
            </a:r>
            <a:r>
              <a:rPr lang="en-US" b="1" dirty="0" smtClean="0">
                <a:solidFill>
                  <a:srgbClr val="094975"/>
                </a:solidFill>
              </a:rPr>
              <a:t>actionable for quality improvement.</a:t>
            </a:r>
            <a:endParaRPr lang="en-US" dirty="0">
              <a:solidFill>
                <a:srgbClr val="094975"/>
              </a:solidFill>
            </a:endParaRPr>
          </a:p>
        </p:txBody>
      </p:sp>
      <p:sp>
        <p:nvSpPr>
          <p:cNvPr id="4" name="Rectangle 3"/>
          <p:cNvSpPr/>
          <p:nvPr/>
        </p:nvSpPr>
        <p:spPr>
          <a:xfrm>
            <a:off x="7315200" y="4149299"/>
            <a:ext cx="457200" cy="2793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cxnSp>
        <p:nvCxnSpPr>
          <p:cNvPr id="6" name="Straight Arrow Connector 5"/>
          <p:cNvCxnSpPr/>
          <p:nvPr/>
        </p:nvCxnSpPr>
        <p:spPr>
          <a:xfrm>
            <a:off x="5741233" y="4745313"/>
            <a:ext cx="247650" cy="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p:nvPr/>
        </p:nvCxnSpPr>
        <p:spPr>
          <a:xfrm>
            <a:off x="1351500" y="3912046"/>
            <a:ext cx="3429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a:off x="1409175" y="3089702"/>
            <a:ext cx="3429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1" name="TextBox 100"/>
          <p:cNvSpPr txBox="1"/>
          <p:nvPr/>
        </p:nvSpPr>
        <p:spPr>
          <a:xfrm>
            <a:off x="5969833" y="4622884"/>
            <a:ext cx="856325" cy="415498"/>
          </a:xfrm>
          <a:prstGeom prst="rect">
            <a:avLst/>
          </a:prstGeom>
          <a:noFill/>
        </p:spPr>
        <p:txBody>
          <a:bodyPr wrap="none" rtlCol="0">
            <a:spAutoFit/>
          </a:bodyPr>
          <a:lstStyle/>
          <a:p>
            <a:pPr fontAlgn="auto">
              <a:spcBef>
                <a:spcPts val="0"/>
              </a:spcBef>
              <a:spcAft>
                <a:spcPts val="0"/>
              </a:spcAft>
            </a:pPr>
            <a:r>
              <a:rPr lang="en-US" sz="1050" b="1" dirty="0" smtClean="0">
                <a:solidFill>
                  <a:prstClr val="black"/>
                </a:solidFill>
                <a:latin typeface="Arial"/>
                <a:ea typeface="+mn-ea"/>
                <a:cs typeface="+mn-cs"/>
              </a:rPr>
              <a:t>Reporting </a:t>
            </a:r>
          </a:p>
          <a:p>
            <a:pPr fontAlgn="auto">
              <a:spcBef>
                <a:spcPts val="0"/>
              </a:spcBef>
              <a:spcAft>
                <a:spcPts val="0"/>
              </a:spcAft>
            </a:pPr>
            <a:r>
              <a:rPr lang="en-US" sz="1050" b="1" dirty="0" smtClean="0">
                <a:solidFill>
                  <a:prstClr val="black"/>
                </a:solidFill>
                <a:latin typeface="Arial"/>
                <a:ea typeface="+mn-ea"/>
                <a:cs typeface="+mn-cs"/>
              </a:rPr>
              <a:t>lag</a:t>
            </a:r>
            <a:endParaRPr lang="en-US" sz="1050" b="1" dirty="0">
              <a:solidFill>
                <a:prstClr val="black"/>
              </a:solidFill>
              <a:latin typeface="Arial"/>
              <a:ea typeface="+mn-ea"/>
              <a:cs typeface="+mn-cs"/>
            </a:endParaRPr>
          </a:p>
        </p:txBody>
      </p:sp>
      <p:sp>
        <p:nvSpPr>
          <p:cNvPr id="102" name="Rectangle 101"/>
          <p:cNvSpPr/>
          <p:nvPr/>
        </p:nvSpPr>
        <p:spPr>
          <a:xfrm>
            <a:off x="6798508" y="4698961"/>
            <a:ext cx="238125" cy="1396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103" name="TextBox 102"/>
          <p:cNvSpPr txBox="1"/>
          <p:nvPr/>
        </p:nvSpPr>
        <p:spPr>
          <a:xfrm>
            <a:off x="7018508" y="4613702"/>
            <a:ext cx="1008725" cy="577081"/>
          </a:xfrm>
          <a:prstGeom prst="rect">
            <a:avLst/>
          </a:prstGeom>
          <a:noFill/>
        </p:spPr>
        <p:txBody>
          <a:bodyPr wrap="square" rtlCol="0">
            <a:spAutoFit/>
          </a:bodyPr>
          <a:lstStyle/>
          <a:p>
            <a:pPr fontAlgn="auto">
              <a:spcBef>
                <a:spcPts val="0"/>
              </a:spcBef>
              <a:spcAft>
                <a:spcPts val="0"/>
              </a:spcAft>
            </a:pPr>
            <a:r>
              <a:rPr lang="en-US" sz="1050" b="1" dirty="0" smtClean="0">
                <a:solidFill>
                  <a:prstClr val="black"/>
                </a:solidFill>
                <a:latin typeface="Arial"/>
                <a:ea typeface="+mn-ea"/>
                <a:cs typeface="+mn-cs"/>
              </a:rPr>
              <a:t>MHQP Combined Report</a:t>
            </a:r>
            <a:endParaRPr lang="en-US" sz="1050" b="1" dirty="0">
              <a:solidFill>
                <a:prstClr val="black"/>
              </a:solidFill>
              <a:latin typeface="Arial"/>
              <a:ea typeface="+mn-ea"/>
              <a:cs typeface="+mn-cs"/>
            </a:endParaRPr>
          </a:p>
        </p:txBody>
      </p:sp>
    </p:spTree>
    <p:extLst>
      <p:ext uri="{BB962C8B-B14F-4D97-AF65-F5344CB8AC3E}">
        <p14:creationId xmlns:p14="http://schemas.microsoft.com/office/powerpoint/2010/main" val="1793679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Benchmarking approaches also vary among payers</a:t>
            </a:r>
            <a:endParaRPr lang="en-US" dirty="0"/>
          </a:p>
        </p:txBody>
      </p:sp>
      <p:grpSp>
        <p:nvGrpSpPr>
          <p:cNvPr id="5" name="Group 4"/>
          <p:cNvGrpSpPr/>
          <p:nvPr/>
        </p:nvGrpSpPr>
        <p:grpSpPr>
          <a:xfrm>
            <a:off x="228600" y="3124200"/>
            <a:ext cx="3210298" cy="495940"/>
            <a:chOff x="13189" y="-247970"/>
            <a:chExt cx="2720524" cy="495940"/>
          </a:xfrm>
        </p:grpSpPr>
        <p:sp>
          <p:nvSpPr>
            <p:cNvPr id="23" name="Rectangle 22"/>
            <p:cNvSpPr/>
            <p:nvPr/>
          </p:nvSpPr>
          <p:spPr>
            <a:xfrm>
              <a:off x="13189" y="-247970"/>
              <a:ext cx="2720524" cy="495940"/>
            </a:xfrm>
            <a:prstGeom prst="rect">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24" name="Rectangle 23"/>
            <p:cNvSpPr/>
            <p:nvPr/>
          </p:nvSpPr>
          <p:spPr>
            <a:xfrm>
              <a:off x="13189" y="-247970"/>
              <a:ext cx="2720524" cy="49594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9568" tIns="56896" rIns="99568" bIns="56896" numCol="1" spcCol="1270" anchor="ctr" anchorCtr="0">
              <a:noAutofit/>
            </a:bodyPr>
            <a:lstStyle/>
            <a:p>
              <a:pPr algn="ctr" defTabSz="622300" fontAlgn="auto">
                <a:lnSpc>
                  <a:spcPct val="90000"/>
                </a:lnSpc>
                <a:spcAft>
                  <a:spcPct val="35000"/>
                </a:spcAft>
              </a:pPr>
              <a:r>
                <a:rPr lang="en-US" sz="1400" dirty="0" smtClean="0">
                  <a:solidFill>
                    <a:prstClr val="white"/>
                  </a:solidFill>
                </a:rPr>
                <a:t>BCBS</a:t>
              </a:r>
            </a:p>
          </p:txBody>
        </p:sp>
      </p:grpSp>
      <p:grpSp>
        <p:nvGrpSpPr>
          <p:cNvPr id="6" name="Group 5"/>
          <p:cNvGrpSpPr/>
          <p:nvPr/>
        </p:nvGrpSpPr>
        <p:grpSpPr>
          <a:xfrm>
            <a:off x="228600" y="3620140"/>
            <a:ext cx="3210298" cy="2705101"/>
            <a:chOff x="13189" y="247970"/>
            <a:chExt cx="2720524" cy="3352800"/>
          </a:xfrm>
        </p:grpSpPr>
        <p:sp>
          <p:nvSpPr>
            <p:cNvPr id="21" name="Rectangle 20"/>
            <p:cNvSpPr/>
            <p:nvPr/>
          </p:nvSpPr>
          <p:spPr>
            <a:xfrm>
              <a:off x="13189" y="247970"/>
              <a:ext cx="2720524" cy="3352800"/>
            </a:xfrm>
            <a:prstGeom prst="rect">
              <a:avLst/>
            </a:prstGeom>
            <a:noFill/>
            <a:ln>
              <a:solidFill>
                <a:schemeClr val="accent4">
                  <a:alpha val="90000"/>
                </a:schemeClr>
              </a:solidFill>
            </a:ln>
          </p:spPr>
          <p:style>
            <a:lnRef idx="2">
              <a:scrgbClr r="0" g="0" b="0"/>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sp>
        <p:sp>
          <p:nvSpPr>
            <p:cNvPr id="22" name="Rectangle 21"/>
            <p:cNvSpPr/>
            <p:nvPr/>
          </p:nvSpPr>
          <p:spPr>
            <a:xfrm>
              <a:off x="13189" y="247970"/>
              <a:ext cx="2720524" cy="33528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4676" tIns="74676" rIns="99568" bIns="112014" numCol="1" spcCol="1270" anchor="t" anchorCtr="0">
              <a:noAutofit/>
            </a:bodyPr>
            <a:lstStyle/>
            <a:p>
              <a:pPr marL="114300" lvl="1" indent="-114300" defTabSz="622300" fontAlgn="auto">
                <a:lnSpc>
                  <a:spcPct val="90000"/>
                </a:lnSpc>
                <a:spcAft>
                  <a:spcPct val="15000"/>
                </a:spcAft>
                <a:buFont typeface="Wingdings" panose="05000000000000000000" pitchFamily="2" charset="2"/>
                <a:buChar char="§"/>
              </a:pPr>
              <a:r>
                <a:rPr lang="en-US" sz="1400" dirty="0">
                  <a:solidFill>
                    <a:prstClr val="black">
                      <a:hueOff val="0"/>
                      <a:satOff val="0"/>
                      <a:lumOff val="0"/>
                      <a:alphaOff val="0"/>
                    </a:prstClr>
                  </a:solidFill>
                </a:rPr>
                <a:t>Use absolute rather than relative performance, with 5 possible levels of performance (“gates”).</a:t>
              </a:r>
            </a:p>
            <a:p>
              <a:pPr marL="114300" lvl="1" indent="-114300" defTabSz="622300" fontAlgn="auto">
                <a:lnSpc>
                  <a:spcPct val="90000"/>
                </a:lnSpc>
                <a:spcAft>
                  <a:spcPct val="15000"/>
                </a:spcAft>
                <a:buFont typeface="Wingdings" panose="05000000000000000000" pitchFamily="2" charset="2"/>
                <a:buChar char="§"/>
              </a:pPr>
              <a:r>
                <a:rPr lang="en-US" sz="1400" dirty="0">
                  <a:solidFill>
                    <a:prstClr val="black">
                      <a:hueOff val="0"/>
                      <a:satOff val="0"/>
                      <a:lumOff val="0"/>
                      <a:alphaOff val="0"/>
                    </a:prstClr>
                  </a:solidFill>
                </a:rPr>
                <a:t>The lowest level (Gate 1) is set at about the network median, and the highest level (Gate 5) is what evidence suggests could be achieved by an optimally performing physician group/hospital.</a:t>
              </a:r>
            </a:p>
            <a:p>
              <a:pPr marL="114300" lvl="1" indent="-114300" defTabSz="622300" fontAlgn="auto">
                <a:lnSpc>
                  <a:spcPct val="90000"/>
                </a:lnSpc>
                <a:spcAft>
                  <a:spcPct val="15000"/>
                </a:spcAft>
                <a:buFont typeface="Wingdings" panose="05000000000000000000" pitchFamily="2" charset="2"/>
                <a:buChar char="§"/>
              </a:pPr>
              <a:r>
                <a:rPr lang="en-US" sz="1400" dirty="0">
                  <a:solidFill>
                    <a:prstClr val="black">
                      <a:hueOff val="0"/>
                      <a:satOff val="0"/>
                      <a:lumOff val="0"/>
                      <a:alphaOff val="0"/>
                    </a:prstClr>
                  </a:solidFill>
                </a:rPr>
                <a:t>Outcome measures are triple weighted in the aggregated quality score, on which the annual payment is based.</a:t>
              </a:r>
            </a:p>
          </p:txBody>
        </p:sp>
      </p:grpSp>
      <p:grpSp>
        <p:nvGrpSpPr>
          <p:cNvPr id="7" name="Group 6"/>
          <p:cNvGrpSpPr/>
          <p:nvPr/>
        </p:nvGrpSpPr>
        <p:grpSpPr>
          <a:xfrm>
            <a:off x="3505200" y="3131378"/>
            <a:ext cx="2514600" cy="495940"/>
            <a:chOff x="3047315" y="6536"/>
            <a:chExt cx="2361987" cy="495940"/>
          </a:xfrm>
        </p:grpSpPr>
        <p:sp>
          <p:nvSpPr>
            <p:cNvPr id="19" name="Rectangle 18"/>
            <p:cNvSpPr/>
            <p:nvPr/>
          </p:nvSpPr>
          <p:spPr>
            <a:xfrm>
              <a:off x="3047315" y="6536"/>
              <a:ext cx="2361987" cy="495940"/>
            </a:xfrm>
            <a:prstGeom prst="rect">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20" name="Rectangle 19"/>
            <p:cNvSpPr/>
            <p:nvPr/>
          </p:nvSpPr>
          <p:spPr>
            <a:xfrm>
              <a:off x="3047315" y="6536"/>
              <a:ext cx="2361987" cy="49594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9568" tIns="56896" rIns="99568" bIns="56896" numCol="1" spcCol="1270" anchor="ctr" anchorCtr="0">
              <a:noAutofit/>
            </a:bodyPr>
            <a:lstStyle/>
            <a:p>
              <a:pPr algn="ctr" defTabSz="622300" fontAlgn="auto">
                <a:lnSpc>
                  <a:spcPct val="90000"/>
                </a:lnSpc>
                <a:spcAft>
                  <a:spcPct val="35000"/>
                </a:spcAft>
              </a:pPr>
              <a:r>
                <a:rPr lang="en-US" sz="1400" dirty="0" smtClean="0">
                  <a:solidFill>
                    <a:prstClr val="white"/>
                  </a:solidFill>
                </a:rPr>
                <a:t>Tufts Health Plan</a:t>
              </a:r>
              <a:endParaRPr lang="en-US" sz="1400" dirty="0">
                <a:solidFill>
                  <a:prstClr val="white"/>
                </a:solidFill>
              </a:endParaRPr>
            </a:p>
          </p:txBody>
        </p:sp>
      </p:grpSp>
      <p:grpSp>
        <p:nvGrpSpPr>
          <p:cNvPr id="8" name="Group 7"/>
          <p:cNvGrpSpPr/>
          <p:nvPr/>
        </p:nvGrpSpPr>
        <p:grpSpPr>
          <a:xfrm>
            <a:off x="3505200" y="3620782"/>
            <a:ext cx="2514600" cy="2704459"/>
            <a:chOff x="3047315" y="495940"/>
            <a:chExt cx="2361987" cy="2856859"/>
          </a:xfrm>
        </p:grpSpPr>
        <p:sp>
          <p:nvSpPr>
            <p:cNvPr id="17" name="Rectangle 16"/>
            <p:cNvSpPr/>
            <p:nvPr/>
          </p:nvSpPr>
          <p:spPr>
            <a:xfrm>
              <a:off x="3047315" y="495940"/>
              <a:ext cx="2361987" cy="2856859"/>
            </a:xfrm>
            <a:prstGeom prst="rect">
              <a:avLst/>
            </a:prstGeom>
            <a:noFill/>
            <a:ln>
              <a:solidFill>
                <a:schemeClr val="accent4">
                  <a:alpha val="90000"/>
                </a:schemeClr>
              </a:solidFill>
            </a:ln>
          </p:spPr>
          <p:style>
            <a:lnRef idx="2">
              <a:scrgbClr r="0" g="0" b="0"/>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sp>
        <p:sp>
          <p:nvSpPr>
            <p:cNvPr id="18" name="Rectangle 17"/>
            <p:cNvSpPr/>
            <p:nvPr/>
          </p:nvSpPr>
          <p:spPr>
            <a:xfrm>
              <a:off x="3047315" y="495940"/>
              <a:ext cx="2361987" cy="285685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4676" tIns="74676" rIns="99568" bIns="112014" numCol="1" spcCol="1270" anchor="t" anchorCtr="0">
              <a:noAutofit/>
            </a:bodyPr>
            <a:lstStyle/>
            <a:p>
              <a:pPr marL="114300" lvl="1" indent="-114300" defTabSz="622300" fontAlgn="auto">
                <a:lnSpc>
                  <a:spcPct val="90000"/>
                </a:lnSpc>
                <a:spcAft>
                  <a:spcPct val="15000"/>
                </a:spcAft>
                <a:buFont typeface="Wingdings" panose="05000000000000000000" pitchFamily="2" charset="2"/>
                <a:buChar char="§"/>
              </a:pPr>
              <a:r>
                <a:rPr lang="en-US" sz="1400" dirty="0">
                  <a:solidFill>
                    <a:prstClr val="black">
                      <a:hueOff val="0"/>
                      <a:satOff val="0"/>
                      <a:lumOff val="0"/>
                      <a:alphaOff val="0"/>
                    </a:prstClr>
                  </a:solidFill>
                </a:rPr>
                <a:t>Use a combination of benchmarks, including 90th percentile (national), THP average (peer comparison), and the provider organization’s performance in that measure the previous year. </a:t>
              </a:r>
            </a:p>
            <a:p>
              <a:pPr marL="114300" lvl="1" indent="-114300" defTabSz="622300" fontAlgn="auto">
                <a:lnSpc>
                  <a:spcPct val="90000"/>
                </a:lnSpc>
                <a:spcAft>
                  <a:spcPct val="15000"/>
                </a:spcAft>
                <a:buFont typeface="Wingdings" panose="05000000000000000000" pitchFamily="2" charset="2"/>
                <a:buChar char="§"/>
              </a:pPr>
              <a:r>
                <a:rPr lang="en-US" sz="1400" dirty="0">
                  <a:solidFill>
                    <a:prstClr val="black">
                      <a:hueOff val="0"/>
                      <a:satOff val="0"/>
                      <a:lumOff val="0"/>
                      <a:alphaOff val="0"/>
                    </a:prstClr>
                  </a:solidFill>
                </a:rPr>
                <a:t>Payment is based on meeting the benchmark for a certain percent of measures.</a:t>
              </a:r>
            </a:p>
          </p:txBody>
        </p:sp>
      </p:grpSp>
      <p:grpSp>
        <p:nvGrpSpPr>
          <p:cNvPr id="9" name="Group 8"/>
          <p:cNvGrpSpPr/>
          <p:nvPr/>
        </p:nvGrpSpPr>
        <p:grpSpPr>
          <a:xfrm>
            <a:off x="6096000" y="3124200"/>
            <a:ext cx="2514600" cy="495940"/>
            <a:chOff x="5757058" y="0"/>
            <a:chExt cx="2361987" cy="495940"/>
          </a:xfrm>
        </p:grpSpPr>
        <p:sp>
          <p:nvSpPr>
            <p:cNvPr id="13" name="Rectangle 12"/>
            <p:cNvSpPr/>
            <p:nvPr/>
          </p:nvSpPr>
          <p:spPr>
            <a:xfrm>
              <a:off x="5757058" y="0"/>
              <a:ext cx="2361987" cy="495940"/>
            </a:xfrm>
            <a:prstGeom prst="rect">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16" name="Rectangle 15"/>
            <p:cNvSpPr/>
            <p:nvPr/>
          </p:nvSpPr>
          <p:spPr>
            <a:xfrm>
              <a:off x="5757058" y="0"/>
              <a:ext cx="2361987" cy="49594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9568" tIns="56896" rIns="99568" bIns="56896" numCol="1" spcCol="1270" anchor="ctr" anchorCtr="0">
              <a:noAutofit/>
            </a:bodyPr>
            <a:lstStyle/>
            <a:p>
              <a:pPr algn="ctr" defTabSz="622300" fontAlgn="auto">
                <a:lnSpc>
                  <a:spcPct val="90000"/>
                </a:lnSpc>
                <a:spcAft>
                  <a:spcPct val="35000"/>
                </a:spcAft>
              </a:pPr>
              <a:r>
                <a:rPr lang="en-US" sz="1400" dirty="0" smtClean="0">
                  <a:solidFill>
                    <a:prstClr val="white"/>
                  </a:solidFill>
                </a:rPr>
                <a:t>Harvard Pilgrim Health Care</a:t>
              </a:r>
              <a:endParaRPr lang="en-US" sz="1400" dirty="0">
                <a:solidFill>
                  <a:prstClr val="white"/>
                </a:solidFill>
              </a:endParaRPr>
            </a:p>
          </p:txBody>
        </p:sp>
      </p:grpSp>
      <p:grpSp>
        <p:nvGrpSpPr>
          <p:cNvPr id="10" name="Group 9"/>
          <p:cNvGrpSpPr/>
          <p:nvPr/>
        </p:nvGrpSpPr>
        <p:grpSpPr>
          <a:xfrm>
            <a:off x="6096000" y="3620140"/>
            <a:ext cx="2514600" cy="2704459"/>
            <a:chOff x="5757058" y="495940"/>
            <a:chExt cx="2361987" cy="2856859"/>
          </a:xfrm>
        </p:grpSpPr>
        <p:sp>
          <p:nvSpPr>
            <p:cNvPr id="11" name="Rectangle 10"/>
            <p:cNvSpPr/>
            <p:nvPr/>
          </p:nvSpPr>
          <p:spPr>
            <a:xfrm>
              <a:off x="5757058" y="495940"/>
              <a:ext cx="2361987" cy="2856859"/>
            </a:xfrm>
            <a:prstGeom prst="rect">
              <a:avLst/>
            </a:prstGeom>
            <a:noFill/>
            <a:ln>
              <a:solidFill>
                <a:schemeClr val="accent4">
                  <a:alpha val="90000"/>
                </a:schemeClr>
              </a:solidFill>
            </a:ln>
          </p:spPr>
          <p:style>
            <a:lnRef idx="2">
              <a:scrgbClr r="0" g="0" b="0"/>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sp>
        <p:sp>
          <p:nvSpPr>
            <p:cNvPr id="12" name="Rectangle 11"/>
            <p:cNvSpPr/>
            <p:nvPr/>
          </p:nvSpPr>
          <p:spPr>
            <a:xfrm>
              <a:off x="5757058" y="495940"/>
              <a:ext cx="2361987" cy="270445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4676" tIns="74676" rIns="99568" bIns="112014" numCol="1" spcCol="1270" anchor="t" anchorCtr="0">
              <a:noAutofit/>
            </a:bodyPr>
            <a:lstStyle/>
            <a:p>
              <a:pPr marL="114300" lvl="1" indent="-114300" defTabSz="622300" fontAlgn="auto">
                <a:lnSpc>
                  <a:spcPct val="90000"/>
                </a:lnSpc>
                <a:spcAft>
                  <a:spcPct val="15000"/>
                </a:spcAft>
                <a:buFont typeface="Wingdings" panose="05000000000000000000" pitchFamily="2" charset="2"/>
                <a:buChar char="§"/>
              </a:pPr>
              <a:r>
                <a:rPr lang="en-US" sz="1400" dirty="0">
                  <a:solidFill>
                    <a:prstClr val="black">
                      <a:hueOff val="0"/>
                      <a:satOff val="0"/>
                      <a:lumOff val="0"/>
                      <a:alphaOff val="0"/>
                    </a:prstClr>
                  </a:solidFill>
                </a:rPr>
                <a:t>For process/outcome measures, use a national benchmark (eligible for payment at 75th percentile; full payment if &gt;95th percentile)</a:t>
              </a:r>
            </a:p>
            <a:p>
              <a:pPr marL="114300" lvl="1" indent="-114300" defTabSz="622300" fontAlgn="auto">
                <a:lnSpc>
                  <a:spcPct val="90000"/>
                </a:lnSpc>
                <a:spcAft>
                  <a:spcPct val="15000"/>
                </a:spcAft>
                <a:buFont typeface="Wingdings" panose="05000000000000000000" pitchFamily="2" charset="2"/>
                <a:buChar char="§"/>
              </a:pPr>
              <a:r>
                <a:rPr lang="en-US" sz="1400" dirty="0">
                  <a:solidFill>
                    <a:prstClr val="black">
                      <a:hueOff val="0"/>
                      <a:satOff val="0"/>
                      <a:lumOff val="0"/>
                      <a:alphaOff val="0"/>
                    </a:prstClr>
                  </a:solidFill>
                </a:rPr>
                <a:t>For patient experience measures, use HPHC percentile performance calculation (eligible to share in savings at 50th percentile; full payment if &gt;75th percentile)</a:t>
              </a:r>
            </a:p>
          </p:txBody>
        </p:sp>
      </p:grpSp>
      <p:grpSp>
        <p:nvGrpSpPr>
          <p:cNvPr id="25" name="Group 24"/>
          <p:cNvGrpSpPr/>
          <p:nvPr/>
        </p:nvGrpSpPr>
        <p:grpSpPr>
          <a:xfrm>
            <a:off x="1295400" y="990600"/>
            <a:ext cx="3071477" cy="504005"/>
            <a:chOff x="24" y="0"/>
            <a:chExt cx="2385677" cy="504005"/>
          </a:xfrm>
        </p:grpSpPr>
        <p:sp>
          <p:nvSpPr>
            <p:cNvPr id="35" name="Rectangle 34"/>
            <p:cNvSpPr/>
            <p:nvPr/>
          </p:nvSpPr>
          <p:spPr>
            <a:xfrm>
              <a:off x="24" y="0"/>
              <a:ext cx="2385677" cy="504005"/>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6" name="Rectangle 35"/>
            <p:cNvSpPr/>
            <p:nvPr/>
          </p:nvSpPr>
          <p:spPr>
            <a:xfrm>
              <a:off x="24" y="0"/>
              <a:ext cx="2385677" cy="5040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3792" tIns="65024" rIns="113792" bIns="65024" numCol="1" spcCol="1270" anchor="ctr" anchorCtr="0">
              <a:noAutofit/>
            </a:bodyPr>
            <a:lstStyle/>
            <a:p>
              <a:pPr algn="ctr" defTabSz="711200" fontAlgn="auto">
                <a:lnSpc>
                  <a:spcPct val="90000"/>
                </a:lnSpc>
                <a:spcAft>
                  <a:spcPct val="35000"/>
                </a:spcAft>
              </a:pPr>
              <a:r>
                <a:rPr lang="en-US" sz="1600" dirty="0" smtClean="0">
                  <a:solidFill>
                    <a:prstClr val="white"/>
                  </a:solidFill>
                </a:rPr>
                <a:t>Medicare ACO</a:t>
              </a:r>
            </a:p>
          </p:txBody>
        </p:sp>
      </p:grpSp>
      <p:grpSp>
        <p:nvGrpSpPr>
          <p:cNvPr id="26" name="Group 25"/>
          <p:cNvGrpSpPr/>
          <p:nvPr/>
        </p:nvGrpSpPr>
        <p:grpSpPr>
          <a:xfrm>
            <a:off x="1295400" y="1502629"/>
            <a:ext cx="3071477" cy="1509750"/>
            <a:chOff x="24" y="512029"/>
            <a:chExt cx="2385677" cy="1509750"/>
          </a:xfrm>
        </p:grpSpPr>
        <p:sp>
          <p:nvSpPr>
            <p:cNvPr id="33" name="Rectangle 32"/>
            <p:cNvSpPr/>
            <p:nvPr/>
          </p:nvSpPr>
          <p:spPr>
            <a:xfrm>
              <a:off x="24" y="512029"/>
              <a:ext cx="2385677" cy="1509750"/>
            </a:xfrm>
            <a:prstGeom prst="rect">
              <a:avLst/>
            </a:prstGeom>
            <a:noFill/>
            <a:ln>
              <a:solidFill>
                <a:schemeClr val="accent1">
                  <a:alpha val="90000"/>
                </a:scheme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34" name="Rectangle 33"/>
            <p:cNvSpPr/>
            <p:nvPr/>
          </p:nvSpPr>
          <p:spPr>
            <a:xfrm>
              <a:off x="24" y="512029"/>
              <a:ext cx="2385677" cy="150975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4676" tIns="74676" rIns="99568" bIns="112014" numCol="1" spcCol="1270" anchor="t" anchorCtr="0">
              <a:noAutofit/>
            </a:bodyPr>
            <a:lstStyle/>
            <a:p>
              <a:pPr marL="114300" lvl="1" indent="-114300" defTabSz="622300" fontAlgn="auto">
                <a:lnSpc>
                  <a:spcPct val="90000"/>
                </a:lnSpc>
                <a:spcAft>
                  <a:spcPct val="15000"/>
                </a:spcAft>
                <a:buFont typeface="Wingdings" panose="05000000000000000000" pitchFamily="2" charset="2"/>
                <a:buChar char="§"/>
              </a:pPr>
              <a:r>
                <a:rPr lang="en-US" sz="1400" dirty="0" smtClean="0">
                  <a:solidFill>
                    <a:prstClr val="black">
                      <a:hueOff val="0"/>
                      <a:satOff val="0"/>
                      <a:lumOff val="0"/>
                      <a:alphaOff val="0"/>
                    </a:prstClr>
                  </a:solidFill>
                </a:rPr>
                <a:t>Rewards both improvement and absolute performance</a:t>
              </a:r>
            </a:p>
            <a:p>
              <a:pPr marL="114300" lvl="1" indent="-114300" defTabSz="622300" fontAlgn="auto">
                <a:lnSpc>
                  <a:spcPct val="90000"/>
                </a:lnSpc>
                <a:spcAft>
                  <a:spcPct val="15000"/>
                </a:spcAft>
                <a:buFont typeface="Wingdings" panose="05000000000000000000" pitchFamily="2" charset="2"/>
                <a:buChar char="§"/>
              </a:pPr>
              <a:r>
                <a:rPr lang="en-US" sz="1400" dirty="0">
                  <a:solidFill>
                    <a:prstClr val="black">
                      <a:hueOff val="0"/>
                      <a:satOff val="0"/>
                      <a:lumOff val="0"/>
                      <a:alphaOff val="0"/>
                    </a:prstClr>
                  </a:solidFill>
                </a:rPr>
                <a:t>B</a:t>
              </a:r>
              <a:r>
                <a:rPr lang="en-US" sz="1400" dirty="0" smtClean="0">
                  <a:solidFill>
                    <a:prstClr val="black">
                      <a:hueOff val="0"/>
                      <a:satOff val="0"/>
                      <a:lumOff val="0"/>
                      <a:alphaOff val="0"/>
                    </a:prstClr>
                  </a:solidFill>
                </a:rPr>
                <a:t>ased on Medicare FFS data</a:t>
              </a:r>
              <a:endParaRPr lang="en-US" sz="1400" dirty="0">
                <a:solidFill>
                  <a:prstClr val="black">
                    <a:hueOff val="0"/>
                    <a:satOff val="0"/>
                    <a:lumOff val="0"/>
                    <a:alphaOff val="0"/>
                  </a:prstClr>
                </a:solidFill>
              </a:endParaRPr>
            </a:p>
            <a:p>
              <a:pPr marL="114300" lvl="1" indent="-114300" defTabSz="622300" fontAlgn="auto">
                <a:lnSpc>
                  <a:spcPct val="90000"/>
                </a:lnSpc>
                <a:spcAft>
                  <a:spcPct val="15000"/>
                </a:spcAft>
                <a:buFont typeface="Wingdings" panose="05000000000000000000" pitchFamily="2" charset="2"/>
                <a:buChar char="§"/>
              </a:pPr>
              <a:r>
                <a:rPr lang="en-US" sz="1400" dirty="0" smtClean="0">
                  <a:solidFill>
                    <a:prstClr val="black">
                      <a:hueOff val="0"/>
                      <a:satOff val="0"/>
                      <a:lumOff val="0"/>
                      <a:alphaOff val="0"/>
                    </a:prstClr>
                  </a:solidFill>
                </a:rPr>
                <a:t>30th percentile represents the minimum attainment level and 90th percentile corresponds to the maximum attainment level</a:t>
              </a:r>
              <a:endParaRPr lang="en-US" sz="1400" dirty="0">
                <a:solidFill>
                  <a:prstClr val="black">
                    <a:hueOff val="0"/>
                    <a:satOff val="0"/>
                    <a:lumOff val="0"/>
                    <a:alphaOff val="0"/>
                  </a:prstClr>
                </a:solidFill>
              </a:endParaRPr>
            </a:p>
          </p:txBody>
        </p:sp>
      </p:grpSp>
      <p:grpSp>
        <p:nvGrpSpPr>
          <p:cNvPr id="27" name="Group 26"/>
          <p:cNvGrpSpPr/>
          <p:nvPr/>
        </p:nvGrpSpPr>
        <p:grpSpPr>
          <a:xfrm>
            <a:off x="4700873" y="990600"/>
            <a:ext cx="3071527" cy="504005"/>
            <a:chOff x="2719697" y="0"/>
            <a:chExt cx="2385677" cy="504005"/>
          </a:xfrm>
        </p:grpSpPr>
        <p:sp>
          <p:nvSpPr>
            <p:cNvPr id="31" name="Rectangle 30"/>
            <p:cNvSpPr/>
            <p:nvPr/>
          </p:nvSpPr>
          <p:spPr>
            <a:xfrm>
              <a:off x="2719697" y="0"/>
              <a:ext cx="2385677" cy="504005"/>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2" name="Rectangle 31"/>
            <p:cNvSpPr/>
            <p:nvPr/>
          </p:nvSpPr>
          <p:spPr>
            <a:xfrm>
              <a:off x="2719697" y="0"/>
              <a:ext cx="2385677" cy="5040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3792" tIns="65024" rIns="113792" bIns="65024" numCol="1" spcCol="1270" anchor="ctr" anchorCtr="0">
              <a:noAutofit/>
            </a:bodyPr>
            <a:lstStyle/>
            <a:p>
              <a:pPr algn="ctr" defTabSz="711200" fontAlgn="auto">
                <a:lnSpc>
                  <a:spcPct val="90000"/>
                </a:lnSpc>
                <a:spcAft>
                  <a:spcPct val="35000"/>
                </a:spcAft>
              </a:pPr>
              <a:r>
                <a:rPr lang="en-US" sz="1600" dirty="0" smtClean="0">
                  <a:solidFill>
                    <a:prstClr val="white"/>
                  </a:solidFill>
                </a:rPr>
                <a:t>MassHealth ACO </a:t>
              </a:r>
              <a:endParaRPr lang="en-US" sz="1600" dirty="0">
                <a:solidFill>
                  <a:prstClr val="white"/>
                </a:solidFill>
              </a:endParaRPr>
            </a:p>
          </p:txBody>
        </p:sp>
      </p:grpSp>
      <p:grpSp>
        <p:nvGrpSpPr>
          <p:cNvPr id="28" name="Group 27"/>
          <p:cNvGrpSpPr/>
          <p:nvPr/>
        </p:nvGrpSpPr>
        <p:grpSpPr>
          <a:xfrm>
            <a:off x="4700873" y="1502629"/>
            <a:ext cx="3071527" cy="1509750"/>
            <a:chOff x="2719697" y="512029"/>
            <a:chExt cx="2385677" cy="1509750"/>
          </a:xfrm>
        </p:grpSpPr>
        <p:sp>
          <p:nvSpPr>
            <p:cNvPr id="29" name="Rectangle 28"/>
            <p:cNvSpPr/>
            <p:nvPr/>
          </p:nvSpPr>
          <p:spPr>
            <a:xfrm>
              <a:off x="2719697" y="512029"/>
              <a:ext cx="2385677" cy="1509750"/>
            </a:xfrm>
            <a:prstGeom prst="rect">
              <a:avLst/>
            </a:prstGeom>
            <a:noFill/>
            <a:ln>
              <a:solidFill>
                <a:schemeClr val="accent1">
                  <a:alpha val="90000"/>
                </a:scheme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30" name="Rectangle 29"/>
            <p:cNvSpPr/>
            <p:nvPr/>
          </p:nvSpPr>
          <p:spPr>
            <a:xfrm>
              <a:off x="2719697" y="512029"/>
              <a:ext cx="2385677" cy="150975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4676" tIns="74676" rIns="99568" bIns="112014" numCol="1" spcCol="1270" anchor="t" anchorCtr="0">
              <a:noAutofit/>
            </a:bodyPr>
            <a:lstStyle/>
            <a:p>
              <a:pPr marL="114300" lvl="1" indent="-114300" defTabSz="622300" fontAlgn="auto">
                <a:lnSpc>
                  <a:spcPct val="90000"/>
                </a:lnSpc>
                <a:spcAft>
                  <a:spcPct val="15000"/>
                </a:spcAft>
                <a:buFont typeface="Wingdings" panose="05000000000000000000" pitchFamily="2" charset="2"/>
                <a:buChar char="§"/>
              </a:pPr>
              <a:r>
                <a:rPr lang="en-US" sz="1400" dirty="0">
                  <a:solidFill>
                    <a:prstClr val="black">
                      <a:hueOff val="0"/>
                      <a:satOff val="0"/>
                      <a:lumOff val="0"/>
                      <a:alphaOff val="0"/>
                    </a:prstClr>
                  </a:solidFill>
                </a:rPr>
                <a:t>Will reward both improvement and absolute performance</a:t>
              </a:r>
            </a:p>
            <a:p>
              <a:pPr marL="114300" lvl="1" indent="-114300" defTabSz="622300" fontAlgn="auto">
                <a:lnSpc>
                  <a:spcPct val="90000"/>
                </a:lnSpc>
                <a:spcAft>
                  <a:spcPct val="15000"/>
                </a:spcAft>
                <a:buFont typeface="Wingdings" panose="05000000000000000000" pitchFamily="2" charset="2"/>
                <a:buChar char="§"/>
              </a:pPr>
              <a:r>
                <a:rPr lang="en-US" sz="1400" dirty="0">
                  <a:solidFill>
                    <a:prstClr val="black">
                      <a:hueOff val="0"/>
                      <a:satOff val="0"/>
                      <a:lumOff val="0"/>
                      <a:alphaOff val="0"/>
                    </a:prstClr>
                  </a:solidFill>
                </a:rPr>
                <a:t>Pay for reporting for initial years to create benchmark; payment will be tied to performance on some of the quality measures starting in 2019</a:t>
              </a:r>
            </a:p>
          </p:txBody>
        </p:sp>
      </p:grpSp>
    </p:spTree>
    <p:extLst>
      <p:ext uri="{BB962C8B-B14F-4D97-AF65-F5344CB8AC3E}">
        <p14:creationId xmlns:p14="http://schemas.microsoft.com/office/powerpoint/2010/main" val="1249697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Current quality measure reporting mechanisms</a:t>
            </a:r>
            <a:endParaRPr lang="en-US" dirty="0"/>
          </a:p>
        </p:txBody>
      </p:sp>
      <p:sp>
        <p:nvSpPr>
          <p:cNvPr id="34" name="Rectangle 33"/>
          <p:cNvSpPr/>
          <p:nvPr/>
        </p:nvSpPr>
        <p:spPr>
          <a:xfrm>
            <a:off x="805330" y="2165024"/>
            <a:ext cx="2674470" cy="548640"/>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b="1" dirty="0" smtClean="0">
                <a:solidFill>
                  <a:prstClr val="white"/>
                </a:solidFill>
              </a:rPr>
              <a:t>Medicare</a:t>
            </a:r>
            <a:endParaRPr lang="en-US" b="1" dirty="0">
              <a:solidFill>
                <a:prstClr val="white"/>
              </a:solidFill>
            </a:endParaRPr>
          </a:p>
        </p:txBody>
      </p:sp>
      <p:sp>
        <p:nvSpPr>
          <p:cNvPr id="35" name="Rectangle 34"/>
          <p:cNvSpPr/>
          <p:nvPr/>
        </p:nvSpPr>
        <p:spPr>
          <a:xfrm>
            <a:off x="3757332" y="2165024"/>
            <a:ext cx="4775752" cy="5486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600" b="1" dirty="0">
              <a:solidFill>
                <a:prstClr val="black"/>
              </a:solidFill>
            </a:endParaRPr>
          </a:p>
        </p:txBody>
      </p:sp>
      <p:sp>
        <p:nvSpPr>
          <p:cNvPr id="36" name="Rectangle 35"/>
          <p:cNvSpPr/>
          <p:nvPr/>
        </p:nvSpPr>
        <p:spPr>
          <a:xfrm>
            <a:off x="3363260" y="2165024"/>
            <a:ext cx="1624720" cy="548640"/>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1600" dirty="0" smtClean="0">
                <a:solidFill>
                  <a:prstClr val="black"/>
                </a:solidFill>
              </a:rPr>
              <a:t>CMS claims</a:t>
            </a:r>
            <a:endParaRPr lang="en-US" sz="1600" dirty="0">
              <a:solidFill>
                <a:prstClr val="black"/>
              </a:solidFill>
            </a:endParaRPr>
          </a:p>
        </p:txBody>
      </p:sp>
      <p:sp>
        <p:nvSpPr>
          <p:cNvPr id="37" name="Rectangle 36"/>
          <p:cNvSpPr/>
          <p:nvPr/>
        </p:nvSpPr>
        <p:spPr>
          <a:xfrm>
            <a:off x="4987980" y="2165024"/>
            <a:ext cx="1947100" cy="548640"/>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1200" dirty="0" smtClean="0">
                <a:solidFill>
                  <a:prstClr val="black"/>
                </a:solidFill>
              </a:rPr>
              <a:t>Provider submission [EHR, registry, GPRO]</a:t>
            </a:r>
            <a:endParaRPr lang="en-US" sz="1400" dirty="0" smtClean="0">
              <a:solidFill>
                <a:prstClr val="black"/>
              </a:solidFill>
            </a:endParaRPr>
          </a:p>
        </p:txBody>
      </p:sp>
      <p:sp>
        <p:nvSpPr>
          <p:cNvPr id="38" name="Rectangle 37"/>
          <p:cNvSpPr/>
          <p:nvPr/>
        </p:nvSpPr>
        <p:spPr>
          <a:xfrm>
            <a:off x="3396130" y="1265864"/>
            <a:ext cx="1549400" cy="762000"/>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dirty="0" smtClean="0">
                <a:solidFill>
                  <a:prstClr val="white"/>
                </a:solidFill>
              </a:rPr>
              <a:t>Process</a:t>
            </a:r>
            <a:endParaRPr lang="en-US" dirty="0">
              <a:solidFill>
                <a:prstClr val="white"/>
              </a:solidFill>
            </a:endParaRPr>
          </a:p>
        </p:txBody>
      </p:sp>
      <p:sp>
        <p:nvSpPr>
          <p:cNvPr id="39" name="Rectangle 38"/>
          <p:cNvSpPr/>
          <p:nvPr/>
        </p:nvSpPr>
        <p:spPr>
          <a:xfrm>
            <a:off x="805330" y="3041324"/>
            <a:ext cx="2674470" cy="548640"/>
          </a:xfrm>
          <a:prstGeom prst="rect">
            <a:avLst/>
          </a:prstGeom>
          <a:solidFill>
            <a:schemeClr val="accent2"/>
          </a:solidFill>
        </p:spPr>
        <p:style>
          <a:lnRef idx="2">
            <a:schemeClr val="accent2"/>
          </a:lnRef>
          <a:fillRef idx="1">
            <a:schemeClr val="lt1"/>
          </a:fillRef>
          <a:effectRef idx="0">
            <a:schemeClr val="accent2"/>
          </a:effectRef>
          <a:fontRef idx="minor">
            <a:schemeClr val="dk1"/>
          </a:fontRef>
        </p:style>
        <p:txBody>
          <a:bodyPr rtlCol="0" anchor="ctr"/>
          <a:lstStyle/>
          <a:p>
            <a:pPr algn="ctr" fontAlgn="auto">
              <a:spcBef>
                <a:spcPts val="0"/>
              </a:spcBef>
              <a:spcAft>
                <a:spcPts val="0"/>
              </a:spcAft>
            </a:pPr>
            <a:r>
              <a:rPr lang="en-US" b="1" dirty="0" smtClean="0">
                <a:solidFill>
                  <a:prstClr val="white"/>
                </a:solidFill>
              </a:rPr>
              <a:t>Medicaid</a:t>
            </a:r>
            <a:endParaRPr lang="en-US" b="1" dirty="0">
              <a:solidFill>
                <a:prstClr val="white"/>
              </a:solidFill>
            </a:endParaRPr>
          </a:p>
        </p:txBody>
      </p:sp>
      <p:sp>
        <p:nvSpPr>
          <p:cNvPr id="40" name="Rectangle 39"/>
          <p:cNvSpPr/>
          <p:nvPr/>
        </p:nvSpPr>
        <p:spPr>
          <a:xfrm>
            <a:off x="3757332" y="3041324"/>
            <a:ext cx="4775752" cy="54864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fontAlgn="auto">
              <a:spcBef>
                <a:spcPts val="0"/>
              </a:spcBef>
              <a:spcAft>
                <a:spcPts val="0"/>
              </a:spcAft>
            </a:pPr>
            <a:endParaRPr lang="en-US" sz="1600" b="1" dirty="0">
              <a:solidFill>
                <a:prstClr val="black"/>
              </a:solidFill>
            </a:endParaRPr>
          </a:p>
        </p:txBody>
      </p:sp>
      <p:sp>
        <p:nvSpPr>
          <p:cNvPr id="41" name="Rectangle 40"/>
          <p:cNvSpPr/>
          <p:nvPr/>
        </p:nvSpPr>
        <p:spPr>
          <a:xfrm>
            <a:off x="3363260" y="3041324"/>
            <a:ext cx="1624720" cy="54864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fontAlgn="auto">
              <a:spcBef>
                <a:spcPts val="0"/>
              </a:spcBef>
              <a:spcAft>
                <a:spcPts val="0"/>
              </a:spcAft>
            </a:pPr>
            <a:r>
              <a:rPr lang="en-US" sz="1400" dirty="0" smtClean="0">
                <a:solidFill>
                  <a:prstClr val="black"/>
                </a:solidFill>
              </a:rPr>
              <a:t>Medicaid and MCOs claims</a:t>
            </a:r>
            <a:endParaRPr lang="en-US" sz="1400" dirty="0">
              <a:solidFill>
                <a:prstClr val="black"/>
              </a:solidFill>
            </a:endParaRPr>
          </a:p>
        </p:txBody>
      </p:sp>
      <p:sp>
        <p:nvSpPr>
          <p:cNvPr id="42" name="Rectangle 41"/>
          <p:cNvSpPr/>
          <p:nvPr/>
        </p:nvSpPr>
        <p:spPr>
          <a:xfrm>
            <a:off x="4987980" y="3041324"/>
            <a:ext cx="1913350" cy="54864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fontAlgn="auto">
              <a:spcBef>
                <a:spcPts val="0"/>
              </a:spcBef>
              <a:spcAft>
                <a:spcPts val="0"/>
              </a:spcAft>
            </a:pPr>
            <a:r>
              <a:rPr lang="en-US" sz="1200" dirty="0" smtClean="0">
                <a:solidFill>
                  <a:prstClr val="black"/>
                </a:solidFill>
              </a:rPr>
              <a:t>Provider submission [secure transfer; ± audit </a:t>
            </a:r>
            <a:r>
              <a:rPr lang="en-US" sz="1200" dirty="0">
                <a:solidFill>
                  <a:prstClr val="black"/>
                </a:solidFill>
              </a:rPr>
              <a:t>]</a:t>
            </a:r>
          </a:p>
        </p:txBody>
      </p:sp>
      <p:sp>
        <p:nvSpPr>
          <p:cNvPr id="43" name="Rectangle 42"/>
          <p:cNvSpPr/>
          <p:nvPr/>
        </p:nvSpPr>
        <p:spPr>
          <a:xfrm>
            <a:off x="805330" y="3917624"/>
            <a:ext cx="2674470" cy="548640"/>
          </a:xfrm>
          <a:prstGeom prst="rect">
            <a:avLst/>
          </a:prstGeom>
          <a:solidFill>
            <a:schemeClr val="accent4"/>
          </a:solidFill>
        </p:spPr>
        <p:style>
          <a:lnRef idx="2">
            <a:schemeClr val="accent4"/>
          </a:lnRef>
          <a:fillRef idx="1">
            <a:schemeClr val="lt1"/>
          </a:fillRef>
          <a:effectRef idx="0">
            <a:schemeClr val="accent4"/>
          </a:effectRef>
          <a:fontRef idx="minor">
            <a:schemeClr val="dk1"/>
          </a:fontRef>
        </p:style>
        <p:txBody>
          <a:bodyPr rtlCol="0" anchor="ctr"/>
          <a:lstStyle/>
          <a:p>
            <a:pPr algn="ctr" fontAlgn="auto">
              <a:spcBef>
                <a:spcPts val="0"/>
              </a:spcBef>
              <a:spcAft>
                <a:spcPts val="0"/>
              </a:spcAft>
            </a:pPr>
            <a:r>
              <a:rPr lang="en-US" b="1" dirty="0" smtClean="0">
                <a:solidFill>
                  <a:prstClr val="white"/>
                </a:solidFill>
              </a:rPr>
              <a:t>Commercial</a:t>
            </a:r>
            <a:endParaRPr lang="en-US" b="1" dirty="0">
              <a:solidFill>
                <a:prstClr val="white"/>
              </a:solidFill>
            </a:endParaRPr>
          </a:p>
        </p:txBody>
      </p:sp>
      <p:sp>
        <p:nvSpPr>
          <p:cNvPr id="44" name="Rectangle 43"/>
          <p:cNvSpPr/>
          <p:nvPr/>
        </p:nvSpPr>
        <p:spPr>
          <a:xfrm>
            <a:off x="3757332" y="3917624"/>
            <a:ext cx="4777068" cy="54864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fontAlgn="auto">
              <a:spcBef>
                <a:spcPts val="0"/>
              </a:spcBef>
              <a:spcAft>
                <a:spcPts val="0"/>
              </a:spcAft>
            </a:pPr>
            <a:endParaRPr lang="en-US" sz="1600" b="1" dirty="0">
              <a:solidFill>
                <a:prstClr val="black"/>
              </a:solidFill>
            </a:endParaRPr>
          </a:p>
        </p:txBody>
      </p:sp>
      <p:sp>
        <p:nvSpPr>
          <p:cNvPr id="45" name="Rectangle 44"/>
          <p:cNvSpPr/>
          <p:nvPr/>
        </p:nvSpPr>
        <p:spPr>
          <a:xfrm>
            <a:off x="3363260" y="3917624"/>
            <a:ext cx="1624720" cy="54864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fontAlgn="auto">
              <a:spcBef>
                <a:spcPts val="0"/>
              </a:spcBef>
              <a:spcAft>
                <a:spcPts val="0"/>
              </a:spcAft>
            </a:pPr>
            <a:r>
              <a:rPr lang="en-US" sz="1400" dirty="0" smtClean="0">
                <a:solidFill>
                  <a:prstClr val="black"/>
                </a:solidFill>
              </a:rPr>
              <a:t>Claims</a:t>
            </a:r>
            <a:endParaRPr lang="en-US" sz="1400" dirty="0">
              <a:solidFill>
                <a:prstClr val="black"/>
              </a:solidFill>
            </a:endParaRPr>
          </a:p>
        </p:txBody>
      </p:sp>
      <p:sp>
        <p:nvSpPr>
          <p:cNvPr id="46" name="Rectangle 45"/>
          <p:cNvSpPr/>
          <p:nvPr/>
        </p:nvSpPr>
        <p:spPr>
          <a:xfrm>
            <a:off x="4996330" y="3917624"/>
            <a:ext cx="1905000" cy="54864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fontAlgn="auto">
              <a:spcBef>
                <a:spcPts val="0"/>
              </a:spcBef>
              <a:spcAft>
                <a:spcPts val="0"/>
              </a:spcAft>
            </a:pPr>
            <a:r>
              <a:rPr lang="en-US" sz="1200" dirty="0">
                <a:solidFill>
                  <a:prstClr val="black"/>
                </a:solidFill>
              </a:rPr>
              <a:t>Provider submission [secure transfer; ± audit ]</a:t>
            </a:r>
          </a:p>
        </p:txBody>
      </p:sp>
      <p:sp>
        <p:nvSpPr>
          <p:cNvPr id="47" name="Rectangle 46"/>
          <p:cNvSpPr/>
          <p:nvPr/>
        </p:nvSpPr>
        <p:spPr>
          <a:xfrm>
            <a:off x="5170395" y="1262346"/>
            <a:ext cx="1548520" cy="762000"/>
          </a:xfrm>
          <a:prstGeom prst="rect">
            <a:avLst/>
          </a:prstGeom>
          <a:solidFill>
            <a:schemeClr val="tx1">
              <a:lumMod val="75000"/>
              <a:lumOff val="2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dirty="0" smtClean="0">
                <a:solidFill>
                  <a:prstClr val="white"/>
                </a:solidFill>
              </a:rPr>
              <a:t>Outcome</a:t>
            </a:r>
            <a:endParaRPr lang="en-US" dirty="0">
              <a:solidFill>
                <a:prstClr val="white"/>
              </a:solidFill>
            </a:endParaRPr>
          </a:p>
        </p:txBody>
      </p:sp>
      <p:sp>
        <p:nvSpPr>
          <p:cNvPr id="48" name="Rectangle 47"/>
          <p:cNvSpPr/>
          <p:nvPr/>
        </p:nvSpPr>
        <p:spPr>
          <a:xfrm>
            <a:off x="6983684" y="1262346"/>
            <a:ext cx="1549400" cy="762000"/>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dirty="0" smtClean="0">
                <a:solidFill>
                  <a:prstClr val="white"/>
                </a:solidFill>
              </a:rPr>
              <a:t>Patient Experience</a:t>
            </a:r>
            <a:endParaRPr lang="en-US" dirty="0">
              <a:solidFill>
                <a:prstClr val="white"/>
              </a:solidFill>
            </a:endParaRPr>
          </a:p>
        </p:txBody>
      </p:sp>
      <p:sp>
        <p:nvSpPr>
          <p:cNvPr id="49" name="Rectangle 48"/>
          <p:cNvSpPr/>
          <p:nvPr/>
        </p:nvSpPr>
        <p:spPr>
          <a:xfrm>
            <a:off x="6915328" y="3917624"/>
            <a:ext cx="1619072" cy="54864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fontAlgn="auto">
              <a:spcBef>
                <a:spcPts val="0"/>
              </a:spcBef>
              <a:spcAft>
                <a:spcPts val="0"/>
              </a:spcAft>
            </a:pPr>
            <a:r>
              <a:rPr lang="en-US" sz="1200" dirty="0">
                <a:solidFill>
                  <a:prstClr val="black"/>
                </a:solidFill>
              </a:rPr>
              <a:t>Clinician and Group </a:t>
            </a:r>
            <a:r>
              <a:rPr lang="en-US" sz="1200" dirty="0" smtClean="0">
                <a:solidFill>
                  <a:prstClr val="black"/>
                </a:solidFill>
              </a:rPr>
              <a:t>CAHPS</a:t>
            </a:r>
          </a:p>
          <a:p>
            <a:pPr algn="ctr" fontAlgn="auto">
              <a:spcBef>
                <a:spcPts val="0"/>
              </a:spcBef>
              <a:spcAft>
                <a:spcPts val="0"/>
              </a:spcAft>
            </a:pPr>
            <a:r>
              <a:rPr lang="en-US" sz="1200" dirty="0" smtClean="0">
                <a:solidFill>
                  <a:prstClr val="black"/>
                </a:solidFill>
              </a:rPr>
              <a:t> </a:t>
            </a:r>
            <a:endParaRPr lang="en-US" sz="1200" dirty="0">
              <a:solidFill>
                <a:prstClr val="black"/>
              </a:solidFill>
            </a:endParaRPr>
          </a:p>
        </p:txBody>
      </p:sp>
      <p:sp>
        <p:nvSpPr>
          <p:cNvPr id="50" name="Rectangle 49"/>
          <p:cNvSpPr/>
          <p:nvPr/>
        </p:nvSpPr>
        <p:spPr>
          <a:xfrm>
            <a:off x="6901330" y="3041324"/>
            <a:ext cx="1633070" cy="54864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fontAlgn="auto">
              <a:spcBef>
                <a:spcPts val="0"/>
              </a:spcBef>
              <a:spcAft>
                <a:spcPts val="0"/>
              </a:spcAft>
            </a:pPr>
            <a:r>
              <a:rPr lang="en-US" sz="1200" dirty="0" smtClean="0">
                <a:solidFill>
                  <a:prstClr val="black"/>
                </a:solidFill>
              </a:rPr>
              <a:t>Clinician and Group CAHPS </a:t>
            </a:r>
          </a:p>
        </p:txBody>
      </p:sp>
      <p:sp>
        <p:nvSpPr>
          <p:cNvPr id="51" name="Rectangle 50"/>
          <p:cNvSpPr/>
          <p:nvPr/>
        </p:nvSpPr>
        <p:spPr>
          <a:xfrm>
            <a:off x="6915328" y="2165024"/>
            <a:ext cx="1619072" cy="548640"/>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1200" dirty="0" smtClean="0">
                <a:solidFill>
                  <a:prstClr val="black"/>
                </a:solidFill>
              </a:rPr>
              <a:t>ACO CAHPS </a:t>
            </a:r>
          </a:p>
        </p:txBody>
      </p:sp>
      <p:sp>
        <p:nvSpPr>
          <p:cNvPr id="52" name="Rectangle 51"/>
          <p:cNvSpPr/>
          <p:nvPr/>
        </p:nvSpPr>
        <p:spPr>
          <a:xfrm>
            <a:off x="4996330" y="2027864"/>
            <a:ext cx="1905000" cy="3001336"/>
          </a:xfrm>
          <a:prstGeom prst="rect">
            <a:avLst/>
          </a:prstGeom>
          <a:noFill/>
          <a:ln>
            <a:solidFill>
              <a:schemeClr val="tx1">
                <a:lumMod val="85000"/>
                <a:lumOff val="1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fontAlgn="auto">
              <a:spcBef>
                <a:spcPts val="0"/>
              </a:spcBef>
              <a:spcAft>
                <a:spcPts val="0"/>
              </a:spcAft>
            </a:pPr>
            <a:endParaRPr lang="en-US" sz="1600" dirty="0">
              <a:solidFill>
                <a:prstClr val="white"/>
              </a:solidFill>
            </a:endParaRPr>
          </a:p>
        </p:txBody>
      </p:sp>
      <p:sp>
        <p:nvSpPr>
          <p:cNvPr id="53" name="Rectangle 52"/>
          <p:cNvSpPr/>
          <p:nvPr/>
        </p:nvSpPr>
        <p:spPr>
          <a:xfrm>
            <a:off x="4996330" y="4519246"/>
            <a:ext cx="1905000" cy="486508"/>
          </a:xfrm>
          <a:prstGeom prst="rect">
            <a:avLst/>
          </a:prstGeom>
          <a:solidFill>
            <a:schemeClr val="tx1">
              <a:lumMod val="75000"/>
              <a:lumOff val="2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1600" dirty="0" smtClean="0">
                <a:solidFill>
                  <a:prstClr val="white"/>
                </a:solidFill>
              </a:rPr>
              <a:t>Clinical data</a:t>
            </a:r>
            <a:endParaRPr lang="en-US" sz="1600" dirty="0">
              <a:solidFill>
                <a:prstClr val="white"/>
              </a:solidFill>
            </a:endParaRPr>
          </a:p>
        </p:txBody>
      </p:sp>
      <p:sp>
        <p:nvSpPr>
          <p:cNvPr id="54" name="Rectangle 53"/>
          <p:cNvSpPr/>
          <p:nvPr/>
        </p:nvSpPr>
        <p:spPr>
          <a:xfrm>
            <a:off x="3363260" y="2027864"/>
            <a:ext cx="1617756" cy="3001336"/>
          </a:xfrm>
          <a:prstGeom prst="rect">
            <a:avLst/>
          </a:prstGeom>
          <a:no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fontAlgn="auto">
              <a:spcBef>
                <a:spcPts val="0"/>
              </a:spcBef>
              <a:spcAft>
                <a:spcPts val="0"/>
              </a:spcAft>
            </a:pPr>
            <a:endParaRPr lang="en-US" sz="1600" dirty="0">
              <a:ln>
                <a:solidFill>
                  <a:prstClr val="white">
                    <a:lumMod val="85000"/>
                  </a:prstClr>
                </a:solidFill>
              </a:ln>
              <a:solidFill>
                <a:prstClr val="white"/>
              </a:solidFill>
            </a:endParaRPr>
          </a:p>
        </p:txBody>
      </p:sp>
      <p:sp>
        <p:nvSpPr>
          <p:cNvPr id="55" name="Rectangle 54"/>
          <p:cNvSpPr/>
          <p:nvPr/>
        </p:nvSpPr>
        <p:spPr>
          <a:xfrm>
            <a:off x="3388660" y="4502248"/>
            <a:ext cx="1599320" cy="518160"/>
          </a:xfrm>
          <a:prstGeom prst="rect">
            <a:avLst/>
          </a:prstGeom>
          <a:solidFill>
            <a:schemeClr val="bg1">
              <a:lumMod val="5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1600" dirty="0" smtClean="0">
                <a:solidFill>
                  <a:prstClr val="white"/>
                </a:solidFill>
              </a:rPr>
              <a:t>Administrative data</a:t>
            </a:r>
            <a:endParaRPr lang="en-US" sz="1600" dirty="0">
              <a:solidFill>
                <a:prstClr val="white"/>
              </a:solidFill>
            </a:endParaRPr>
          </a:p>
        </p:txBody>
      </p:sp>
      <p:sp>
        <p:nvSpPr>
          <p:cNvPr id="56" name="Rectangle 55"/>
          <p:cNvSpPr/>
          <p:nvPr/>
        </p:nvSpPr>
        <p:spPr>
          <a:xfrm>
            <a:off x="6915328" y="2024346"/>
            <a:ext cx="1617756" cy="3004853"/>
          </a:xfrm>
          <a:prstGeom prst="rect">
            <a:avLst/>
          </a:prstGeom>
          <a:no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fontAlgn="auto">
              <a:spcBef>
                <a:spcPts val="0"/>
              </a:spcBef>
              <a:spcAft>
                <a:spcPts val="0"/>
              </a:spcAft>
            </a:pPr>
            <a:endParaRPr lang="en-US" sz="1600" dirty="0">
              <a:ln>
                <a:solidFill>
                  <a:prstClr val="white">
                    <a:lumMod val="85000"/>
                  </a:prstClr>
                </a:solidFill>
              </a:ln>
              <a:solidFill>
                <a:prstClr val="white"/>
              </a:solidFill>
            </a:endParaRPr>
          </a:p>
        </p:txBody>
      </p:sp>
      <p:sp>
        <p:nvSpPr>
          <p:cNvPr id="57" name="Rectangle 56"/>
          <p:cNvSpPr/>
          <p:nvPr/>
        </p:nvSpPr>
        <p:spPr>
          <a:xfrm>
            <a:off x="6935080" y="4511040"/>
            <a:ext cx="1599320" cy="518160"/>
          </a:xfrm>
          <a:prstGeom prst="rect">
            <a:avLst/>
          </a:prstGeom>
          <a:solidFill>
            <a:schemeClr val="bg1">
              <a:lumMod val="5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1600" dirty="0" smtClean="0">
                <a:solidFill>
                  <a:prstClr val="white"/>
                </a:solidFill>
              </a:rPr>
              <a:t>CAHPS </a:t>
            </a:r>
          </a:p>
          <a:p>
            <a:pPr algn="ctr" fontAlgn="auto">
              <a:spcBef>
                <a:spcPts val="0"/>
              </a:spcBef>
              <a:spcAft>
                <a:spcPts val="0"/>
              </a:spcAft>
            </a:pPr>
            <a:r>
              <a:rPr lang="en-US" sz="1600" dirty="0" smtClean="0">
                <a:solidFill>
                  <a:prstClr val="white"/>
                </a:solidFill>
              </a:rPr>
              <a:t>survey tool</a:t>
            </a:r>
            <a:endParaRPr lang="en-US" sz="1600" dirty="0">
              <a:solidFill>
                <a:prstClr val="white"/>
              </a:solidFill>
            </a:endParaRPr>
          </a:p>
        </p:txBody>
      </p:sp>
      <p:sp>
        <p:nvSpPr>
          <p:cNvPr id="28" name="Rounded Rectangle 27"/>
          <p:cNvSpPr/>
          <p:nvPr/>
        </p:nvSpPr>
        <p:spPr>
          <a:xfrm>
            <a:off x="228600" y="5334000"/>
            <a:ext cx="8534400" cy="820057"/>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fontAlgn="auto">
              <a:spcBef>
                <a:spcPts val="0"/>
              </a:spcBef>
              <a:spcAft>
                <a:spcPts val="0"/>
              </a:spcAft>
            </a:pPr>
            <a:r>
              <a:rPr lang="en-US" dirty="0" smtClean="0">
                <a:solidFill>
                  <a:srgbClr val="094975"/>
                </a:solidFill>
              </a:rPr>
              <a:t>There is an opportunity to achieve administrative simplification by centralizing provider reporting of clinical outcomes measures across payers in Massachusetts</a:t>
            </a:r>
            <a:endParaRPr lang="en-US" dirty="0">
              <a:solidFill>
                <a:srgbClr val="094975"/>
              </a:solidFill>
            </a:endParaRPr>
          </a:p>
        </p:txBody>
      </p:sp>
    </p:spTree>
    <p:extLst>
      <p:ext uri="{BB962C8B-B14F-4D97-AF65-F5344CB8AC3E}">
        <p14:creationId xmlns:p14="http://schemas.microsoft.com/office/powerpoint/2010/main" val="29583924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19200"/>
            <a:ext cx="8458200" cy="4953000"/>
          </a:xfrm>
        </p:spPr>
        <p:txBody>
          <a:bodyPr>
            <a:normAutofit/>
          </a:bodyPr>
          <a:lstStyle/>
          <a:p>
            <a:pPr marL="285750" lvl="1">
              <a:spcBef>
                <a:spcPts val="600"/>
              </a:spcBef>
              <a:spcAft>
                <a:spcPts val="600"/>
              </a:spcAft>
              <a:buFont typeface="Wingdings" panose="05000000000000000000" pitchFamily="2" charset="2"/>
              <a:buChar char="§"/>
            </a:pPr>
            <a:r>
              <a:rPr lang="en-US" dirty="0"/>
              <a:t>Payers collect outcomes data for two purposes and at two annual time points:</a:t>
            </a:r>
          </a:p>
          <a:p>
            <a:pPr marL="685800" lvl="2">
              <a:spcBef>
                <a:spcPts val="600"/>
              </a:spcBef>
              <a:spcAft>
                <a:spcPts val="600"/>
              </a:spcAft>
              <a:buFont typeface="Wingdings" panose="05000000000000000000" pitchFamily="2" charset="2"/>
              <a:buChar char="§"/>
            </a:pPr>
            <a:r>
              <a:rPr lang="en-US" dirty="0"/>
              <a:t>HEDIS reporting (~February/March)</a:t>
            </a:r>
          </a:p>
          <a:p>
            <a:pPr marL="685800" lvl="2">
              <a:spcBef>
                <a:spcPts val="600"/>
              </a:spcBef>
              <a:spcAft>
                <a:spcPts val="600"/>
              </a:spcAft>
              <a:buFont typeface="Wingdings" panose="05000000000000000000" pitchFamily="2" charset="2"/>
              <a:buChar char="§"/>
            </a:pPr>
            <a:r>
              <a:rPr lang="en-US" dirty="0"/>
              <a:t>Contractual settlement for risk-bearing providers (~June)</a:t>
            </a:r>
          </a:p>
          <a:p>
            <a:pPr marL="285750" lvl="1">
              <a:spcBef>
                <a:spcPts val="600"/>
              </a:spcBef>
              <a:spcAft>
                <a:spcPts val="600"/>
              </a:spcAft>
              <a:buFont typeface="Wingdings" panose="05000000000000000000" pitchFamily="2" charset="2"/>
              <a:buChar char="§"/>
            </a:pPr>
            <a:r>
              <a:rPr lang="en-US" dirty="0" smtClean="0"/>
              <a:t>At present, there is no easy way to collect outcomes data from provider organizations, so payers have developed various mechanisms which vary by:</a:t>
            </a:r>
          </a:p>
          <a:p>
            <a:pPr marL="685800" lvl="2">
              <a:spcBef>
                <a:spcPts val="600"/>
              </a:spcBef>
              <a:spcAft>
                <a:spcPts val="600"/>
              </a:spcAft>
              <a:buFont typeface="Wingdings" panose="05000000000000000000" pitchFamily="2" charset="2"/>
              <a:buChar char="§"/>
            </a:pPr>
            <a:r>
              <a:rPr lang="en-US" b="1" dirty="0" smtClean="0"/>
              <a:t>Patient population</a:t>
            </a:r>
            <a:r>
              <a:rPr lang="en-US" dirty="0" smtClean="0"/>
              <a:t>: e.g., all of the patients attributed to the organization, a sample of patients attributed to the organization, a sample of patients that receive care at the organizations but for which the organization does not bear risk (for HEDIS only)</a:t>
            </a:r>
          </a:p>
          <a:p>
            <a:pPr marL="685800" lvl="2">
              <a:spcBef>
                <a:spcPts val="600"/>
              </a:spcBef>
              <a:spcAft>
                <a:spcPts val="600"/>
              </a:spcAft>
              <a:buFont typeface="Wingdings" panose="05000000000000000000" pitchFamily="2" charset="2"/>
              <a:buChar char="§"/>
            </a:pPr>
            <a:r>
              <a:rPr lang="en-US" b="1" dirty="0" smtClean="0"/>
              <a:t>Format: </a:t>
            </a:r>
            <a:r>
              <a:rPr lang="en-US" dirty="0" smtClean="0"/>
              <a:t>e.g., web-based portal (i.e., GPRO), excel document, EMR feed</a:t>
            </a:r>
          </a:p>
          <a:p>
            <a:pPr marL="685800" lvl="2">
              <a:spcBef>
                <a:spcPts val="600"/>
              </a:spcBef>
              <a:spcAft>
                <a:spcPts val="600"/>
              </a:spcAft>
              <a:buFont typeface="Wingdings" panose="05000000000000000000" pitchFamily="2" charset="2"/>
              <a:buChar char="§"/>
            </a:pPr>
            <a:r>
              <a:rPr lang="en-US" b="1" dirty="0" smtClean="0"/>
              <a:t>Measure specifications: </a:t>
            </a:r>
            <a:r>
              <a:rPr lang="en-US" dirty="0" smtClean="0"/>
              <a:t>e.g., time window, numerator/denominator. </a:t>
            </a:r>
          </a:p>
          <a:p>
            <a:pPr marL="685800" lvl="2">
              <a:spcBef>
                <a:spcPts val="600"/>
              </a:spcBef>
              <a:spcAft>
                <a:spcPts val="600"/>
              </a:spcAft>
              <a:buFont typeface="Wingdings" panose="05000000000000000000" pitchFamily="2" charset="2"/>
              <a:buChar char="§"/>
            </a:pPr>
            <a:r>
              <a:rPr lang="en-US" b="1" dirty="0" smtClean="0"/>
              <a:t>Frequency and timeline for reporting: </a:t>
            </a:r>
            <a:r>
              <a:rPr lang="en-US" dirty="0" smtClean="0"/>
              <a:t>e.g., ongoing, quarterly,  or annually.</a:t>
            </a:r>
            <a:endParaRPr lang="en-US" b="1" dirty="0" smtClean="0"/>
          </a:p>
          <a:p>
            <a:pPr marL="285750" lvl="1">
              <a:spcBef>
                <a:spcPts val="600"/>
              </a:spcBef>
              <a:buFont typeface="Wingdings" panose="05000000000000000000" pitchFamily="2" charset="2"/>
              <a:buChar char="§"/>
            </a:pPr>
            <a:endParaRPr lang="en-US" dirty="0" smtClean="0"/>
          </a:p>
        </p:txBody>
      </p:sp>
      <p:sp>
        <p:nvSpPr>
          <p:cNvPr id="3" name="Title 2"/>
          <p:cNvSpPr>
            <a:spLocks noGrp="1"/>
          </p:cNvSpPr>
          <p:nvPr>
            <p:ph type="ctrTitle"/>
          </p:nvPr>
        </p:nvSpPr>
        <p:spPr/>
        <p:txBody>
          <a:bodyPr/>
          <a:lstStyle/>
          <a:p>
            <a:r>
              <a:rPr lang="en-US" dirty="0" smtClean="0"/>
              <a:t>Current process by which providers submit clinical data to payers</a:t>
            </a:r>
            <a:endParaRPr lang="en-US" dirty="0"/>
          </a:p>
        </p:txBody>
      </p:sp>
    </p:spTree>
    <p:extLst>
      <p:ext uri="{BB962C8B-B14F-4D97-AF65-F5344CB8AC3E}">
        <p14:creationId xmlns:p14="http://schemas.microsoft.com/office/powerpoint/2010/main" val="36231289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066800"/>
            <a:ext cx="8229600" cy="762000"/>
          </a:xfrm>
        </p:spPr>
        <p:txBody>
          <a:bodyPr>
            <a:normAutofit/>
          </a:bodyPr>
          <a:lstStyle/>
          <a:p>
            <a:pPr marL="0" indent="0">
              <a:buNone/>
            </a:pPr>
            <a:r>
              <a:rPr lang="en-US" b="1" dirty="0" smtClean="0"/>
              <a:t>There are different reasons for why quality measure sets differ among health plans and programs:  </a:t>
            </a:r>
          </a:p>
          <a:p>
            <a:pPr marL="0" indent="0">
              <a:buNone/>
            </a:pPr>
            <a:endParaRPr lang="en-US" dirty="0"/>
          </a:p>
        </p:txBody>
      </p:sp>
      <p:sp>
        <p:nvSpPr>
          <p:cNvPr id="3" name="Title 2"/>
          <p:cNvSpPr>
            <a:spLocks noGrp="1"/>
          </p:cNvSpPr>
          <p:nvPr>
            <p:ph type="ctrTitle"/>
          </p:nvPr>
        </p:nvSpPr>
        <p:spPr/>
        <p:txBody>
          <a:bodyPr/>
          <a:lstStyle/>
          <a:p>
            <a:r>
              <a:rPr lang="en-US" dirty="0" smtClean="0"/>
              <a:t>Alignment: warranted and unwarranted differences</a:t>
            </a:r>
            <a:endParaRPr lang="en-US" dirty="0"/>
          </a:p>
        </p:txBody>
      </p:sp>
      <p:grpSp>
        <p:nvGrpSpPr>
          <p:cNvPr id="6" name="Group 5"/>
          <p:cNvGrpSpPr/>
          <p:nvPr/>
        </p:nvGrpSpPr>
        <p:grpSpPr>
          <a:xfrm>
            <a:off x="533400" y="1905001"/>
            <a:ext cx="3967409" cy="665395"/>
            <a:chOff x="4236719" y="93646"/>
            <a:chExt cx="1857374" cy="432000"/>
          </a:xfrm>
        </p:grpSpPr>
        <p:sp>
          <p:nvSpPr>
            <p:cNvPr id="7" name="Rectangle 6"/>
            <p:cNvSpPr/>
            <p:nvPr/>
          </p:nvSpPr>
          <p:spPr>
            <a:xfrm>
              <a:off x="4236719" y="93646"/>
              <a:ext cx="1857374" cy="432000"/>
            </a:xfrm>
            <a:prstGeom prst="rect">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8" name="Rectangle 7"/>
            <p:cNvSpPr/>
            <p:nvPr/>
          </p:nvSpPr>
          <p:spPr>
            <a:xfrm>
              <a:off x="4236719" y="93646"/>
              <a:ext cx="1857374" cy="4320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60960" rIns="106680" bIns="60960" numCol="1" spcCol="1270" anchor="ctr" anchorCtr="0">
              <a:noAutofit/>
            </a:bodyPr>
            <a:lstStyle/>
            <a:p>
              <a:pPr algn="ctr" defTabSz="666750" fontAlgn="auto">
                <a:lnSpc>
                  <a:spcPct val="90000"/>
                </a:lnSpc>
                <a:spcAft>
                  <a:spcPct val="35000"/>
                </a:spcAft>
              </a:pPr>
              <a:r>
                <a:rPr lang="en-US" sz="2000" b="1" dirty="0" smtClean="0">
                  <a:solidFill>
                    <a:prstClr val="white"/>
                  </a:solidFill>
                </a:rPr>
                <a:t>Warranted Differences </a:t>
              </a:r>
              <a:endParaRPr lang="en-US" sz="2000" b="1" dirty="0">
                <a:solidFill>
                  <a:prstClr val="white"/>
                </a:solidFill>
              </a:endParaRPr>
            </a:p>
          </p:txBody>
        </p:sp>
      </p:grpSp>
      <p:grpSp>
        <p:nvGrpSpPr>
          <p:cNvPr id="9" name="Group 8"/>
          <p:cNvGrpSpPr/>
          <p:nvPr/>
        </p:nvGrpSpPr>
        <p:grpSpPr>
          <a:xfrm>
            <a:off x="533400" y="2595596"/>
            <a:ext cx="3967412" cy="2875582"/>
            <a:chOff x="4236719" y="633934"/>
            <a:chExt cx="1857374" cy="3494049"/>
          </a:xfrm>
        </p:grpSpPr>
        <p:sp>
          <p:nvSpPr>
            <p:cNvPr id="10" name="Rectangle 9"/>
            <p:cNvSpPr/>
            <p:nvPr/>
          </p:nvSpPr>
          <p:spPr>
            <a:xfrm>
              <a:off x="4236719" y="633934"/>
              <a:ext cx="1857374" cy="3444706"/>
            </a:xfrm>
            <a:prstGeom prst="rect">
              <a:avLst/>
            </a:prstGeom>
          </p:spPr>
          <p:style>
            <a:lnRef idx="2">
              <a:schemeClr val="accent4">
                <a:tint val="40000"/>
                <a:alpha val="90000"/>
                <a:hueOff val="0"/>
                <a:satOff val="0"/>
                <a:lumOff val="0"/>
                <a:alphaOff val="0"/>
              </a:schemeClr>
            </a:lnRef>
            <a:fillRef idx="1">
              <a:schemeClr val="accent4">
                <a:tint val="40000"/>
                <a:alpha val="90000"/>
                <a:hueOff val="0"/>
                <a:satOff val="0"/>
                <a:lumOff val="0"/>
                <a:alphaOff val="0"/>
              </a:schemeClr>
            </a:fillRef>
            <a:effectRef idx="0">
              <a:schemeClr val="accent4">
                <a:tint val="40000"/>
                <a:alpha val="90000"/>
                <a:hueOff val="0"/>
                <a:satOff val="0"/>
                <a:lumOff val="0"/>
                <a:alphaOff val="0"/>
              </a:schemeClr>
            </a:effectRef>
            <a:fontRef idx="minor">
              <a:schemeClr val="dk1">
                <a:hueOff val="0"/>
                <a:satOff val="0"/>
                <a:lumOff val="0"/>
                <a:alphaOff val="0"/>
              </a:schemeClr>
            </a:fontRef>
          </p:style>
        </p:sp>
        <p:sp>
          <p:nvSpPr>
            <p:cNvPr id="11" name="Rectangle 10"/>
            <p:cNvSpPr/>
            <p:nvPr/>
          </p:nvSpPr>
          <p:spPr>
            <a:xfrm>
              <a:off x="4236719" y="683277"/>
              <a:ext cx="1857374" cy="344470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0010" tIns="80010" rIns="106680" bIns="120015" numCol="1" spcCol="1270" anchor="t" anchorCtr="0">
              <a:noAutofit/>
            </a:bodyPr>
            <a:lstStyle/>
            <a:p>
              <a:pPr marL="171450" lvl="1" indent="-171450" defTabSz="800100" fontAlgn="auto">
                <a:lnSpc>
                  <a:spcPct val="90000"/>
                </a:lnSpc>
                <a:spcAft>
                  <a:spcPct val="15000"/>
                </a:spcAft>
                <a:buFont typeface="Wingdings" panose="05000000000000000000" pitchFamily="2" charset="2"/>
                <a:buChar char="§"/>
              </a:pPr>
              <a:r>
                <a:rPr lang="en-US" dirty="0" smtClean="0">
                  <a:solidFill>
                    <a:prstClr val="black">
                      <a:hueOff val="0"/>
                      <a:satOff val="0"/>
                      <a:lumOff val="0"/>
                      <a:alphaOff val="0"/>
                    </a:prstClr>
                  </a:solidFill>
                </a:rPr>
                <a:t>Differences in member population may require the use of certain measures to evaluate health services provided to particular demographic groups (e.g., age and life stage, case mix, low SES)</a:t>
              </a:r>
            </a:p>
            <a:p>
              <a:pPr marL="171450" lvl="1" indent="-171450" defTabSz="800100" fontAlgn="auto">
                <a:lnSpc>
                  <a:spcPct val="90000"/>
                </a:lnSpc>
                <a:spcAft>
                  <a:spcPct val="15000"/>
                </a:spcAft>
                <a:buFont typeface="Wingdings" panose="05000000000000000000" pitchFamily="2" charset="2"/>
                <a:buChar char="§"/>
              </a:pPr>
              <a:r>
                <a:rPr lang="en-US" dirty="0" smtClean="0">
                  <a:solidFill>
                    <a:prstClr val="black">
                      <a:hueOff val="0"/>
                      <a:satOff val="0"/>
                      <a:lumOff val="0"/>
                      <a:alphaOff val="0"/>
                    </a:prstClr>
                  </a:solidFill>
                </a:rPr>
                <a:t>More mature payer-provider partnerships may have capabilities to innovate and test new measures</a:t>
              </a:r>
            </a:p>
          </p:txBody>
        </p:sp>
      </p:grpSp>
      <p:grpSp>
        <p:nvGrpSpPr>
          <p:cNvPr id="18" name="Group 17"/>
          <p:cNvGrpSpPr/>
          <p:nvPr/>
        </p:nvGrpSpPr>
        <p:grpSpPr>
          <a:xfrm>
            <a:off x="4724402" y="1905000"/>
            <a:ext cx="4103162" cy="665395"/>
            <a:chOff x="1905" y="93646"/>
            <a:chExt cx="1857374" cy="432000"/>
          </a:xfrm>
          <a:solidFill>
            <a:schemeClr val="accent1"/>
          </a:solidFill>
        </p:grpSpPr>
        <p:sp>
          <p:nvSpPr>
            <p:cNvPr id="19" name="Rectangle 18"/>
            <p:cNvSpPr/>
            <p:nvPr/>
          </p:nvSpPr>
          <p:spPr>
            <a:xfrm>
              <a:off x="1905" y="93646"/>
              <a:ext cx="1857374" cy="432000"/>
            </a:xfrm>
            <a:prstGeom prst="rect">
              <a:avLst/>
            </a:prstGeom>
            <a:grpFill/>
            <a:ln>
              <a:solidFill>
                <a:schemeClr val="accent1"/>
              </a:solidFill>
            </a:ln>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20" name="Rectangle 19"/>
            <p:cNvSpPr/>
            <p:nvPr/>
          </p:nvSpPr>
          <p:spPr>
            <a:xfrm>
              <a:off x="1905" y="93646"/>
              <a:ext cx="1857374" cy="432000"/>
            </a:xfrm>
            <a:prstGeom prst="rect">
              <a:avLst/>
            </a:prstGeom>
            <a:grpFill/>
            <a:ln>
              <a:solidFill>
                <a:schemeClr val="accent1"/>
              </a:solidFill>
            </a:ln>
          </p:spPr>
          <p:style>
            <a:lnRef idx="0">
              <a:scrgbClr r="0" g="0" b="0"/>
            </a:lnRef>
            <a:fillRef idx="0">
              <a:scrgbClr r="0" g="0" b="0"/>
            </a:fillRef>
            <a:effectRef idx="0">
              <a:scrgbClr r="0" g="0" b="0"/>
            </a:effectRef>
            <a:fontRef idx="minor">
              <a:schemeClr val="lt1"/>
            </a:fontRef>
          </p:style>
          <p:txBody>
            <a:bodyPr spcFirstLastPara="0" vert="horz" wrap="square" lIns="106680" tIns="60960" rIns="106680" bIns="60960" numCol="1" spcCol="1270" anchor="ctr" anchorCtr="0">
              <a:noAutofit/>
            </a:bodyPr>
            <a:lstStyle/>
            <a:p>
              <a:pPr algn="ctr" defTabSz="666750" fontAlgn="auto">
                <a:lnSpc>
                  <a:spcPct val="90000"/>
                </a:lnSpc>
                <a:spcAft>
                  <a:spcPct val="35000"/>
                </a:spcAft>
              </a:pPr>
              <a:r>
                <a:rPr lang="en-US" sz="2000" b="1" dirty="0" smtClean="0">
                  <a:solidFill>
                    <a:prstClr val="white"/>
                  </a:solidFill>
                </a:rPr>
                <a:t>Unwarranted Differences </a:t>
              </a:r>
              <a:endParaRPr lang="en-US" sz="2000" b="1" dirty="0">
                <a:solidFill>
                  <a:prstClr val="white"/>
                </a:solidFill>
              </a:endParaRPr>
            </a:p>
          </p:txBody>
        </p:sp>
      </p:grpSp>
      <p:sp>
        <p:nvSpPr>
          <p:cNvPr id="23" name="Rectangle 22"/>
          <p:cNvSpPr/>
          <p:nvPr/>
        </p:nvSpPr>
        <p:spPr>
          <a:xfrm>
            <a:off x="4724401" y="2558533"/>
            <a:ext cx="4103161" cy="2872036"/>
          </a:xfrm>
          <a:prstGeom prst="rect">
            <a:avLst/>
          </a:prstGeom>
          <a:solidFill>
            <a:schemeClr val="tx2">
              <a:lumMod val="20000"/>
              <a:lumOff val="80000"/>
            </a:schemeClr>
          </a:solidFill>
          <a:ln>
            <a:solidFill>
              <a:schemeClr val="tx2">
                <a:lumMod val="20000"/>
                <a:lumOff val="8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0010" tIns="80010" rIns="106680" bIns="120015" numCol="1" spcCol="1270" anchor="t" anchorCtr="0">
            <a:noAutofit/>
          </a:bodyPr>
          <a:lstStyle/>
          <a:p>
            <a:pPr marL="171450" indent="-171450" fontAlgn="auto">
              <a:spcBef>
                <a:spcPts val="0"/>
              </a:spcBef>
              <a:spcAft>
                <a:spcPts val="0"/>
              </a:spcAft>
              <a:buFont typeface="Wingdings" panose="05000000000000000000" pitchFamily="2" charset="2"/>
              <a:buChar char="§"/>
            </a:pPr>
            <a:r>
              <a:rPr lang="en-US" dirty="0">
                <a:solidFill>
                  <a:prstClr val="black">
                    <a:hueOff val="0"/>
                    <a:satOff val="0"/>
                    <a:lumOff val="0"/>
                    <a:alphaOff val="0"/>
                  </a:prstClr>
                </a:solidFill>
              </a:rPr>
              <a:t>It is not always clear which measure is “the best”</a:t>
            </a:r>
          </a:p>
          <a:p>
            <a:pPr marL="171450" indent="-171450" fontAlgn="auto">
              <a:spcBef>
                <a:spcPts val="0"/>
              </a:spcBef>
              <a:spcAft>
                <a:spcPts val="0"/>
              </a:spcAft>
              <a:buFont typeface="Wingdings" panose="05000000000000000000" pitchFamily="2" charset="2"/>
              <a:buChar char="§"/>
            </a:pPr>
            <a:r>
              <a:rPr lang="en-US" dirty="0" smtClean="0">
                <a:solidFill>
                  <a:prstClr val="black">
                    <a:hueOff val="0"/>
                    <a:satOff val="0"/>
                    <a:lumOff val="0"/>
                    <a:alphaOff val="0"/>
                  </a:prstClr>
                </a:solidFill>
              </a:rPr>
              <a:t>Plans may </a:t>
            </a:r>
            <a:r>
              <a:rPr lang="en-US" dirty="0">
                <a:solidFill>
                  <a:prstClr val="black">
                    <a:hueOff val="0"/>
                    <a:satOff val="0"/>
                    <a:lumOff val="0"/>
                    <a:alphaOff val="0"/>
                  </a:prstClr>
                </a:solidFill>
              </a:rPr>
              <a:t>prefer to use certain </a:t>
            </a:r>
            <a:r>
              <a:rPr lang="en-US" dirty="0" smtClean="0">
                <a:solidFill>
                  <a:prstClr val="black">
                    <a:hueOff val="0"/>
                    <a:satOff val="0"/>
                    <a:lumOff val="0"/>
                    <a:alphaOff val="0"/>
                  </a:prstClr>
                </a:solidFill>
              </a:rPr>
              <a:t>measures </a:t>
            </a:r>
            <a:r>
              <a:rPr lang="en-US" dirty="0">
                <a:solidFill>
                  <a:prstClr val="black">
                    <a:hueOff val="0"/>
                    <a:satOff val="0"/>
                    <a:lumOff val="0"/>
                    <a:alphaOff val="0"/>
                  </a:prstClr>
                </a:solidFill>
              </a:rPr>
              <a:t>over </a:t>
            </a:r>
            <a:r>
              <a:rPr lang="en-US" dirty="0" smtClean="0">
                <a:solidFill>
                  <a:prstClr val="black">
                    <a:hueOff val="0"/>
                    <a:satOff val="0"/>
                    <a:lumOff val="0"/>
                    <a:alphaOff val="0"/>
                  </a:prstClr>
                </a:solidFill>
              </a:rPr>
              <a:t>others </a:t>
            </a:r>
            <a:endParaRPr lang="en-US" dirty="0">
              <a:solidFill>
                <a:prstClr val="black">
                  <a:hueOff val="0"/>
                  <a:satOff val="0"/>
                  <a:lumOff val="0"/>
                  <a:alphaOff val="0"/>
                </a:prstClr>
              </a:solidFill>
            </a:endParaRPr>
          </a:p>
          <a:p>
            <a:pPr marL="171450" indent="-171450" fontAlgn="auto">
              <a:spcBef>
                <a:spcPts val="0"/>
              </a:spcBef>
              <a:spcAft>
                <a:spcPts val="0"/>
              </a:spcAft>
              <a:buFont typeface="Wingdings" panose="05000000000000000000" pitchFamily="2" charset="2"/>
              <a:buChar char="§"/>
            </a:pPr>
            <a:r>
              <a:rPr lang="en-US" dirty="0" smtClean="0">
                <a:solidFill>
                  <a:prstClr val="black">
                    <a:hueOff val="0"/>
                    <a:satOff val="0"/>
                    <a:lumOff val="0"/>
                    <a:alphaOff val="0"/>
                  </a:prstClr>
                </a:solidFill>
              </a:rPr>
              <a:t>Measures may use different inclusion </a:t>
            </a:r>
            <a:r>
              <a:rPr lang="en-US" dirty="0">
                <a:solidFill>
                  <a:prstClr val="black">
                    <a:hueOff val="0"/>
                    <a:satOff val="0"/>
                    <a:lumOff val="0"/>
                    <a:alphaOff val="0"/>
                  </a:prstClr>
                </a:solidFill>
              </a:rPr>
              <a:t>and exclusion </a:t>
            </a:r>
            <a:r>
              <a:rPr lang="en-US" dirty="0" smtClean="0">
                <a:solidFill>
                  <a:prstClr val="black">
                    <a:hueOff val="0"/>
                    <a:satOff val="0"/>
                    <a:lumOff val="0"/>
                    <a:alphaOff val="0"/>
                  </a:prstClr>
                </a:solidFill>
              </a:rPr>
              <a:t>criteria</a:t>
            </a:r>
          </a:p>
          <a:p>
            <a:pPr marL="171450" indent="-171450" fontAlgn="auto">
              <a:spcBef>
                <a:spcPts val="0"/>
              </a:spcBef>
              <a:spcAft>
                <a:spcPts val="0"/>
              </a:spcAft>
              <a:buFont typeface="Wingdings" panose="05000000000000000000" pitchFamily="2" charset="2"/>
              <a:buChar char="§"/>
            </a:pPr>
            <a:r>
              <a:rPr lang="en-US" dirty="0" smtClean="0">
                <a:solidFill>
                  <a:prstClr val="black">
                    <a:hueOff val="0"/>
                    <a:satOff val="0"/>
                    <a:lumOff val="0"/>
                    <a:alphaOff val="0"/>
                  </a:prstClr>
                </a:solidFill>
              </a:rPr>
              <a:t>Adjusting for differences in patient illness (risk-adjustment) may be different in different measures</a:t>
            </a:r>
            <a:endParaRPr lang="en-US" dirty="0">
              <a:solidFill>
                <a:prstClr val="black">
                  <a:hueOff val="0"/>
                  <a:satOff val="0"/>
                  <a:lumOff val="0"/>
                  <a:alphaOff val="0"/>
                </a:prstClr>
              </a:solidFill>
            </a:endParaRPr>
          </a:p>
        </p:txBody>
      </p:sp>
      <p:sp>
        <p:nvSpPr>
          <p:cNvPr id="16" name="Rounded Rectangle 15"/>
          <p:cNvSpPr/>
          <p:nvPr/>
        </p:nvSpPr>
        <p:spPr>
          <a:xfrm>
            <a:off x="368303" y="5715000"/>
            <a:ext cx="8547097" cy="515257"/>
          </a:xfrm>
          <a:prstGeom prst="roundRect">
            <a:avLst/>
          </a:prstGeom>
          <a:ln/>
        </p:spPr>
        <p:style>
          <a:lnRef idx="2">
            <a:schemeClr val="accent3"/>
          </a:lnRef>
          <a:fillRef idx="1">
            <a:schemeClr val="lt1"/>
          </a:fillRef>
          <a:effectRef idx="0">
            <a:schemeClr val="accent3"/>
          </a:effectRef>
          <a:fontRef idx="minor">
            <a:schemeClr val="dk1"/>
          </a:fontRef>
        </p:style>
        <p:txBody>
          <a:bodyPr rtlCol="0" anchor="ctr"/>
          <a:lstStyle/>
          <a:p>
            <a:pPr algn="ctr" fontAlgn="auto">
              <a:spcBef>
                <a:spcPts val="0"/>
              </a:spcBef>
              <a:spcAft>
                <a:spcPts val="0"/>
              </a:spcAft>
            </a:pPr>
            <a:r>
              <a:rPr lang="en-US" b="1" dirty="0" smtClean="0">
                <a:solidFill>
                  <a:srgbClr val="094975"/>
                </a:solidFill>
              </a:rPr>
              <a:t> Goal: To align quality measures as much as possible when appropriate</a:t>
            </a:r>
            <a:endParaRPr lang="en-US" dirty="0">
              <a:solidFill>
                <a:prstClr val="black"/>
              </a:solidFill>
            </a:endParaRPr>
          </a:p>
        </p:txBody>
      </p:sp>
    </p:spTree>
    <p:extLst>
      <p:ext uri="{BB962C8B-B14F-4D97-AF65-F5344CB8AC3E}">
        <p14:creationId xmlns:p14="http://schemas.microsoft.com/office/powerpoint/2010/main" val="35165784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Bef>
                <a:spcPts val="1800"/>
              </a:spcBef>
            </a:pPr>
            <a:r>
              <a:rPr lang="en-US" dirty="0" smtClean="0"/>
              <a:t>What are your initial reactions to the information presented?</a:t>
            </a:r>
          </a:p>
          <a:p>
            <a:pPr>
              <a:spcBef>
                <a:spcPts val="1800"/>
              </a:spcBef>
            </a:pPr>
            <a:r>
              <a:rPr lang="en-US" dirty="0" smtClean="0"/>
              <a:t>How best can the state facilitate quality measure alignment? </a:t>
            </a:r>
            <a:endParaRPr lang="en-US" dirty="0"/>
          </a:p>
        </p:txBody>
      </p:sp>
      <p:sp>
        <p:nvSpPr>
          <p:cNvPr id="3" name="Title 2"/>
          <p:cNvSpPr>
            <a:spLocks noGrp="1"/>
          </p:cNvSpPr>
          <p:nvPr>
            <p:ph type="ctrTitle"/>
          </p:nvPr>
        </p:nvSpPr>
        <p:spPr/>
        <p:txBody>
          <a:bodyPr/>
          <a:lstStyle/>
          <a:p>
            <a:r>
              <a:rPr lang="en-US" dirty="0" smtClean="0"/>
              <a:t>Questions for the SQAC</a:t>
            </a:r>
            <a:endParaRPr lang="en-US" dirty="0"/>
          </a:p>
        </p:txBody>
      </p:sp>
    </p:spTree>
    <p:extLst>
      <p:ext uri="{BB962C8B-B14F-4D97-AF65-F5344CB8AC3E}">
        <p14:creationId xmlns:p14="http://schemas.microsoft.com/office/powerpoint/2010/main" val="24528659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a:spLocks noGrp="1"/>
          </p:cNvSpPr>
          <p:nvPr>
            <p:ph type="title"/>
          </p:nvPr>
        </p:nvSpPr>
        <p:spPr>
          <a:xfrm>
            <a:off x="741363" y="4114800"/>
            <a:ext cx="7772400" cy="1362075"/>
          </a:xfrm>
        </p:spPr>
        <p:txBody>
          <a:bodyPr/>
          <a:lstStyle/>
          <a:p>
            <a:r>
              <a:rPr lang="en-US" sz="3200" dirty="0" smtClean="0"/>
              <a:t>SQAC 2016 Final Report</a:t>
            </a:r>
            <a:endParaRPr lang="en-US" sz="3200" dirty="0"/>
          </a:p>
        </p:txBody>
      </p:sp>
      <p:sp>
        <p:nvSpPr>
          <p:cNvPr id="7" name="Text Placeholder 5"/>
          <p:cNvSpPr txBox="1">
            <a:spLocks/>
          </p:cNvSpPr>
          <p:nvPr/>
        </p:nvSpPr>
        <p:spPr bwMode="auto">
          <a:xfrm>
            <a:off x="762000" y="3895725"/>
            <a:ext cx="7772400"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097AB"/>
              </a:buClr>
              <a:buSzPct val="125000"/>
              <a:buFont typeface="Times" pitchFamily="18" charset="0"/>
              <a:buChar char="•"/>
              <a:defRPr sz="2400">
                <a:solidFill>
                  <a:srgbClr val="002B69"/>
                </a:solidFill>
                <a:latin typeface="Calibri" pitchFamily="34" charset="0"/>
                <a:ea typeface="+mn-ea"/>
                <a:cs typeface="Calibri" pitchFamily="34" charset="0"/>
              </a:defRPr>
            </a:lvl1pPr>
            <a:lvl2pPr marL="742950" indent="-285750" algn="l" rtl="0" eaLnBrk="0" fontAlgn="base" hangingPunct="0">
              <a:spcBef>
                <a:spcPct val="20000"/>
              </a:spcBef>
              <a:spcAft>
                <a:spcPct val="0"/>
              </a:spcAft>
              <a:buChar char="–"/>
              <a:defRPr sz="2000">
                <a:solidFill>
                  <a:srgbClr val="002B69"/>
                </a:solidFill>
                <a:latin typeface="Calibri" pitchFamily="34" charset="0"/>
                <a:ea typeface="+mn-ea"/>
                <a:cs typeface="Calibri" pitchFamily="34" charset="0"/>
              </a:defRPr>
            </a:lvl2pPr>
            <a:lvl3pPr marL="1143000" indent="-228600" algn="l" rtl="0" eaLnBrk="0" fontAlgn="base" hangingPunct="0">
              <a:spcBef>
                <a:spcPct val="20000"/>
              </a:spcBef>
              <a:spcAft>
                <a:spcPct val="0"/>
              </a:spcAft>
              <a:buClr>
                <a:srgbClr val="009999"/>
              </a:buClr>
              <a:buSzPct val="130000"/>
              <a:buFont typeface="Times" pitchFamily="18" charset="0"/>
              <a:buChar char="•"/>
              <a:defRPr sz="2000">
                <a:solidFill>
                  <a:srgbClr val="002B69"/>
                </a:solidFill>
                <a:latin typeface="Calibri" pitchFamily="34" charset="0"/>
                <a:ea typeface="+mn-ea"/>
                <a:cs typeface="Calibri" pitchFamily="34" charset="0"/>
              </a:defRPr>
            </a:lvl3pPr>
            <a:lvl4pPr marL="1600200" indent="-228600" algn="l" rtl="0" eaLnBrk="0" fontAlgn="base" hangingPunct="0">
              <a:spcBef>
                <a:spcPct val="20000"/>
              </a:spcBef>
              <a:spcAft>
                <a:spcPct val="0"/>
              </a:spcAft>
              <a:buChar char="–"/>
              <a:defRPr>
                <a:solidFill>
                  <a:srgbClr val="002B69"/>
                </a:solidFill>
                <a:latin typeface="Calibri" pitchFamily="34" charset="0"/>
                <a:ea typeface="+mn-ea"/>
                <a:cs typeface="Calibri" pitchFamily="34" charset="0"/>
              </a:defRPr>
            </a:lvl4pPr>
            <a:lvl5pPr marL="2057400" indent="-228600" algn="l" rtl="0" eaLnBrk="0" fontAlgn="base" hangingPunct="0">
              <a:spcBef>
                <a:spcPct val="20000"/>
              </a:spcBef>
              <a:spcAft>
                <a:spcPct val="0"/>
              </a:spcAft>
              <a:buClr>
                <a:srgbClr val="002864"/>
              </a:buClr>
              <a:buChar char="»"/>
              <a:defRPr>
                <a:solidFill>
                  <a:srgbClr val="002B69"/>
                </a:solidFill>
                <a:latin typeface="Calibri" pitchFamily="34" charset="0"/>
                <a:ea typeface="+mn-ea"/>
                <a:cs typeface="Calibri" pitchFamily="34" charset="0"/>
              </a:defRPr>
            </a:lvl5pPr>
            <a:lvl6pPr marL="2514600" indent="-228600" algn="l" rtl="0" eaLnBrk="1" fontAlgn="base" hangingPunct="1">
              <a:spcBef>
                <a:spcPct val="20000"/>
              </a:spcBef>
              <a:spcAft>
                <a:spcPct val="0"/>
              </a:spcAft>
              <a:buClr>
                <a:srgbClr val="002864"/>
              </a:buClr>
              <a:buChar char="»"/>
              <a:defRPr>
                <a:solidFill>
                  <a:srgbClr val="002B69"/>
                </a:solidFill>
                <a:latin typeface="+mn-lt"/>
                <a:ea typeface="+mn-ea"/>
              </a:defRPr>
            </a:lvl6pPr>
            <a:lvl7pPr marL="2971800" indent="-228600" algn="l" rtl="0" eaLnBrk="1" fontAlgn="base" hangingPunct="1">
              <a:spcBef>
                <a:spcPct val="20000"/>
              </a:spcBef>
              <a:spcAft>
                <a:spcPct val="0"/>
              </a:spcAft>
              <a:buClr>
                <a:srgbClr val="002864"/>
              </a:buClr>
              <a:buChar char="»"/>
              <a:defRPr>
                <a:solidFill>
                  <a:srgbClr val="002B69"/>
                </a:solidFill>
                <a:latin typeface="+mn-lt"/>
                <a:ea typeface="+mn-ea"/>
              </a:defRPr>
            </a:lvl7pPr>
            <a:lvl8pPr marL="3429000" indent="-228600" algn="l" rtl="0" eaLnBrk="1" fontAlgn="base" hangingPunct="1">
              <a:spcBef>
                <a:spcPct val="20000"/>
              </a:spcBef>
              <a:spcAft>
                <a:spcPct val="0"/>
              </a:spcAft>
              <a:buClr>
                <a:srgbClr val="002864"/>
              </a:buClr>
              <a:buChar char="»"/>
              <a:defRPr>
                <a:solidFill>
                  <a:srgbClr val="002B69"/>
                </a:solidFill>
                <a:latin typeface="+mn-lt"/>
                <a:ea typeface="+mn-ea"/>
              </a:defRPr>
            </a:lvl8pPr>
            <a:lvl9pPr marL="3886200" indent="-228600" algn="l" rtl="0" eaLnBrk="1" fontAlgn="base" hangingPunct="1">
              <a:spcBef>
                <a:spcPct val="20000"/>
              </a:spcBef>
              <a:spcAft>
                <a:spcPct val="0"/>
              </a:spcAft>
              <a:buClr>
                <a:srgbClr val="002864"/>
              </a:buClr>
              <a:buChar char="»"/>
              <a:defRPr>
                <a:solidFill>
                  <a:srgbClr val="002B69"/>
                </a:solidFill>
                <a:latin typeface="+mn-lt"/>
                <a:ea typeface="+mn-ea"/>
              </a:defRPr>
            </a:lvl9pPr>
          </a:lstStyle>
          <a:p>
            <a:pPr marL="0" indent="0">
              <a:buNone/>
            </a:pPr>
            <a:r>
              <a:rPr lang="en-US" sz="3200" kern="0" dirty="0" smtClean="0"/>
              <a:t>Review and Discuss</a:t>
            </a:r>
            <a:endParaRPr lang="en-US" sz="3200" kern="0" dirty="0"/>
          </a:p>
        </p:txBody>
      </p:sp>
    </p:spTree>
    <p:extLst>
      <p:ext uri="{BB962C8B-B14F-4D97-AF65-F5344CB8AC3E}">
        <p14:creationId xmlns:p14="http://schemas.microsoft.com/office/powerpoint/2010/main" val="2870207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914400"/>
          </a:xfrm>
        </p:spPr>
        <p:txBody>
          <a:bodyPr/>
          <a:lstStyle/>
          <a:p>
            <a:pPr marL="0" indent="0"/>
            <a:r>
              <a:rPr lang="en-US" dirty="0" smtClean="0"/>
              <a:t>Updates to 2017 SQMS</a:t>
            </a:r>
            <a:endParaRPr lang="en-US" dirty="0"/>
          </a:p>
        </p:txBody>
      </p:sp>
      <p:sp>
        <p:nvSpPr>
          <p:cNvPr id="5" name="Content Placeholder 2"/>
          <p:cNvSpPr>
            <a:spLocks noGrp="1"/>
          </p:cNvSpPr>
          <p:nvPr>
            <p:ph idx="1"/>
          </p:nvPr>
        </p:nvSpPr>
        <p:spPr>
          <a:xfrm>
            <a:off x="685800" y="762000"/>
            <a:ext cx="7769225" cy="5638800"/>
          </a:xfrm>
        </p:spPr>
        <p:txBody>
          <a:bodyPr/>
          <a:lstStyle/>
          <a:p>
            <a:pPr marL="0" indent="0">
              <a:buNone/>
            </a:pPr>
            <a:endParaRPr lang="en-US" dirty="0" smtClean="0"/>
          </a:p>
          <a:p>
            <a:r>
              <a:rPr lang="en-US" sz="2000" dirty="0" smtClean="0"/>
              <a:t>Recommend formally referencing the HEDIS Physician Measurement </a:t>
            </a:r>
            <a:r>
              <a:rPr lang="en-US" sz="2000" dirty="0"/>
              <a:t>s</a:t>
            </a:r>
            <a:r>
              <a:rPr lang="en-US" sz="2000" dirty="0" smtClean="0"/>
              <a:t>et as the HEDIS sub-set of the SQMS</a:t>
            </a:r>
          </a:p>
          <a:p>
            <a:r>
              <a:rPr lang="en-US" sz="2000" dirty="0"/>
              <a:t>This recommendation removes 11 measures from the SQMS as they are currently only in the HEDIS Health Plan set:</a:t>
            </a:r>
          </a:p>
          <a:p>
            <a:pPr marL="914400" lvl="1" indent="-457200">
              <a:buFont typeface="+mj-lt"/>
              <a:buAutoNum type="arabicPeriod"/>
            </a:pPr>
            <a:r>
              <a:rPr lang="en-US" sz="1800" dirty="0"/>
              <a:t>Annual dental visit</a:t>
            </a:r>
          </a:p>
          <a:p>
            <a:pPr marL="914400" lvl="1" indent="-457200">
              <a:buFont typeface="+mj-lt"/>
              <a:buAutoNum type="arabicPeriod"/>
            </a:pPr>
            <a:r>
              <a:rPr lang="en-US" sz="1800" dirty="0"/>
              <a:t>Aspirin use and discussion</a:t>
            </a:r>
          </a:p>
          <a:p>
            <a:pPr marL="914400" lvl="1" indent="-457200">
              <a:buFont typeface="+mj-lt"/>
              <a:buAutoNum type="arabicPeriod"/>
            </a:pPr>
            <a:r>
              <a:rPr lang="en-US" sz="1800" dirty="0"/>
              <a:t>CAHPS health plan survey v3.0 children with chronic conditions supplement</a:t>
            </a:r>
          </a:p>
          <a:p>
            <a:pPr marL="914400" lvl="1" indent="-457200">
              <a:buFont typeface="+mj-lt"/>
              <a:buAutoNum type="arabicPeriod"/>
            </a:pPr>
            <a:r>
              <a:rPr lang="en-US" sz="1800" dirty="0"/>
              <a:t>Counseling on physical activity in older adults</a:t>
            </a:r>
          </a:p>
          <a:p>
            <a:pPr marL="914400" lvl="1" indent="-457200">
              <a:buFont typeface="+mj-lt"/>
              <a:buAutoNum type="arabicPeriod"/>
            </a:pPr>
            <a:r>
              <a:rPr lang="en-US" sz="1800" dirty="0"/>
              <a:t>Fall risk management</a:t>
            </a:r>
          </a:p>
          <a:p>
            <a:pPr marL="914400" lvl="1" indent="-457200">
              <a:buFont typeface="+mj-lt"/>
              <a:buAutoNum type="arabicPeriod"/>
            </a:pPr>
            <a:r>
              <a:rPr lang="en-US" sz="1800" dirty="0"/>
              <a:t>Flu shots for adults ages 18-64</a:t>
            </a:r>
          </a:p>
          <a:p>
            <a:pPr marL="914400" lvl="1" indent="-457200">
              <a:buFont typeface="+mj-lt"/>
              <a:buAutoNum type="arabicPeriod"/>
            </a:pPr>
            <a:r>
              <a:rPr lang="en-US" sz="1800" dirty="0"/>
              <a:t>Flu shots for adults ages 65 and older</a:t>
            </a:r>
          </a:p>
          <a:p>
            <a:pPr marL="914400" lvl="1" indent="-457200">
              <a:buFont typeface="+mj-lt"/>
              <a:buAutoNum type="arabicPeriod"/>
            </a:pPr>
            <a:r>
              <a:rPr lang="en-US" sz="1800" dirty="0"/>
              <a:t>Medical assistance with smoking and tobacco use cessation</a:t>
            </a:r>
          </a:p>
          <a:p>
            <a:pPr marL="914400" lvl="1" indent="-457200">
              <a:buFont typeface="+mj-lt"/>
              <a:buAutoNum type="arabicPeriod"/>
            </a:pPr>
            <a:r>
              <a:rPr lang="en-US" sz="1800" dirty="0"/>
              <a:t>Osteoporosis testing in older women</a:t>
            </a:r>
          </a:p>
          <a:p>
            <a:pPr marL="914400" lvl="1" indent="-457200">
              <a:buFont typeface="+mj-lt"/>
              <a:buAutoNum type="arabicPeriod"/>
            </a:pPr>
            <a:r>
              <a:rPr lang="en-US" sz="1800" dirty="0"/>
              <a:t>Pneumococcal vaccination status for older adults</a:t>
            </a:r>
          </a:p>
          <a:p>
            <a:pPr marL="914400" lvl="1" indent="-457200">
              <a:buFont typeface="+mj-lt"/>
              <a:buAutoNum type="arabicPeriod"/>
            </a:pPr>
            <a:r>
              <a:rPr lang="en-US" sz="1800" dirty="0"/>
              <a:t>Urinary incontinence management in older adults</a:t>
            </a:r>
          </a:p>
          <a:p>
            <a:endParaRPr lang="en-US" dirty="0" smtClean="0"/>
          </a:p>
          <a:p>
            <a:pPr marL="457200" lvl="1" indent="0">
              <a:buNone/>
            </a:pPr>
            <a:endParaRPr lang="en-US" dirty="0" smtClean="0"/>
          </a:p>
        </p:txBody>
      </p:sp>
    </p:spTree>
    <p:extLst>
      <p:ext uri="{BB962C8B-B14F-4D97-AF65-F5344CB8AC3E}">
        <p14:creationId xmlns:p14="http://schemas.microsoft.com/office/powerpoint/2010/main" val="3761769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smtClean="0"/>
              <a:t>Updates to 2017 SQMS</a:t>
            </a:r>
            <a:endParaRPr lang="en-US" dirty="0"/>
          </a:p>
        </p:txBody>
      </p:sp>
      <p:sp>
        <p:nvSpPr>
          <p:cNvPr id="5" name="Content Placeholder 2"/>
          <p:cNvSpPr>
            <a:spLocks noGrp="1"/>
          </p:cNvSpPr>
          <p:nvPr>
            <p:ph idx="1"/>
          </p:nvPr>
        </p:nvSpPr>
        <p:spPr>
          <a:xfrm>
            <a:off x="685800" y="1600200"/>
            <a:ext cx="7772400" cy="4267200"/>
          </a:xfrm>
        </p:spPr>
        <p:txBody>
          <a:bodyPr/>
          <a:lstStyle/>
          <a:p>
            <a:pPr marL="0" indent="0">
              <a:buNone/>
            </a:pPr>
            <a:r>
              <a:rPr lang="en-US" dirty="0" smtClean="0"/>
              <a:t>Changes to HEDIS set</a:t>
            </a:r>
          </a:p>
          <a:p>
            <a:r>
              <a:rPr lang="en-US" dirty="0" smtClean="0"/>
              <a:t>Added five new measures:</a:t>
            </a:r>
            <a:endParaRPr lang="en-US" dirty="0"/>
          </a:p>
          <a:p>
            <a:pPr marL="800100" lvl="1" indent="-342900">
              <a:buFont typeface="+mj-lt"/>
              <a:buAutoNum type="arabicPeriod"/>
            </a:pPr>
            <a:r>
              <a:rPr lang="en-US" sz="1800" dirty="0" smtClean="0"/>
              <a:t>Follow-up after emergency department visit for mental illness</a:t>
            </a:r>
            <a:endParaRPr lang="en-US" sz="1800" dirty="0"/>
          </a:p>
          <a:p>
            <a:pPr marL="800100" lvl="1" indent="-342900">
              <a:buFont typeface="+mj-lt"/>
              <a:buAutoNum type="arabicPeriod"/>
            </a:pPr>
            <a:r>
              <a:rPr lang="en-US" sz="1800" dirty="0" smtClean="0"/>
              <a:t>Follow-up after emergency department visit for alcohol or other drug dependence</a:t>
            </a:r>
            <a:endParaRPr lang="en-US" sz="1800" dirty="0"/>
          </a:p>
          <a:p>
            <a:pPr marL="800100" lvl="1" indent="-342900">
              <a:buFont typeface="+mj-lt"/>
              <a:buAutoNum type="arabicPeriod"/>
            </a:pPr>
            <a:r>
              <a:rPr lang="en-US" sz="1800" dirty="0" smtClean="0"/>
              <a:t>Depression remission or response for adolescents and adults</a:t>
            </a:r>
            <a:endParaRPr lang="en-US" sz="1800" dirty="0"/>
          </a:p>
          <a:p>
            <a:pPr marL="800100" lvl="1" indent="-342900">
              <a:buFont typeface="+mj-lt"/>
              <a:buAutoNum type="arabicPeriod"/>
            </a:pPr>
            <a:r>
              <a:rPr lang="en-US" sz="1800" dirty="0" smtClean="0"/>
              <a:t>Statin therapy for patients with cardiovascular conditions</a:t>
            </a:r>
          </a:p>
          <a:p>
            <a:pPr marL="800100" lvl="1" indent="-342900">
              <a:buFont typeface="+mj-lt"/>
              <a:buAutoNum type="arabicPeriod"/>
            </a:pPr>
            <a:r>
              <a:rPr lang="en-US" sz="1800" dirty="0" smtClean="0"/>
              <a:t>Statin therapy for patients with diabetes</a:t>
            </a:r>
          </a:p>
          <a:p>
            <a:pPr marL="457200" lvl="1" indent="0">
              <a:buNone/>
            </a:pPr>
            <a:endParaRPr lang="en-US" sz="1800" dirty="0"/>
          </a:p>
          <a:p>
            <a:r>
              <a:rPr lang="en-US" dirty="0" smtClean="0"/>
              <a:t>Removed two measures:</a:t>
            </a:r>
            <a:endParaRPr lang="en-US" dirty="0"/>
          </a:p>
          <a:p>
            <a:pPr marL="800100" lvl="1" indent="-342900">
              <a:buFont typeface="+mj-lt"/>
              <a:buAutoNum type="arabicPeriod"/>
            </a:pPr>
            <a:r>
              <a:rPr lang="en-US" sz="1800" dirty="0" smtClean="0"/>
              <a:t>Use of appropriate medications for people with asthma</a:t>
            </a:r>
          </a:p>
          <a:p>
            <a:pPr marL="800100" lvl="1" indent="-342900">
              <a:buFont typeface="+mj-lt"/>
              <a:buAutoNum type="arabicPeriod"/>
            </a:pPr>
            <a:r>
              <a:rPr lang="en-US" sz="1800" dirty="0" smtClean="0"/>
              <a:t>Human papillomavirus vaccine for female adolescents</a:t>
            </a:r>
          </a:p>
          <a:p>
            <a:pPr marL="0" indent="0">
              <a:buNone/>
            </a:pPr>
            <a:endParaRPr lang="en-US" dirty="0"/>
          </a:p>
          <a:p>
            <a:pPr marL="457200" lvl="1" indent="0">
              <a:buNone/>
            </a:pP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altLang="en-US" smtClean="0"/>
              <a:t>Agenda</a:t>
            </a:r>
          </a:p>
        </p:txBody>
      </p:sp>
      <p:sp>
        <p:nvSpPr>
          <p:cNvPr id="7171" name="Content Placeholder 2"/>
          <p:cNvSpPr>
            <a:spLocks noGrp="1"/>
          </p:cNvSpPr>
          <p:nvPr>
            <p:ph idx="1"/>
          </p:nvPr>
        </p:nvSpPr>
        <p:spPr>
          <a:xfrm>
            <a:off x="685800" y="1524000"/>
            <a:ext cx="7772400" cy="4114800"/>
          </a:xfrm>
        </p:spPr>
        <p:txBody>
          <a:bodyPr/>
          <a:lstStyle/>
          <a:p>
            <a:r>
              <a:rPr lang="en-US" sz="2000" dirty="0" smtClean="0"/>
              <a:t>Welcome and Introductions</a:t>
            </a:r>
            <a:r>
              <a:rPr lang="en-US" sz="2000" dirty="0"/>
              <a:t>		     </a:t>
            </a:r>
            <a:r>
              <a:rPr lang="en-US" sz="2000" dirty="0" smtClean="0"/>
              <a:t>1:00 </a:t>
            </a:r>
            <a:r>
              <a:rPr lang="en-US" sz="2000" dirty="0"/>
              <a:t>– </a:t>
            </a:r>
            <a:r>
              <a:rPr lang="en-US" sz="2000" dirty="0" smtClean="0"/>
              <a:t>1:10</a:t>
            </a:r>
            <a:endParaRPr lang="en-US" sz="2000" dirty="0"/>
          </a:p>
          <a:p>
            <a:pPr marL="0" indent="0">
              <a:buNone/>
            </a:pPr>
            <a:endParaRPr lang="en-US" sz="2000" dirty="0"/>
          </a:p>
          <a:p>
            <a:r>
              <a:rPr lang="en-US" sz="2000" dirty="0" smtClean="0"/>
              <a:t>Discuss Measure Alignment</a:t>
            </a:r>
            <a:r>
              <a:rPr lang="en-US" sz="2000" dirty="0"/>
              <a:t>		</a:t>
            </a:r>
            <a:r>
              <a:rPr lang="en-US" sz="2000" dirty="0" smtClean="0"/>
              <a:t>     1:10 </a:t>
            </a:r>
            <a:r>
              <a:rPr lang="en-US" sz="2000" dirty="0"/>
              <a:t>– </a:t>
            </a:r>
            <a:r>
              <a:rPr lang="en-US" sz="2000" dirty="0" smtClean="0"/>
              <a:t>1:40</a:t>
            </a:r>
            <a:endParaRPr lang="en-US" sz="2000" dirty="0"/>
          </a:p>
          <a:p>
            <a:pPr marL="0" indent="0">
              <a:buNone/>
            </a:pPr>
            <a:r>
              <a:rPr lang="en-US" sz="2000" dirty="0"/>
              <a:t>	</a:t>
            </a:r>
          </a:p>
          <a:p>
            <a:r>
              <a:rPr lang="en-US" sz="2000" dirty="0"/>
              <a:t>Review Final Report			     </a:t>
            </a:r>
            <a:r>
              <a:rPr lang="en-US" sz="2000" dirty="0" smtClean="0"/>
              <a:t>1:40 </a:t>
            </a:r>
            <a:r>
              <a:rPr lang="en-US" sz="2000" dirty="0"/>
              <a:t>– </a:t>
            </a:r>
            <a:r>
              <a:rPr lang="en-US" sz="2000" dirty="0" smtClean="0"/>
              <a:t>2:10</a:t>
            </a:r>
            <a:endParaRPr lang="en-US" sz="2000" dirty="0"/>
          </a:p>
          <a:p>
            <a:pPr marL="0" indent="0">
              <a:buNone/>
            </a:pPr>
            <a:r>
              <a:rPr lang="en-US" sz="2000" dirty="0"/>
              <a:t>					</a:t>
            </a:r>
          </a:p>
          <a:p>
            <a:pPr eaLnBrk="1" hangingPunct="1"/>
            <a:r>
              <a:rPr lang="en-US" sz="2000" dirty="0" smtClean="0"/>
              <a:t>Wrap Up/Next </a:t>
            </a:r>
            <a:r>
              <a:rPr lang="en-US" sz="2000" dirty="0"/>
              <a:t>Steps		</a:t>
            </a:r>
            <a:r>
              <a:rPr lang="en-US" sz="2000" dirty="0" smtClean="0"/>
              <a:t>                     2:10 </a:t>
            </a:r>
            <a:r>
              <a:rPr lang="en-US" sz="2000" dirty="0"/>
              <a:t>– </a:t>
            </a:r>
            <a:r>
              <a:rPr lang="en-US" sz="2000" dirty="0" smtClean="0"/>
              <a:t>3:00</a:t>
            </a:r>
            <a:endParaRPr lang="en-US" sz="2000" dirty="0"/>
          </a:p>
          <a:p>
            <a:pPr marL="0" indent="0" eaLnBrk="1" hangingPunct="1">
              <a:buNone/>
            </a:pPr>
            <a:endParaRPr lang="en-US" sz="2000" dirty="0"/>
          </a:p>
          <a:p>
            <a:pPr marL="0" indent="0" eaLnBrk="1" hangingPunct="1">
              <a:buNone/>
            </a:pPr>
            <a:endParaRPr lang="en-US" altLang="en-US" sz="22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685800" y="1219200"/>
            <a:ext cx="8153400" cy="5029200"/>
          </a:xfrm>
        </p:spPr>
        <p:txBody>
          <a:bodyPr/>
          <a:lstStyle/>
          <a:p>
            <a:pPr marL="0" indent="0">
              <a:buNone/>
            </a:pPr>
            <a:r>
              <a:rPr lang="en-US" dirty="0" smtClean="0"/>
              <a:t>Changes to CMS process </a:t>
            </a:r>
            <a:r>
              <a:rPr lang="en-US" dirty="0"/>
              <a:t>m</a:t>
            </a:r>
            <a:r>
              <a:rPr lang="en-US" dirty="0" smtClean="0"/>
              <a:t>easures </a:t>
            </a:r>
          </a:p>
          <a:p>
            <a:r>
              <a:rPr lang="en-US" sz="2000" dirty="0" smtClean="0"/>
              <a:t>Eight measures retired</a:t>
            </a:r>
            <a:endParaRPr lang="en-US" sz="2000" dirty="0"/>
          </a:p>
          <a:p>
            <a:pPr marL="800100" lvl="1" indent="-342900">
              <a:buFont typeface="+mj-lt"/>
              <a:buAutoNum type="arabicPeriod"/>
            </a:pPr>
            <a:r>
              <a:rPr lang="en-US" sz="1800" dirty="0" smtClean="0"/>
              <a:t>Evaluation of Left Ventricle Systolic (LVS) function (HF-2)</a:t>
            </a:r>
            <a:endParaRPr lang="en-US" sz="1800" dirty="0"/>
          </a:p>
          <a:p>
            <a:pPr marL="800100" lvl="1" indent="-342900">
              <a:buFont typeface="+mj-lt"/>
              <a:buAutoNum type="arabicPeriod"/>
            </a:pPr>
            <a:r>
              <a:rPr lang="en-US" sz="1800" dirty="0" smtClean="0"/>
              <a:t>Surgery patients on beta-blocker therapy prior to arrival who received beta-blocker during the perioperative period (SCIP-Card-2)</a:t>
            </a:r>
            <a:endParaRPr lang="en-US" sz="1800" dirty="0"/>
          </a:p>
          <a:p>
            <a:pPr marL="800100" lvl="1" indent="-342900">
              <a:buFont typeface="+mj-lt"/>
              <a:buAutoNum type="arabicPeriod"/>
            </a:pPr>
            <a:r>
              <a:rPr lang="en-US" sz="1800" dirty="0" smtClean="0"/>
              <a:t>Prophylactic antibiotics discontinued within 24 hours after surgery end time (SCIP-Inf-3a)</a:t>
            </a:r>
            <a:endParaRPr lang="en-US" sz="1800" dirty="0"/>
          </a:p>
          <a:p>
            <a:pPr marL="800100" lvl="1" indent="-342900">
              <a:buFont typeface="+mj-lt"/>
              <a:buAutoNum type="arabicPeriod"/>
            </a:pPr>
            <a:r>
              <a:rPr lang="en-US" sz="1800" dirty="0" smtClean="0"/>
              <a:t>Surgery patients who received appropriate venous thromboembolism prophylaxis within 24 hours prior to surgery to 24 hours after surgery (SCIP-VTE-2)</a:t>
            </a:r>
            <a:endParaRPr lang="en-US" sz="1800" dirty="0"/>
          </a:p>
          <a:p>
            <a:pPr marL="800100" lvl="1" indent="-342900">
              <a:buFont typeface="+mj-lt"/>
              <a:buAutoNum type="arabicPeriod"/>
            </a:pPr>
            <a:r>
              <a:rPr lang="en-US" sz="1800" dirty="0" smtClean="0"/>
              <a:t>Cardiac surgery patients who controlled postoperative blood glucose (SCIP-Inf-4)</a:t>
            </a:r>
            <a:endParaRPr lang="en-US" sz="1800" dirty="0"/>
          </a:p>
          <a:p>
            <a:pPr marL="800100" lvl="1" indent="-342900">
              <a:buFont typeface="+mj-lt"/>
              <a:buAutoNum type="arabicPeriod"/>
            </a:pPr>
            <a:r>
              <a:rPr lang="en-US" sz="1800" dirty="0" smtClean="0"/>
              <a:t>Home management plan of care document given to patient/caregiver (CAC-3)</a:t>
            </a:r>
            <a:endParaRPr lang="en-US" sz="1800" dirty="0"/>
          </a:p>
          <a:p>
            <a:pPr marL="800100" lvl="1" indent="-342900">
              <a:buFont typeface="+mj-lt"/>
              <a:buAutoNum type="arabicPeriod"/>
            </a:pPr>
            <a:r>
              <a:rPr lang="en-US" sz="1800" dirty="0" smtClean="0"/>
              <a:t>Detailed discharge instructions (HF-1)</a:t>
            </a:r>
          </a:p>
          <a:p>
            <a:pPr marL="800100" lvl="1" indent="-342900">
              <a:buFont typeface="+mj-lt"/>
              <a:buAutoNum type="arabicPeriod"/>
            </a:pPr>
            <a:r>
              <a:rPr lang="en-US" sz="1800" dirty="0" smtClean="0"/>
              <a:t>Patients discharged on multiple antipsychotic medications (HBIPS-4)</a:t>
            </a:r>
            <a:endParaRPr lang="en-US" sz="1800" dirty="0"/>
          </a:p>
          <a:p>
            <a:endParaRPr lang="en-US" dirty="0" smtClean="0"/>
          </a:p>
        </p:txBody>
      </p:sp>
      <p:sp>
        <p:nvSpPr>
          <p:cNvPr id="8194" name="Title 1"/>
          <p:cNvSpPr>
            <a:spLocks noGrp="1"/>
          </p:cNvSpPr>
          <p:nvPr>
            <p:ph type="title"/>
          </p:nvPr>
        </p:nvSpPr>
        <p:spPr>
          <a:xfrm>
            <a:off x="685800" y="457200"/>
            <a:ext cx="7772400" cy="990600"/>
          </a:xfrm>
        </p:spPr>
        <p:txBody>
          <a:bodyPr/>
          <a:lstStyle/>
          <a:p>
            <a:r>
              <a:rPr lang="en-US" dirty="0" smtClean="0"/>
              <a:t>Updates to 2017 SQMS</a:t>
            </a:r>
            <a:endParaRPr lang="en-US" dirty="0"/>
          </a:p>
        </p:txBody>
      </p:sp>
    </p:spTree>
    <p:extLst>
      <p:ext uri="{BB962C8B-B14F-4D97-AF65-F5344CB8AC3E}">
        <p14:creationId xmlns:p14="http://schemas.microsoft.com/office/powerpoint/2010/main" val="29323344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Updates to 2017 SQMS</a:t>
            </a:r>
            <a:endParaRPr lang="en-US" dirty="0"/>
          </a:p>
        </p:txBody>
      </p:sp>
      <p:sp>
        <p:nvSpPr>
          <p:cNvPr id="3" name="Content Placeholder 2"/>
          <p:cNvSpPr>
            <a:spLocks noGrp="1"/>
          </p:cNvSpPr>
          <p:nvPr>
            <p:ph idx="1"/>
          </p:nvPr>
        </p:nvSpPr>
        <p:spPr>
          <a:xfrm>
            <a:off x="685800" y="1447800"/>
            <a:ext cx="7772400" cy="4114800"/>
          </a:xfrm>
        </p:spPr>
        <p:txBody>
          <a:bodyPr/>
          <a:lstStyle/>
          <a:p>
            <a:pPr marL="0" indent="0">
              <a:buNone/>
            </a:pPr>
            <a:r>
              <a:rPr lang="en-US" dirty="0" smtClean="0"/>
              <a:t>Changes to CMS process measures (continued) </a:t>
            </a:r>
          </a:p>
          <a:p>
            <a:r>
              <a:rPr lang="en-US" dirty="0" smtClean="0"/>
              <a:t>One measure added</a:t>
            </a:r>
          </a:p>
          <a:p>
            <a:pPr marL="914400" lvl="1" indent="-457200">
              <a:buFont typeface="+mj-lt"/>
              <a:buAutoNum type="arabicPeriod"/>
            </a:pPr>
            <a:r>
              <a:rPr lang="en-US" dirty="0" smtClean="0"/>
              <a:t>Patients discharged on multiple antipsychotic medications with appropriate justification (HBIPS-5)</a:t>
            </a:r>
          </a:p>
          <a:p>
            <a:pPr marL="457200" lvl="1" indent="0">
              <a:buNone/>
            </a:pPr>
            <a:endParaRPr lang="en-US" dirty="0" smtClean="0"/>
          </a:p>
          <a:p>
            <a:endParaRPr lang="en-US" dirty="0"/>
          </a:p>
        </p:txBody>
      </p:sp>
    </p:spTree>
    <p:extLst>
      <p:ext uri="{BB962C8B-B14F-4D97-AF65-F5344CB8AC3E}">
        <p14:creationId xmlns:p14="http://schemas.microsoft.com/office/powerpoint/2010/main" val="24237586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itle 1"/>
          <p:cNvSpPr txBox="1">
            <a:spLocks/>
          </p:cNvSpPr>
          <p:nvPr/>
        </p:nvSpPr>
        <p:spPr bwMode="auto">
          <a:xfrm>
            <a:off x="676275" y="685800"/>
            <a:ext cx="7772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0097AB"/>
              </a:buClr>
              <a:buSzPct val="125000"/>
              <a:buFont typeface="Times" pitchFamily="18" charset="0"/>
              <a:buChar char="•"/>
              <a:defRPr sz="2400">
                <a:solidFill>
                  <a:srgbClr val="002B69"/>
                </a:solidFill>
                <a:latin typeface="Calibri" pitchFamily="34" charset="0"/>
                <a:ea typeface="Osaka"/>
                <a:cs typeface="Calibri" pitchFamily="34" charset="0"/>
              </a:defRPr>
            </a:lvl1pPr>
            <a:lvl2pPr marL="742950" indent="-285750" eaLnBrk="0" hangingPunct="0">
              <a:spcBef>
                <a:spcPct val="20000"/>
              </a:spcBef>
              <a:buChar char="–"/>
              <a:defRPr sz="2000">
                <a:solidFill>
                  <a:srgbClr val="002B69"/>
                </a:solidFill>
                <a:latin typeface="Calibri" pitchFamily="34" charset="0"/>
                <a:ea typeface="Osaka"/>
                <a:cs typeface="Calibri" pitchFamily="34" charset="0"/>
              </a:defRPr>
            </a:lvl2pPr>
            <a:lvl3pPr marL="1143000" indent="-228600" eaLnBrk="0" hangingPunct="0">
              <a:spcBef>
                <a:spcPct val="20000"/>
              </a:spcBef>
              <a:buClr>
                <a:srgbClr val="009999"/>
              </a:buClr>
              <a:buSzPct val="130000"/>
              <a:buFont typeface="Times" pitchFamily="18" charset="0"/>
              <a:buChar char="•"/>
              <a:defRPr sz="2000">
                <a:solidFill>
                  <a:srgbClr val="002B69"/>
                </a:solidFill>
                <a:latin typeface="Calibri" pitchFamily="34" charset="0"/>
                <a:ea typeface="Osaka"/>
                <a:cs typeface="Calibri" pitchFamily="34" charset="0"/>
              </a:defRPr>
            </a:lvl3pPr>
            <a:lvl4pPr marL="1600200" indent="-228600" eaLnBrk="0" hangingPunct="0">
              <a:spcBef>
                <a:spcPct val="20000"/>
              </a:spcBef>
              <a:buChar char="–"/>
              <a:defRPr>
                <a:solidFill>
                  <a:srgbClr val="002B69"/>
                </a:solidFill>
                <a:latin typeface="Calibri" pitchFamily="34" charset="0"/>
                <a:ea typeface="Osaka"/>
                <a:cs typeface="Calibri" pitchFamily="34" charset="0"/>
              </a:defRPr>
            </a:lvl4pPr>
            <a:lvl5pPr marL="2057400" indent="-228600" eaLnBrk="0" hangingPunct="0">
              <a:spcBef>
                <a:spcPct val="20000"/>
              </a:spcBef>
              <a:buClr>
                <a:srgbClr val="002864"/>
              </a:buClr>
              <a:buChar char="»"/>
              <a:defRPr>
                <a:solidFill>
                  <a:srgbClr val="002B69"/>
                </a:solidFill>
                <a:latin typeface="Calibri" pitchFamily="34" charset="0"/>
                <a:ea typeface="Osaka"/>
                <a:cs typeface="Calibri" pitchFamily="34" charset="0"/>
              </a:defRPr>
            </a:lvl5pPr>
            <a:lvl6pPr marL="2514600" indent="-228600" eaLnBrk="0" fontAlgn="base" hangingPunct="0">
              <a:spcBef>
                <a:spcPct val="20000"/>
              </a:spcBef>
              <a:spcAft>
                <a:spcPct val="0"/>
              </a:spcAft>
              <a:buClr>
                <a:srgbClr val="002864"/>
              </a:buClr>
              <a:buChar char="»"/>
              <a:defRPr>
                <a:solidFill>
                  <a:srgbClr val="002B69"/>
                </a:solidFill>
                <a:latin typeface="Calibri" pitchFamily="34" charset="0"/>
                <a:ea typeface="Osaka"/>
                <a:cs typeface="Calibri" pitchFamily="34" charset="0"/>
              </a:defRPr>
            </a:lvl6pPr>
            <a:lvl7pPr marL="2971800" indent="-228600" eaLnBrk="0" fontAlgn="base" hangingPunct="0">
              <a:spcBef>
                <a:spcPct val="20000"/>
              </a:spcBef>
              <a:spcAft>
                <a:spcPct val="0"/>
              </a:spcAft>
              <a:buClr>
                <a:srgbClr val="002864"/>
              </a:buClr>
              <a:buChar char="»"/>
              <a:defRPr>
                <a:solidFill>
                  <a:srgbClr val="002B69"/>
                </a:solidFill>
                <a:latin typeface="Calibri" pitchFamily="34" charset="0"/>
                <a:ea typeface="Osaka"/>
                <a:cs typeface="Calibri" pitchFamily="34" charset="0"/>
              </a:defRPr>
            </a:lvl7pPr>
            <a:lvl8pPr marL="3429000" indent="-228600" eaLnBrk="0" fontAlgn="base" hangingPunct="0">
              <a:spcBef>
                <a:spcPct val="20000"/>
              </a:spcBef>
              <a:spcAft>
                <a:spcPct val="0"/>
              </a:spcAft>
              <a:buClr>
                <a:srgbClr val="002864"/>
              </a:buClr>
              <a:buChar char="»"/>
              <a:defRPr>
                <a:solidFill>
                  <a:srgbClr val="002B69"/>
                </a:solidFill>
                <a:latin typeface="Calibri" pitchFamily="34" charset="0"/>
                <a:ea typeface="Osaka"/>
                <a:cs typeface="Calibri" pitchFamily="34" charset="0"/>
              </a:defRPr>
            </a:lvl8pPr>
            <a:lvl9pPr marL="3886200" indent="-228600" eaLnBrk="0" fontAlgn="base" hangingPunct="0">
              <a:spcBef>
                <a:spcPct val="20000"/>
              </a:spcBef>
              <a:spcAft>
                <a:spcPct val="0"/>
              </a:spcAft>
              <a:buClr>
                <a:srgbClr val="002864"/>
              </a:buClr>
              <a:buChar char="»"/>
              <a:defRPr>
                <a:solidFill>
                  <a:srgbClr val="002B69"/>
                </a:solidFill>
                <a:latin typeface="Calibri" pitchFamily="34" charset="0"/>
                <a:ea typeface="Osaka"/>
                <a:cs typeface="Calibri" pitchFamily="34" charset="0"/>
              </a:defRPr>
            </a:lvl9pPr>
          </a:lstStyle>
          <a:p>
            <a:pPr eaLnBrk="1" hangingPunct="1">
              <a:spcBef>
                <a:spcPct val="0"/>
              </a:spcBef>
              <a:buClrTx/>
              <a:buSzTx/>
              <a:buFontTx/>
              <a:buNone/>
            </a:pPr>
            <a:r>
              <a:rPr lang="en-US" altLang="en-US" sz="2800" dirty="0">
                <a:latin typeface="Segoe UI Semibold" pitchFamily="34" charset="0"/>
                <a:cs typeface="Osaka"/>
              </a:rPr>
              <a:t>For more information</a:t>
            </a:r>
          </a:p>
        </p:txBody>
      </p:sp>
      <p:sp>
        <p:nvSpPr>
          <p:cNvPr id="16389" name="Content Placeholder 2"/>
          <p:cNvSpPr txBox="1">
            <a:spLocks/>
          </p:cNvSpPr>
          <p:nvPr/>
        </p:nvSpPr>
        <p:spPr bwMode="auto">
          <a:xfrm>
            <a:off x="762000" y="1447800"/>
            <a:ext cx="7772400"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rgbClr val="0097AB"/>
              </a:buClr>
              <a:buSzPct val="125000"/>
              <a:buFont typeface="Times" pitchFamily="18" charset="0"/>
              <a:buChar char="•"/>
              <a:defRPr sz="2400">
                <a:solidFill>
                  <a:srgbClr val="002B69"/>
                </a:solidFill>
                <a:latin typeface="Calibri" pitchFamily="34" charset="0"/>
                <a:ea typeface="Osaka"/>
                <a:cs typeface="Calibri" pitchFamily="34" charset="0"/>
              </a:defRPr>
            </a:lvl1pPr>
            <a:lvl2pPr marL="742950" indent="-285750" eaLnBrk="0" hangingPunct="0">
              <a:spcBef>
                <a:spcPct val="20000"/>
              </a:spcBef>
              <a:buChar char="–"/>
              <a:defRPr sz="2000">
                <a:solidFill>
                  <a:srgbClr val="002B69"/>
                </a:solidFill>
                <a:latin typeface="Calibri" pitchFamily="34" charset="0"/>
                <a:ea typeface="Osaka"/>
                <a:cs typeface="Calibri" pitchFamily="34" charset="0"/>
              </a:defRPr>
            </a:lvl2pPr>
            <a:lvl3pPr marL="1143000" indent="-228600" eaLnBrk="0" hangingPunct="0">
              <a:spcBef>
                <a:spcPct val="20000"/>
              </a:spcBef>
              <a:buClr>
                <a:srgbClr val="009999"/>
              </a:buClr>
              <a:buSzPct val="130000"/>
              <a:buFont typeface="Times" pitchFamily="18" charset="0"/>
              <a:buChar char="•"/>
              <a:defRPr sz="2000">
                <a:solidFill>
                  <a:srgbClr val="002B69"/>
                </a:solidFill>
                <a:latin typeface="Calibri" pitchFamily="34" charset="0"/>
                <a:ea typeface="Osaka"/>
                <a:cs typeface="Calibri" pitchFamily="34" charset="0"/>
              </a:defRPr>
            </a:lvl3pPr>
            <a:lvl4pPr marL="1600200" indent="-228600" eaLnBrk="0" hangingPunct="0">
              <a:spcBef>
                <a:spcPct val="20000"/>
              </a:spcBef>
              <a:buChar char="–"/>
              <a:defRPr>
                <a:solidFill>
                  <a:srgbClr val="002B69"/>
                </a:solidFill>
                <a:latin typeface="Calibri" pitchFamily="34" charset="0"/>
                <a:ea typeface="Osaka"/>
                <a:cs typeface="Calibri" pitchFamily="34" charset="0"/>
              </a:defRPr>
            </a:lvl4pPr>
            <a:lvl5pPr marL="2057400" indent="-228600" eaLnBrk="0" hangingPunct="0">
              <a:spcBef>
                <a:spcPct val="20000"/>
              </a:spcBef>
              <a:buClr>
                <a:srgbClr val="002864"/>
              </a:buClr>
              <a:buChar char="»"/>
              <a:defRPr>
                <a:solidFill>
                  <a:srgbClr val="002B69"/>
                </a:solidFill>
                <a:latin typeface="Calibri" pitchFamily="34" charset="0"/>
                <a:ea typeface="Osaka"/>
                <a:cs typeface="Calibri" pitchFamily="34" charset="0"/>
              </a:defRPr>
            </a:lvl5pPr>
            <a:lvl6pPr marL="2514600" indent="-228600" eaLnBrk="0" fontAlgn="base" hangingPunct="0">
              <a:spcBef>
                <a:spcPct val="20000"/>
              </a:spcBef>
              <a:spcAft>
                <a:spcPct val="0"/>
              </a:spcAft>
              <a:buClr>
                <a:srgbClr val="002864"/>
              </a:buClr>
              <a:buChar char="»"/>
              <a:defRPr>
                <a:solidFill>
                  <a:srgbClr val="002B69"/>
                </a:solidFill>
                <a:latin typeface="Calibri" pitchFamily="34" charset="0"/>
                <a:ea typeface="Osaka"/>
                <a:cs typeface="Calibri" pitchFamily="34" charset="0"/>
              </a:defRPr>
            </a:lvl6pPr>
            <a:lvl7pPr marL="2971800" indent="-228600" eaLnBrk="0" fontAlgn="base" hangingPunct="0">
              <a:spcBef>
                <a:spcPct val="20000"/>
              </a:spcBef>
              <a:spcAft>
                <a:spcPct val="0"/>
              </a:spcAft>
              <a:buClr>
                <a:srgbClr val="002864"/>
              </a:buClr>
              <a:buChar char="»"/>
              <a:defRPr>
                <a:solidFill>
                  <a:srgbClr val="002B69"/>
                </a:solidFill>
                <a:latin typeface="Calibri" pitchFamily="34" charset="0"/>
                <a:ea typeface="Osaka"/>
                <a:cs typeface="Calibri" pitchFamily="34" charset="0"/>
              </a:defRPr>
            </a:lvl7pPr>
            <a:lvl8pPr marL="3429000" indent="-228600" eaLnBrk="0" fontAlgn="base" hangingPunct="0">
              <a:spcBef>
                <a:spcPct val="20000"/>
              </a:spcBef>
              <a:spcAft>
                <a:spcPct val="0"/>
              </a:spcAft>
              <a:buClr>
                <a:srgbClr val="002864"/>
              </a:buClr>
              <a:buChar char="»"/>
              <a:defRPr>
                <a:solidFill>
                  <a:srgbClr val="002B69"/>
                </a:solidFill>
                <a:latin typeface="Calibri" pitchFamily="34" charset="0"/>
                <a:ea typeface="Osaka"/>
                <a:cs typeface="Calibri" pitchFamily="34" charset="0"/>
              </a:defRPr>
            </a:lvl8pPr>
            <a:lvl9pPr marL="3886200" indent="-228600" eaLnBrk="0" fontAlgn="base" hangingPunct="0">
              <a:spcBef>
                <a:spcPct val="20000"/>
              </a:spcBef>
              <a:spcAft>
                <a:spcPct val="0"/>
              </a:spcAft>
              <a:buClr>
                <a:srgbClr val="002864"/>
              </a:buClr>
              <a:buChar char="»"/>
              <a:defRPr>
                <a:solidFill>
                  <a:srgbClr val="002B69"/>
                </a:solidFill>
                <a:latin typeface="Calibri" pitchFamily="34" charset="0"/>
                <a:ea typeface="Osaka"/>
                <a:cs typeface="Calibri" pitchFamily="34" charset="0"/>
              </a:defRPr>
            </a:lvl9pPr>
          </a:lstStyle>
          <a:p>
            <a:pPr eaLnBrk="1" hangingPunct="1"/>
            <a:r>
              <a:rPr lang="en-US" altLang="en-US" dirty="0">
                <a:cs typeface="Osaka"/>
                <a:hlinkClick r:id="rId3"/>
              </a:rPr>
              <a:t>http://chiamass.gov/sqac</a:t>
            </a:r>
            <a:r>
              <a:rPr lang="en-US" altLang="en-US" dirty="0" smtClean="0">
                <a:cs typeface="Osaka"/>
                <a:hlinkClick r:id="rId3"/>
              </a:rPr>
              <a:t>/</a:t>
            </a:r>
          </a:p>
          <a:p>
            <a:pPr eaLnBrk="1" hangingPunct="1"/>
            <a:r>
              <a:rPr lang="en-US" altLang="en-US" dirty="0" smtClean="0">
                <a:cs typeface="Osaka"/>
                <a:hlinkClick r:id="rId3"/>
              </a:rPr>
              <a:t>sqac@state.ma.us</a:t>
            </a:r>
            <a:endParaRPr lang="en-US" altLang="en-US" dirty="0">
              <a:cs typeface="Osak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495800" y="4572000"/>
            <a:ext cx="3962400" cy="914401"/>
          </a:xfrm>
        </p:spPr>
        <p:txBody>
          <a:bodyPr/>
          <a:lstStyle/>
          <a:p>
            <a:r>
              <a:rPr lang="en-US" dirty="0" smtClean="0"/>
              <a:t>Presentation at SQAC Meeting</a:t>
            </a:r>
          </a:p>
          <a:p>
            <a:r>
              <a:rPr lang="en-US" dirty="0" smtClean="0"/>
              <a:t>10/31/2016</a:t>
            </a:r>
            <a:endParaRPr lang="en-US" dirty="0"/>
          </a:p>
        </p:txBody>
      </p:sp>
      <p:sp>
        <p:nvSpPr>
          <p:cNvPr id="3" name="Text Placeholder 2"/>
          <p:cNvSpPr>
            <a:spLocks noGrp="1"/>
          </p:cNvSpPr>
          <p:nvPr>
            <p:ph type="body" sz="quarter" idx="13"/>
          </p:nvPr>
        </p:nvSpPr>
        <p:spPr>
          <a:xfrm>
            <a:off x="762000" y="3425534"/>
            <a:ext cx="7772400" cy="1146466"/>
          </a:xfrm>
        </p:spPr>
        <p:txBody>
          <a:bodyPr/>
          <a:lstStyle/>
          <a:p>
            <a:pPr algn="l"/>
            <a:r>
              <a:rPr lang="en-US" sz="2800" b="1" cap="all" dirty="0" smtClean="0"/>
              <a:t>Quality Measurement Landscape in the Commonwealth</a:t>
            </a:r>
            <a:endParaRPr lang="en-US" sz="2800" b="1" cap="all" dirty="0"/>
          </a:p>
        </p:txBody>
      </p:sp>
    </p:spTree>
    <p:extLst>
      <p:ext uri="{BB962C8B-B14F-4D97-AF65-F5344CB8AC3E}">
        <p14:creationId xmlns:p14="http://schemas.microsoft.com/office/powerpoint/2010/main" val="39783715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sz="2800" dirty="0" smtClean="0"/>
              <a:t>Agenda</a:t>
            </a:r>
            <a:endParaRPr lang="en-US" sz="2800" dirty="0"/>
          </a:p>
        </p:txBody>
      </p:sp>
      <p:sp>
        <p:nvSpPr>
          <p:cNvPr id="5" name="Content Placeholder 4"/>
          <p:cNvSpPr>
            <a:spLocks noGrp="1"/>
          </p:cNvSpPr>
          <p:nvPr>
            <p:ph idx="1"/>
          </p:nvPr>
        </p:nvSpPr>
        <p:spPr>
          <a:xfrm>
            <a:off x="685800" y="2397825"/>
            <a:ext cx="7772400" cy="3926775"/>
          </a:xfrm>
        </p:spPr>
        <p:txBody>
          <a:bodyPr/>
          <a:lstStyle/>
          <a:p>
            <a:r>
              <a:rPr lang="en-US" sz="2000" dirty="0" smtClean="0"/>
              <a:t>Advancing quality </a:t>
            </a:r>
            <a:r>
              <a:rPr lang="en-US" sz="2000" dirty="0"/>
              <a:t>within Massachusetts’ healthcare </a:t>
            </a:r>
            <a:r>
              <a:rPr lang="en-US" sz="2000" dirty="0" smtClean="0"/>
              <a:t>system </a:t>
            </a:r>
          </a:p>
          <a:p>
            <a:r>
              <a:rPr lang="en-US" sz="2000" dirty="0" smtClean="0"/>
              <a:t>Current state of alignment in Massachusetts:</a:t>
            </a:r>
          </a:p>
          <a:p>
            <a:pPr lvl="1"/>
            <a:r>
              <a:rPr lang="en-US" sz="2000" dirty="0" smtClean="0"/>
              <a:t>Quality measures</a:t>
            </a:r>
          </a:p>
          <a:p>
            <a:pPr lvl="1"/>
            <a:r>
              <a:rPr lang="en-US" sz="2000" dirty="0"/>
              <a:t>Benchmarking methods</a:t>
            </a:r>
          </a:p>
          <a:p>
            <a:pPr lvl="1"/>
            <a:r>
              <a:rPr lang="en-US" sz="2000" dirty="0" smtClean="0"/>
              <a:t>Data </a:t>
            </a:r>
            <a:r>
              <a:rPr lang="en-US" sz="2000" smtClean="0"/>
              <a:t>reporting methods</a:t>
            </a:r>
            <a:endParaRPr lang="en-US" sz="2000" dirty="0" smtClean="0"/>
          </a:p>
        </p:txBody>
      </p:sp>
    </p:spTree>
    <p:extLst>
      <p:ext uri="{BB962C8B-B14F-4D97-AF65-F5344CB8AC3E}">
        <p14:creationId xmlns:p14="http://schemas.microsoft.com/office/powerpoint/2010/main" val="9528560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31800" y="990600"/>
            <a:ext cx="8331200" cy="3962400"/>
          </a:xfrm>
          <a:ln>
            <a:noFill/>
          </a:ln>
        </p:spPr>
        <p:txBody>
          <a:bodyPr>
            <a:noAutofit/>
          </a:bodyPr>
          <a:lstStyle/>
          <a:p>
            <a:pPr>
              <a:spcAft>
                <a:spcPts val="600"/>
              </a:spcAft>
            </a:pPr>
            <a:r>
              <a:rPr lang="en-US" sz="1600" dirty="0"/>
              <a:t>Quality measurement is fragmented across public and private programs with few similar measures used to assess healthcare performance across all programs.</a:t>
            </a:r>
          </a:p>
          <a:p>
            <a:pPr>
              <a:spcAft>
                <a:spcPts val="600"/>
              </a:spcAft>
            </a:pPr>
            <a:r>
              <a:rPr lang="en-US" sz="1600" dirty="0" smtClean="0"/>
              <a:t>Providers </a:t>
            </a:r>
            <a:r>
              <a:rPr lang="en-US" sz="1600" dirty="0"/>
              <a:t>do not receive a unified message on quality measurement from state agencies, diluting each agency’s impact and increasing administrative burden</a:t>
            </a:r>
            <a:r>
              <a:rPr lang="en-US" sz="1600" dirty="0" smtClean="0"/>
              <a:t>.</a:t>
            </a:r>
          </a:p>
          <a:p>
            <a:pPr>
              <a:spcAft>
                <a:spcPts val="600"/>
              </a:spcAft>
            </a:pPr>
            <a:r>
              <a:rPr lang="en-US" sz="1600" dirty="0" smtClean="0"/>
              <a:t>Policymakers in the Commonwealth currently rely </a:t>
            </a:r>
            <a:r>
              <a:rPr lang="en-US" sz="1600" dirty="0"/>
              <a:t>on a </a:t>
            </a:r>
            <a:r>
              <a:rPr lang="en-US" sz="1600" dirty="0" smtClean="0"/>
              <a:t>set </a:t>
            </a:r>
            <a:r>
              <a:rPr lang="en-US" sz="1600" dirty="0"/>
              <a:t>of </a:t>
            </a:r>
            <a:r>
              <a:rPr lang="en-US" sz="1600" dirty="0" smtClean="0"/>
              <a:t>mostly process measures (through the Statewide Quality Measure Set) to </a:t>
            </a:r>
            <a:r>
              <a:rPr lang="en-US" sz="1600" dirty="0"/>
              <a:t>assess the quality of </a:t>
            </a:r>
            <a:r>
              <a:rPr lang="en-US" sz="1600" dirty="0" smtClean="0"/>
              <a:t>non-hospital based healthcare in </a:t>
            </a:r>
            <a:r>
              <a:rPr lang="en-US" sz="1600" dirty="0"/>
              <a:t>the </a:t>
            </a:r>
            <a:r>
              <a:rPr lang="en-US" sz="1600" dirty="0" smtClean="0"/>
              <a:t>Commonwealth. </a:t>
            </a:r>
          </a:p>
          <a:p>
            <a:pPr>
              <a:spcAft>
                <a:spcPts val="600"/>
              </a:spcAft>
            </a:pPr>
            <a:r>
              <a:rPr lang="en-US" sz="1600" dirty="0" smtClean="0"/>
              <a:t>There is a growing interest in using outcome measures to more meaningfully evaluate quality. At present, outcome measures are burdensome to report for providers and payers alike in </a:t>
            </a:r>
            <a:r>
              <a:rPr lang="en-US" sz="1600" dirty="0"/>
              <a:t>the absence of a centralized </a:t>
            </a:r>
            <a:r>
              <a:rPr lang="en-US" sz="1600" dirty="0" smtClean="0"/>
              <a:t>method for data collection and abstraction.</a:t>
            </a:r>
          </a:p>
          <a:p>
            <a:pPr>
              <a:spcAft>
                <a:spcPts val="600"/>
              </a:spcAft>
            </a:pPr>
            <a:r>
              <a:rPr lang="en-US" sz="1600" dirty="0" smtClean="0"/>
              <a:t>More payers and health care organizations are entering into Alternative Payment Models (APMs), which tie financial rewards to performance on quality measures.</a:t>
            </a:r>
          </a:p>
          <a:p>
            <a:pPr>
              <a:spcAft>
                <a:spcPts val="600"/>
              </a:spcAft>
            </a:pPr>
            <a:r>
              <a:rPr lang="en-US" sz="1600" dirty="0" smtClean="0"/>
              <a:t>The State as convener, monitor of system performance, and the largest payer and purchaser of healthcare </a:t>
            </a:r>
            <a:r>
              <a:rPr lang="en-US" sz="1600" dirty="0"/>
              <a:t>services </a:t>
            </a:r>
            <a:r>
              <a:rPr lang="en-US" sz="1600" dirty="0" smtClean="0"/>
              <a:t>plays a unique role in leading efforts to develop a coordinated quality strategy in the Commonwealth.</a:t>
            </a:r>
          </a:p>
        </p:txBody>
      </p:sp>
      <p:sp>
        <p:nvSpPr>
          <p:cNvPr id="3" name="Title 2"/>
          <p:cNvSpPr>
            <a:spLocks noGrp="1"/>
          </p:cNvSpPr>
          <p:nvPr>
            <p:ph type="ctrTitle"/>
          </p:nvPr>
        </p:nvSpPr>
        <p:spPr/>
        <p:txBody>
          <a:bodyPr/>
          <a:lstStyle/>
          <a:p>
            <a:r>
              <a:rPr lang="en-US" dirty="0" smtClean="0"/>
              <a:t>The case for advancing a coordinated quality strategy</a:t>
            </a:r>
            <a:endParaRPr lang="en-US" dirty="0"/>
          </a:p>
        </p:txBody>
      </p:sp>
      <p:sp>
        <p:nvSpPr>
          <p:cNvPr id="4" name="Rounded Rectangle 3"/>
          <p:cNvSpPr/>
          <p:nvPr/>
        </p:nvSpPr>
        <p:spPr>
          <a:xfrm>
            <a:off x="435099" y="5334000"/>
            <a:ext cx="8229600" cy="990600"/>
          </a:xfrm>
          <a:prstGeom prst="roundRect">
            <a:avLst/>
          </a:prstGeom>
          <a:ln/>
        </p:spPr>
        <p:style>
          <a:lnRef idx="2">
            <a:schemeClr val="accent3"/>
          </a:lnRef>
          <a:fillRef idx="1">
            <a:schemeClr val="lt1"/>
          </a:fillRef>
          <a:effectRef idx="0">
            <a:schemeClr val="accent3"/>
          </a:effectRef>
          <a:fontRef idx="minor">
            <a:schemeClr val="dk1"/>
          </a:fontRef>
        </p:style>
        <p:txBody>
          <a:bodyPr rtlCol="0" anchor="ctr"/>
          <a:lstStyle/>
          <a:p>
            <a:pPr algn="ctr" fontAlgn="auto">
              <a:spcBef>
                <a:spcPts val="0"/>
              </a:spcBef>
              <a:spcAft>
                <a:spcPts val="0"/>
              </a:spcAft>
            </a:pPr>
            <a:r>
              <a:rPr lang="en-US" b="1" dirty="0" smtClean="0">
                <a:solidFill>
                  <a:srgbClr val="094975"/>
                </a:solidFill>
              </a:rPr>
              <a:t>Vision:  A coordinated quality strategy that focuses the improvement of healthcare quality for all residents of the Commonwealth and reduces the administrative </a:t>
            </a:r>
            <a:r>
              <a:rPr lang="en-US" b="1" dirty="0">
                <a:solidFill>
                  <a:srgbClr val="094975"/>
                </a:solidFill>
              </a:rPr>
              <a:t>burden on </a:t>
            </a:r>
            <a:r>
              <a:rPr lang="en-US" b="1" dirty="0" smtClean="0">
                <a:solidFill>
                  <a:srgbClr val="094975"/>
                </a:solidFill>
              </a:rPr>
              <a:t>provider and payer organizations.</a:t>
            </a:r>
            <a:endParaRPr lang="en-US" b="1" dirty="0">
              <a:solidFill>
                <a:srgbClr val="094975"/>
              </a:solidFill>
            </a:endParaRPr>
          </a:p>
        </p:txBody>
      </p:sp>
    </p:spTree>
    <p:extLst>
      <p:ext uri="{BB962C8B-B14F-4D97-AF65-F5344CB8AC3E}">
        <p14:creationId xmlns:p14="http://schemas.microsoft.com/office/powerpoint/2010/main" val="17953488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2" name="Picture 6" descr="Image result for atriu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900" y="3171825"/>
            <a:ext cx="1352550" cy="276225"/>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Celticare Health Plan Logo">
            <a:hlinkClick r:id="rId4" tooltip="Celticare Health Plan Logo"/>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43800" y="4038600"/>
            <a:ext cx="1212849" cy="793405"/>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United Healthcare Innovative Enrollment logo"/>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896100" y="2057400"/>
            <a:ext cx="1981199" cy="536575"/>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ctrTitle"/>
          </p:nvPr>
        </p:nvSpPr>
        <p:spPr/>
        <p:txBody>
          <a:bodyPr/>
          <a:lstStyle/>
          <a:p>
            <a:r>
              <a:rPr lang="en-US" dirty="0" smtClean="0"/>
              <a:t>Providers and payers are calling for </a:t>
            </a:r>
            <a:r>
              <a:rPr lang="en-US" dirty="0"/>
              <a:t>alignment of quality </a:t>
            </a:r>
            <a:r>
              <a:rPr lang="en-US" dirty="0" smtClean="0"/>
              <a:t>measures and data reporting</a:t>
            </a:r>
            <a:endParaRPr lang="en-US" dirty="0"/>
          </a:p>
        </p:txBody>
      </p:sp>
      <p:sp>
        <p:nvSpPr>
          <p:cNvPr id="5" name="Rounded Rectangle 4"/>
          <p:cNvSpPr/>
          <p:nvPr/>
        </p:nvSpPr>
        <p:spPr>
          <a:xfrm>
            <a:off x="457200" y="1066800"/>
            <a:ext cx="8299450" cy="838200"/>
          </a:xfrm>
          <a:prstGeom prst="roundRect">
            <a:avLst/>
          </a:prstGeom>
          <a:ln/>
        </p:spPr>
        <p:style>
          <a:lnRef idx="2">
            <a:schemeClr val="accent3"/>
          </a:lnRef>
          <a:fillRef idx="1">
            <a:schemeClr val="lt1"/>
          </a:fillRef>
          <a:effectRef idx="0">
            <a:schemeClr val="accent3"/>
          </a:effectRef>
          <a:fontRef idx="minor">
            <a:schemeClr val="dk1"/>
          </a:fontRef>
        </p:style>
        <p:txBody>
          <a:bodyPr rtlCol="0" anchor="ctr"/>
          <a:lstStyle/>
          <a:p>
            <a:pPr algn="ctr" fontAlgn="auto">
              <a:spcBef>
                <a:spcPts val="0"/>
              </a:spcBef>
              <a:spcAft>
                <a:spcPts val="0"/>
              </a:spcAft>
            </a:pPr>
            <a:r>
              <a:rPr lang="en-US" dirty="0" smtClean="0">
                <a:solidFill>
                  <a:prstClr val="black"/>
                </a:solidFill>
              </a:rPr>
              <a:t>Providers and payers have </a:t>
            </a:r>
            <a:r>
              <a:rPr lang="en-US" dirty="0">
                <a:solidFill>
                  <a:prstClr val="black"/>
                </a:solidFill>
              </a:rPr>
              <a:t>consistently called for statewide alignment on quality </a:t>
            </a:r>
            <a:r>
              <a:rPr lang="en-US" dirty="0" smtClean="0">
                <a:solidFill>
                  <a:prstClr val="black"/>
                </a:solidFill>
              </a:rPr>
              <a:t>measures to </a:t>
            </a:r>
            <a:r>
              <a:rPr lang="en-US" dirty="0">
                <a:solidFill>
                  <a:prstClr val="black"/>
                </a:solidFill>
              </a:rPr>
              <a:t>simplify reporting and to </a:t>
            </a:r>
            <a:r>
              <a:rPr lang="en-US" dirty="0" smtClean="0">
                <a:solidFill>
                  <a:prstClr val="black"/>
                </a:solidFill>
              </a:rPr>
              <a:t>focus quality-improvement </a:t>
            </a:r>
            <a:r>
              <a:rPr lang="en-US" dirty="0">
                <a:solidFill>
                  <a:prstClr val="black"/>
                </a:solidFill>
              </a:rPr>
              <a:t>efforts. </a:t>
            </a:r>
          </a:p>
        </p:txBody>
      </p:sp>
      <p:sp>
        <p:nvSpPr>
          <p:cNvPr id="7" name="Rounded Rectangular Callout 6"/>
          <p:cNvSpPr/>
          <p:nvPr/>
        </p:nvSpPr>
        <p:spPr>
          <a:xfrm flipH="1">
            <a:off x="381000" y="3505200"/>
            <a:ext cx="4419599" cy="1770698"/>
          </a:xfrm>
          <a:prstGeom prst="wedgeRoundRectCallout">
            <a:avLst>
              <a:gd name="adj1" fmla="val 38948"/>
              <a:gd name="adj2" fmla="val -54249"/>
              <a:gd name="adj3" fmla="val 16667"/>
            </a:avLst>
          </a:prstGeom>
          <a:ln w="38100">
            <a:solidFill>
              <a:schemeClr val="accent1"/>
            </a:solidFill>
          </a:ln>
        </p:spPr>
        <p:txBody>
          <a:bodyPr wrap="square">
            <a:spAutoFit/>
          </a:bodyPr>
          <a:lstStyle/>
          <a:p>
            <a:pPr fontAlgn="auto">
              <a:spcBef>
                <a:spcPct val="20000"/>
              </a:spcBef>
              <a:spcAft>
                <a:spcPts val="0"/>
              </a:spcAft>
            </a:pPr>
            <a:r>
              <a:rPr lang="en-US" sz="1400" dirty="0" smtClean="0">
                <a:solidFill>
                  <a:prstClr val="black"/>
                </a:solidFill>
                <a:latin typeface="Arial"/>
                <a:ea typeface="+mn-ea"/>
                <a:cs typeface="+mn-cs"/>
              </a:rPr>
              <a:t>“The lack of alignment means that…staff…must further </a:t>
            </a:r>
            <a:r>
              <a:rPr lang="en-US" sz="1400" b="1" dirty="0">
                <a:solidFill>
                  <a:srgbClr val="094975"/>
                </a:solidFill>
                <a:latin typeface="Arial"/>
                <a:ea typeface="+mn-ea"/>
                <a:cs typeface="+mn-cs"/>
              </a:rPr>
              <a:t>divide their attention </a:t>
            </a:r>
            <a:r>
              <a:rPr lang="en-US" sz="1400" dirty="0" smtClean="0">
                <a:solidFill>
                  <a:prstClr val="black"/>
                </a:solidFill>
                <a:latin typeface="Arial"/>
                <a:ea typeface="+mn-ea"/>
                <a:cs typeface="+mn-cs"/>
              </a:rPr>
              <a:t>and…attempt to identify which measures and activities should be priorities… [t]his is particularly stressful for clinicians, contributing to </a:t>
            </a:r>
            <a:r>
              <a:rPr lang="en-US" sz="1400" b="1" dirty="0">
                <a:solidFill>
                  <a:srgbClr val="094975"/>
                </a:solidFill>
                <a:latin typeface="Arial"/>
                <a:ea typeface="+mn-ea"/>
                <a:cs typeface="+mn-cs"/>
              </a:rPr>
              <a:t>physician burnout </a:t>
            </a:r>
            <a:r>
              <a:rPr lang="en-US" sz="1400" dirty="0" smtClean="0">
                <a:solidFill>
                  <a:prstClr val="black"/>
                </a:solidFill>
                <a:latin typeface="Arial"/>
                <a:ea typeface="+mn-ea"/>
                <a:cs typeface="+mn-cs"/>
              </a:rPr>
              <a:t>and the potential for…a </a:t>
            </a:r>
            <a:r>
              <a:rPr lang="en-US" sz="1400" b="1" dirty="0">
                <a:solidFill>
                  <a:srgbClr val="094975"/>
                </a:solidFill>
                <a:latin typeface="Arial"/>
                <a:ea typeface="+mn-ea"/>
                <a:cs typeface="+mn-cs"/>
              </a:rPr>
              <a:t>decline in the overall quality of care and time spent with patients</a:t>
            </a:r>
            <a:r>
              <a:rPr lang="en-US" sz="1400" dirty="0" smtClean="0">
                <a:solidFill>
                  <a:prstClr val="black"/>
                </a:solidFill>
                <a:latin typeface="Arial"/>
                <a:ea typeface="+mn-ea"/>
                <a:cs typeface="+mn-cs"/>
              </a:rPr>
              <a:t>.”</a:t>
            </a:r>
            <a:endParaRPr lang="en-US" sz="1400" dirty="0">
              <a:solidFill>
                <a:prstClr val="black"/>
              </a:solidFill>
              <a:latin typeface="Arial"/>
              <a:ea typeface="+mn-ea"/>
              <a:cs typeface="+mn-cs"/>
            </a:endParaRPr>
          </a:p>
        </p:txBody>
      </p:sp>
      <p:sp>
        <p:nvSpPr>
          <p:cNvPr id="8" name="Rounded Rectangular Callout 7"/>
          <p:cNvSpPr/>
          <p:nvPr/>
        </p:nvSpPr>
        <p:spPr>
          <a:xfrm>
            <a:off x="5105399" y="4715589"/>
            <a:ext cx="4000500" cy="2009061"/>
          </a:xfrm>
          <a:prstGeom prst="wedgeRoundRectCallout">
            <a:avLst>
              <a:gd name="adj1" fmla="val 37871"/>
              <a:gd name="adj2" fmla="val -53331"/>
              <a:gd name="adj3" fmla="val 16667"/>
            </a:avLst>
          </a:prstGeom>
          <a:ln w="38100">
            <a:solidFill>
              <a:schemeClr val="accent4"/>
            </a:solidFill>
          </a:ln>
        </p:spPr>
        <p:txBody>
          <a:bodyPr wrap="square">
            <a:spAutoFit/>
          </a:bodyPr>
          <a:lstStyle/>
          <a:p>
            <a:pPr fontAlgn="auto">
              <a:spcBef>
                <a:spcPct val="20000"/>
              </a:spcBef>
              <a:spcAft>
                <a:spcPts val="0"/>
              </a:spcAft>
            </a:pPr>
            <a:r>
              <a:rPr lang="en-US" sz="1400" dirty="0" smtClean="0">
                <a:solidFill>
                  <a:prstClr val="black"/>
                </a:solidFill>
                <a:latin typeface="Arial"/>
                <a:ea typeface="+mn-ea"/>
                <a:cs typeface="+mn-cs"/>
              </a:rPr>
              <a:t>“[R]</a:t>
            </a:r>
            <a:r>
              <a:rPr lang="en-US" sz="1400" dirty="0" err="1" smtClean="0">
                <a:solidFill>
                  <a:prstClr val="black"/>
                </a:solidFill>
                <a:latin typeface="Arial"/>
                <a:ea typeface="+mn-ea"/>
                <a:cs typeface="+mn-cs"/>
              </a:rPr>
              <a:t>equirements</a:t>
            </a:r>
            <a:r>
              <a:rPr lang="en-US" sz="1400" dirty="0" smtClean="0">
                <a:solidFill>
                  <a:prstClr val="black"/>
                </a:solidFill>
                <a:latin typeface="Arial"/>
                <a:ea typeface="+mn-ea"/>
                <a:cs typeface="+mn-cs"/>
              </a:rPr>
              <a:t> are </a:t>
            </a:r>
            <a:r>
              <a:rPr lang="en-US" sz="1400" b="1" dirty="0">
                <a:solidFill>
                  <a:srgbClr val="094975"/>
                </a:solidFill>
                <a:latin typeface="Arial"/>
                <a:ea typeface="+mn-ea"/>
                <a:cs typeface="+mn-cs"/>
              </a:rPr>
              <a:t>currently being driven by multiple payers </a:t>
            </a:r>
            <a:r>
              <a:rPr lang="en-US" sz="1400" dirty="0">
                <a:solidFill>
                  <a:prstClr val="black"/>
                </a:solidFill>
                <a:latin typeface="Arial"/>
                <a:ea typeface="+mn-ea"/>
                <a:cs typeface="+mn-cs"/>
              </a:rPr>
              <a:t>in different ways and </a:t>
            </a:r>
            <a:r>
              <a:rPr lang="en-US" sz="1400" b="1" dirty="0">
                <a:solidFill>
                  <a:srgbClr val="094975"/>
                </a:solidFill>
                <a:latin typeface="Arial"/>
                <a:ea typeface="+mn-ea"/>
                <a:cs typeface="+mn-cs"/>
              </a:rPr>
              <a:t>without coordination</a:t>
            </a:r>
            <a:r>
              <a:rPr lang="en-US" sz="1400" dirty="0" smtClean="0">
                <a:solidFill>
                  <a:prstClr val="black"/>
                </a:solidFill>
                <a:latin typeface="Arial"/>
                <a:ea typeface="+mn-ea"/>
                <a:cs typeface="+mn-cs"/>
              </a:rPr>
              <a:t>…There is a role for government to play in developing common standards to align APMs to </a:t>
            </a:r>
            <a:r>
              <a:rPr lang="en-US" sz="1400" b="1" dirty="0">
                <a:solidFill>
                  <a:srgbClr val="094975"/>
                </a:solidFill>
                <a:latin typeface="Arial"/>
                <a:ea typeface="+mn-ea"/>
                <a:cs typeface="+mn-cs"/>
              </a:rPr>
              <a:t>ease the burden on providers </a:t>
            </a:r>
            <a:r>
              <a:rPr lang="en-US" sz="1400" dirty="0" smtClean="0">
                <a:solidFill>
                  <a:prstClr val="black"/>
                </a:solidFill>
                <a:latin typeface="Arial"/>
                <a:ea typeface="+mn-ea"/>
                <a:cs typeface="+mn-cs"/>
              </a:rPr>
              <a:t>and </a:t>
            </a:r>
            <a:r>
              <a:rPr lang="en-US" sz="1400" b="1" dirty="0">
                <a:solidFill>
                  <a:srgbClr val="094975"/>
                </a:solidFill>
                <a:latin typeface="Arial"/>
                <a:ea typeface="+mn-ea"/>
                <a:cs typeface="+mn-cs"/>
              </a:rPr>
              <a:t>increase the likelihood of success </a:t>
            </a:r>
            <a:r>
              <a:rPr lang="en-US" sz="1400" dirty="0">
                <a:solidFill>
                  <a:prstClr val="black"/>
                </a:solidFill>
                <a:latin typeface="Arial"/>
                <a:ea typeface="+mn-ea"/>
                <a:cs typeface="+mn-cs"/>
              </a:rPr>
              <a:t>in achieving improved cost and quality outcomes.” </a:t>
            </a:r>
          </a:p>
        </p:txBody>
      </p:sp>
      <p:sp>
        <p:nvSpPr>
          <p:cNvPr id="9" name="Rounded Rectangular Callout 8"/>
          <p:cNvSpPr/>
          <p:nvPr/>
        </p:nvSpPr>
        <p:spPr>
          <a:xfrm flipH="1">
            <a:off x="5105399" y="2590800"/>
            <a:ext cx="3895724" cy="1532334"/>
          </a:xfrm>
          <a:prstGeom prst="wedgeRoundRectCallout">
            <a:avLst>
              <a:gd name="adj1" fmla="val -39493"/>
              <a:gd name="adj2" fmla="val -58665"/>
              <a:gd name="adj3" fmla="val 16667"/>
            </a:avLst>
          </a:prstGeom>
          <a:ln w="38100">
            <a:solidFill>
              <a:schemeClr val="accent4"/>
            </a:solidFill>
          </a:ln>
        </p:spPr>
        <p:txBody>
          <a:bodyPr wrap="square">
            <a:spAutoFit/>
          </a:bodyPr>
          <a:lstStyle/>
          <a:p>
            <a:pPr fontAlgn="auto">
              <a:spcBef>
                <a:spcPct val="20000"/>
              </a:spcBef>
              <a:spcAft>
                <a:spcPts val="0"/>
              </a:spcAft>
            </a:pPr>
            <a:r>
              <a:rPr lang="en-US" sz="1400" dirty="0" smtClean="0">
                <a:solidFill>
                  <a:prstClr val="black"/>
                </a:solidFill>
                <a:latin typeface="Arial"/>
                <a:ea typeface="+mn-ea"/>
                <a:cs typeface="+mn-cs"/>
              </a:rPr>
              <a:t>“Measures that require information, other than what can be gathered from a claim submission, can be </a:t>
            </a:r>
            <a:r>
              <a:rPr lang="en-US" sz="1400" b="1" dirty="0">
                <a:solidFill>
                  <a:srgbClr val="094975"/>
                </a:solidFill>
                <a:latin typeface="Arial"/>
                <a:ea typeface="+mn-ea"/>
                <a:cs typeface="+mn-cs"/>
              </a:rPr>
              <a:t>both time consuming and costly. </a:t>
            </a:r>
            <a:r>
              <a:rPr lang="en-US" sz="1400" dirty="0" smtClean="0">
                <a:solidFill>
                  <a:prstClr val="black"/>
                </a:solidFill>
                <a:latin typeface="Arial"/>
                <a:ea typeface="+mn-ea"/>
                <a:cs typeface="+mn-cs"/>
              </a:rPr>
              <a:t>This is especially the case when measures require a chart audit, as it can be </a:t>
            </a:r>
            <a:r>
              <a:rPr lang="en-US" sz="1400" b="1" dirty="0">
                <a:solidFill>
                  <a:srgbClr val="094975"/>
                </a:solidFill>
                <a:latin typeface="Arial"/>
                <a:ea typeface="+mn-ea"/>
                <a:cs typeface="+mn-cs"/>
              </a:rPr>
              <a:t>a major inconvenience to the providers</a:t>
            </a:r>
            <a:r>
              <a:rPr lang="en-US" sz="1400" dirty="0" smtClean="0">
                <a:solidFill>
                  <a:prstClr val="black"/>
                </a:solidFill>
                <a:latin typeface="Arial"/>
                <a:ea typeface="+mn-ea"/>
                <a:cs typeface="+mn-cs"/>
              </a:rPr>
              <a:t>.”</a:t>
            </a:r>
            <a:endParaRPr lang="en-US" sz="1400" dirty="0">
              <a:solidFill>
                <a:prstClr val="black"/>
              </a:solidFill>
              <a:latin typeface="Arial"/>
              <a:ea typeface="+mn-ea"/>
              <a:cs typeface="+mn-cs"/>
            </a:endParaRPr>
          </a:p>
        </p:txBody>
      </p:sp>
      <p:sp>
        <p:nvSpPr>
          <p:cNvPr id="13" name="Rounded Rectangular Callout 12"/>
          <p:cNvSpPr/>
          <p:nvPr/>
        </p:nvSpPr>
        <p:spPr>
          <a:xfrm>
            <a:off x="1524000" y="2270196"/>
            <a:ext cx="3429000" cy="817245"/>
          </a:xfrm>
          <a:prstGeom prst="wedgeRoundRectCallout">
            <a:avLst>
              <a:gd name="adj1" fmla="val -45387"/>
              <a:gd name="adj2" fmla="val -68447"/>
              <a:gd name="adj3" fmla="val 16667"/>
            </a:avLst>
          </a:prstGeom>
          <a:ln w="38100">
            <a:solidFill>
              <a:schemeClr val="accent1"/>
            </a:solidFill>
          </a:ln>
        </p:spPr>
        <p:txBody>
          <a:bodyPr wrap="square">
            <a:spAutoFit/>
          </a:bodyPr>
          <a:lstStyle/>
          <a:p>
            <a:pPr fontAlgn="auto">
              <a:spcBef>
                <a:spcPct val="20000"/>
              </a:spcBef>
              <a:spcAft>
                <a:spcPts val="0"/>
              </a:spcAft>
            </a:pPr>
            <a:r>
              <a:rPr lang="en-US" sz="1400" dirty="0">
                <a:solidFill>
                  <a:prstClr val="black"/>
                </a:solidFill>
                <a:latin typeface="Arial"/>
                <a:ea typeface="+mn-ea"/>
                <a:cs typeface="+mn-cs"/>
              </a:rPr>
              <a:t>“[T]</a:t>
            </a:r>
            <a:r>
              <a:rPr lang="en-US" sz="1400" dirty="0" err="1">
                <a:solidFill>
                  <a:prstClr val="black"/>
                </a:solidFill>
                <a:latin typeface="Arial"/>
                <a:ea typeface="+mn-ea"/>
                <a:cs typeface="+mn-cs"/>
              </a:rPr>
              <a:t>rying</a:t>
            </a:r>
            <a:r>
              <a:rPr lang="en-US" sz="1400" dirty="0">
                <a:solidFill>
                  <a:prstClr val="black"/>
                </a:solidFill>
                <a:latin typeface="Arial"/>
                <a:ea typeface="+mn-ea"/>
                <a:cs typeface="+mn-cs"/>
              </a:rPr>
              <a:t> to focus on too many measures </a:t>
            </a:r>
            <a:r>
              <a:rPr lang="en-US" sz="1400" b="1" dirty="0" smtClean="0">
                <a:solidFill>
                  <a:srgbClr val="094975"/>
                </a:solidFill>
                <a:latin typeface="Arial"/>
                <a:ea typeface="+mn-ea"/>
                <a:cs typeface="+mn-cs"/>
              </a:rPr>
              <a:t>dilutes the ability to focus on each measure</a:t>
            </a:r>
            <a:r>
              <a:rPr lang="en-US" sz="1400" dirty="0">
                <a:solidFill>
                  <a:prstClr val="black"/>
                </a:solidFill>
                <a:latin typeface="Arial"/>
                <a:ea typeface="+mn-ea"/>
                <a:cs typeface="+mn-cs"/>
              </a:rPr>
              <a:t>”</a:t>
            </a:r>
          </a:p>
        </p:txBody>
      </p:sp>
      <p:pic>
        <p:nvPicPr>
          <p:cNvPr id="4104" name="Picture 8" descr="Partners HealthCare logo.svg">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6442" y="2006744"/>
            <a:ext cx="1055158" cy="431656"/>
          </a:xfrm>
          <a:prstGeom prst="rect">
            <a:avLst/>
          </a:prstGeom>
          <a:noFill/>
          <a:extLst>
            <a:ext uri="{909E8E84-426E-40DD-AFC4-6F175D3DCCD1}">
              <a14:hiddenFill xmlns:a14="http://schemas.microsoft.com/office/drawing/2010/main">
                <a:solidFill>
                  <a:srgbClr val="FFFFFF"/>
                </a:solidFill>
              </a14:hiddenFill>
            </a:ext>
          </a:extLst>
        </p:spPr>
      </p:pic>
      <p:sp>
        <p:nvSpPr>
          <p:cNvPr id="15" name="Rounded Rectangular Callout 14"/>
          <p:cNvSpPr/>
          <p:nvPr/>
        </p:nvSpPr>
        <p:spPr>
          <a:xfrm>
            <a:off x="1314450" y="5734763"/>
            <a:ext cx="3486150" cy="1055608"/>
          </a:xfrm>
          <a:prstGeom prst="wedgeRoundRectCallout">
            <a:avLst>
              <a:gd name="adj1" fmla="val -45846"/>
              <a:gd name="adj2" fmla="val -60350"/>
              <a:gd name="adj3" fmla="val 16667"/>
            </a:avLst>
          </a:prstGeom>
          <a:ln w="38100">
            <a:solidFill>
              <a:schemeClr val="accent1"/>
            </a:solidFill>
          </a:ln>
        </p:spPr>
        <p:txBody>
          <a:bodyPr wrap="square">
            <a:spAutoFit/>
          </a:bodyPr>
          <a:lstStyle/>
          <a:p>
            <a:pPr fontAlgn="auto">
              <a:spcBef>
                <a:spcPct val="20000"/>
              </a:spcBef>
              <a:spcAft>
                <a:spcPts val="0"/>
              </a:spcAft>
            </a:pPr>
            <a:r>
              <a:rPr lang="en-US" sz="1400" dirty="0" smtClean="0">
                <a:solidFill>
                  <a:prstClr val="black"/>
                </a:solidFill>
                <a:latin typeface="Arial"/>
                <a:ea typeface="+mn-ea"/>
                <a:cs typeface="+mn-cs"/>
              </a:rPr>
              <a:t>“[L]</a:t>
            </a:r>
            <a:r>
              <a:rPr lang="en-US" sz="1400" dirty="0" err="1" smtClean="0">
                <a:solidFill>
                  <a:prstClr val="black"/>
                </a:solidFill>
                <a:latin typeface="Arial"/>
                <a:ea typeface="+mn-ea"/>
                <a:cs typeface="+mn-cs"/>
              </a:rPr>
              <a:t>ack</a:t>
            </a:r>
            <a:r>
              <a:rPr lang="en-US" sz="1400" dirty="0" smtClean="0">
                <a:solidFill>
                  <a:prstClr val="black"/>
                </a:solidFill>
                <a:latin typeface="Arial"/>
                <a:ea typeface="+mn-ea"/>
                <a:cs typeface="+mn-cs"/>
              </a:rPr>
              <a:t> of alignment we believe only </a:t>
            </a:r>
            <a:r>
              <a:rPr lang="en-US" sz="1400" b="1" dirty="0">
                <a:solidFill>
                  <a:srgbClr val="094975"/>
                </a:solidFill>
                <a:latin typeface="Arial"/>
                <a:ea typeface="+mn-ea"/>
                <a:cs typeface="+mn-cs"/>
              </a:rPr>
              <a:t>adds to the cost</a:t>
            </a:r>
            <a:r>
              <a:rPr lang="en-US" sz="1400" dirty="0" smtClean="0">
                <a:solidFill>
                  <a:prstClr val="black"/>
                </a:solidFill>
                <a:latin typeface="Arial"/>
                <a:ea typeface="+mn-ea"/>
                <a:cs typeface="+mn-cs"/>
              </a:rPr>
              <a:t> of providing high value care </a:t>
            </a:r>
            <a:r>
              <a:rPr lang="en-US" sz="1400" b="1" dirty="0">
                <a:solidFill>
                  <a:srgbClr val="094975"/>
                </a:solidFill>
                <a:latin typeface="Arial"/>
                <a:ea typeface="+mn-ea"/>
                <a:cs typeface="+mn-cs"/>
              </a:rPr>
              <a:t>without any clear clinical benefit.</a:t>
            </a:r>
            <a:r>
              <a:rPr lang="en-US" sz="1400" dirty="0" smtClean="0">
                <a:solidFill>
                  <a:prstClr val="black"/>
                </a:solidFill>
                <a:latin typeface="Arial"/>
                <a:ea typeface="+mn-ea"/>
                <a:cs typeface="+mn-cs"/>
              </a:rPr>
              <a:t>” </a:t>
            </a:r>
            <a:endParaRPr lang="en-US" sz="1400" dirty="0">
              <a:solidFill>
                <a:prstClr val="black"/>
              </a:solidFill>
              <a:latin typeface="Arial"/>
              <a:ea typeface="+mn-ea"/>
              <a:cs typeface="+mn-cs"/>
            </a:endParaRPr>
          </a:p>
        </p:txBody>
      </p:sp>
      <p:sp>
        <p:nvSpPr>
          <p:cNvPr id="2" name="AutoShape 10" descr="Reliant Medical Group"/>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a:solidFill>
                <a:prstClr val="black"/>
              </a:solidFill>
              <a:latin typeface="Arial"/>
              <a:ea typeface="+mn-ea"/>
              <a:cs typeface="+mn-cs"/>
            </a:endParaRPr>
          </a:p>
        </p:txBody>
      </p:sp>
      <p:sp>
        <p:nvSpPr>
          <p:cNvPr id="4" name="AutoShape 12" descr="Reliant Medical Group"/>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a:solidFill>
                <a:prstClr val="black"/>
              </a:solidFill>
              <a:latin typeface="Arial"/>
              <a:ea typeface="+mn-ea"/>
              <a:cs typeface="+mn-cs"/>
            </a:endParaRPr>
          </a:p>
        </p:txBody>
      </p:sp>
      <p:sp>
        <p:nvSpPr>
          <p:cNvPr id="10" name="AutoShape 14" descr="Reliant Medical Group"/>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a:solidFill>
                <a:prstClr val="black"/>
              </a:solidFill>
              <a:latin typeface="Arial"/>
              <a:ea typeface="+mn-ea"/>
              <a:cs typeface="+mn-cs"/>
            </a:endParaRPr>
          </a:p>
        </p:txBody>
      </p:sp>
      <p:sp>
        <p:nvSpPr>
          <p:cNvPr id="11" name="AutoShape 16" descr="Reliant Medical Group"/>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a:solidFill>
                <a:prstClr val="black"/>
              </a:solidFill>
              <a:latin typeface="Arial"/>
              <a:ea typeface="+mn-ea"/>
              <a:cs typeface="+mn-cs"/>
            </a:endParaRPr>
          </a:p>
        </p:txBody>
      </p:sp>
      <p:sp>
        <p:nvSpPr>
          <p:cNvPr id="12" name="AutoShape 18" descr="Image result for reliant medical group"/>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a:solidFill>
                <a:prstClr val="black"/>
              </a:solidFill>
              <a:latin typeface="Arial"/>
              <a:ea typeface="+mn-ea"/>
              <a:cs typeface="+mn-cs"/>
            </a:endParaRPr>
          </a:p>
        </p:txBody>
      </p:sp>
      <p:sp>
        <p:nvSpPr>
          <p:cNvPr id="14" name="AutoShape 20" descr="Image result for reliant medical group"/>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a:solidFill>
                <a:prstClr val="black"/>
              </a:solidFill>
              <a:latin typeface="Arial"/>
              <a:ea typeface="+mn-ea"/>
              <a:cs typeface="+mn-cs"/>
            </a:endParaRPr>
          </a:p>
        </p:txBody>
      </p:sp>
      <p:sp>
        <p:nvSpPr>
          <p:cNvPr id="16" name="AutoShape 22" descr="Image result for reliant medical group"/>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a:solidFill>
                <a:prstClr val="black"/>
              </a:solidFill>
              <a:latin typeface="Arial"/>
              <a:ea typeface="+mn-ea"/>
              <a:cs typeface="+mn-cs"/>
            </a:endParaRPr>
          </a:p>
        </p:txBody>
      </p:sp>
      <p:pic>
        <p:nvPicPr>
          <p:cNvPr id="17" name="Picture 1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33377" y="5297673"/>
            <a:ext cx="1345143" cy="378882"/>
          </a:xfrm>
          <a:prstGeom prst="rect">
            <a:avLst/>
          </a:prstGeom>
        </p:spPr>
      </p:pic>
    </p:spTree>
    <p:extLst>
      <p:ext uri="{BB962C8B-B14F-4D97-AF65-F5344CB8AC3E}">
        <p14:creationId xmlns:p14="http://schemas.microsoft.com/office/powerpoint/2010/main" val="16677786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88361"/>
          <a:stretch/>
        </p:blipFill>
        <p:spPr bwMode="auto">
          <a:xfrm>
            <a:off x="5727624" y="4538302"/>
            <a:ext cx="697488" cy="438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5865" r="91905"/>
          <a:stretch/>
        </p:blipFill>
        <p:spPr bwMode="auto">
          <a:xfrm>
            <a:off x="2633790" y="4512606"/>
            <a:ext cx="485137" cy="4638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2"/>
          <p:cNvSpPr>
            <a:spLocks noGrp="1"/>
          </p:cNvSpPr>
          <p:nvPr>
            <p:ph type="ctrTitle"/>
          </p:nvPr>
        </p:nvSpPr>
        <p:spPr>
          <a:xfrm>
            <a:off x="457200" y="152400"/>
            <a:ext cx="8305800" cy="685800"/>
          </a:xfrm>
        </p:spPr>
        <p:txBody>
          <a:bodyPr/>
          <a:lstStyle/>
          <a:p>
            <a:r>
              <a:rPr lang="en-US" dirty="0" smtClean="0"/>
              <a:t>Currently quality measurement programs among Massachusetts plans and </a:t>
            </a:r>
            <a:r>
              <a:rPr lang="en-US" dirty="0"/>
              <a:t>p</a:t>
            </a:r>
            <a:r>
              <a:rPr lang="en-US" dirty="0" smtClean="0"/>
              <a:t>ublic </a:t>
            </a:r>
            <a:r>
              <a:rPr lang="en-US" dirty="0"/>
              <a:t>r</a:t>
            </a:r>
            <a:r>
              <a:rPr lang="en-US" dirty="0" smtClean="0"/>
              <a:t>eporting programs are not aligned</a:t>
            </a:r>
            <a:endParaRPr lang="en-US" dirty="0"/>
          </a:p>
        </p:txBody>
      </p:sp>
      <p:sp>
        <p:nvSpPr>
          <p:cNvPr id="29" name="Rectangle 28"/>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auto">
              <a:spcBef>
                <a:spcPts val="0"/>
              </a:spcBef>
              <a:spcAft>
                <a:spcPts val="0"/>
              </a:spcAft>
            </a:pPr>
            <a:endParaRPr lang="en-US" dirty="0">
              <a:solidFill>
                <a:prstClr val="black"/>
              </a:solidFill>
              <a:latin typeface="Arial"/>
              <a:ea typeface="+mn-ea"/>
              <a:cs typeface="+mn-cs"/>
            </a:endParaRPr>
          </a:p>
        </p:txBody>
      </p:sp>
      <p:sp>
        <p:nvSpPr>
          <p:cNvPr id="30" name="Rectangle 32"/>
          <p:cNvSpPr>
            <a:spLocks noChangeArrowheads="1"/>
          </p:cNvSpPr>
          <p:nvPr/>
        </p:nvSpPr>
        <p:spPr bwMode="auto">
          <a:xfrm>
            <a:off x="0" y="45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auto">
              <a:spcBef>
                <a:spcPts val="0"/>
              </a:spcBef>
              <a:spcAft>
                <a:spcPts val="0"/>
              </a:spcAft>
            </a:pPr>
            <a:endParaRPr lang="en-US" dirty="0">
              <a:solidFill>
                <a:prstClr val="black"/>
              </a:solidFill>
              <a:latin typeface="Arial"/>
              <a:ea typeface="+mn-ea"/>
              <a:cs typeface="+mn-cs"/>
            </a:endParaRPr>
          </a:p>
        </p:txBody>
      </p:sp>
      <p:pic>
        <p:nvPicPr>
          <p:cNvPr id="12" name="Picture 11"/>
          <p:cNvPicPr>
            <a:picLocks/>
          </p:cNvPicPr>
          <p:nvPr/>
        </p:nvPicPr>
        <p:blipFill rotWithShape="1">
          <a:blip r:embed="rId4">
            <a:extLst>
              <a:ext uri="{28A0092B-C50C-407E-A947-70E740481C1C}">
                <a14:useLocalDpi xmlns:a14="http://schemas.microsoft.com/office/drawing/2010/main" val="0"/>
              </a:ext>
            </a:extLst>
          </a:blip>
          <a:srcRect l="5026" t="3968" r="6084"/>
          <a:stretch/>
        </p:blipFill>
        <p:spPr>
          <a:xfrm>
            <a:off x="1394054" y="1616831"/>
            <a:ext cx="2743200" cy="2743200"/>
          </a:xfrm>
          <a:prstGeom prst="rect">
            <a:avLst/>
          </a:prstGeom>
        </p:spPr>
      </p:pic>
      <p:sp>
        <p:nvSpPr>
          <p:cNvPr id="13" name="TextBox 12"/>
          <p:cNvSpPr txBox="1"/>
          <p:nvPr/>
        </p:nvSpPr>
        <p:spPr>
          <a:xfrm>
            <a:off x="3025427" y="4495800"/>
            <a:ext cx="1090363" cy="461665"/>
          </a:xfrm>
          <a:prstGeom prst="rect">
            <a:avLst/>
          </a:prstGeom>
          <a:noFill/>
        </p:spPr>
        <p:txBody>
          <a:bodyPr wrap="none" rtlCol="0">
            <a:spAutoFit/>
          </a:bodyPr>
          <a:lstStyle/>
          <a:p>
            <a:pPr fontAlgn="auto">
              <a:spcBef>
                <a:spcPts val="0"/>
              </a:spcBef>
              <a:spcAft>
                <a:spcPts val="0"/>
              </a:spcAft>
            </a:pPr>
            <a:r>
              <a:rPr lang="en-US" sz="1200" b="1" dirty="0" smtClean="0">
                <a:solidFill>
                  <a:prstClr val="black"/>
                </a:solidFill>
                <a:latin typeface="Arial"/>
                <a:ea typeface="+mn-ea"/>
                <a:cs typeface="+mn-cs"/>
              </a:rPr>
              <a:t>Government</a:t>
            </a:r>
          </a:p>
          <a:p>
            <a:pPr fontAlgn="auto">
              <a:spcBef>
                <a:spcPts val="0"/>
              </a:spcBef>
              <a:spcAft>
                <a:spcPts val="0"/>
              </a:spcAft>
            </a:pPr>
            <a:r>
              <a:rPr lang="en-US" sz="1200" b="1" dirty="0" smtClean="0">
                <a:solidFill>
                  <a:prstClr val="black"/>
                </a:solidFill>
                <a:latin typeface="Arial"/>
                <a:ea typeface="+mn-ea"/>
                <a:cs typeface="+mn-cs"/>
              </a:rPr>
              <a:t>Payment</a:t>
            </a:r>
            <a:endParaRPr lang="en-US" sz="1200" b="1" dirty="0">
              <a:solidFill>
                <a:prstClr val="black"/>
              </a:solidFill>
              <a:latin typeface="Arial"/>
              <a:ea typeface="+mn-ea"/>
              <a:cs typeface="+mn-cs"/>
            </a:endParaRPr>
          </a:p>
        </p:txBody>
      </p:sp>
      <p:sp>
        <p:nvSpPr>
          <p:cNvPr id="19" name="TextBox 18"/>
          <p:cNvSpPr txBox="1"/>
          <p:nvPr/>
        </p:nvSpPr>
        <p:spPr>
          <a:xfrm>
            <a:off x="4706257" y="4504203"/>
            <a:ext cx="1008743" cy="461665"/>
          </a:xfrm>
          <a:prstGeom prst="rect">
            <a:avLst/>
          </a:prstGeom>
          <a:noFill/>
        </p:spPr>
        <p:txBody>
          <a:bodyPr wrap="square" rtlCol="0">
            <a:spAutoFit/>
          </a:bodyPr>
          <a:lstStyle/>
          <a:p>
            <a:pPr fontAlgn="auto">
              <a:spcBef>
                <a:spcPts val="0"/>
              </a:spcBef>
              <a:spcAft>
                <a:spcPts val="0"/>
              </a:spcAft>
            </a:pPr>
            <a:r>
              <a:rPr lang="en-US" sz="1200" b="1" dirty="0" smtClean="0">
                <a:solidFill>
                  <a:prstClr val="black"/>
                </a:solidFill>
                <a:latin typeface="Arial"/>
                <a:ea typeface="+mn-ea"/>
                <a:cs typeface="+mn-cs"/>
              </a:rPr>
              <a:t>Public Reporting</a:t>
            </a:r>
            <a:endParaRPr lang="en-US" sz="1200" b="1" dirty="0">
              <a:solidFill>
                <a:prstClr val="black"/>
              </a:solidFill>
              <a:latin typeface="Arial"/>
              <a:ea typeface="+mn-ea"/>
              <a:cs typeface="+mn-cs"/>
            </a:endParaRPr>
          </a:p>
        </p:txBody>
      </p:sp>
      <p:sp>
        <p:nvSpPr>
          <p:cNvPr id="20" name="TextBox 19"/>
          <p:cNvSpPr txBox="1"/>
          <p:nvPr/>
        </p:nvSpPr>
        <p:spPr>
          <a:xfrm>
            <a:off x="6053835" y="4512606"/>
            <a:ext cx="1794765" cy="461665"/>
          </a:xfrm>
          <a:prstGeom prst="rect">
            <a:avLst/>
          </a:prstGeom>
          <a:noFill/>
        </p:spPr>
        <p:txBody>
          <a:bodyPr wrap="square" rtlCol="0">
            <a:spAutoFit/>
          </a:bodyPr>
          <a:lstStyle/>
          <a:p>
            <a:pPr fontAlgn="auto">
              <a:spcBef>
                <a:spcPts val="0"/>
              </a:spcBef>
              <a:spcAft>
                <a:spcPts val="0"/>
              </a:spcAft>
            </a:pPr>
            <a:r>
              <a:rPr lang="en-US" sz="1200" b="1" dirty="0" smtClean="0">
                <a:solidFill>
                  <a:prstClr val="black"/>
                </a:solidFill>
                <a:latin typeface="Arial"/>
                <a:ea typeface="+mn-ea"/>
                <a:cs typeface="+mn-cs"/>
              </a:rPr>
              <a:t>Commercial payment </a:t>
            </a:r>
          </a:p>
          <a:p>
            <a:pPr fontAlgn="auto">
              <a:spcBef>
                <a:spcPts val="0"/>
              </a:spcBef>
              <a:spcAft>
                <a:spcPts val="0"/>
              </a:spcAft>
            </a:pPr>
            <a:r>
              <a:rPr lang="en-US" sz="1200" b="1" dirty="0" smtClean="0">
                <a:solidFill>
                  <a:prstClr val="black"/>
                </a:solidFill>
                <a:latin typeface="Arial"/>
                <a:ea typeface="+mn-ea"/>
                <a:cs typeface="+mn-cs"/>
              </a:rPr>
              <a:t>or consumer tools</a:t>
            </a:r>
            <a:endParaRPr lang="en-US" sz="1200" b="1" dirty="0">
              <a:solidFill>
                <a:prstClr val="black"/>
              </a:solidFill>
              <a:latin typeface="Arial"/>
              <a:ea typeface="+mn-ea"/>
              <a:cs typeface="+mn-cs"/>
            </a:endParaRPr>
          </a:p>
        </p:txBody>
      </p:sp>
      <p:sp>
        <p:nvSpPr>
          <p:cNvPr id="22" name="TextBox 21"/>
          <p:cNvSpPr txBox="1"/>
          <p:nvPr/>
        </p:nvSpPr>
        <p:spPr>
          <a:xfrm>
            <a:off x="2533894" y="1109930"/>
            <a:ext cx="639919" cy="338554"/>
          </a:xfrm>
          <a:prstGeom prst="rect">
            <a:avLst/>
          </a:prstGeom>
          <a:noFill/>
        </p:spPr>
        <p:txBody>
          <a:bodyPr wrap="none" rtlCol="0">
            <a:spAutoFit/>
          </a:bodyPr>
          <a:lstStyle/>
          <a:p>
            <a:pPr fontAlgn="auto">
              <a:spcBef>
                <a:spcPts val="0"/>
              </a:spcBef>
              <a:spcAft>
                <a:spcPts val="0"/>
              </a:spcAft>
            </a:pPr>
            <a:r>
              <a:rPr lang="en-US" sz="1600" b="1" dirty="0" smtClean="0">
                <a:solidFill>
                  <a:prstClr val="black"/>
                </a:solidFill>
                <a:latin typeface="Arial"/>
                <a:ea typeface="+mn-ea"/>
                <a:cs typeface="+mn-cs"/>
              </a:rPr>
              <a:t>2013</a:t>
            </a:r>
            <a:endParaRPr lang="en-US" sz="1600" b="1" dirty="0">
              <a:solidFill>
                <a:prstClr val="black"/>
              </a:solidFill>
              <a:latin typeface="Arial"/>
              <a:ea typeface="+mn-ea"/>
              <a:cs typeface="+mn-cs"/>
            </a:endParaRPr>
          </a:p>
        </p:txBody>
      </p:sp>
      <p:sp>
        <p:nvSpPr>
          <p:cNvPr id="23" name="TextBox 22"/>
          <p:cNvSpPr txBox="1"/>
          <p:nvPr/>
        </p:nvSpPr>
        <p:spPr>
          <a:xfrm>
            <a:off x="6331052" y="1109930"/>
            <a:ext cx="639919" cy="338554"/>
          </a:xfrm>
          <a:prstGeom prst="rect">
            <a:avLst/>
          </a:prstGeom>
          <a:noFill/>
        </p:spPr>
        <p:txBody>
          <a:bodyPr wrap="none" rtlCol="0">
            <a:spAutoFit/>
          </a:bodyPr>
          <a:lstStyle/>
          <a:p>
            <a:pPr fontAlgn="auto">
              <a:spcBef>
                <a:spcPts val="0"/>
              </a:spcBef>
              <a:spcAft>
                <a:spcPts val="0"/>
              </a:spcAft>
            </a:pPr>
            <a:r>
              <a:rPr lang="en-US" sz="1600" b="1" dirty="0" smtClean="0">
                <a:solidFill>
                  <a:prstClr val="black"/>
                </a:solidFill>
                <a:latin typeface="Arial"/>
                <a:ea typeface="+mn-ea"/>
                <a:cs typeface="+mn-cs"/>
              </a:rPr>
              <a:t>2016</a:t>
            </a:r>
            <a:endParaRPr lang="en-US" sz="1600" b="1" dirty="0">
              <a:solidFill>
                <a:prstClr val="black"/>
              </a:solidFill>
              <a:latin typeface="Arial"/>
              <a:ea typeface="+mn-ea"/>
              <a:cs typeface="+mn-cs"/>
            </a:endParaRPr>
          </a:p>
        </p:txBody>
      </p:sp>
      <p:grpSp>
        <p:nvGrpSpPr>
          <p:cNvPr id="24" name="Group 23"/>
          <p:cNvGrpSpPr/>
          <p:nvPr/>
        </p:nvGrpSpPr>
        <p:grpSpPr>
          <a:xfrm>
            <a:off x="1896161" y="1875858"/>
            <a:ext cx="1913839" cy="1806098"/>
            <a:chOff x="1896161" y="1875858"/>
            <a:chExt cx="1913839" cy="1806098"/>
          </a:xfrm>
        </p:grpSpPr>
        <p:sp>
          <p:nvSpPr>
            <p:cNvPr id="14" name="TextBox 13"/>
            <p:cNvSpPr txBox="1"/>
            <p:nvPr/>
          </p:nvSpPr>
          <p:spPr>
            <a:xfrm>
              <a:off x="1896161" y="3343402"/>
              <a:ext cx="526106" cy="338554"/>
            </a:xfrm>
            <a:prstGeom prst="rect">
              <a:avLst/>
            </a:prstGeom>
            <a:noFill/>
          </p:spPr>
          <p:txBody>
            <a:bodyPr wrap="none" rtlCol="0">
              <a:spAutoFit/>
            </a:bodyPr>
            <a:lstStyle/>
            <a:p>
              <a:pPr fontAlgn="auto">
                <a:spcBef>
                  <a:spcPts val="0"/>
                </a:spcBef>
                <a:spcAft>
                  <a:spcPts val="0"/>
                </a:spcAft>
              </a:pPr>
              <a:r>
                <a:rPr lang="en-US" sz="1600" b="1" dirty="0" smtClean="0">
                  <a:solidFill>
                    <a:prstClr val="white"/>
                  </a:solidFill>
                  <a:latin typeface="Arial"/>
                  <a:ea typeface="+mn-ea"/>
                  <a:cs typeface="+mn-cs"/>
                </a:rPr>
                <a:t>182</a:t>
              </a:r>
              <a:endParaRPr lang="en-US" sz="1600" b="1" dirty="0">
                <a:solidFill>
                  <a:prstClr val="white"/>
                </a:solidFill>
                <a:latin typeface="Arial"/>
                <a:ea typeface="+mn-ea"/>
                <a:cs typeface="+mn-cs"/>
              </a:endParaRPr>
            </a:p>
          </p:txBody>
        </p:sp>
        <p:sp>
          <p:nvSpPr>
            <p:cNvPr id="27" name="TextBox 26"/>
            <p:cNvSpPr txBox="1"/>
            <p:nvPr/>
          </p:nvSpPr>
          <p:spPr>
            <a:xfrm>
              <a:off x="2581962" y="2167354"/>
              <a:ext cx="298480" cy="338554"/>
            </a:xfrm>
            <a:prstGeom prst="rect">
              <a:avLst/>
            </a:prstGeom>
            <a:noFill/>
          </p:spPr>
          <p:txBody>
            <a:bodyPr wrap="none" rtlCol="0">
              <a:spAutoFit/>
            </a:bodyPr>
            <a:lstStyle/>
            <a:p>
              <a:pPr fontAlgn="auto">
                <a:spcBef>
                  <a:spcPts val="0"/>
                </a:spcBef>
                <a:spcAft>
                  <a:spcPts val="0"/>
                </a:spcAft>
              </a:pPr>
              <a:r>
                <a:rPr lang="en-US" sz="1600" b="1" dirty="0" smtClean="0">
                  <a:solidFill>
                    <a:prstClr val="white"/>
                  </a:solidFill>
                  <a:latin typeface="Arial"/>
                  <a:ea typeface="+mn-ea"/>
                  <a:cs typeface="+mn-cs"/>
                </a:rPr>
                <a:t>2</a:t>
              </a:r>
              <a:endParaRPr lang="en-US" sz="1600" b="1" dirty="0">
                <a:solidFill>
                  <a:prstClr val="white"/>
                </a:solidFill>
                <a:latin typeface="Arial"/>
                <a:ea typeface="+mn-ea"/>
                <a:cs typeface="+mn-cs"/>
              </a:endParaRPr>
            </a:p>
          </p:txBody>
        </p:sp>
        <p:sp>
          <p:nvSpPr>
            <p:cNvPr id="28" name="TextBox 27"/>
            <p:cNvSpPr txBox="1"/>
            <p:nvPr/>
          </p:nvSpPr>
          <p:spPr>
            <a:xfrm>
              <a:off x="3178697" y="1875858"/>
              <a:ext cx="412292" cy="338554"/>
            </a:xfrm>
            <a:prstGeom prst="rect">
              <a:avLst/>
            </a:prstGeom>
            <a:noFill/>
          </p:spPr>
          <p:txBody>
            <a:bodyPr wrap="none" rtlCol="0">
              <a:spAutoFit/>
            </a:bodyPr>
            <a:lstStyle/>
            <a:p>
              <a:pPr fontAlgn="auto">
                <a:spcBef>
                  <a:spcPts val="0"/>
                </a:spcBef>
                <a:spcAft>
                  <a:spcPts val="0"/>
                </a:spcAft>
              </a:pPr>
              <a:r>
                <a:rPr lang="en-US" sz="1600" b="1" dirty="0" smtClean="0">
                  <a:solidFill>
                    <a:prstClr val="white"/>
                  </a:solidFill>
                  <a:latin typeface="Arial"/>
                  <a:ea typeface="+mn-ea"/>
                  <a:cs typeface="+mn-cs"/>
                </a:rPr>
                <a:t>66</a:t>
              </a:r>
              <a:endParaRPr lang="en-US" sz="1600" b="1" dirty="0">
                <a:solidFill>
                  <a:prstClr val="white"/>
                </a:solidFill>
                <a:latin typeface="Arial"/>
                <a:ea typeface="+mn-ea"/>
                <a:cs typeface="+mn-cs"/>
              </a:endParaRPr>
            </a:p>
          </p:txBody>
        </p:sp>
        <p:sp>
          <p:nvSpPr>
            <p:cNvPr id="33" name="TextBox 32"/>
            <p:cNvSpPr txBox="1"/>
            <p:nvPr/>
          </p:nvSpPr>
          <p:spPr>
            <a:xfrm>
              <a:off x="3397708" y="2698222"/>
              <a:ext cx="412292" cy="338554"/>
            </a:xfrm>
            <a:prstGeom prst="rect">
              <a:avLst/>
            </a:prstGeom>
            <a:noFill/>
          </p:spPr>
          <p:txBody>
            <a:bodyPr wrap="none" rtlCol="0">
              <a:spAutoFit/>
            </a:bodyPr>
            <a:lstStyle/>
            <a:p>
              <a:pPr fontAlgn="auto">
                <a:spcBef>
                  <a:spcPts val="0"/>
                </a:spcBef>
                <a:spcAft>
                  <a:spcPts val="0"/>
                </a:spcAft>
              </a:pPr>
              <a:r>
                <a:rPr lang="en-US" sz="1600" b="1" dirty="0" smtClean="0">
                  <a:solidFill>
                    <a:prstClr val="white"/>
                  </a:solidFill>
                  <a:latin typeface="Arial"/>
                  <a:ea typeface="+mn-ea"/>
                  <a:cs typeface="+mn-cs"/>
                </a:rPr>
                <a:t>51</a:t>
              </a:r>
              <a:endParaRPr lang="en-US" sz="1600" b="1" dirty="0">
                <a:solidFill>
                  <a:prstClr val="white"/>
                </a:solidFill>
                <a:latin typeface="Arial"/>
                <a:ea typeface="+mn-ea"/>
                <a:cs typeface="+mn-cs"/>
              </a:endParaRPr>
            </a:p>
          </p:txBody>
        </p:sp>
        <p:sp>
          <p:nvSpPr>
            <p:cNvPr id="35" name="TextBox 34"/>
            <p:cNvSpPr txBox="1"/>
            <p:nvPr/>
          </p:nvSpPr>
          <p:spPr>
            <a:xfrm>
              <a:off x="2779270" y="2641862"/>
              <a:ext cx="412292" cy="338554"/>
            </a:xfrm>
            <a:prstGeom prst="rect">
              <a:avLst/>
            </a:prstGeom>
            <a:noFill/>
          </p:spPr>
          <p:txBody>
            <a:bodyPr wrap="none" rtlCol="0">
              <a:spAutoFit/>
            </a:bodyPr>
            <a:lstStyle/>
            <a:p>
              <a:pPr fontAlgn="auto">
                <a:spcBef>
                  <a:spcPts val="0"/>
                </a:spcBef>
                <a:spcAft>
                  <a:spcPts val="0"/>
                </a:spcAft>
              </a:pPr>
              <a:r>
                <a:rPr lang="en-US" sz="1600" b="1" dirty="0" smtClean="0">
                  <a:solidFill>
                    <a:prstClr val="white"/>
                  </a:solidFill>
                  <a:latin typeface="Arial"/>
                  <a:ea typeface="+mn-ea"/>
                  <a:cs typeface="+mn-cs"/>
                </a:rPr>
                <a:t>47</a:t>
              </a:r>
              <a:endParaRPr lang="en-US" sz="1600" b="1" dirty="0">
                <a:solidFill>
                  <a:prstClr val="white"/>
                </a:solidFill>
                <a:latin typeface="Arial"/>
                <a:ea typeface="+mn-ea"/>
                <a:cs typeface="+mn-cs"/>
              </a:endParaRPr>
            </a:p>
          </p:txBody>
        </p:sp>
        <p:sp>
          <p:nvSpPr>
            <p:cNvPr id="36" name="TextBox 35"/>
            <p:cNvSpPr txBox="1"/>
            <p:nvPr/>
          </p:nvSpPr>
          <p:spPr>
            <a:xfrm>
              <a:off x="2731202" y="3310354"/>
              <a:ext cx="412292" cy="338554"/>
            </a:xfrm>
            <a:prstGeom prst="rect">
              <a:avLst/>
            </a:prstGeom>
            <a:noFill/>
          </p:spPr>
          <p:txBody>
            <a:bodyPr wrap="none" rtlCol="0">
              <a:spAutoFit/>
            </a:bodyPr>
            <a:lstStyle/>
            <a:p>
              <a:pPr fontAlgn="auto">
                <a:spcBef>
                  <a:spcPts val="0"/>
                </a:spcBef>
                <a:spcAft>
                  <a:spcPts val="0"/>
                </a:spcAft>
              </a:pPr>
              <a:r>
                <a:rPr lang="en-US" sz="1600" b="1" dirty="0" smtClean="0">
                  <a:solidFill>
                    <a:prstClr val="white"/>
                  </a:solidFill>
                  <a:latin typeface="Arial"/>
                  <a:ea typeface="+mn-ea"/>
                  <a:cs typeface="+mn-cs"/>
                </a:rPr>
                <a:t>47</a:t>
              </a:r>
              <a:endParaRPr lang="en-US" sz="1600" b="1" dirty="0">
                <a:solidFill>
                  <a:prstClr val="white"/>
                </a:solidFill>
                <a:latin typeface="Arial"/>
                <a:ea typeface="+mn-ea"/>
                <a:cs typeface="+mn-cs"/>
              </a:endParaRPr>
            </a:p>
          </p:txBody>
        </p:sp>
      </p:grpSp>
      <p:grpSp>
        <p:nvGrpSpPr>
          <p:cNvPr id="21" name="Group 20"/>
          <p:cNvGrpSpPr/>
          <p:nvPr/>
        </p:nvGrpSpPr>
        <p:grpSpPr>
          <a:xfrm>
            <a:off x="5193739" y="1555222"/>
            <a:ext cx="2743200" cy="2743200"/>
            <a:chOff x="5410200" y="1447800"/>
            <a:chExt cx="2743200" cy="2743200"/>
          </a:xfrm>
        </p:grpSpPr>
        <p:pic>
          <p:nvPicPr>
            <p:cNvPr id="8" name="Picture 7"/>
            <p:cNvPicPr preferRelativeResize="0">
              <a:picLocks/>
            </p:cNvPicPr>
            <p:nvPr/>
          </p:nvPicPr>
          <p:blipFill rotWithShape="1">
            <a:blip r:embed="rId5">
              <a:extLst>
                <a:ext uri="{28A0092B-C50C-407E-A947-70E740481C1C}">
                  <a14:useLocalDpi xmlns:a14="http://schemas.microsoft.com/office/drawing/2010/main" val="0"/>
                </a:ext>
              </a:extLst>
            </a:blip>
            <a:srcRect l="3998" t="5081" r="2187" b="5120"/>
            <a:stretch/>
          </p:blipFill>
          <p:spPr>
            <a:xfrm>
              <a:off x="5410200" y="1447800"/>
              <a:ext cx="2743200" cy="2743200"/>
            </a:xfrm>
            <a:prstGeom prst="rect">
              <a:avLst/>
            </a:prstGeom>
          </p:spPr>
        </p:pic>
        <p:sp>
          <p:nvSpPr>
            <p:cNvPr id="25" name="TextBox 24"/>
            <p:cNvSpPr txBox="1"/>
            <p:nvPr/>
          </p:nvSpPr>
          <p:spPr>
            <a:xfrm>
              <a:off x="5867400" y="3038602"/>
              <a:ext cx="526106" cy="338554"/>
            </a:xfrm>
            <a:prstGeom prst="rect">
              <a:avLst/>
            </a:prstGeom>
            <a:noFill/>
          </p:spPr>
          <p:txBody>
            <a:bodyPr wrap="none" rtlCol="0">
              <a:spAutoFit/>
            </a:bodyPr>
            <a:lstStyle/>
            <a:p>
              <a:pPr fontAlgn="auto">
                <a:spcBef>
                  <a:spcPts val="0"/>
                </a:spcBef>
                <a:spcAft>
                  <a:spcPts val="0"/>
                </a:spcAft>
              </a:pPr>
              <a:r>
                <a:rPr lang="en-US" sz="1600" b="1" dirty="0" smtClean="0">
                  <a:solidFill>
                    <a:prstClr val="white"/>
                  </a:solidFill>
                  <a:latin typeface="Arial"/>
                  <a:ea typeface="+mn-ea"/>
                  <a:cs typeface="+mn-cs"/>
                </a:rPr>
                <a:t>180</a:t>
              </a:r>
              <a:endParaRPr lang="en-US" sz="1600" b="1" dirty="0">
                <a:solidFill>
                  <a:prstClr val="white"/>
                </a:solidFill>
                <a:latin typeface="Arial"/>
                <a:ea typeface="+mn-ea"/>
                <a:cs typeface="+mn-cs"/>
              </a:endParaRPr>
            </a:p>
          </p:txBody>
        </p:sp>
        <p:sp>
          <p:nvSpPr>
            <p:cNvPr id="26" name="TextBox 25"/>
            <p:cNvSpPr txBox="1"/>
            <p:nvPr/>
          </p:nvSpPr>
          <p:spPr>
            <a:xfrm>
              <a:off x="6473980" y="2224145"/>
              <a:ext cx="412292" cy="338554"/>
            </a:xfrm>
            <a:prstGeom prst="rect">
              <a:avLst/>
            </a:prstGeom>
            <a:noFill/>
          </p:spPr>
          <p:txBody>
            <a:bodyPr wrap="none" rtlCol="0">
              <a:spAutoFit/>
            </a:bodyPr>
            <a:lstStyle/>
            <a:p>
              <a:pPr fontAlgn="auto">
                <a:spcBef>
                  <a:spcPts val="0"/>
                </a:spcBef>
                <a:spcAft>
                  <a:spcPts val="0"/>
                </a:spcAft>
              </a:pPr>
              <a:r>
                <a:rPr lang="en-US" sz="1600" b="1" dirty="0" smtClean="0">
                  <a:solidFill>
                    <a:prstClr val="white"/>
                  </a:solidFill>
                  <a:latin typeface="Arial"/>
                  <a:ea typeface="+mn-ea"/>
                  <a:cs typeface="+mn-cs"/>
                </a:rPr>
                <a:t>15</a:t>
              </a:r>
              <a:endParaRPr lang="en-US" sz="1600" b="1" dirty="0">
                <a:solidFill>
                  <a:prstClr val="white"/>
                </a:solidFill>
                <a:latin typeface="Arial"/>
                <a:ea typeface="+mn-ea"/>
                <a:cs typeface="+mn-cs"/>
              </a:endParaRPr>
            </a:p>
          </p:txBody>
        </p:sp>
        <p:sp>
          <p:nvSpPr>
            <p:cNvPr id="31" name="TextBox 30"/>
            <p:cNvSpPr txBox="1"/>
            <p:nvPr/>
          </p:nvSpPr>
          <p:spPr>
            <a:xfrm>
              <a:off x="6780827" y="1676400"/>
              <a:ext cx="412292" cy="338554"/>
            </a:xfrm>
            <a:prstGeom prst="rect">
              <a:avLst/>
            </a:prstGeom>
            <a:noFill/>
          </p:spPr>
          <p:txBody>
            <a:bodyPr wrap="none" rtlCol="0">
              <a:spAutoFit/>
            </a:bodyPr>
            <a:lstStyle/>
            <a:p>
              <a:pPr fontAlgn="auto">
                <a:spcBef>
                  <a:spcPts val="0"/>
                </a:spcBef>
                <a:spcAft>
                  <a:spcPts val="0"/>
                </a:spcAft>
              </a:pPr>
              <a:r>
                <a:rPr lang="en-US" sz="1600" b="1" dirty="0" smtClean="0">
                  <a:solidFill>
                    <a:prstClr val="white"/>
                  </a:solidFill>
                  <a:latin typeface="Arial"/>
                  <a:ea typeface="+mn-ea"/>
                  <a:cs typeface="+mn-cs"/>
                </a:rPr>
                <a:t>76</a:t>
              </a:r>
              <a:endParaRPr lang="en-US" sz="1600" b="1" dirty="0">
                <a:solidFill>
                  <a:prstClr val="white"/>
                </a:solidFill>
                <a:latin typeface="Arial"/>
                <a:ea typeface="+mn-ea"/>
                <a:cs typeface="+mn-cs"/>
              </a:endParaRPr>
            </a:p>
          </p:txBody>
        </p:sp>
        <p:sp>
          <p:nvSpPr>
            <p:cNvPr id="34" name="TextBox 33"/>
            <p:cNvSpPr txBox="1"/>
            <p:nvPr/>
          </p:nvSpPr>
          <p:spPr>
            <a:xfrm>
              <a:off x="7360108" y="2415024"/>
              <a:ext cx="412292" cy="338554"/>
            </a:xfrm>
            <a:prstGeom prst="rect">
              <a:avLst/>
            </a:prstGeom>
            <a:noFill/>
          </p:spPr>
          <p:txBody>
            <a:bodyPr wrap="none" rtlCol="0">
              <a:spAutoFit/>
            </a:bodyPr>
            <a:lstStyle/>
            <a:p>
              <a:pPr fontAlgn="auto">
                <a:spcBef>
                  <a:spcPts val="0"/>
                </a:spcBef>
                <a:spcAft>
                  <a:spcPts val="0"/>
                </a:spcAft>
              </a:pPr>
              <a:r>
                <a:rPr lang="en-US" sz="1600" b="1" dirty="0" smtClean="0">
                  <a:solidFill>
                    <a:prstClr val="white"/>
                  </a:solidFill>
                  <a:latin typeface="Arial"/>
                  <a:ea typeface="+mn-ea"/>
                  <a:cs typeface="+mn-cs"/>
                </a:rPr>
                <a:t>23</a:t>
              </a:r>
              <a:endParaRPr lang="en-US" sz="1600" b="1" dirty="0">
                <a:solidFill>
                  <a:prstClr val="white"/>
                </a:solidFill>
                <a:latin typeface="Arial"/>
                <a:ea typeface="+mn-ea"/>
                <a:cs typeface="+mn-cs"/>
              </a:endParaRPr>
            </a:p>
          </p:txBody>
        </p:sp>
        <p:sp>
          <p:nvSpPr>
            <p:cNvPr id="37" name="TextBox 36"/>
            <p:cNvSpPr txBox="1"/>
            <p:nvPr/>
          </p:nvSpPr>
          <p:spPr>
            <a:xfrm>
              <a:off x="6873159" y="2615692"/>
              <a:ext cx="412292" cy="338554"/>
            </a:xfrm>
            <a:prstGeom prst="rect">
              <a:avLst/>
            </a:prstGeom>
            <a:noFill/>
          </p:spPr>
          <p:txBody>
            <a:bodyPr wrap="none" rtlCol="0">
              <a:spAutoFit/>
            </a:bodyPr>
            <a:lstStyle/>
            <a:p>
              <a:pPr fontAlgn="auto">
                <a:spcBef>
                  <a:spcPts val="0"/>
                </a:spcBef>
                <a:spcAft>
                  <a:spcPts val="0"/>
                </a:spcAft>
              </a:pPr>
              <a:r>
                <a:rPr lang="en-US" sz="1600" b="1" dirty="0" smtClean="0">
                  <a:solidFill>
                    <a:prstClr val="white"/>
                  </a:solidFill>
                  <a:latin typeface="Arial"/>
                  <a:ea typeface="+mn-ea"/>
                  <a:cs typeface="+mn-cs"/>
                </a:rPr>
                <a:t>55</a:t>
              </a:r>
              <a:endParaRPr lang="en-US" sz="1600" b="1" dirty="0">
                <a:solidFill>
                  <a:prstClr val="white"/>
                </a:solidFill>
                <a:latin typeface="Arial"/>
                <a:ea typeface="+mn-ea"/>
                <a:cs typeface="+mn-cs"/>
              </a:endParaRPr>
            </a:p>
          </p:txBody>
        </p:sp>
        <p:sp>
          <p:nvSpPr>
            <p:cNvPr id="38" name="TextBox 37"/>
            <p:cNvSpPr txBox="1"/>
            <p:nvPr/>
          </p:nvSpPr>
          <p:spPr>
            <a:xfrm>
              <a:off x="6797314" y="3327231"/>
              <a:ext cx="412292" cy="338554"/>
            </a:xfrm>
            <a:prstGeom prst="rect">
              <a:avLst/>
            </a:prstGeom>
            <a:noFill/>
          </p:spPr>
          <p:txBody>
            <a:bodyPr wrap="none" rtlCol="0">
              <a:spAutoFit/>
            </a:bodyPr>
            <a:lstStyle/>
            <a:p>
              <a:pPr fontAlgn="auto">
                <a:spcBef>
                  <a:spcPts val="0"/>
                </a:spcBef>
                <a:spcAft>
                  <a:spcPts val="0"/>
                </a:spcAft>
              </a:pPr>
              <a:r>
                <a:rPr lang="en-US" sz="1600" b="1" dirty="0" smtClean="0">
                  <a:solidFill>
                    <a:prstClr val="white"/>
                  </a:solidFill>
                  <a:latin typeface="Arial"/>
                  <a:ea typeface="+mn-ea"/>
                  <a:cs typeface="+mn-cs"/>
                </a:rPr>
                <a:t>72</a:t>
              </a:r>
              <a:endParaRPr lang="en-US" sz="1600" b="1" dirty="0">
                <a:solidFill>
                  <a:prstClr val="white"/>
                </a:solidFill>
                <a:latin typeface="Arial"/>
                <a:ea typeface="+mn-ea"/>
                <a:cs typeface="+mn-cs"/>
              </a:endParaRPr>
            </a:p>
          </p:txBody>
        </p:sp>
      </p:grpSp>
      <p:cxnSp>
        <p:nvCxnSpPr>
          <p:cNvPr id="16" name="Straight Connector 15"/>
          <p:cNvCxnSpPr/>
          <p:nvPr/>
        </p:nvCxnSpPr>
        <p:spPr>
          <a:xfrm>
            <a:off x="4615543" y="1214138"/>
            <a:ext cx="0" cy="3180324"/>
          </a:xfrm>
          <a:prstGeom prst="line">
            <a:avLst/>
          </a:prstGeom>
          <a:ln>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18" name="Rounded Rectangle 17"/>
          <p:cNvSpPr/>
          <p:nvPr/>
        </p:nvSpPr>
        <p:spPr>
          <a:xfrm>
            <a:off x="533400" y="5257800"/>
            <a:ext cx="8305800" cy="986197"/>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marL="628650" indent="-285750" fontAlgn="auto">
              <a:spcBef>
                <a:spcPts val="0"/>
              </a:spcBef>
              <a:spcAft>
                <a:spcPts val="0"/>
              </a:spcAft>
              <a:buFont typeface="Arial" panose="020B0604020202020204" pitchFamily="34" charset="0"/>
              <a:buChar char="•"/>
            </a:pPr>
            <a:r>
              <a:rPr lang="en-US" dirty="0" smtClean="0">
                <a:solidFill>
                  <a:prstClr val="black"/>
                </a:solidFill>
              </a:rPr>
              <a:t>Over 500 quality measures are currently used in Massachusetts</a:t>
            </a:r>
          </a:p>
          <a:p>
            <a:pPr marL="628650" indent="-285750" fontAlgn="auto">
              <a:spcBef>
                <a:spcPts val="0"/>
              </a:spcBef>
              <a:spcAft>
                <a:spcPts val="0"/>
              </a:spcAft>
              <a:buFont typeface="Arial" panose="020B0604020202020204" pitchFamily="34" charset="0"/>
              <a:buChar char="•"/>
            </a:pPr>
            <a:r>
              <a:rPr lang="en-US" dirty="0" smtClean="0">
                <a:solidFill>
                  <a:prstClr val="black"/>
                </a:solidFill>
              </a:rPr>
              <a:t>Few quality measures are collected by multiple programs</a:t>
            </a:r>
          </a:p>
          <a:p>
            <a:pPr marL="628650" indent="-285750" fontAlgn="auto">
              <a:spcBef>
                <a:spcPts val="0"/>
              </a:spcBef>
              <a:spcAft>
                <a:spcPts val="0"/>
              </a:spcAft>
              <a:buFont typeface="Arial" panose="020B0604020202020204" pitchFamily="34" charset="0"/>
              <a:buChar char="•"/>
            </a:pPr>
            <a:r>
              <a:rPr lang="en-US" dirty="0" smtClean="0">
                <a:solidFill>
                  <a:prstClr val="black"/>
                </a:solidFill>
              </a:rPr>
              <a:t>Minimal improvements in quality measure alignment noted since 2013</a:t>
            </a:r>
          </a:p>
        </p:txBody>
      </p:sp>
      <p:sp>
        <p:nvSpPr>
          <p:cNvPr id="42" name="TextBox 41"/>
          <p:cNvSpPr txBox="1"/>
          <p:nvPr/>
        </p:nvSpPr>
        <p:spPr>
          <a:xfrm>
            <a:off x="3534751" y="3233448"/>
            <a:ext cx="412292" cy="338554"/>
          </a:xfrm>
          <a:prstGeom prst="rect">
            <a:avLst/>
          </a:prstGeom>
          <a:noFill/>
        </p:spPr>
        <p:txBody>
          <a:bodyPr wrap="none" rtlCol="0">
            <a:spAutoFit/>
          </a:bodyPr>
          <a:lstStyle/>
          <a:p>
            <a:pPr fontAlgn="auto">
              <a:spcBef>
                <a:spcPts val="0"/>
              </a:spcBef>
              <a:spcAft>
                <a:spcPts val="0"/>
              </a:spcAft>
            </a:pPr>
            <a:r>
              <a:rPr lang="en-US" sz="1600" b="1" dirty="0" smtClean="0">
                <a:solidFill>
                  <a:prstClr val="white"/>
                </a:solidFill>
                <a:latin typeface="Arial"/>
                <a:ea typeface="+mn-ea"/>
                <a:cs typeface="+mn-cs"/>
              </a:rPr>
              <a:t>44</a:t>
            </a:r>
            <a:endParaRPr lang="en-US" sz="1600" b="1" dirty="0">
              <a:solidFill>
                <a:prstClr val="white"/>
              </a:solidFill>
              <a:latin typeface="Arial"/>
              <a:ea typeface="+mn-ea"/>
              <a:cs typeface="+mn-cs"/>
            </a:endParaRPr>
          </a:p>
        </p:txBody>
      </p:sp>
      <p:sp>
        <p:nvSpPr>
          <p:cNvPr id="43" name="TextBox 42"/>
          <p:cNvSpPr txBox="1"/>
          <p:nvPr/>
        </p:nvSpPr>
        <p:spPr>
          <a:xfrm>
            <a:off x="7436308" y="3402725"/>
            <a:ext cx="412292" cy="338554"/>
          </a:xfrm>
          <a:prstGeom prst="rect">
            <a:avLst/>
          </a:prstGeom>
          <a:noFill/>
        </p:spPr>
        <p:txBody>
          <a:bodyPr wrap="none" rtlCol="0">
            <a:spAutoFit/>
          </a:bodyPr>
          <a:lstStyle/>
          <a:p>
            <a:pPr fontAlgn="auto">
              <a:spcBef>
                <a:spcPts val="0"/>
              </a:spcBef>
              <a:spcAft>
                <a:spcPts val="0"/>
              </a:spcAft>
            </a:pPr>
            <a:r>
              <a:rPr lang="en-US" sz="1600" b="1" dirty="0" smtClean="0">
                <a:solidFill>
                  <a:prstClr val="white"/>
                </a:solidFill>
                <a:latin typeface="Arial"/>
                <a:ea typeface="+mn-ea"/>
                <a:cs typeface="+mn-cs"/>
              </a:rPr>
              <a:t>81</a:t>
            </a:r>
            <a:endParaRPr lang="en-US" sz="1600" b="1" dirty="0">
              <a:solidFill>
                <a:prstClr val="white"/>
              </a:solidFill>
              <a:latin typeface="Arial"/>
              <a:ea typeface="+mn-ea"/>
              <a:cs typeface="+mn-cs"/>
            </a:endParaRPr>
          </a:p>
        </p:txBody>
      </p:sp>
      <p:sp>
        <p:nvSpPr>
          <p:cNvPr id="32" name="TextBox 31"/>
          <p:cNvSpPr txBox="1"/>
          <p:nvPr/>
        </p:nvSpPr>
        <p:spPr>
          <a:xfrm>
            <a:off x="1219201" y="6400800"/>
            <a:ext cx="7467599" cy="246221"/>
          </a:xfrm>
          <a:prstGeom prst="rect">
            <a:avLst/>
          </a:prstGeom>
          <a:noFill/>
        </p:spPr>
        <p:txBody>
          <a:bodyPr wrap="square" rtlCol="0">
            <a:spAutoFit/>
          </a:bodyPr>
          <a:lstStyle/>
          <a:p>
            <a:pPr algn="ctr" fontAlgn="auto">
              <a:spcBef>
                <a:spcPts val="0"/>
              </a:spcBef>
              <a:spcAft>
                <a:spcPts val="0"/>
              </a:spcAft>
            </a:pPr>
            <a:r>
              <a:rPr lang="en-US" sz="1000" dirty="0" smtClean="0">
                <a:solidFill>
                  <a:prstClr val="black">
                    <a:lumMod val="65000"/>
                    <a:lumOff val="35000"/>
                  </a:prstClr>
                </a:solidFill>
                <a:latin typeface="Arial"/>
                <a:ea typeface="+mn-ea"/>
                <a:cs typeface="+mn-cs"/>
              </a:rPr>
              <a:t>Source: 2016 Massachusetts Quality Measure Catalog as developed and analyzed by Analysis (CHIA). </a:t>
            </a:r>
            <a:endParaRPr lang="en-US" sz="1000" dirty="0">
              <a:solidFill>
                <a:prstClr val="black">
                  <a:lumMod val="65000"/>
                  <a:lumOff val="35000"/>
                </a:prstClr>
              </a:solidFill>
              <a:latin typeface="Arial"/>
              <a:ea typeface="+mn-ea"/>
              <a:cs typeface="+mn-cs"/>
            </a:endParaRPr>
          </a:p>
        </p:txBody>
      </p:sp>
      <p:sp>
        <p:nvSpPr>
          <p:cNvPr id="2" name="TextBox 1"/>
          <p:cNvSpPr txBox="1"/>
          <p:nvPr/>
        </p:nvSpPr>
        <p:spPr>
          <a:xfrm>
            <a:off x="609601" y="1032985"/>
            <a:ext cx="1219200" cy="830997"/>
          </a:xfrm>
          <a:prstGeom prst="rect">
            <a:avLst/>
          </a:prstGeom>
          <a:noFill/>
          <a:ln>
            <a:solidFill>
              <a:schemeClr val="tx2">
                <a:lumMod val="60000"/>
                <a:lumOff val="40000"/>
              </a:schemeClr>
            </a:solidFill>
          </a:ln>
        </p:spPr>
        <p:txBody>
          <a:bodyPr wrap="square" rtlCol="0">
            <a:spAutoFit/>
          </a:bodyPr>
          <a:lstStyle/>
          <a:p>
            <a:pPr algn="ctr" fontAlgn="auto">
              <a:spcBef>
                <a:spcPts val="0"/>
              </a:spcBef>
              <a:spcAft>
                <a:spcPts val="0"/>
              </a:spcAft>
            </a:pPr>
            <a:r>
              <a:rPr lang="en-US" sz="1200" dirty="0" smtClean="0">
                <a:solidFill>
                  <a:prstClr val="black"/>
                </a:solidFill>
                <a:latin typeface="Arial"/>
                <a:ea typeface="+mn-ea"/>
                <a:cs typeface="+mn-cs"/>
              </a:rPr>
              <a:t>Numbers represent unique measures</a:t>
            </a:r>
            <a:endParaRPr lang="en-US" sz="1200" dirty="0">
              <a:solidFill>
                <a:prstClr val="black"/>
              </a:solidFill>
              <a:latin typeface="Arial"/>
              <a:ea typeface="+mn-ea"/>
              <a:cs typeface="+mn-cs"/>
            </a:endParaRPr>
          </a:p>
        </p:txBody>
      </p:sp>
      <p:pic>
        <p:nvPicPr>
          <p:cNvPr id="39"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48295" r="45045"/>
          <a:stretch/>
        </p:blipFill>
        <p:spPr bwMode="auto">
          <a:xfrm>
            <a:off x="4352201" y="4557767"/>
            <a:ext cx="399143" cy="438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288647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Quality measures are used to help guide payment in global budget alternative payment models (APMs)</a:t>
            </a:r>
            <a:endParaRPr lang="en-US" dirty="0"/>
          </a:p>
        </p:txBody>
      </p:sp>
      <p:graphicFrame>
        <p:nvGraphicFramePr>
          <p:cNvPr id="4" name="Diagram 3"/>
          <p:cNvGraphicFramePr/>
          <p:nvPr>
            <p:extLst>
              <p:ext uri="{D42A27DB-BD31-4B8C-83A1-F6EECF244321}">
                <p14:modId xmlns:p14="http://schemas.microsoft.com/office/powerpoint/2010/main" val="4042279768"/>
              </p:ext>
            </p:extLst>
          </p:nvPr>
        </p:nvGraphicFramePr>
        <p:xfrm>
          <a:off x="478365" y="3048000"/>
          <a:ext cx="7799917" cy="2438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 4"/>
          <p:cNvGraphicFramePr/>
          <p:nvPr>
            <p:extLst>
              <p:ext uri="{D42A27DB-BD31-4B8C-83A1-F6EECF244321}">
                <p14:modId xmlns:p14="http://schemas.microsoft.com/office/powerpoint/2010/main" val="1743319968"/>
              </p:ext>
            </p:extLst>
          </p:nvPr>
        </p:nvGraphicFramePr>
        <p:xfrm>
          <a:off x="1752600" y="990600"/>
          <a:ext cx="5105400" cy="2209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6" name="Rounded Rectangle 5"/>
          <p:cNvSpPr/>
          <p:nvPr/>
        </p:nvSpPr>
        <p:spPr>
          <a:xfrm>
            <a:off x="1295400" y="5638800"/>
            <a:ext cx="6324600" cy="374571"/>
          </a:xfrm>
          <a:prstGeom prst="round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fontAlgn="auto">
              <a:spcBef>
                <a:spcPts val="0"/>
              </a:spcBef>
              <a:spcAft>
                <a:spcPts val="0"/>
              </a:spcAft>
            </a:pPr>
            <a:r>
              <a:rPr lang="en-US" sz="1600" dirty="0" smtClean="0">
                <a:solidFill>
                  <a:prstClr val="black"/>
                </a:solidFill>
              </a:rPr>
              <a:t>Quality measure sets typically vary by payer-to-provider contract.</a:t>
            </a:r>
          </a:p>
        </p:txBody>
      </p:sp>
    </p:spTree>
    <p:extLst>
      <p:ext uri="{BB962C8B-B14F-4D97-AF65-F5344CB8AC3E}">
        <p14:creationId xmlns:p14="http://schemas.microsoft.com/office/powerpoint/2010/main" val="701736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3154" y="2364079"/>
            <a:ext cx="2661506" cy="2402749"/>
          </a:xfrm>
          <a:prstGeom prst="rect">
            <a:avLst/>
          </a:prstGeom>
        </p:spPr>
      </p:pic>
      <p:grpSp>
        <p:nvGrpSpPr>
          <p:cNvPr id="26" name="Group 25"/>
          <p:cNvGrpSpPr/>
          <p:nvPr/>
        </p:nvGrpSpPr>
        <p:grpSpPr>
          <a:xfrm>
            <a:off x="3556249" y="2014069"/>
            <a:ext cx="2011304" cy="3012960"/>
            <a:chOff x="1101200" y="1396835"/>
            <a:chExt cx="3105760" cy="4770176"/>
          </a:xfrm>
        </p:grpSpPr>
        <p:pic>
          <p:nvPicPr>
            <p:cNvPr id="27" name="Picture 26"/>
            <p:cNvPicPr>
              <a:picLocks noChangeAspect="1"/>
            </p:cNvPicPr>
            <p:nvPr/>
          </p:nvPicPr>
          <p:blipFill rotWithShape="1">
            <a:blip r:embed="rId4">
              <a:extLst>
                <a:ext uri="{28A0092B-C50C-407E-A947-70E740481C1C}">
                  <a14:useLocalDpi xmlns:a14="http://schemas.microsoft.com/office/drawing/2010/main" val="0"/>
                </a:ext>
              </a:extLst>
            </a:blip>
            <a:srcRect l="2988" t="13269" b="19948"/>
            <a:stretch/>
          </p:blipFill>
          <p:spPr>
            <a:xfrm rot="18182590">
              <a:off x="198386" y="2299649"/>
              <a:ext cx="4770176" cy="2964547"/>
            </a:xfrm>
            <a:prstGeom prst="rect">
              <a:avLst/>
            </a:prstGeom>
          </p:spPr>
        </p:pic>
        <p:sp>
          <p:nvSpPr>
            <p:cNvPr id="28" name="TextBox 27"/>
            <p:cNvSpPr txBox="1"/>
            <p:nvPr/>
          </p:nvSpPr>
          <p:spPr>
            <a:xfrm>
              <a:off x="1946322" y="2853089"/>
              <a:ext cx="460899" cy="536005"/>
            </a:xfrm>
            <a:prstGeom prst="rect">
              <a:avLst/>
            </a:prstGeom>
            <a:noFill/>
          </p:spPr>
          <p:txBody>
            <a:bodyPr wrap="none" rtlCol="0">
              <a:spAutoFit/>
            </a:bodyPr>
            <a:lstStyle/>
            <a:p>
              <a:pPr fontAlgn="auto">
                <a:spcBef>
                  <a:spcPts val="0"/>
                </a:spcBef>
                <a:spcAft>
                  <a:spcPts val="0"/>
                </a:spcAft>
              </a:pPr>
              <a:r>
                <a:rPr lang="en-US" sz="1600" dirty="0" smtClean="0">
                  <a:solidFill>
                    <a:prstClr val="white"/>
                  </a:solidFill>
                  <a:latin typeface="Arial"/>
                  <a:ea typeface="+mn-ea"/>
                  <a:cs typeface="+mn-cs"/>
                </a:rPr>
                <a:t>3</a:t>
              </a:r>
              <a:endParaRPr lang="en-US" dirty="0">
                <a:solidFill>
                  <a:prstClr val="white"/>
                </a:solidFill>
                <a:latin typeface="Arial"/>
                <a:ea typeface="+mn-ea"/>
                <a:cs typeface="+mn-cs"/>
              </a:endParaRPr>
            </a:p>
          </p:txBody>
        </p:sp>
        <p:sp>
          <p:nvSpPr>
            <p:cNvPr id="29" name="TextBox 28"/>
            <p:cNvSpPr txBox="1"/>
            <p:nvPr/>
          </p:nvSpPr>
          <p:spPr>
            <a:xfrm>
              <a:off x="3894054" y="3217026"/>
              <a:ext cx="312906" cy="369332"/>
            </a:xfrm>
            <a:prstGeom prst="rect">
              <a:avLst/>
            </a:prstGeom>
            <a:noFill/>
          </p:spPr>
          <p:txBody>
            <a:bodyPr wrap="none" rtlCol="0">
              <a:spAutoFit/>
            </a:bodyPr>
            <a:lstStyle/>
            <a:p>
              <a:pPr fontAlgn="auto">
                <a:spcBef>
                  <a:spcPts val="0"/>
                </a:spcBef>
                <a:spcAft>
                  <a:spcPts val="0"/>
                </a:spcAft>
              </a:pPr>
              <a:r>
                <a:rPr lang="en-US" b="1" dirty="0" smtClean="0">
                  <a:solidFill>
                    <a:prstClr val="white"/>
                  </a:solidFill>
                  <a:latin typeface="Arial"/>
                  <a:ea typeface="+mn-ea"/>
                  <a:cs typeface="+mn-cs"/>
                </a:rPr>
                <a:t>9</a:t>
              </a:r>
              <a:endParaRPr lang="en-US" b="1" dirty="0">
                <a:solidFill>
                  <a:prstClr val="white"/>
                </a:solidFill>
                <a:latin typeface="Arial"/>
                <a:ea typeface="+mn-ea"/>
                <a:cs typeface="+mn-cs"/>
              </a:endParaRPr>
            </a:p>
          </p:txBody>
        </p:sp>
        <p:sp>
          <p:nvSpPr>
            <p:cNvPr id="30" name="TextBox 29"/>
            <p:cNvSpPr txBox="1"/>
            <p:nvPr/>
          </p:nvSpPr>
          <p:spPr>
            <a:xfrm>
              <a:off x="3347806" y="2590801"/>
              <a:ext cx="437681" cy="509004"/>
            </a:xfrm>
            <a:prstGeom prst="rect">
              <a:avLst/>
            </a:prstGeom>
            <a:noFill/>
          </p:spPr>
          <p:txBody>
            <a:bodyPr wrap="none" rtlCol="0">
              <a:spAutoFit/>
            </a:bodyPr>
            <a:lstStyle/>
            <a:p>
              <a:pPr fontAlgn="auto">
                <a:spcBef>
                  <a:spcPts val="0"/>
                </a:spcBef>
                <a:spcAft>
                  <a:spcPts val="0"/>
                </a:spcAft>
              </a:pPr>
              <a:r>
                <a:rPr lang="en-US" sz="1600" dirty="0" smtClean="0">
                  <a:solidFill>
                    <a:prstClr val="white"/>
                  </a:solidFill>
                  <a:latin typeface="Arial"/>
                  <a:ea typeface="+mn-ea"/>
                  <a:cs typeface="+mn-cs"/>
                </a:rPr>
                <a:t>7</a:t>
              </a:r>
              <a:endParaRPr lang="en-US" sz="1600" dirty="0">
                <a:solidFill>
                  <a:prstClr val="white"/>
                </a:solidFill>
                <a:latin typeface="Arial"/>
                <a:ea typeface="+mn-ea"/>
                <a:cs typeface="+mn-cs"/>
              </a:endParaRPr>
            </a:p>
          </p:txBody>
        </p:sp>
        <p:sp>
          <p:nvSpPr>
            <p:cNvPr id="31" name="TextBox 30"/>
            <p:cNvSpPr txBox="1"/>
            <p:nvPr/>
          </p:nvSpPr>
          <p:spPr>
            <a:xfrm>
              <a:off x="2427021" y="3032360"/>
              <a:ext cx="437681" cy="509004"/>
            </a:xfrm>
            <a:prstGeom prst="rect">
              <a:avLst/>
            </a:prstGeom>
            <a:noFill/>
          </p:spPr>
          <p:txBody>
            <a:bodyPr wrap="none" rtlCol="0">
              <a:spAutoFit/>
            </a:bodyPr>
            <a:lstStyle/>
            <a:p>
              <a:pPr fontAlgn="auto">
                <a:spcBef>
                  <a:spcPts val="0"/>
                </a:spcBef>
                <a:spcAft>
                  <a:spcPts val="0"/>
                </a:spcAft>
              </a:pPr>
              <a:r>
                <a:rPr lang="en-US" sz="1600" dirty="0" smtClean="0">
                  <a:solidFill>
                    <a:prstClr val="white"/>
                  </a:solidFill>
                  <a:latin typeface="Arial"/>
                  <a:ea typeface="+mn-ea"/>
                  <a:cs typeface="+mn-cs"/>
                </a:rPr>
                <a:t>1</a:t>
              </a:r>
              <a:endParaRPr lang="en-US" sz="1600" dirty="0">
                <a:solidFill>
                  <a:prstClr val="white"/>
                </a:solidFill>
                <a:latin typeface="Arial"/>
                <a:ea typeface="+mn-ea"/>
                <a:cs typeface="+mn-cs"/>
              </a:endParaRPr>
            </a:p>
          </p:txBody>
        </p:sp>
        <p:sp>
          <p:nvSpPr>
            <p:cNvPr id="32" name="TextBox 31"/>
            <p:cNvSpPr txBox="1"/>
            <p:nvPr/>
          </p:nvSpPr>
          <p:spPr>
            <a:xfrm>
              <a:off x="1724292" y="4584208"/>
              <a:ext cx="636642" cy="536005"/>
            </a:xfrm>
            <a:prstGeom prst="rect">
              <a:avLst/>
            </a:prstGeom>
            <a:noFill/>
          </p:spPr>
          <p:txBody>
            <a:bodyPr wrap="none" rtlCol="0">
              <a:spAutoFit/>
            </a:bodyPr>
            <a:lstStyle/>
            <a:p>
              <a:pPr fontAlgn="auto">
                <a:spcBef>
                  <a:spcPts val="0"/>
                </a:spcBef>
                <a:spcAft>
                  <a:spcPts val="0"/>
                </a:spcAft>
              </a:pPr>
              <a:r>
                <a:rPr lang="en-US" sz="1600" dirty="0" smtClean="0">
                  <a:solidFill>
                    <a:prstClr val="white"/>
                  </a:solidFill>
                  <a:latin typeface="Arial"/>
                  <a:ea typeface="+mn-ea"/>
                  <a:cs typeface="+mn-cs"/>
                </a:rPr>
                <a:t>18</a:t>
              </a:r>
              <a:endParaRPr lang="en-US" sz="1600" dirty="0">
                <a:solidFill>
                  <a:prstClr val="white"/>
                </a:solidFill>
                <a:latin typeface="Arial"/>
                <a:ea typeface="+mn-ea"/>
                <a:cs typeface="+mn-cs"/>
              </a:endParaRPr>
            </a:p>
          </p:txBody>
        </p:sp>
        <p:sp>
          <p:nvSpPr>
            <p:cNvPr id="33" name="TextBox 32"/>
            <p:cNvSpPr txBox="1"/>
            <p:nvPr/>
          </p:nvSpPr>
          <p:spPr>
            <a:xfrm>
              <a:off x="3240898" y="3519683"/>
              <a:ext cx="437681" cy="509004"/>
            </a:xfrm>
            <a:prstGeom prst="rect">
              <a:avLst/>
            </a:prstGeom>
            <a:noFill/>
          </p:spPr>
          <p:txBody>
            <a:bodyPr wrap="none" rtlCol="0">
              <a:spAutoFit/>
            </a:bodyPr>
            <a:lstStyle/>
            <a:p>
              <a:pPr fontAlgn="auto">
                <a:spcBef>
                  <a:spcPts val="0"/>
                </a:spcBef>
                <a:spcAft>
                  <a:spcPts val="0"/>
                </a:spcAft>
              </a:pPr>
              <a:r>
                <a:rPr lang="en-US" sz="1600" dirty="0" smtClean="0">
                  <a:solidFill>
                    <a:prstClr val="white"/>
                  </a:solidFill>
                  <a:latin typeface="Arial"/>
                  <a:ea typeface="+mn-ea"/>
                  <a:cs typeface="+mn-cs"/>
                </a:rPr>
                <a:t>1</a:t>
              </a:r>
              <a:endParaRPr lang="en-US" sz="1600" dirty="0">
                <a:solidFill>
                  <a:prstClr val="white"/>
                </a:solidFill>
                <a:latin typeface="Arial"/>
                <a:ea typeface="+mn-ea"/>
                <a:cs typeface="+mn-cs"/>
              </a:endParaRPr>
            </a:p>
          </p:txBody>
        </p:sp>
        <p:sp>
          <p:nvSpPr>
            <p:cNvPr id="34" name="TextBox 33"/>
            <p:cNvSpPr txBox="1"/>
            <p:nvPr/>
          </p:nvSpPr>
          <p:spPr>
            <a:xfrm>
              <a:off x="2583474" y="3597256"/>
              <a:ext cx="437681" cy="509004"/>
            </a:xfrm>
            <a:prstGeom prst="rect">
              <a:avLst/>
            </a:prstGeom>
            <a:noFill/>
          </p:spPr>
          <p:txBody>
            <a:bodyPr wrap="none" rtlCol="0">
              <a:spAutoFit/>
            </a:bodyPr>
            <a:lstStyle/>
            <a:p>
              <a:pPr fontAlgn="auto">
                <a:spcBef>
                  <a:spcPts val="0"/>
                </a:spcBef>
                <a:spcAft>
                  <a:spcPts val="0"/>
                </a:spcAft>
              </a:pPr>
              <a:r>
                <a:rPr lang="en-US" sz="1600" dirty="0" smtClean="0">
                  <a:solidFill>
                    <a:prstClr val="white"/>
                  </a:solidFill>
                  <a:latin typeface="Arial"/>
                  <a:ea typeface="+mn-ea"/>
                  <a:cs typeface="+mn-cs"/>
                </a:rPr>
                <a:t>3</a:t>
              </a:r>
              <a:endParaRPr lang="en-US" sz="1600" dirty="0">
                <a:solidFill>
                  <a:prstClr val="white"/>
                </a:solidFill>
                <a:latin typeface="Arial"/>
                <a:ea typeface="+mn-ea"/>
                <a:cs typeface="+mn-cs"/>
              </a:endParaRPr>
            </a:p>
          </p:txBody>
        </p:sp>
      </p:grpSp>
      <p:sp>
        <p:nvSpPr>
          <p:cNvPr id="3" name="Title 2"/>
          <p:cNvSpPr>
            <a:spLocks noGrp="1"/>
          </p:cNvSpPr>
          <p:nvPr>
            <p:ph type="ctrTitle"/>
          </p:nvPr>
        </p:nvSpPr>
        <p:spPr/>
        <p:txBody>
          <a:bodyPr/>
          <a:lstStyle/>
          <a:p>
            <a:r>
              <a:rPr lang="en-US" dirty="0" smtClean="0"/>
              <a:t>Specifically, there are many different </a:t>
            </a:r>
            <a:r>
              <a:rPr lang="en-US" dirty="0"/>
              <a:t>quality measures in use by Massachusetts </a:t>
            </a:r>
            <a:r>
              <a:rPr lang="en-US" dirty="0" smtClean="0"/>
              <a:t>payers in APMs</a:t>
            </a:r>
            <a:endParaRPr lang="en-US" dirty="0"/>
          </a:p>
        </p:txBody>
      </p:sp>
      <p:sp>
        <p:nvSpPr>
          <p:cNvPr id="9" name="TextBox 8"/>
          <p:cNvSpPr txBox="1"/>
          <p:nvPr/>
        </p:nvSpPr>
        <p:spPr>
          <a:xfrm>
            <a:off x="838200" y="3403909"/>
            <a:ext cx="412292" cy="338554"/>
          </a:xfrm>
          <a:prstGeom prst="rect">
            <a:avLst/>
          </a:prstGeom>
          <a:noFill/>
        </p:spPr>
        <p:txBody>
          <a:bodyPr wrap="none" rtlCol="0">
            <a:spAutoFit/>
          </a:bodyPr>
          <a:lstStyle/>
          <a:p>
            <a:pPr fontAlgn="auto">
              <a:spcBef>
                <a:spcPts val="0"/>
              </a:spcBef>
              <a:spcAft>
                <a:spcPts val="0"/>
              </a:spcAft>
            </a:pPr>
            <a:r>
              <a:rPr lang="en-US" sz="1600" dirty="0" smtClean="0">
                <a:solidFill>
                  <a:prstClr val="white"/>
                </a:solidFill>
                <a:latin typeface="Arial"/>
                <a:ea typeface="+mn-ea"/>
                <a:cs typeface="+mn-cs"/>
              </a:rPr>
              <a:t>50</a:t>
            </a:r>
            <a:endParaRPr lang="en-US" sz="1600" dirty="0">
              <a:solidFill>
                <a:prstClr val="white"/>
              </a:solidFill>
              <a:latin typeface="Arial"/>
              <a:ea typeface="+mn-ea"/>
              <a:cs typeface="+mn-cs"/>
            </a:endParaRPr>
          </a:p>
        </p:txBody>
      </p:sp>
      <p:sp>
        <p:nvSpPr>
          <p:cNvPr id="10" name="TextBox 9"/>
          <p:cNvSpPr txBox="1"/>
          <p:nvPr/>
        </p:nvSpPr>
        <p:spPr>
          <a:xfrm>
            <a:off x="1884368" y="2590402"/>
            <a:ext cx="412292" cy="338554"/>
          </a:xfrm>
          <a:prstGeom prst="rect">
            <a:avLst/>
          </a:prstGeom>
          <a:noFill/>
        </p:spPr>
        <p:txBody>
          <a:bodyPr wrap="none" rtlCol="0">
            <a:spAutoFit/>
          </a:bodyPr>
          <a:lstStyle/>
          <a:p>
            <a:pPr fontAlgn="auto">
              <a:spcBef>
                <a:spcPts val="0"/>
              </a:spcBef>
              <a:spcAft>
                <a:spcPts val="0"/>
              </a:spcAft>
            </a:pPr>
            <a:r>
              <a:rPr lang="en-US" sz="1600" dirty="0" smtClean="0">
                <a:solidFill>
                  <a:prstClr val="white"/>
                </a:solidFill>
                <a:latin typeface="Arial"/>
                <a:ea typeface="+mn-ea"/>
                <a:cs typeface="+mn-cs"/>
              </a:rPr>
              <a:t>12</a:t>
            </a:r>
            <a:endParaRPr lang="en-US" sz="1600" dirty="0">
              <a:solidFill>
                <a:prstClr val="white"/>
              </a:solidFill>
              <a:latin typeface="Arial"/>
              <a:ea typeface="+mn-ea"/>
              <a:cs typeface="+mn-cs"/>
            </a:endParaRPr>
          </a:p>
        </p:txBody>
      </p:sp>
      <p:sp>
        <p:nvSpPr>
          <p:cNvPr id="11" name="TextBox 10"/>
          <p:cNvSpPr txBox="1"/>
          <p:nvPr/>
        </p:nvSpPr>
        <p:spPr>
          <a:xfrm>
            <a:off x="2076234" y="3359002"/>
            <a:ext cx="397032" cy="338554"/>
          </a:xfrm>
          <a:prstGeom prst="rect">
            <a:avLst/>
          </a:prstGeom>
          <a:noFill/>
        </p:spPr>
        <p:txBody>
          <a:bodyPr wrap="none" rtlCol="0">
            <a:spAutoFit/>
          </a:bodyPr>
          <a:lstStyle/>
          <a:p>
            <a:pPr fontAlgn="auto">
              <a:spcBef>
                <a:spcPts val="0"/>
              </a:spcBef>
              <a:spcAft>
                <a:spcPts val="0"/>
              </a:spcAft>
            </a:pPr>
            <a:r>
              <a:rPr lang="en-US" sz="1600" dirty="0" smtClean="0">
                <a:solidFill>
                  <a:prstClr val="white"/>
                </a:solidFill>
                <a:latin typeface="Arial"/>
                <a:ea typeface="+mn-ea"/>
                <a:cs typeface="+mn-cs"/>
              </a:rPr>
              <a:t>11</a:t>
            </a:r>
            <a:endParaRPr lang="en-US" sz="1600" dirty="0">
              <a:solidFill>
                <a:prstClr val="white"/>
              </a:solidFill>
              <a:latin typeface="Arial"/>
              <a:ea typeface="+mn-ea"/>
              <a:cs typeface="+mn-cs"/>
            </a:endParaRPr>
          </a:p>
        </p:txBody>
      </p:sp>
      <p:sp>
        <p:nvSpPr>
          <p:cNvPr id="12" name="TextBox 11"/>
          <p:cNvSpPr txBox="1"/>
          <p:nvPr/>
        </p:nvSpPr>
        <p:spPr>
          <a:xfrm>
            <a:off x="1573907" y="3683135"/>
            <a:ext cx="412292" cy="338554"/>
          </a:xfrm>
          <a:prstGeom prst="rect">
            <a:avLst/>
          </a:prstGeom>
          <a:noFill/>
        </p:spPr>
        <p:txBody>
          <a:bodyPr wrap="none" rtlCol="0">
            <a:spAutoFit/>
          </a:bodyPr>
          <a:lstStyle/>
          <a:p>
            <a:pPr fontAlgn="auto">
              <a:spcBef>
                <a:spcPts val="0"/>
              </a:spcBef>
              <a:spcAft>
                <a:spcPts val="0"/>
              </a:spcAft>
            </a:pPr>
            <a:r>
              <a:rPr lang="en-US" sz="1600" dirty="0" smtClean="0">
                <a:solidFill>
                  <a:prstClr val="white"/>
                </a:solidFill>
                <a:latin typeface="Arial"/>
                <a:ea typeface="+mn-ea"/>
                <a:cs typeface="+mn-cs"/>
              </a:rPr>
              <a:t>16</a:t>
            </a:r>
            <a:endParaRPr lang="en-US" sz="1600" dirty="0">
              <a:solidFill>
                <a:prstClr val="white"/>
              </a:solidFill>
              <a:latin typeface="Arial"/>
              <a:ea typeface="+mn-ea"/>
              <a:cs typeface="+mn-cs"/>
            </a:endParaRPr>
          </a:p>
        </p:txBody>
      </p:sp>
      <p:sp>
        <p:nvSpPr>
          <p:cNvPr id="13" name="TextBox 12"/>
          <p:cNvSpPr txBox="1"/>
          <p:nvPr/>
        </p:nvSpPr>
        <p:spPr>
          <a:xfrm>
            <a:off x="1524000" y="2737302"/>
            <a:ext cx="267623" cy="338554"/>
          </a:xfrm>
          <a:prstGeom prst="rect">
            <a:avLst/>
          </a:prstGeom>
          <a:noFill/>
        </p:spPr>
        <p:txBody>
          <a:bodyPr wrap="square" rtlCol="0">
            <a:spAutoFit/>
          </a:bodyPr>
          <a:lstStyle/>
          <a:p>
            <a:pPr fontAlgn="auto">
              <a:spcBef>
                <a:spcPts val="0"/>
              </a:spcBef>
              <a:spcAft>
                <a:spcPts val="0"/>
              </a:spcAft>
            </a:pPr>
            <a:r>
              <a:rPr lang="en-US" sz="1600" dirty="0" smtClean="0">
                <a:solidFill>
                  <a:prstClr val="white"/>
                </a:solidFill>
                <a:latin typeface="Arial"/>
                <a:ea typeface="+mn-ea"/>
                <a:cs typeface="+mn-cs"/>
              </a:rPr>
              <a:t>4</a:t>
            </a:r>
            <a:endParaRPr lang="en-US" sz="1600" dirty="0">
              <a:solidFill>
                <a:prstClr val="white"/>
              </a:solidFill>
              <a:latin typeface="Arial"/>
              <a:ea typeface="+mn-ea"/>
              <a:cs typeface="+mn-cs"/>
            </a:endParaRPr>
          </a:p>
        </p:txBody>
      </p:sp>
      <p:sp>
        <p:nvSpPr>
          <p:cNvPr id="14" name="TextBox 13"/>
          <p:cNvSpPr txBox="1"/>
          <p:nvPr/>
        </p:nvSpPr>
        <p:spPr>
          <a:xfrm>
            <a:off x="2174786" y="2869302"/>
            <a:ext cx="298480" cy="338554"/>
          </a:xfrm>
          <a:prstGeom prst="rect">
            <a:avLst/>
          </a:prstGeom>
          <a:noFill/>
        </p:spPr>
        <p:txBody>
          <a:bodyPr wrap="none" rtlCol="0">
            <a:spAutoFit/>
          </a:bodyPr>
          <a:lstStyle/>
          <a:p>
            <a:pPr fontAlgn="auto">
              <a:spcBef>
                <a:spcPts val="0"/>
              </a:spcBef>
              <a:spcAft>
                <a:spcPts val="0"/>
              </a:spcAft>
            </a:pPr>
            <a:r>
              <a:rPr lang="en-US" sz="1600" dirty="0" smtClean="0">
                <a:solidFill>
                  <a:prstClr val="white"/>
                </a:solidFill>
                <a:latin typeface="Arial"/>
                <a:ea typeface="+mn-ea"/>
                <a:cs typeface="+mn-cs"/>
              </a:rPr>
              <a:t>2</a:t>
            </a:r>
            <a:endParaRPr lang="en-US" sz="1600" dirty="0">
              <a:solidFill>
                <a:prstClr val="white"/>
              </a:solidFill>
              <a:latin typeface="Arial"/>
              <a:ea typeface="+mn-ea"/>
              <a:cs typeface="+mn-cs"/>
            </a:endParaRPr>
          </a:p>
        </p:txBody>
      </p:sp>
      <p:sp>
        <p:nvSpPr>
          <p:cNvPr id="15" name="TextBox 14"/>
          <p:cNvSpPr txBox="1"/>
          <p:nvPr/>
        </p:nvSpPr>
        <p:spPr>
          <a:xfrm>
            <a:off x="1171222" y="6304002"/>
            <a:ext cx="7467599" cy="553998"/>
          </a:xfrm>
          <a:prstGeom prst="rect">
            <a:avLst/>
          </a:prstGeom>
          <a:noFill/>
        </p:spPr>
        <p:txBody>
          <a:bodyPr wrap="square" rtlCol="0">
            <a:spAutoFit/>
          </a:bodyPr>
          <a:lstStyle/>
          <a:p>
            <a:pPr fontAlgn="auto">
              <a:spcBef>
                <a:spcPts val="0"/>
              </a:spcBef>
              <a:spcAft>
                <a:spcPts val="0"/>
              </a:spcAft>
            </a:pPr>
            <a:r>
              <a:rPr lang="en-US" sz="1000" dirty="0" smtClean="0">
                <a:solidFill>
                  <a:prstClr val="black">
                    <a:lumMod val="65000"/>
                    <a:lumOff val="35000"/>
                  </a:prstClr>
                </a:solidFill>
                <a:latin typeface="Arial"/>
                <a:ea typeface="+mn-ea"/>
                <a:cs typeface="+mn-cs"/>
              </a:rPr>
              <a:t>Note: Includes all Claims and Clinical Quality Measures (CQMs) currently in use by population-based payment models in Massachusetts as collected by CHIA as of February 2016.  Excludes measures only used for reporting pediatric quality. Commercial represents: Blue Cross Blue Shield of Massachusetts, Tufts Health Plan, and Harvard Pilgrim Health Care.   </a:t>
            </a:r>
            <a:endParaRPr lang="en-US" sz="1000" dirty="0">
              <a:solidFill>
                <a:prstClr val="black">
                  <a:lumMod val="65000"/>
                  <a:lumOff val="35000"/>
                </a:prstClr>
              </a:solidFill>
              <a:latin typeface="Arial"/>
              <a:ea typeface="+mn-ea"/>
              <a:cs typeface="+mn-cs"/>
            </a:endParaRPr>
          </a:p>
        </p:txBody>
      </p:sp>
      <p:sp>
        <p:nvSpPr>
          <p:cNvPr id="25" name="Rounded Rectangle 24"/>
          <p:cNvSpPr/>
          <p:nvPr/>
        </p:nvSpPr>
        <p:spPr>
          <a:xfrm>
            <a:off x="467250" y="1854239"/>
            <a:ext cx="1961700" cy="396702"/>
          </a:xfrm>
          <a:prstGeom prst="round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pPr algn="ctr" fontAlgn="auto">
              <a:spcBef>
                <a:spcPts val="0"/>
              </a:spcBef>
              <a:spcAft>
                <a:spcPts val="0"/>
              </a:spcAft>
            </a:pPr>
            <a:r>
              <a:rPr lang="en-US" sz="1600" b="1" dirty="0" smtClean="0">
                <a:solidFill>
                  <a:srgbClr val="094975"/>
                </a:solidFill>
              </a:rPr>
              <a:t>Process</a:t>
            </a:r>
            <a:endParaRPr lang="en-US" sz="1600" b="1" dirty="0">
              <a:solidFill>
                <a:srgbClr val="094975"/>
              </a:solidFill>
            </a:endParaRPr>
          </a:p>
        </p:txBody>
      </p:sp>
      <p:sp>
        <p:nvSpPr>
          <p:cNvPr id="22" name="Rounded Rectangle 21"/>
          <p:cNvSpPr/>
          <p:nvPr/>
        </p:nvSpPr>
        <p:spPr>
          <a:xfrm>
            <a:off x="3341630" y="1840708"/>
            <a:ext cx="2586329" cy="396702"/>
          </a:xfrm>
          <a:prstGeom prst="round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pPr algn="ctr" fontAlgn="auto">
              <a:spcBef>
                <a:spcPts val="0"/>
              </a:spcBef>
              <a:spcAft>
                <a:spcPts val="0"/>
              </a:spcAft>
            </a:pPr>
            <a:r>
              <a:rPr lang="en-US" sz="1600" b="1" dirty="0" smtClean="0">
                <a:solidFill>
                  <a:srgbClr val="094975"/>
                </a:solidFill>
              </a:rPr>
              <a:t>Outcome</a:t>
            </a:r>
            <a:endParaRPr lang="en-US" sz="1600" b="1" dirty="0">
              <a:solidFill>
                <a:srgbClr val="094975"/>
              </a:solidFill>
            </a:endParaRPr>
          </a:p>
        </p:txBody>
      </p:sp>
      <p:cxnSp>
        <p:nvCxnSpPr>
          <p:cNvPr id="39" name="Straight Connector 38"/>
          <p:cNvCxnSpPr/>
          <p:nvPr/>
        </p:nvCxnSpPr>
        <p:spPr>
          <a:xfrm>
            <a:off x="3048000" y="1883488"/>
            <a:ext cx="0" cy="3010879"/>
          </a:xfrm>
          <a:prstGeom prst="line">
            <a:avLst/>
          </a:prstGeom>
          <a:ln>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6096000" y="1883489"/>
            <a:ext cx="0" cy="3010879"/>
          </a:xfrm>
          <a:prstGeom prst="line">
            <a:avLst/>
          </a:prstGeom>
          <a:ln>
            <a:solidFill>
              <a:schemeClr val="accent3"/>
            </a:solidFill>
            <a:prstDash val="dash"/>
          </a:ln>
        </p:spPr>
        <p:style>
          <a:lnRef idx="1">
            <a:schemeClr val="accent1"/>
          </a:lnRef>
          <a:fillRef idx="0">
            <a:schemeClr val="accent1"/>
          </a:fillRef>
          <a:effectRef idx="0">
            <a:schemeClr val="accent1"/>
          </a:effectRef>
          <a:fontRef idx="minor">
            <a:schemeClr val="tx1"/>
          </a:fontRef>
        </p:style>
      </p:cxnSp>
      <p:grpSp>
        <p:nvGrpSpPr>
          <p:cNvPr id="23" name="Group 22"/>
          <p:cNvGrpSpPr/>
          <p:nvPr/>
        </p:nvGrpSpPr>
        <p:grpSpPr>
          <a:xfrm>
            <a:off x="5423642" y="5506436"/>
            <a:ext cx="1129558" cy="198351"/>
            <a:chOff x="5007536" y="5315646"/>
            <a:chExt cx="1129558" cy="198351"/>
          </a:xfrm>
        </p:grpSpPr>
        <p:sp>
          <p:nvSpPr>
            <p:cNvPr id="47" name="Rounded Rectangle 46"/>
            <p:cNvSpPr/>
            <p:nvPr/>
          </p:nvSpPr>
          <p:spPr>
            <a:xfrm>
              <a:off x="5301505" y="5315646"/>
              <a:ext cx="835589" cy="198351"/>
            </a:xfrm>
            <a:prstGeom prst="round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pPr algn="ctr" fontAlgn="auto">
                <a:spcBef>
                  <a:spcPts val="0"/>
                </a:spcBef>
                <a:spcAft>
                  <a:spcPts val="0"/>
                </a:spcAft>
              </a:pPr>
              <a:r>
                <a:rPr lang="en-US" sz="1050" b="1" dirty="0" smtClean="0">
                  <a:solidFill>
                    <a:srgbClr val="094975"/>
                  </a:solidFill>
                </a:rPr>
                <a:t>Medicare</a:t>
              </a:r>
              <a:endParaRPr lang="en-US" sz="1050" b="1" dirty="0">
                <a:solidFill>
                  <a:srgbClr val="094975"/>
                </a:solidFill>
              </a:endParaRPr>
            </a:p>
          </p:txBody>
        </p:sp>
        <p:pic>
          <p:nvPicPr>
            <p:cNvPr id="42" name="Picture 41"/>
            <p:cNvPicPr>
              <a:picLocks noChangeAspect="1"/>
            </p:cNvPicPr>
            <p:nvPr/>
          </p:nvPicPr>
          <p:blipFill rotWithShape="1">
            <a:blip r:embed="rId5">
              <a:extLst>
                <a:ext uri="{28A0092B-C50C-407E-A947-70E740481C1C}">
                  <a14:useLocalDpi xmlns:a14="http://schemas.microsoft.com/office/drawing/2010/main" val="0"/>
                </a:ext>
              </a:extLst>
            </a:blip>
            <a:srcRect t="32945" r="11913" b="48576"/>
            <a:stretch/>
          </p:blipFill>
          <p:spPr>
            <a:xfrm>
              <a:off x="5007536" y="5317002"/>
              <a:ext cx="406964" cy="171172"/>
            </a:xfrm>
            <a:prstGeom prst="rect">
              <a:avLst/>
            </a:prstGeom>
          </p:spPr>
        </p:pic>
      </p:grpSp>
      <p:grpSp>
        <p:nvGrpSpPr>
          <p:cNvPr id="24" name="Group 23"/>
          <p:cNvGrpSpPr/>
          <p:nvPr/>
        </p:nvGrpSpPr>
        <p:grpSpPr>
          <a:xfrm>
            <a:off x="4334377" y="5502279"/>
            <a:ext cx="1120769" cy="212721"/>
            <a:chOff x="3301174" y="5566514"/>
            <a:chExt cx="1120769" cy="212721"/>
          </a:xfrm>
        </p:grpSpPr>
        <p:sp>
          <p:nvSpPr>
            <p:cNvPr id="48" name="Rounded Rectangle 47"/>
            <p:cNvSpPr/>
            <p:nvPr/>
          </p:nvSpPr>
          <p:spPr>
            <a:xfrm>
              <a:off x="3614997" y="5572286"/>
              <a:ext cx="806946" cy="180793"/>
            </a:xfrm>
            <a:prstGeom prst="round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pPr algn="ctr" fontAlgn="auto">
                <a:spcBef>
                  <a:spcPts val="0"/>
                </a:spcBef>
                <a:spcAft>
                  <a:spcPts val="0"/>
                </a:spcAft>
              </a:pPr>
              <a:r>
                <a:rPr lang="en-US" sz="1050" b="1" dirty="0" smtClean="0">
                  <a:solidFill>
                    <a:srgbClr val="094975"/>
                  </a:solidFill>
                </a:rPr>
                <a:t>Medicaid</a:t>
              </a:r>
              <a:r>
                <a:rPr lang="en-US" sz="1050" b="1" dirty="0">
                  <a:solidFill>
                    <a:srgbClr val="094975"/>
                  </a:solidFill>
                </a:rPr>
                <a:t> </a:t>
              </a:r>
            </a:p>
          </p:txBody>
        </p:sp>
        <p:pic>
          <p:nvPicPr>
            <p:cNvPr id="43" name="Picture 42"/>
            <p:cNvPicPr>
              <a:picLocks noChangeAspect="1"/>
            </p:cNvPicPr>
            <p:nvPr/>
          </p:nvPicPr>
          <p:blipFill rotWithShape="1">
            <a:blip r:embed="rId5">
              <a:extLst>
                <a:ext uri="{28A0092B-C50C-407E-A947-70E740481C1C}">
                  <a14:useLocalDpi xmlns:a14="http://schemas.microsoft.com/office/drawing/2010/main" val="0"/>
                </a:ext>
              </a:extLst>
            </a:blip>
            <a:srcRect t="55909" r="11913" b="21126"/>
            <a:stretch/>
          </p:blipFill>
          <p:spPr>
            <a:xfrm>
              <a:off x="3301174" y="5566514"/>
              <a:ext cx="406964" cy="212721"/>
            </a:xfrm>
            <a:prstGeom prst="rect">
              <a:avLst/>
            </a:prstGeom>
          </p:spPr>
        </p:pic>
      </p:grpSp>
      <p:sp>
        <p:nvSpPr>
          <p:cNvPr id="37" name="TextBox 36"/>
          <p:cNvSpPr txBox="1"/>
          <p:nvPr/>
        </p:nvSpPr>
        <p:spPr>
          <a:xfrm>
            <a:off x="550581" y="5217848"/>
            <a:ext cx="1399821" cy="430887"/>
          </a:xfrm>
          <a:prstGeom prst="rect">
            <a:avLst/>
          </a:prstGeom>
          <a:solidFill>
            <a:schemeClr val="bg1"/>
          </a:solidFill>
          <a:ln>
            <a:solidFill>
              <a:schemeClr val="tx2">
                <a:lumMod val="60000"/>
                <a:lumOff val="40000"/>
              </a:schemeClr>
            </a:solidFill>
          </a:ln>
        </p:spPr>
        <p:txBody>
          <a:bodyPr wrap="square" rtlCol="0">
            <a:spAutoFit/>
          </a:bodyPr>
          <a:lstStyle/>
          <a:p>
            <a:pPr algn="ctr" fontAlgn="auto">
              <a:spcBef>
                <a:spcPts val="0"/>
              </a:spcBef>
              <a:spcAft>
                <a:spcPts val="0"/>
              </a:spcAft>
            </a:pPr>
            <a:r>
              <a:rPr lang="en-US" sz="1100" dirty="0" smtClean="0">
                <a:solidFill>
                  <a:prstClr val="black"/>
                </a:solidFill>
                <a:latin typeface="Arial"/>
                <a:ea typeface="+mn-ea"/>
                <a:cs typeface="+mn-cs"/>
              </a:rPr>
              <a:t>Numbers represent unique measures</a:t>
            </a:r>
            <a:endParaRPr lang="en-US" sz="1100" dirty="0">
              <a:solidFill>
                <a:prstClr val="black"/>
              </a:solidFill>
              <a:latin typeface="Arial"/>
              <a:ea typeface="+mn-ea"/>
              <a:cs typeface="+mn-cs"/>
            </a:endParaRPr>
          </a:p>
        </p:txBody>
      </p:sp>
      <p:sp>
        <p:nvSpPr>
          <p:cNvPr id="45" name="Rounded Rectangle 44"/>
          <p:cNvSpPr/>
          <p:nvPr/>
        </p:nvSpPr>
        <p:spPr>
          <a:xfrm>
            <a:off x="6304619" y="1854239"/>
            <a:ext cx="2586329" cy="396702"/>
          </a:xfrm>
          <a:prstGeom prst="round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pPr algn="ctr" fontAlgn="auto">
              <a:spcBef>
                <a:spcPts val="0"/>
              </a:spcBef>
              <a:spcAft>
                <a:spcPts val="0"/>
              </a:spcAft>
            </a:pPr>
            <a:r>
              <a:rPr lang="en-US" sz="1600" b="1" dirty="0" smtClean="0">
                <a:solidFill>
                  <a:srgbClr val="094975"/>
                </a:solidFill>
              </a:rPr>
              <a:t>Patient Experience</a:t>
            </a:r>
            <a:endParaRPr lang="en-US" sz="1600" b="1" dirty="0">
              <a:solidFill>
                <a:srgbClr val="094975"/>
              </a:solidFill>
            </a:endParaRPr>
          </a:p>
        </p:txBody>
      </p:sp>
      <p:grpSp>
        <p:nvGrpSpPr>
          <p:cNvPr id="51" name="Group 50"/>
          <p:cNvGrpSpPr/>
          <p:nvPr/>
        </p:nvGrpSpPr>
        <p:grpSpPr>
          <a:xfrm>
            <a:off x="2767921" y="5498051"/>
            <a:ext cx="1614885" cy="201706"/>
            <a:chOff x="3301174" y="5309907"/>
            <a:chExt cx="1614885" cy="201706"/>
          </a:xfrm>
        </p:grpSpPr>
        <p:sp>
          <p:nvSpPr>
            <p:cNvPr id="46" name="Rounded Rectangle 45"/>
            <p:cNvSpPr/>
            <p:nvPr/>
          </p:nvSpPr>
          <p:spPr>
            <a:xfrm>
              <a:off x="3602168" y="5309907"/>
              <a:ext cx="1313891" cy="179259"/>
            </a:xfrm>
            <a:prstGeom prst="round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pPr algn="ctr" fontAlgn="auto">
                <a:spcBef>
                  <a:spcPts val="0"/>
                </a:spcBef>
                <a:spcAft>
                  <a:spcPts val="0"/>
                </a:spcAft>
              </a:pPr>
              <a:r>
                <a:rPr lang="en-US" sz="1050" b="1" dirty="0" smtClean="0">
                  <a:solidFill>
                    <a:srgbClr val="094975"/>
                  </a:solidFill>
                </a:rPr>
                <a:t>Any Commercial</a:t>
              </a:r>
              <a:endParaRPr lang="en-US" sz="1050" b="1" dirty="0">
                <a:solidFill>
                  <a:srgbClr val="094975"/>
                </a:solidFill>
              </a:endParaRPr>
            </a:p>
          </p:txBody>
        </p:sp>
        <p:pic>
          <p:nvPicPr>
            <p:cNvPr id="41" name="Picture 40"/>
            <p:cNvPicPr>
              <a:picLocks noChangeAspect="1"/>
            </p:cNvPicPr>
            <p:nvPr/>
          </p:nvPicPr>
          <p:blipFill rotWithShape="1">
            <a:blip r:embed="rId5">
              <a:extLst>
                <a:ext uri="{28A0092B-C50C-407E-A947-70E740481C1C}">
                  <a14:useLocalDpi xmlns:a14="http://schemas.microsoft.com/office/drawing/2010/main" val="0"/>
                </a:ext>
              </a:extLst>
            </a:blip>
            <a:srcRect t="14467" r="11913" b="67436"/>
            <a:stretch/>
          </p:blipFill>
          <p:spPr>
            <a:xfrm>
              <a:off x="3301174" y="5343972"/>
              <a:ext cx="406964" cy="167641"/>
            </a:xfrm>
            <a:prstGeom prst="rect">
              <a:avLst/>
            </a:prstGeom>
          </p:spPr>
        </p:pic>
      </p:grpSp>
      <p:sp>
        <p:nvSpPr>
          <p:cNvPr id="57" name="TextBox 56"/>
          <p:cNvSpPr txBox="1"/>
          <p:nvPr/>
        </p:nvSpPr>
        <p:spPr>
          <a:xfrm>
            <a:off x="6706567" y="3815147"/>
            <a:ext cx="298480" cy="338554"/>
          </a:xfrm>
          <a:prstGeom prst="rect">
            <a:avLst/>
          </a:prstGeom>
          <a:noFill/>
        </p:spPr>
        <p:txBody>
          <a:bodyPr wrap="none" rtlCol="0">
            <a:spAutoFit/>
          </a:bodyPr>
          <a:lstStyle/>
          <a:p>
            <a:pPr fontAlgn="auto">
              <a:spcBef>
                <a:spcPts val="0"/>
              </a:spcBef>
              <a:spcAft>
                <a:spcPts val="0"/>
              </a:spcAft>
            </a:pPr>
            <a:r>
              <a:rPr lang="en-US" sz="1600" dirty="0">
                <a:solidFill>
                  <a:prstClr val="white"/>
                </a:solidFill>
                <a:latin typeface="Arial"/>
                <a:ea typeface="+mn-ea"/>
                <a:cs typeface="+mn-cs"/>
              </a:rPr>
              <a:t>9</a:t>
            </a:r>
          </a:p>
        </p:txBody>
      </p:sp>
      <p:pic>
        <p:nvPicPr>
          <p:cNvPr id="17" name="Picture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562725" y="2697181"/>
            <a:ext cx="2143884" cy="1935451"/>
          </a:xfrm>
          <a:prstGeom prst="rect">
            <a:avLst/>
          </a:prstGeom>
        </p:spPr>
      </p:pic>
      <p:sp>
        <p:nvSpPr>
          <p:cNvPr id="54" name="TextBox 53"/>
          <p:cNvSpPr txBox="1"/>
          <p:nvPr/>
        </p:nvSpPr>
        <p:spPr>
          <a:xfrm>
            <a:off x="7175966" y="3476561"/>
            <a:ext cx="412292" cy="338554"/>
          </a:xfrm>
          <a:prstGeom prst="rect">
            <a:avLst/>
          </a:prstGeom>
          <a:noFill/>
        </p:spPr>
        <p:txBody>
          <a:bodyPr wrap="none" rtlCol="0">
            <a:spAutoFit/>
          </a:bodyPr>
          <a:lstStyle/>
          <a:p>
            <a:pPr fontAlgn="auto">
              <a:spcBef>
                <a:spcPts val="0"/>
              </a:spcBef>
              <a:spcAft>
                <a:spcPts val="0"/>
              </a:spcAft>
            </a:pPr>
            <a:r>
              <a:rPr lang="en-US" sz="1600" dirty="0" smtClean="0">
                <a:solidFill>
                  <a:prstClr val="white"/>
                </a:solidFill>
                <a:latin typeface="Arial"/>
                <a:ea typeface="+mn-ea"/>
                <a:cs typeface="+mn-cs"/>
              </a:rPr>
              <a:t>20</a:t>
            </a:r>
            <a:endParaRPr lang="en-US" sz="1600" dirty="0">
              <a:solidFill>
                <a:prstClr val="white"/>
              </a:solidFill>
              <a:latin typeface="Arial"/>
              <a:ea typeface="+mn-ea"/>
              <a:cs typeface="+mn-cs"/>
            </a:endParaRPr>
          </a:p>
        </p:txBody>
      </p:sp>
      <p:sp>
        <p:nvSpPr>
          <p:cNvPr id="56" name="TextBox 55"/>
          <p:cNvSpPr txBox="1"/>
          <p:nvPr/>
        </p:nvSpPr>
        <p:spPr>
          <a:xfrm>
            <a:off x="8200400" y="3883353"/>
            <a:ext cx="298480" cy="338554"/>
          </a:xfrm>
          <a:prstGeom prst="rect">
            <a:avLst/>
          </a:prstGeom>
          <a:noFill/>
        </p:spPr>
        <p:txBody>
          <a:bodyPr wrap="none" rtlCol="0">
            <a:spAutoFit/>
          </a:bodyPr>
          <a:lstStyle/>
          <a:p>
            <a:pPr fontAlgn="auto">
              <a:spcBef>
                <a:spcPts val="0"/>
              </a:spcBef>
              <a:spcAft>
                <a:spcPts val="0"/>
              </a:spcAft>
            </a:pPr>
            <a:r>
              <a:rPr lang="en-US" sz="1600" dirty="0" smtClean="0">
                <a:solidFill>
                  <a:prstClr val="white"/>
                </a:solidFill>
                <a:latin typeface="Arial"/>
                <a:ea typeface="+mn-ea"/>
                <a:cs typeface="+mn-cs"/>
              </a:rPr>
              <a:t>4</a:t>
            </a:r>
            <a:endParaRPr lang="en-US" sz="1600" dirty="0">
              <a:solidFill>
                <a:prstClr val="white"/>
              </a:solidFill>
              <a:latin typeface="Arial"/>
              <a:ea typeface="+mn-ea"/>
              <a:cs typeface="+mn-cs"/>
            </a:endParaRPr>
          </a:p>
        </p:txBody>
      </p:sp>
      <p:sp>
        <p:nvSpPr>
          <p:cNvPr id="60" name="TextBox 59"/>
          <p:cNvSpPr txBox="1"/>
          <p:nvPr/>
        </p:nvSpPr>
        <p:spPr>
          <a:xfrm>
            <a:off x="7853670" y="3737835"/>
            <a:ext cx="298480" cy="338554"/>
          </a:xfrm>
          <a:prstGeom prst="rect">
            <a:avLst/>
          </a:prstGeom>
          <a:noFill/>
        </p:spPr>
        <p:txBody>
          <a:bodyPr wrap="none" rtlCol="0">
            <a:spAutoFit/>
          </a:bodyPr>
          <a:lstStyle/>
          <a:p>
            <a:pPr fontAlgn="auto">
              <a:spcBef>
                <a:spcPts val="0"/>
              </a:spcBef>
              <a:spcAft>
                <a:spcPts val="0"/>
              </a:spcAft>
            </a:pPr>
            <a:r>
              <a:rPr lang="en-US" sz="1600" dirty="0" smtClean="0">
                <a:solidFill>
                  <a:prstClr val="white"/>
                </a:solidFill>
                <a:latin typeface="Arial"/>
                <a:ea typeface="+mn-ea"/>
                <a:cs typeface="+mn-cs"/>
              </a:rPr>
              <a:t>4</a:t>
            </a:r>
            <a:endParaRPr lang="en-US" sz="1600" dirty="0">
              <a:solidFill>
                <a:prstClr val="white"/>
              </a:solidFill>
              <a:latin typeface="Arial"/>
              <a:ea typeface="+mn-ea"/>
              <a:cs typeface="+mn-cs"/>
            </a:endParaRPr>
          </a:p>
        </p:txBody>
      </p:sp>
      <p:sp>
        <p:nvSpPr>
          <p:cNvPr id="61" name="TextBox 60"/>
          <p:cNvSpPr txBox="1"/>
          <p:nvPr/>
        </p:nvSpPr>
        <p:spPr>
          <a:xfrm>
            <a:off x="7903684" y="2896030"/>
            <a:ext cx="593432" cy="338554"/>
          </a:xfrm>
          <a:prstGeom prst="rect">
            <a:avLst/>
          </a:prstGeom>
          <a:noFill/>
        </p:spPr>
        <p:txBody>
          <a:bodyPr wrap="none" rtlCol="0">
            <a:spAutoFit/>
          </a:bodyPr>
          <a:lstStyle/>
          <a:p>
            <a:pPr fontAlgn="auto">
              <a:spcBef>
                <a:spcPts val="0"/>
              </a:spcBef>
              <a:spcAft>
                <a:spcPts val="0"/>
              </a:spcAft>
            </a:pPr>
            <a:r>
              <a:rPr lang="en-US" sz="1600" dirty="0" smtClean="0">
                <a:solidFill>
                  <a:srgbClr val="00B0F0"/>
                </a:solidFill>
                <a:latin typeface="Arial"/>
                <a:ea typeface="+mn-ea"/>
                <a:cs typeface="+mn-cs"/>
              </a:rPr>
              <a:t>TBD</a:t>
            </a:r>
            <a:endParaRPr lang="en-US" sz="1600" dirty="0">
              <a:solidFill>
                <a:srgbClr val="00B0F0"/>
              </a:solidFill>
              <a:latin typeface="Arial"/>
              <a:ea typeface="+mn-ea"/>
              <a:cs typeface="+mn-cs"/>
            </a:endParaRPr>
          </a:p>
        </p:txBody>
      </p:sp>
    </p:spTree>
    <p:extLst>
      <p:ext uri="{BB962C8B-B14F-4D97-AF65-F5344CB8AC3E}">
        <p14:creationId xmlns:p14="http://schemas.microsoft.com/office/powerpoint/2010/main" val="65839767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Bold"/>
        <a:ea typeface="Osaka"/>
        <a:cs typeface=""/>
      </a:majorFont>
      <a:minorFont>
        <a:latin typeface="Verdana Bold"/>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Bold"/>
        <a:ea typeface="Osaka"/>
        <a:cs typeface=""/>
      </a:majorFont>
      <a:minorFont>
        <a:latin typeface="Verdana Bold"/>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Bold"/>
        <a:ea typeface="Osaka"/>
        <a:cs typeface=""/>
      </a:majorFont>
      <a:minorFont>
        <a:latin typeface="Verdana Bold"/>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016 HPC Powerpoint template_blank">
  <a:themeElements>
    <a:clrScheme name="HPC color theme">
      <a:dk1>
        <a:sysClr val="windowText" lastClr="000000"/>
      </a:dk1>
      <a:lt1>
        <a:sysClr val="window" lastClr="FFFFFF"/>
      </a:lt1>
      <a:dk2>
        <a:srgbClr val="A5A5A5"/>
      </a:dk2>
      <a:lt2>
        <a:srgbClr val="718DB9"/>
      </a:lt2>
      <a:accent1>
        <a:srgbClr val="094975"/>
      </a:accent1>
      <a:accent2>
        <a:srgbClr val="F2682A"/>
      </a:accent2>
      <a:accent3>
        <a:srgbClr val="FAA721"/>
      </a:accent3>
      <a:accent4>
        <a:srgbClr val="33A0C8"/>
      </a:accent4>
      <a:accent5>
        <a:srgbClr val="C0504D"/>
      </a:accent5>
      <a:accent6>
        <a:srgbClr val="9BBB59"/>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FHC PPT Template (Ben)</Template>
  <TotalTime>0</TotalTime>
  <Words>2090</Words>
  <Application>Microsoft Office PowerPoint</Application>
  <PresentationFormat>On-screen Show (4:3)</PresentationFormat>
  <Paragraphs>271</Paragraphs>
  <Slides>22</Slides>
  <Notes>17</Notes>
  <HiddenSlides>0</HiddenSlides>
  <MMClips>0</MMClips>
  <ScaleCrop>false</ScaleCrop>
  <HeadingPairs>
    <vt:vector size="6" baseType="variant">
      <vt:variant>
        <vt:lpstr>Theme</vt:lpstr>
      </vt:variant>
      <vt:variant>
        <vt:i4>4</vt:i4>
      </vt:variant>
      <vt:variant>
        <vt:lpstr>Embedded OLE Servers</vt:lpstr>
      </vt:variant>
      <vt:variant>
        <vt:i4>1</vt:i4>
      </vt:variant>
      <vt:variant>
        <vt:lpstr>Slide Titles</vt:lpstr>
      </vt:variant>
      <vt:variant>
        <vt:i4>22</vt:i4>
      </vt:variant>
    </vt:vector>
  </HeadingPairs>
  <TitlesOfParts>
    <vt:vector size="27" baseType="lpstr">
      <vt:lpstr>Blank Presentation</vt:lpstr>
      <vt:lpstr>1_Blank Presentation</vt:lpstr>
      <vt:lpstr>2_Blank Presentation</vt:lpstr>
      <vt:lpstr>2016 HPC Powerpoint template_blank</vt:lpstr>
      <vt:lpstr>think-cell Slide</vt:lpstr>
      <vt:lpstr>Statewide Quality Advisory Committee (SQAC) Meeting</vt:lpstr>
      <vt:lpstr>Agenda</vt:lpstr>
      <vt:lpstr>PowerPoint Presentation</vt:lpstr>
      <vt:lpstr>Agenda</vt:lpstr>
      <vt:lpstr>The case for advancing a coordinated quality strategy</vt:lpstr>
      <vt:lpstr>Providers and payers are calling for alignment of quality measures and data reporting</vt:lpstr>
      <vt:lpstr>Currently quality measurement programs among Massachusetts plans and public reporting programs are not aligned</vt:lpstr>
      <vt:lpstr>Quality measures are used to help guide payment in global budget alternative payment models (APMs)</vt:lpstr>
      <vt:lpstr>Specifically, there are many different quality measures in use by Massachusetts payers in APMs</vt:lpstr>
      <vt:lpstr>Current state of outcome measurement in APMs in Massachusetts</vt:lpstr>
      <vt:lpstr>Providers in turn receive an array of reports from payers on their performance</vt:lpstr>
      <vt:lpstr>Benchmarking approaches also vary among payers</vt:lpstr>
      <vt:lpstr>Current quality measure reporting mechanisms</vt:lpstr>
      <vt:lpstr>Current process by which providers submit clinical data to payers</vt:lpstr>
      <vt:lpstr>Alignment: warranted and unwarranted differences</vt:lpstr>
      <vt:lpstr>Questions for the SQAC</vt:lpstr>
      <vt:lpstr>SQAC 2016 Final Report</vt:lpstr>
      <vt:lpstr>Updates to 2017 SQMS</vt:lpstr>
      <vt:lpstr>Updates to 2017 SQMS</vt:lpstr>
      <vt:lpstr>Updates to 2017 SQMS</vt:lpstr>
      <vt:lpstr>Updates to 2017 SQMS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2013-04-22T13:14:10Z</dcterms:created>
  <dcterms:modified xsi:type="dcterms:W3CDTF">2016-11-01T15:32:41Z</dcterms:modified>
</cp:coreProperties>
</file>