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300" r:id="rId5"/>
    <p:sldId id="321" r:id="rId6"/>
    <p:sldId id="313" r:id="rId7"/>
    <p:sldId id="286" r:id="rId8"/>
    <p:sldId id="287" r:id="rId9"/>
    <p:sldId id="320" r:id="rId10"/>
    <p:sldId id="288" r:id="rId11"/>
  </p:sldIdLst>
  <p:sldSz cx="9144000" cy="6858000" type="screen4x3"/>
  <p:notesSz cx="7010400" cy="92964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ED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62" autoAdjust="0"/>
    <p:restoredTop sz="94886" autoAdjust="0"/>
  </p:normalViewPr>
  <p:slideViewPr>
    <p:cSldViewPr>
      <p:cViewPr>
        <p:scale>
          <a:sx n="60" d="100"/>
          <a:sy n="60" d="100"/>
        </p:scale>
        <p:origin x="-3186" y="-15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90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904777-B15D-4C6F-96E6-A2A8CF93C664}" type="doc">
      <dgm:prSet loTypeId="urn:microsoft.com/office/officeart/2005/8/layout/equation1" loCatId="process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00FFA32-F50B-4863-A3CC-B80F6457B80A}">
      <dgm:prSet phldrT="[Text]" custT="1"/>
      <dgm:spPr>
        <a:solidFill>
          <a:schemeClr val="bg2">
            <a:lumMod val="20000"/>
            <a:lumOff val="80000"/>
          </a:schemeClr>
        </a:solidFill>
        <a:ln>
          <a:noFill/>
        </a:ln>
      </dgm:spPr>
      <dgm:t>
        <a:bodyPr/>
        <a:lstStyle/>
        <a:p>
          <a:r>
            <a:rPr lang="en-US" sz="1400" b="1" dirty="0" smtClean="0">
              <a:solidFill>
                <a:schemeClr val="tx1"/>
              </a:solidFill>
            </a:rPr>
            <a:t>CMS/AHIP ACO core measure set</a:t>
          </a:r>
        </a:p>
        <a:p>
          <a:r>
            <a:rPr lang="en-US" sz="1200" b="0" i="1" dirty="0" smtClean="0">
              <a:solidFill>
                <a:schemeClr val="tx1"/>
              </a:solidFill>
            </a:rPr>
            <a:t>(previous slide)</a:t>
          </a:r>
          <a:endParaRPr lang="en-US" sz="1200" b="0" i="1" dirty="0">
            <a:solidFill>
              <a:schemeClr val="tx1"/>
            </a:solidFill>
          </a:endParaRPr>
        </a:p>
      </dgm:t>
    </dgm:pt>
    <dgm:pt modelId="{E47D1E61-3B7E-4FD4-BFD7-AD4C3F4E946B}" type="parTrans" cxnId="{1A6881F6-7361-47CD-9074-BD3C8A1091FD}">
      <dgm:prSet/>
      <dgm:spPr/>
      <dgm:t>
        <a:bodyPr/>
        <a:lstStyle/>
        <a:p>
          <a:endParaRPr lang="en-US"/>
        </a:p>
      </dgm:t>
    </dgm:pt>
    <dgm:pt modelId="{043C22D9-45A3-4636-8DF1-D5C9D2B1F984}" type="sibTrans" cxnId="{1A6881F6-7361-47CD-9074-BD3C8A1091FD}">
      <dgm:prSet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endParaRPr lang="en-US" dirty="0">
            <a:solidFill>
              <a:schemeClr val="tx1"/>
            </a:solidFill>
          </a:endParaRPr>
        </a:p>
      </dgm:t>
    </dgm:pt>
    <dgm:pt modelId="{A821EDF4-6CB7-47D9-8843-DCE750440126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</dgm:spPr>
      <dgm:t>
        <a:bodyPr/>
        <a:lstStyle/>
        <a:p>
          <a:r>
            <a:rPr lang="en-US" sz="1400" b="1" dirty="0" smtClean="0">
              <a:solidFill>
                <a:schemeClr val="tx1"/>
              </a:solidFill>
            </a:rPr>
            <a:t>Ambulatory care-sensitive admissions condition-specific measures</a:t>
          </a:r>
          <a:r>
            <a:rPr lang="en-US" sz="1400" b="1" baseline="30000" dirty="0" smtClean="0">
              <a:solidFill>
                <a:schemeClr val="tx1"/>
              </a:solidFill>
            </a:rPr>
            <a:t>1</a:t>
          </a:r>
          <a:endParaRPr lang="en-US" sz="1400" b="1" dirty="0" smtClean="0">
            <a:solidFill>
              <a:schemeClr val="tx1"/>
            </a:solidFill>
          </a:endParaRPr>
        </a:p>
        <a:p>
          <a:r>
            <a:rPr lang="en-US" sz="1400" b="1" dirty="0" smtClean="0">
              <a:solidFill>
                <a:schemeClr val="tx1"/>
              </a:solidFill>
            </a:rPr>
            <a:t>CMS Hospital-Wide Readmissions</a:t>
          </a:r>
          <a:r>
            <a:rPr lang="en-US" sz="1400" b="1" strike="noStrike" baseline="30000" dirty="0" smtClean="0">
              <a:solidFill>
                <a:schemeClr val="tx1"/>
              </a:solidFill>
            </a:rPr>
            <a:t>2</a:t>
          </a:r>
          <a:endParaRPr lang="en-US" sz="1200" b="1" baseline="30000" dirty="0">
            <a:solidFill>
              <a:schemeClr val="tx1"/>
            </a:solidFill>
          </a:endParaRPr>
        </a:p>
      </dgm:t>
    </dgm:pt>
    <dgm:pt modelId="{9228D72A-21EC-4774-969F-65E29F932E2D}" type="parTrans" cxnId="{E2D49FFA-8BBD-4556-BE57-8C324383F4A2}">
      <dgm:prSet/>
      <dgm:spPr/>
      <dgm:t>
        <a:bodyPr/>
        <a:lstStyle/>
        <a:p>
          <a:endParaRPr lang="en-US"/>
        </a:p>
      </dgm:t>
    </dgm:pt>
    <dgm:pt modelId="{94C3ED08-E6B7-4A0C-A255-41AC5ABB514F}" type="sibTrans" cxnId="{E2D49FFA-8BBD-4556-BE57-8C324383F4A2}">
      <dgm:prSet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endParaRPr lang="en-US" dirty="0"/>
        </a:p>
      </dgm:t>
    </dgm:pt>
    <dgm:pt modelId="{C551FB41-86E8-40DE-8E6A-BD707A6E1527}">
      <dgm:prSet phldrT="[Text]" custT="1"/>
      <dgm:spPr>
        <a:solidFill>
          <a:schemeClr val="accent1"/>
        </a:solidFill>
        <a:ln>
          <a:noFill/>
        </a:ln>
      </dgm:spPr>
      <dgm:t>
        <a:bodyPr/>
        <a:lstStyle/>
        <a:p>
          <a:r>
            <a:rPr lang="en-US" sz="1400" b="1" dirty="0" smtClean="0">
              <a:solidFill>
                <a:schemeClr val="bg1"/>
              </a:solidFill>
            </a:rPr>
            <a:t>HPC ACO measure set</a:t>
          </a:r>
          <a:endParaRPr lang="en-US" sz="1400" b="1" dirty="0">
            <a:solidFill>
              <a:schemeClr val="bg1"/>
            </a:solidFill>
          </a:endParaRPr>
        </a:p>
      </dgm:t>
    </dgm:pt>
    <dgm:pt modelId="{951ABD7F-F822-4B75-9F49-43BFF31F6D20}" type="parTrans" cxnId="{1E5B2EED-756B-42EE-9B16-CCB5101A1A49}">
      <dgm:prSet/>
      <dgm:spPr/>
      <dgm:t>
        <a:bodyPr/>
        <a:lstStyle/>
        <a:p>
          <a:endParaRPr lang="en-US"/>
        </a:p>
      </dgm:t>
    </dgm:pt>
    <dgm:pt modelId="{7984C57B-4106-4593-A93B-031A0442C80B}" type="sibTrans" cxnId="{1E5B2EED-756B-42EE-9B16-CCB5101A1A49}">
      <dgm:prSet/>
      <dgm:spPr/>
      <dgm:t>
        <a:bodyPr/>
        <a:lstStyle/>
        <a:p>
          <a:endParaRPr lang="en-US"/>
        </a:p>
      </dgm:t>
    </dgm:pt>
    <dgm:pt modelId="{63B767EC-3BB1-4CFD-AFD3-F32C9785C333}" type="pres">
      <dgm:prSet presAssocID="{95904777-B15D-4C6F-96E6-A2A8CF93C664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4D15E10-C464-4D46-B444-FD9923ECFE16}" type="pres">
      <dgm:prSet presAssocID="{900FFA32-F50B-4863-A3CC-B80F6457B80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1543B4-34DF-42D3-94DA-86B039D9589F}" type="pres">
      <dgm:prSet presAssocID="{043C22D9-45A3-4636-8DF1-D5C9D2B1F984}" presName="spacerL" presStyleCnt="0"/>
      <dgm:spPr/>
    </dgm:pt>
    <dgm:pt modelId="{3AB4D713-0FAC-4601-97E6-D42F43B630A9}" type="pres">
      <dgm:prSet presAssocID="{043C22D9-45A3-4636-8DF1-D5C9D2B1F984}" presName="sibTrans" presStyleLbl="sibTrans2D1" presStyleIdx="0" presStyleCnt="2" custFlipHor="1" custScaleX="38735" custScaleY="37678"/>
      <dgm:spPr/>
      <dgm:t>
        <a:bodyPr/>
        <a:lstStyle/>
        <a:p>
          <a:endParaRPr lang="en-US"/>
        </a:p>
      </dgm:t>
    </dgm:pt>
    <dgm:pt modelId="{71A9CFB3-A5C6-498B-934F-9B0FA135045E}" type="pres">
      <dgm:prSet presAssocID="{043C22D9-45A3-4636-8DF1-D5C9D2B1F984}" presName="spacerR" presStyleCnt="0"/>
      <dgm:spPr/>
    </dgm:pt>
    <dgm:pt modelId="{5842F262-CA24-4A0E-8CA1-5F1B59BD7F13}" type="pres">
      <dgm:prSet presAssocID="{A821EDF4-6CB7-47D9-8843-DCE750440126}" presName="node" presStyleLbl="node1" presStyleIdx="1" presStyleCnt="3" custScaleX="111187" custScaleY="968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ED519B-7360-46A1-8BEA-C3910169AC55}" type="pres">
      <dgm:prSet presAssocID="{94C3ED08-E6B7-4A0C-A255-41AC5ABB514F}" presName="spacerL" presStyleCnt="0"/>
      <dgm:spPr/>
    </dgm:pt>
    <dgm:pt modelId="{1D6FC676-4AF0-4A1F-B154-135F7DAE5BC6}" type="pres">
      <dgm:prSet presAssocID="{94C3ED08-E6B7-4A0C-A255-41AC5ABB514F}" presName="sibTrans" presStyleLbl="sibTrans2D1" presStyleIdx="1" presStyleCnt="2" custScaleX="47178" custScaleY="37347"/>
      <dgm:spPr/>
      <dgm:t>
        <a:bodyPr/>
        <a:lstStyle/>
        <a:p>
          <a:endParaRPr lang="en-US"/>
        </a:p>
      </dgm:t>
    </dgm:pt>
    <dgm:pt modelId="{2B70BA09-98AE-488D-9E7A-8FE5985828A1}" type="pres">
      <dgm:prSet presAssocID="{94C3ED08-E6B7-4A0C-A255-41AC5ABB514F}" presName="spacerR" presStyleCnt="0"/>
      <dgm:spPr/>
    </dgm:pt>
    <dgm:pt modelId="{D958F5CA-92CA-475C-9D4E-E65806F72DCE}" type="pres">
      <dgm:prSet presAssocID="{C551FB41-86E8-40DE-8E6A-BD707A6E152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2D49FFA-8BBD-4556-BE57-8C324383F4A2}" srcId="{95904777-B15D-4C6F-96E6-A2A8CF93C664}" destId="{A821EDF4-6CB7-47D9-8843-DCE750440126}" srcOrd="1" destOrd="0" parTransId="{9228D72A-21EC-4774-969F-65E29F932E2D}" sibTransId="{94C3ED08-E6B7-4A0C-A255-41AC5ABB514F}"/>
    <dgm:cxn modelId="{1E5B2EED-756B-42EE-9B16-CCB5101A1A49}" srcId="{95904777-B15D-4C6F-96E6-A2A8CF93C664}" destId="{C551FB41-86E8-40DE-8E6A-BD707A6E1527}" srcOrd="2" destOrd="0" parTransId="{951ABD7F-F822-4B75-9F49-43BFF31F6D20}" sibTransId="{7984C57B-4106-4593-A93B-031A0442C80B}"/>
    <dgm:cxn modelId="{901D115C-BC7C-42B5-8817-5E4EA89AFBE2}" type="presOf" srcId="{94C3ED08-E6B7-4A0C-A255-41AC5ABB514F}" destId="{1D6FC676-4AF0-4A1F-B154-135F7DAE5BC6}" srcOrd="0" destOrd="0" presId="urn:microsoft.com/office/officeart/2005/8/layout/equation1"/>
    <dgm:cxn modelId="{882452AE-05D2-4CC5-A7D4-02A0876F9B06}" type="presOf" srcId="{043C22D9-45A3-4636-8DF1-D5C9D2B1F984}" destId="{3AB4D713-0FAC-4601-97E6-D42F43B630A9}" srcOrd="0" destOrd="0" presId="urn:microsoft.com/office/officeart/2005/8/layout/equation1"/>
    <dgm:cxn modelId="{0C7F2746-CF07-47B1-BB7C-FF5DC4CE9315}" type="presOf" srcId="{95904777-B15D-4C6F-96E6-A2A8CF93C664}" destId="{63B767EC-3BB1-4CFD-AFD3-F32C9785C333}" srcOrd="0" destOrd="0" presId="urn:microsoft.com/office/officeart/2005/8/layout/equation1"/>
    <dgm:cxn modelId="{D49B7048-5415-4ED9-9770-68FFCD5C664B}" type="presOf" srcId="{A821EDF4-6CB7-47D9-8843-DCE750440126}" destId="{5842F262-CA24-4A0E-8CA1-5F1B59BD7F13}" srcOrd="0" destOrd="0" presId="urn:microsoft.com/office/officeart/2005/8/layout/equation1"/>
    <dgm:cxn modelId="{F0C3ABA8-475F-4E60-9788-784BC5F90CBA}" type="presOf" srcId="{900FFA32-F50B-4863-A3CC-B80F6457B80A}" destId="{04D15E10-C464-4D46-B444-FD9923ECFE16}" srcOrd="0" destOrd="0" presId="urn:microsoft.com/office/officeart/2005/8/layout/equation1"/>
    <dgm:cxn modelId="{1A6881F6-7361-47CD-9074-BD3C8A1091FD}" srcId="{95904777-B15D-4C6F-96E6-A2A8CF93C664}" destId="{900FFA32-F50B-4863-A3CC-B80F6457B80A}" srcOrd="0" destOrd="0" parTransId="{E47D1E61-3B7E-4FD4-BFD7-AD4C3F4E946B}" sibTransId="{043C22D9-45A3-4636-8DF1-D5C9D2B1F984}"/>
    <dgm:cxn modelId="{4D0F5EE3-D779-4CF8-91B6-929968187CC7}" type="presOf" srcId="{C551FB41-86E8-40DE-8E6A-BD707A6E1527}" destId="{D958F5CA-92CA-475C-9D4E-E65806F72DCE}" srcOrd="0" destOrd="0" presId="urn:microsoft.com/office/officeart/2005/8/layout/equation1"/>
    <dgm:cxn modelId="{CA1BB124-4FC9-4E2D-BC4F-E7A19280E848}" type="presParOf" srcId="{63B767EC-3BB1-4CFD-AFD3-F32C9785C333}" destId="{04D15E10-C464-4D46-B444-FD9923ECFE16}" srcOrd="0" destOrd="0" presId="urn:microsoft.com/office/officeart/2005/8/layout/equation1"/>
    <dgm:cxn modelId="{C71F5D21-A875-4414-B592-CBBC03BBD442}" type="presParOf" srcId="{63B767EC-3BB1-4CFD-AFD3-F32C9785C333}" destId="{F01543B4-34DF-42D3-94DA-86B039D9589F}" srcOrd="1" destOrd="0" presId="urn:microsoft.com/office/officeart/2005/8/layout/equation1"/>
    <dgm:cxn modelId="{960054DA-3560-484C-A3F5-8D9D7714C698}" type="presParOf" srcId="{63B767EC-3BB1-4CFD-AFD3-F32C9785C333}" destId="{3AB4D713-0FAC-4601-97E6-D42F43B630A9}" srcOrd="2" destOrd="0" presId="urn:microsoft.com/office/officeart/2005/8/layout/equation1"/>
    <dgm:cxn modelId="{FCC7ABC5-B551-4B43-8F05-C6373B0BDB08}" type="presParOf" srcId="{63B767EC-3BB1-4CFD-AFD3-F32C9785C333}" destId="{71A9CFB3-A5C6-498B-934F-9B0FA135045E}" srcOrd="3" destOrd="0" presId="urn:microsoft.com/office/officeart/2005/8/layout/equation1"/>
    <dgm:cxn modelId="{139AF221-59AD-462B-9FAD-E750BA46BFA1}" type="presParOf" srcId="{63B767EC-3BB1-4CFD-AFD3-F32C9785C333}" destId="{5842F262-CA24-4A0E-8CA1-5F1B59BD7F13}" srcOrd="4" destOrd="0" presId="urn:microsoft.com/office/officeart/2005/8/layout/equation1"/>
    <dgm:cxn modelId="{20B9BBA0-C693-4380-88A0-FC555555D724}" type="presParOf" srcId="{63B767EC-3BB1-4CFD-AFD3-F32C9785C333}" destId="{DAED519B-7360-46A1-8BEA-C3910169AC55}" srcOrd="5" destOrd="0" presId="urn:microsoft.com/office/officeart/2005/8/layout/equation1"/>
    <dgm:cxn modelId="{AB72388B-9832-4B6C-9C3E-9056231737DE}" type="presParOf" srcId="{63B767EC-3BB1-4CFD-AFD3-F32C9785C333}" destId="{1D6FC676-4AF0-4A1F-B154-135F7DAE5BC6}" srcOrd="6" destOrd="0" presId="urn:microsoft.com/office/officeart/2005/8/layout/equation1"/>
    <dgm:cxn modelId="{39508CF5-D894-42BC-B84A-399C68A0030F}" type="presParOf" srcId="{63B767EC-3BB1-4CFD-AFD3-F32C9785C333}" destId="{2B70BA09-98AE-488D-9E7A-8FE5985828A1}" srcOrd="7" destOrd="0" presId="urn:microsoft.com/office/officeart/2005/8/layout/equation1"/>
    <dgm:cxn modelId="{E958784C-051B-4086-8C84-A2D1CAB89C0E}" type="presParOf" srcId="{63B767EC-3BB1-4CFD-AFD3-F32C9785C333}" destId="{D958F5CA-92CA-475C-9D4E-E65806F72DCE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A8B60C6-9985-4230-A522-F99A9B4CA65C}" type="doc">
      <dgm:prSet loTypeId="urn:microsoft.com/office/officeart/2005/8/layout/default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F0B501B-2CC0-4486-A51D-B172823BC2AC}">
      <dgm:prSet phldrT="[Text]" custT="1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en-US" sz="1600" b="1" dirty="0" smtClean="0">
              <a:solidFill>
                <a:schemeClr val="tx1"/>
              </a:solidFill>
            </a:rPr>
            <a:t>Follow-up care for children prescribed ADHD </a:t>
          </a:r>
          <a:r>
            <a:rPr lang="en-US" sz="1600" b="1" dirty="0" smtClean="0">
              <a:solidFill>
                <a:schemeClr val="tx1"/>
              </a:solidFill>
            </a:rPr>
            <a:t>medication</a:t>
          </a:r>
          <a:endParaRPr lang="en-US" sz="1600" b="1" dirty="0" smtClean="0">
            <a:solidFill>
              <a:schemeClr val="tx1"/>
            </a:solidFill>
          </a:endParaRPr>
        </a:p>
      </dgm:t>
    </dgm:pt>
    <dgm:pt modelId="{375530A5-CD78-4C03-932E-89E629985D7B}" type="parTrans" cxnId="{C6662652-A7F9-423C-9DC6-C3012DBF6A13}">
      <dgm:prSet/>
      <dgm:spPr/>
      <dgm:t>
        <a:bodyPr/>
        <a:lstStyle/>
        <a:p>
          <a:endParaRPr lang="en-US"/>
        </a:p>
      </dgm:t>
    </dgm:pt>
    <dgm:pt modelId="{CA8156DD-CECF-4D65-99DE-96BDC45B6B52}" type="sibTrans" cxnId="{C6662652-A7F9-423C-9DC6-C3012DBF6A13}">
      <dgm:prSet/>
      <dgm:spPr/>
      <dgm:t>
        <a:bodyPr/>
        <a:lstStyle/>
        <a:p>
          <a:endParaRPr lang="en-US"/>
        </a:p>
      </dgm:t>
    </dgm:pt>
    <dgm:pt modelId="{559750FE-431C-4F2C-8201-0827D651A32D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600" b="1" dirty="0" smtClean="0">
              <a:solidFill>
                <a:schemeClr val="tx1"/>
              </a:solidFill>
            </a:rPr>
            <a:t>Appropriate testing of children with pharyngitis </a:t>
          </a:r>
        </a:p>
      </dgm:t>
    </dgm:pt>
    <dgm:pt modelId="{6CBEC47E-A8F4-472F-A951-80876F51A508}" type="parTrans" cxnId="{A3C6A46C-5E55-45D7-B26E-3AA529BECAA0}">
      <dgm:prSet/>
      <dgm:spPr/>
      <dgm:t>
        <a:bodyPr/>
        <a:lstStyle/>
        <a:p>
          <a:endParaRPr lang="en-US"/>
        </a:p>
      </dgm:t>
    </dgm:pt>
    <dgm:pt modelId="{D895E4C2-5331-48A7-9DAB-84120E17C7C5}" type="sibTrans" cxnId="{A3C6A46C-5E55-45D7-B26E-3AA529BECAA0}">
      <dgm:prSet/>
      <dgm:spPr/>
      <dgm:t>
        <a:bodyPr/>
        <a:lstStyle/>
        <a:p>
          <a:endParaRPr lang="en-US"/>
        </a:p>
      </dgm:t>
    </dgm:pt>
    <dgm:pt modelId="{C3A1F5B2-3D3E-407B-BBC6-BDB60F588BDA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600" b="1" dirty="0" smtClean="0">
              <a:solidFill>
                <a:schemeClr val="tx1"/>
              </a:solidFill>
            </a:rPr>
            <a:t>Childhood immunization status </a:t>
          </a:r>
        </a:p>
      </dgm:t>
    </dgm:pt>
    <dgm:pt modelId="{946E7AB6-AB0C-4A08-956F-273C16DBFF9E}" type="parTrans" cxnId="{3CBFBB68-6257-42BA-9157-2CC76ED6889D}">
      <dgm:prSet/>
      <dgm:spPr/>
      <dgm:t>
        <a:bodyPr/>
        <a:lstStyle/>
        <a:p>
          <a:endParaRPr lang="en-US"/>
        </a:p>
      </dgm:t>
    </dgm:pt>
    <dgm:pt modelId="{6EF8293C-E6F7-4FA9-B18C-581844406C68}" type="sibTrans" cxnId="{3CBFBB68-6257-42BA-9157-2CC76ED6889D}">
      <dgm:prSet/>
      <dgm:spPr/>
      <dgm:t>
        <a:bodyPr/>
        <a:lstStyle/>
        <a:p>
          <a:endParaRPr lang="en-US"/>
        </a:p>
      </dgm:t>
    </dgm:pt>
    <dgm:pt modelId="{36E2BD1D-1C3A-4F17-95D2-D1A04A12A4B3}">
      <dgm:prSet custT="1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en-US" sz="1600" b="1" dirty="0" smtClean="0">
              <a:solidFill>
                <a:schemeClr val="tx1"/>
              </a:solidFill>
            </a:rPr>
            <a:t>CG/</a:t>
          </a:r>
          <a:r>
            <a:rPr lang="en-US" sz="1600" b="1" dirty="0" err="1" smtClean="0">
              <a:solidFill>
                <a:schemeClr val="tx1"/>
              </a:solidFill>
            </a:rPr>
            <a:t>CAHPS</a:t>
          </a:r>
          <a:r>
            <a:rPr lang="en-US" sz="1600" b="1" dirty="0" smtClean="0">
              <a:solidFill>
                <a:schemeClr val="tx1"/>
              </a:solidFill>
            </a:rPr>
            <a:t>: Child</a:t>
          </a:r>
        </a:p>
        <a:p>
          <a:r>
            <a:rPr lang="en-US" sz="1200" dirty="0" smtClean="0">
              <a:solidFill>
                <a:schemeClr val="tx1"/>
              </a:solidFill>
            </a:rPr>
            <a:t>- Access to care</a:t>
          </a:r>
        </a:p>
        <a:p>
          <a:r>
            <a:rPr lang="en-US" sz="1200" dirty="0" smtClean="0">
              <a:solidFill>
                <a:schemeClr val="tx1"/>
              </a:solidFill>
            </a:rPr>
            <a:t>- Communication quality </a:t>
          </a:r>
        </a:p>
        <a:p>
          <a:r>
            <a:rPr lang="en-US" sz="1200" dirty="0" smtClean="0">
              <a:solidFill>
                <a:schemeClr val="tx1"/>
              </a:solidFill>
            </a:rPr>
            <a:t>- Care coordination </a:t>
          </a:r>
        </a:p>
        <a:p>
          <a:r>
            <a:rPr lang="en-US" sz="1200" dirty="0" smtClean="0">
              <a:solidFill>
                <a:schemeClr val="tx1"/>
              </a:solidFill>
            </a:rPr>
            <a:t>- Integration of care</a:t>
          </a:r>
          <a:endParaRPr lang="en-US" sz="1200" dirty="0">
            <a:solidFill>
              <a:schemeClr val="tx1"/>
            </a:solidFill>
          </a:endParaRPr>
        </a:p>
      </dgm:t>
    </dgm:pt>
    <dgm:pt modelId="{7A014177-B817-4D47-8DE2-F365E68D0631}" type="parTrans" cxnId="{BE872467-F137-4E6A-96CB-C6445F390F7F}">
      <dgm:prSet/>
      <dgm:spPr/>
      <dgm:t>
        <a:bodyPr/>
        <a:lstStyle/>
        <a:p>
          <a:endParaRPr lang="en-US"/>
        </a:p>
      </dgm:t>
    </dgm:pt>
    <dgm:pt modelId="{833B2C59-715B-4FDC-B754-7D05F166CDA0}" type="sibTrans" cxnId="{BE872467-F137-4E6A-96CB-C6445F390F7F}">
      <dgm:prSet/>
      <dgm:spPr/>
      <dgm:t>
        <a:bodyPr/>
        <a:lstStyle/>
        <a:p>
          <a:endParaRPr lang="en-US"/>
        </a:p>
      </dgm:t>
    </dgm:pt>
    <dgm:pt modelId="{3C7889D2-A21F-45CF-B62F-4B9B65C68A93}">
      <dgm:prSet phldrT="[Text]" custT="1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en-US" sz="1600" b="1" dirty="0" smtClean="0">
              <a:solidFill>
                <a:schemeClr val="tx1"/>
              </a:solidFill>
            </a:rPr>
            <a:t>Well-child visits in the first 15 months of </a:t>
          </a:r>
          <a:r>
            <a:rPr lang="en-US" sz="1600" b="1" dirty="0" smtClean="0">
              <a:solidFill>
                <a:schemeClr val="tx1"/>
              </a:solidFill>
            </a:rPr>
            <a:t>life</a:t>
          </a:r>
          <a:endParaRPr lang="en-US" sz="1600" b="1" dirty="0" smtClean="0">
            <a:solidFill>
              <a:schemeClr val="tx1"/>
            </a:solidFill>
          </a:endParaRPr>
        </a:p>
      </dgm:t>
    </dgm:pt>
    <dgm:pt modelId="{3F268AB1-F9F6-437C-81B6-1D996C46015E}" type="parTrans" cxnId="{B705A722-7B0B-4924-9748-8AF686D77F80}">
      <dgm:prSet/>
      <dgm:spPr/>
      <dgm:t>
        <a:bodyPr/>
        <a:lstStyle/>
        <a:p>
          <a:endParaRPr lang="en-US"/>
        </a:p>
      </dgm:t>
    </dgm:pt>
    <dgm:pt modelId="{8D2B95FA-5B1D-4DA6-8142-0C07C6518DD8}" type="sibTrans" cxnId="{B705A722-7B0B-4924-9748-8AF686D77F80}">
      <dgm:prSet/>
      <dgm:spPr/>
      <dgm:t>
        <a:bodyPr/>
        <a:lstStyle/>
        <a:p>
          <a:endParaRPr lang="en-US"/>
        </a:p>
      </dgm:t>
    </dgm:pt>
    <dgm:pt modelId="{E155EB32-83FA-41D9-A4A6-F87E5A524052}">
      <dgm:prSet phldrT="[Text]" custT="1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en-US" sz="1600" b="1" dirty="0" smtClean="0">
              <a:solidFill>
                <a:schemeClr val="tx1"/>
              </a:solidFill>
            </a:rPr>
            <a:t>Well-child visits in the third, fourth, fifth and sixth years of </a:t>
          </a:r>
          <a:r>
            <a:rPr lang="en-US" sz="1600" b="1" dirty="0" smtClean="0">
              <a:solidFill>
                <a:schemeClr val="tx1"/>
              </a:solidFill>
            </a:rPr>
            <a:t>life</a:t>
          </a:r>
          <a:endParaRPr lang="en-US" sz="1600" b="1" dirty="0" smtClean="0">
            <a:solidFill>
              <a:schemeClr val="tx1"/>
            </a:solidFill>
          </a:endParaRPr>
        </a:p>
      </dgm:t>
    </dgm:pt>
    <dgm:pt modelId="{BF0D174F-FE82-4DFA-A128-ECCF6C503922}" type="parTrans" cxnId="{35E61338-39AB-438D-9D4D-535815D571DD}">
      <dgm:prSet/>
      <dgm:spPr/>
      <dgm:t>
        <a:bodyPr/>
        <a:lstStyle/>
        <a:p>
          <a:endParaRPr lang="en-US"/>
        </a:p>
      </dgm:t>
    </dgm:pt>
    <dgm:pt modelId="{73CAED00-AB44-4A2E-A5F9-EE65FABF19A4}" type="sibTrans" cxnId="{35E61338-39AB-438D-9D4D-535815D571DD}">
      <dgm:prSet/>
      <dgm:spPr/>
      <dgm:t>
        <a:bodyPr/>
        <a:lstStyle/>
        <a:p>
          <a:endParaRPr lang="en-US"/>
        </a:p>
      </dgm:t>
    </dgm:pt>
    <dgm:pt modelId="{761F8328-6DC7-4386-9D1A-F69443DB95F9}">
      <dgm:prSet phldrT="[Text]" custT="1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en-US" sz="1600" b="1" dirty="0" smtClean="0">
              <a:solidFill>
                <a:schemeClr val="tx1"/>
              </a:solidFill>
            </a:rPr>
            <a:t>Adolescent well-care visits</a:t>
          </a:r>
          <a:endParaRPr lang="en-US" sz="1600" b="0" dirty="0">
            <a:solidFill>
              <a:schemeClr val="tx1"/>
            </a:solidFill>
          </a:endParaRPr>
        </a:p>
      </dgm:t>
    </dgm:pt>
    <dgm:pt modelId="{3DA7243D-D88F-4273-930F-3F416509DBFE}" type="parTrans" cxnId="{539DD784-94E4-4C99-8957-B7F6EF913839}">
      <dgm:prSet/>
      <dgm:spPr/>
      <dgm:t>
        <a:bodyPr/>
        <a:lstStyle/>
        <a:p>
          <a:endParaRPr lang="en-US"/>
        </a:p>
      </dgm:t>
    </dgm:pt>
    <dgm:pt modelId="{87C507D4-AAB2-439D-AA4D-B7786CF2DDA1}" type="sibTrans" cxnId="{539DD784-94E4-4C99-8957-B7F6EF913839}">
      <dgm:prSet/>
      <dgm:spPr/>
      <dgm:t>
        <a:bodyPr/>
        <a:lstStyle/>
        <a:p>
          <a:endParaRPr lang="en-US"/>
        </a:p>
      </dgm:t>
    </dgm:pt>
    <dgm:pt modelId="{204A2ACA-F821-4230-B315-9477774B6199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sz="1600" b="1" dirty="0" smtClean="0">
              <a:solidFill>
                <a:schemeClr val="tx1"/>
              </a:solidFill>
            </a:rPr>
            <a:t>Use of multiple concurrent antipsychotics in children and adolescents</a:t>
          </a:r>
          <a:endParaRPr lang="en-US" sz="1600" b="1" dirty="0">
            <a:solidFill>
              <a:schemeClr val="tx1"/>
            </a:solidFill>
          </a:endParaRPr>
        </a:p>
      </dgm:t>
    </dgm:pt>
    <dgm:pt modelId="{60D929A7-D959-4418-874D-E90F98AF4ED0}" type="parTrans" cxnId="{4B2F088E-0792-477E-BF96-4F15A2C861CC}">
      <dgm:prSet/>
      <dgm:spPr/>
      <dgm:t>
        <a:bodyPr/>
        <a:lstStyle/>
        <a:p>
          <a:endParaRPr lang="en-US"/>
        </a:p>
      </dgm:t>
    </dgm:pt>
    <dgm:pt modelId="{4E227ACA-2267-481E-B5AE-7557DD8964DC}" type="sibTrans" cxnId="{4B2F088E-0792-477E-BF96-4F15A2C861CC}">
      <dgm:prSet/>
      <dgm:spPr/>
      <dgm:t>
        <a:bodyPr/>
        <a:lstStyle/>
        <a:p>
          <a:endParaRPr lang="en-US"/>
        </a:p>
      </dgm:t>
    </dgm:pt>
    <dgm:pt modelId="{186CAB70-19D7-4B52-9B2F-D09BF8FF20DA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sz="1600" b="1" i="0" dirty="0" smtClean="0">
              <a:solidFill>
                <a:schemeClr val="tx1"/>
              </a:solidFill>
            </a:rPr>
            <a:t>Weight assessment and counseling for nutrition and physical activity </a:t>
          </a:r>
          <a:endParaRPr lang="en-US" sz="1600" b="1" dirty="0">
            <a:solidFill>
              <a:schemeClr val="tx1"/>
            </a:solidFill>
          </a:endParaRPr>
        </a:p>
      </dgm:t>
    </dgm:pt>
    <dgm:pt modelId="{EFAF1F40-0FF9-44A8-9143-80F6E4482B7B}" type="parTrans" cxnId="{4B38F3FE-BD1D-46E4-97E9-099C7EEFA3EF}">
      <dgm:prSet/>
      <dgm:spPr/>
      <dgm:t>
        <a:bodyPr/>
        <a:lstStyle/>
        <a:p>
          <a:endParaRPr lang="en-US"/>
        </a:p>
      </dgm:t>
    </dgm:pt>
    <dgm:pt modelId="{6B968F85-5193-42B7-AD53-B4023BA0DC66}" type="sibTrans" cxnId="{4B38F3FE-BD1D-46E4-97E9-099C7EEFA3EF}">
      <dgm:prSet/>
      <dgm:spPr/>
      <dgm:t>
        <a:bodyPr/>
        <a:lstStyle/>
        <a:p>
          <a:endParaRPr lang="en-US"/>
        </a:p>
      </dgm:t>
    </dgm:pt>
    <dgm:pt modelId="{E1C2BB26-F7FC-4F88-B895-87AF5DE57DD6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sz="1600" b="1" dirty="0" smtClean="0">
              <a:solidFill>
                <a:schemeClr val="tx1"/>
              </a:solidFill>
            </a:rPr>
            <a:t>Screening for clinical depression and follow-up (ages 12-17)</a:t>
          </a:r>
          <a:endParaRPr lang="en-US" sz="1600" b="1" dirty="0">
            <a:solidFill>
              <a:schemeClr val="tx1"/>
            </a:solidFill>
          </a:endParaRPr>
        </a:p>
      </dgm:t>
    </dgm:pt>
    <dgm:pt modelId="{5D27E041-5FDC-471B-ACE6-D6905D919026}" type="parTrans" cxnId="{936AE17B-05C6-445E-9493-59A93153FABA}">
      <dgm:prSet/>
      <dgm:spPr/>
      <dgm:t>
        <a:bodyPr/>
        <a:lstStyle/>
        <a:p>
          <a:endParaRPr lang="en-US"/>
        </a:p>
      </dgm:t>
    </dgm:pt>
    <dgm:pt modelId="{B3D99A43-8D76-4CFA-BE5B-06122E30FA87}" type="sibTrans" cxnId="{936AE17B-05C6-445E-9493-59A93153FABA}">
      <dgm:prSet/>
      <dgm:spPr/>
      <dgm:t>
        <a:bodyPr/>
        <a:lstStyle/>
        <a:p>
          <a:endParaRPr lang="en-US"/>
        </a:p>
      </dgm:t>
    </dgm:pt>
    <dgm:pt modelId="{64A49913-FBF9-4993-BE66-BF2F7E73EC02}" type="pres">
      <dgm:prSet presAssocID="{9A8B60C6-9985-4230-A522-F99A9B4CA65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7B4B9D-0499-4C78-BB95-B2416E0B7FC5}" type="pres">
      <dgm:prSet presAssocID="{3C7889D2-A21F-45CF-B62F-4B9B65C68A93}" presName="node" presStyleLbl="node1" presStyleIdx="0" presStyleCnt="10" custLinFactNeighborX="1630" custLinFactNeighborY="-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E54DB7-F233-4C4D-9DD5-C9D4EA4C7739}" type="pres">
      <dgm:prSet presAssocID="{8D2B95FA-5B1D-4DA6-8142-0C07C6518DD8}" presName="sibTrans" presStyleCnt="0"/>
      <dgm:spPr/>
    </dgm:pt>
    <dgm:pt modelId="{DEF35272-6591-4556-8B15-4D7D84C4376A}" type="pres">
      <dgm:prSet presAssocID="{E155EB32-83FA-41D9-A4A6-F87E5A524052}" presName="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E94CC7-037F-48D0-B9C4-40D96EEB9227}" type="pres">
      <dgm:prSet presAssocID="{73CAED00-AB44-4A2E-A5F9-EE65FABF19A4}" presName="sibTrans" presStyleCnt="0"/>
      <dgm:spPr/>
    </dgm:pt>
    <dgm:pt modelId="{FCDF349E-B0A1-497A-B341-6B5012533AAB}" type="pres">
      <dgm:prSet presAssocID="{761F8328-6DC7-4386-9D1A-F69443DB95F9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982960-2C22-41ED-BA11-D27D5A6B9D1D}" type="pres">
      <dgm:prSet presAssocID="{87C507D4-AAB2-439D-AA4D-B7786CF2DDA1}" presName="sibTrans" presStyleCnt="0"/>
      <dgm:spPr/>
    </dgm:pt>
    <dgm:pt modelId="{118C47F9-B902-460E-ACAC-E621465039C6}" type="pres">
      <dgm:prSet presAssocID="{186CAB70-19D7-4B52-9B2F-D09BF8FF20DA}" presName="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550130-A53A-4AF6-8E80-0FCC606E3013}" type="pres">
      <dgm:prSet presAssocID="{6B968F85-5193-42B7-AD53-B4023BA0DC66}" presName="sibTrans" presStyleCnt="0"/>
      <dgm:spPr/>
    </dgm:pt>
    <dgm:pt modelId="{B9BB63F4-7C4E-4966-B9C0-BB2CCF9BB447}" type="pres">
      <dgm:prSet presAssocID="{E1C2BB26-F7FC-4F88-B895-87AF5DE57DD6}" presName="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CD5CB5-F41F-475B-8E71-4C5DE0A6C74E}" type="pres">
      <dgm:prSet presAssocID="{B3D99A43-8D76-4CFA-BE5B-06122E30FA87}" presName="sibTrans" presStyleCnt="0"/>
      <dgm:spPr/>
    </dgm:pt>
    <dgm:pt modelId="{AD7405B0-EF16-4B5A-B1A7-F65D334BD472}" type="pres">
      <dgm:prSet presAssocID="{204A2ACA-F821-4230-B315-9477774B6199}" presName="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E307AD-8CD4-4782-A047-1E4B557C74F2}" type="pres">
      <dgm:prSet presAssocID="{4E227ACA-2267-481E-B5AE-7557DD8964DC}" presName="sibTrans" presStyleCnt="0"/>
      <dgm:spPr/>
    </dgm:pt>
    <dgm:pt modelId="{EC7DC0A7-9797-4E00-912F-480364436968}" type="pres">
      <dgm:prSet presAssocID="{3F0B501B-2CC0-4486-A51D-B172823BC2AC}" presName="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6D1F30-3AD7-412C-A6E5-F3115B699493}" type="pres">
      <dgm:prSet presAssocID="{CA8156DD-CECF-4D65-99DE-96BDC45B6B52}" presName="sibTrans" presStyleCnt="0"/>
      <dgm:spPr/>
    </dgm:pt>
    <dgm:pt modelId="{E1BC5820-06A8-4232-AE80-E3E40E8B455B}" type="pres">
      <dgm:prSet presAssocID="{559750FE-431C-4F2C-8201-0827D651A32D}" presName="node" presStyleLbl="node1" presStyleIdx="7" presStyleCnt="10" custLinFactNeighborX="-1699" custLinFactNeighborY="-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6F53C1-525E-4ADD-BDAD-4A609A0D0019}" type="pres">
      <dgm:prSet presAssocID="{D895E4C2-5331-48A7-9DAB-84120E17C7C5}" presName="sibTrans" presStyleCnt="0"/>
      <dgm:spPr/>
    </dgm:pt>
    <dgm:pt modelId="{0D4C990C-070C-48ED-AF6F-383E045F803A}" type="pres">
      <dgm:prSet presAssocID="{C3A1F5B2-3D3E-407B-BBC6-BDB60F588BDA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8E86ED-F600-421C-80E9-D72A278A2B00}" type="pres">
      <dgm:prSet presAssocID="{6EF8293C-E6F7-4FA9-B18C-581844406C68}" presName="sibTrans" presStyleCnt="0"/>
      <dgm:spPr/>
    </dgm:pt>
    <dgm:pt modelId="{E1D6AF25-4C03-41B1-A2A1-F93B22738B79}" type="pres">
      <dgm:prSet presAssocID="{36E2BD1D-1C3A-4F17-95D2-D1A04A12A4B3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9BD7B72-C939-44C8-B65B-6BC97DC0EADF}" type="presOf" srcId="{186CAB70-19D7-4B52-9B2F-D09BF8FF20DA}" destId="{118C47F9-B902-460E-ACAC-E621465039C6}" srcOrd="0" destOrd="0" presId="urn:microsoft.com/office/officeart/2005/8/layout/default"/>
    <dgm:cxn modelId="{539DD784-94E4-4C99-8957-B7F6EF913839}" srcId="{9A8B60C6-9985-4230-A522-F99A9B4CA65C}" destId="{761F8328-6DC7-4386-9D1A-F69443DB95F9}" srcOrd="2" destOrd="0" parTransId="{3DA7243D-D88F-4273-930F-3F416509DBFE}" sibTransId="{87C507D4-AAB2-439D-AA4D-B7786CF2DDA1}"/>
    <dgm:cxn modelId="{6E7F8228-A896-4D43-A878-51B229072818}" type="presOf" srcId="{204A2ACA-F821-4230-B315-9477774B6199}" destId="{AD7405B0-EF16-4B5A-B1A7-F65D334BD472}" srcOrd="0" destOrd="0" presId="urn:microsoft.com/office/officeart/2005/8/layout/default"/>
    <dgm:cxn modelId="{D5D8CDBA-4684-4D81-8A29-93DC7AAB26D1}" type="presOf" srcId="{C3A1F5B2-3D3E-407B-BBC6-BDB60F588BDA}" destId="{0D4C990C-070C-48ED-AF6F-383E045F803A}" srcOrd="0" destOrd="0" presId="urn:microsoft.com/office/officeart/2005/8/layout/default"/>
    <dgm:cxn modelId="{3CBFBB68-6257-42BA-9157-2CC76ED6889D}" srcId="{9A8B60C6-9985-4230-A522-F99A9B4CA65C}" destId="{C3A1F5B2-3D3E-407B-BBC6-BDB60F588BDA}" srcOrd="8" destOrd="0" parTransId="{946E7AB6-AB0C-4A08-956F-273C16DBFF9E}" sibTransId="{6EF8293C-E6F7-4FA9-B18C-581844406C68}"/>
    <dgm:cxn modelId="{4B2F088E-0792-477E-BF96-4F15A2C861CC}" srcId="{9A8B60C6-9985-4230-A522-F99A9B4CA65C}" destId="{204A2ACA-F821-4230-B315-9477774B6199}" srcOrd="5" destOrd="0" parTransId="{60D929A7-D959-4418-874D-E90F98AF4ED0}" sibTransId="{4E227ACA-2267-481E-B5AE-7557DD8964DC}"/>
    <dgm:cxn modelId="{64D76B82-FC83-439A-8651-0E4B4AFEC989}" type="presOf" srcId="{9A8B60C6-9985-4230-A522-F99A9B4CA65C}" destId="{64A49913-FBF9-4993-BE66-BF2F7E73EC02}" srcOrd="0" destOrd="0" presId="urn:microsoft.com/office/officeart/2005/8/layout/default"/>
    <dgm:cxn modelId="{B705A722-7B0B-4924-9748-8AF686D77F80}" srcId="{9A8B60C6-9985-4230-A522-F99A9B4CA65C}" destId="{3C7889D2-A21F-45CF-B62F-4B9B65C68A93}" srcOrd="0" destOrd="0" parTransId="{3F268AB1-F9F6-437C-81B6-1D996C46015E}" sibTransId="{8D2B95FA-5B1D-4DA6-8142-0C07C6518DD8}"/>
    <dgm:cxn modelId="{432EB153-6F21-4E25-94CB-C3F09CF20EA3}" type="presOf" srcId="{761F8328-6DC7-4386-9D1A-F69443DB95F9}" destId="{FCDF349E-B0A1-497A-B341-6B5012533AAB}" srcOrd="0" destOrd="0" presId="urn:microsoft.com/office/officeart/2005/8/layout/default"/>
    <dgm:cxn modelId="{E9A48049-F1CD-41C2-A009-B296100461E9}" type="presOf" srcId="{3F0B501B-2CC0-4486-A51D-B172823BC2AC}" destId="{EC7DC0A7-9797-4E00-912F-480364436968}" srcOrd="0" destOrd="0" presId="urn:microsoft.com/office/officeart/2005/8/layout/default"/>
    <dgm:cxn modelId="{03D93110-5A65-4C22-9AF1-BB1445779C61}" type="presOf" srcId="{E155EB32-83FA-41D9-A4A6-F87E5A524052}" destId="{DEF35272-6591-4556-8B15-4D7D84C4376A}" srcOrd="0" destOrd="0" presId="urn:microsoft.com/office/officeart/2005/8/layout/default"/>
    <dgm:cxn modelId="{DE90E2B4-D425-40FA-8452-F54AF0C31F7C}" type="presOf" srcId="{559750FE-431C-4F2C-8201-0827D651A32D}" destId="{E1BC5820-06A8-4232-AE80-E3E40E8B455B}" srcOrd="0" destOrd="0" presId="urn:microsoft.com/office/officeart/2005/8/layout/default"/>
    <dgm:cxn modelId="{C6662652-A7F9-423C-9DC6-C3012DBF6A13}" srcId="{9A8B60C6-9985-4230-A522-F99A9B4CA65C}" destId="{3F0B501B-2CC0-4486-A51D-B172823BC2AC}" srcOrd="6" destOrd="0" parTransId="{375530A5-CD78-4C03-932E-89E629985D7B}" sibTransId="{CA8156DD-CECF-4D65-99DE-96BDC45B6B52}"/>
    <dgm:cxn modelId="{235C5474-47B7-4CEE-B619-98B9DE690CB8}" type="presOf" srcId="{E1C2BB26-F7FC-4F88-B895-87AF5DE57DD6}" destId="{B9BB63F4-7C4E-4966-B9C0-BB2CCF9BB447}" srcOrd="0" destOrd="0" presId="urn:microsoft.com/office/officeart/2005/8/layout/default"/>
    <dgm:cxn modelId="{4B38F3FE-BD1D-46E4-97E9-099C7EEFA3EF}" srcId="{9A8B60C6-9985-4230-A522-F99A9B4CA65C}" destId="{186CAB70-19D7-4B52-9B2F-D09BF8FF20DA}" srcOrd="3" destOrd="0" parTransId="{EFAF1F40-0FF9-44A8-9143-80F6E4482B7B}" sibTransId="{6B968F85-5193-42B7-AD53-B4023BA0DC66}"/>
    <dgm:cxn modelId="{936AE17B-05C6-445E-9493-59A93153FABA}" srcId="{9A8B60C6-9985-4230-A522-F99A9B4CA65C}" destId="{E1C2BB26-F7FC-4F88-B895-87AF5DE57DD6}" srcOrd="4" destOrd="0" parTransId="{5D27E041-5FDC-471B-ACE6-D6905D919026}" sibTransId="{B3D99A43-8D76-4CFA-BE5B-06122E30FA87}"/>
    <dgm:cxn modelId="{7518E27F-C05F-492D-83AC-8EFA1EB36BDB}" type="presOf" srcId="{36E2BD1D-1C3A-4F17-95D2-D1A04A12A4B3}" destId="{E1D6AF25-4C03-41B1-A2A1-F93B22738B79}" srcOrd="0" destOrd="0" presId="urn:microsoft.com/office/officeart/2005/8/layout/default"/>
    <dgm:cxn modelId="{BE872467-F137-4E6A-96CB-C6445F390F7F}" srcId="{9A8B60C6-9985-4230-A522-F99A9B4CA65C}" destId="{36E2BD1D-1C3A-4F17-95D2-D1A04A12A4B3}" srcOrd="9" destOrd="0" parTransId="{7A014177-B817-4D47-8DE2-F365E68D0631}" sibTransId="{833B2C59-715B-4FDC-B754-7D05F166CDA0}"/>
    <dgm:cxn modelId="{35E61338-39AB-438D-9D4D-535815D571DD}" srcId="{9A8B60C6-9985-4230-A522-F99A9B4CA65C}" destId="{E155EB32-83FA-41D9-A4A6-F87E5A524052}" srcOrd="1" destOrd="0" parTransId="{BF0D174F-FE82-4DFA-A128-ECCF6C503922}" sibTransId="{73CAED00-AB44-4A2E-A5F9-EE65FABF19A4}"/>
    <dgm:cxn modelId="{48D0402B-5313-4AD7-96CF-FB30E0B0D324}" type="presOf" srcId="{3C7889D2-A21F-45CF-B62F-4B9B65C68A93}" destId="{D97B4B9D-0499-4C78-BB95-B2416E0B7FC5}" srcOrd="0" destOrd="0" presId="urn:microsoft.com/office/officeart/2005/8/layout/default"/>
    <dgm:cxn modelId="{A3C6A46C-5E55-45D7-B26E-3AA529BECAA0}" srcId="{9A8B60C6-9985-4230-A522-F99A9B4CA65C}" destId="{559750FE-431C-4F2C-8201-0827D651A32D}" srcOrd="7" destOrd="0" parTransId="{6CBEC47E-A8F4-472F-A951-80876F51A508}" sibTransId="{D895E4C2-5331-48A7-9DAB-84120E17C7C5}"/>
    <dgm:cxn modelId="{1C7DDB84-BBB1-4D6C-9241-F45DDF230992}" type="presParOf" srcId="{64A49913-FBF9-4993-BE66-BF2F7E73EC02}" destId="{D97B4B9D-0499-4C78-BB95-B2416E0B7FC5}" srcOrd="0" destOrd="0" presId="urn:microsoft.com/office/officeart/2005/8/layout/default"/>
    <dgm:cxn modelId="{925E29B9-554C-48C0-8B26-6C1B655E96BC}" type="presParOf" srcId="{64A49913-FBF9-4993-BE66-BF2F7E73EC02}" destId="{99E54DB7-F233-4C4D-9DD5-C9D4EA4C7739}" srcOrd="1" destOrd="0" presId="urn:microsoft.com/office/officeart/2005/8/layout/default"/>
    <dgm:cxn modelId="{9B2496D6-FF07-4889-8C4C-12E04095BF8B}" type="presParOf" srcId="{64A49913-FBF9-4993-BE66-BF2F7E73EC02}" destId="{DEF35272-6591-4556-8B15-4D7D84C4376A}" srcOrd="2" destOrd="0" presId="urn:microsoft.com/office/officeart/2005/8/layout/default"/>
    <dgm:cxn modelId="{B4D9323E-06E8-4F02-9E4B-A7710E0D70B4}" type="presParOf" srcId="{64A49913-FBF9-4993-BE66-BF2F7E73EC02}" destId="{80E94CC7-037F-48D0-B9C4-40D96EEB9227}" srcOrd="3" destOrd="0" presId="urn:microsoft.com/office/officeart/2005/8/layout/default"/>
    <dgm:cxn modelId="{99E2D614-AC3F-4C4F-9E93-0CBC925C23E2}" type="presParOf" srcId="{64A49913-FBF9-4993-BE66-BF2F7E73EC02}" destId="{FCDF349E-B0A1-497A-B341-6B5012533AAB}" srcOrd="4" destOrd="0" presId="urn:microsoft.com/office/officeart/2005/8/layout/default"/>
    <dgm:cxn modelId="{CC4C286D-515A-46FA-A15B-E640471912A8}" type="presParOf" srcId="{64A49913-FBF9-4993-BE66-BF2F7E73EC02}" destId="{98982960-2C22-41ED-BA11-D27D5A6B9D1D}" srcOrd="5" destOrd="0" presId="urn:microsoft.com/office/officeart/2005/8/layout/default"/>
    <dgm:cxn modelId="{5E3260EB-6D74-470E-BB66-B0987A151A8E}" type="presParOf" srcId="{64A49913-FBF9-4993-BE66-BF2F7E73EC02}" destId="{118C47F9-B902-460E-ACAC-E621465039C6}" srcOrd="6" destOrd="0" presId="urn:microsoft.com/office/officeart/2005/8/layout/default"/>
    <dgm:cxn modelId="{8C87E2DF-DA76-4B6D-AF20-84212D17B648}" type="presParOf" srcId="{64A49913-FBF9-4993-BE66-BF2F7E73EC02}" destId="{AC550130-A53A-4AF6-8E80-0FCC606E3013}" srcOrd="7" destOrd="0" presId="urn:microsoft.com/office/officeart/2005/8/layout/default"/>
    <dgm:cxn modelId="{2E39DA39-8348-4DAE-BAF5-DDBC5C4B8419}" type="presParOf" srcId="{64A49913-FBF9-4993-BE66-BF2F7E73EC02}" destId="{B9BB63F4-7C4E-4966-B9C0-BB2CCF9BB447}" srcOrd="8" destOrd="0" presId="urn:microsoft.com/office/officeart/2005/8/layout/default"/>
    <dgm:cxn modelId="{29E1A80E-8D8A-48AD-8AF1-3A7ED6CE68AD}" type="presParOf" srcId="{64A49913-FBF9-4993-BE66-BF2F7E73EC02}" destId="{D8CD5CB5-F41F-475B-8E71-4C5DE0A6C74E}" srcOrd="9" destOrd="0" presId="urn:microsoft.com/office/officeart/2005/8/layout/default"/>
    <dgm:cxn modelId="{5421CC14-90F0-4887-B62B-4208238C1626}" type="presParOf" srcId="{64A49913-FBF9-4993-BE66-BF2F7E73EC02}" destId="{AD7405B0-EF16-4B5A-B1A7-F65D334BD472}" srcOrd="10" destOrd="0" presId="urn:microsoft.com/office/officeart/2005/8/layout/default"/>
    <dgm:cxn modelId="{A28E7A58-DA1C-4B35-9E44-7AC48F09D087}" type="presParOf" srcId="{64A49913-FBF9-4993-BE66-BF2F7E73EC02}" destId="{D6E307AD-8CD4-4782-A047-1E4B557C74F2}" srcOrd="11" destOrd="0" presId="urn:microsoft.com/office/officeart/2005/8/layout/default"/>
    <dgm:cxn modelId="{426C65A3-B0C8-4859-B4A9-0BD4A9CBA63B}" type="presParOf" srcId="{64A49913-FBF9-4993-BE66-BF2F7E73EC02}" destId="{EC7DC0A7-9797-4E00-912F-480364436968}" srcOrd="12" destOrd="0" presId="urn:microsoft.com/office/officeart/2005/8/layout/default"/>
    <dgm:cxn modelId="{9C773673-81B7-4206-93B3-EC784CE92D8F}" type="presParOf" srcId="{64A49913-FBF9-4993-BE66-BF2F7E73EC02}" destId="{C66D1F30-3AD7-412C-A6E5-F3115B699493}" srcOrd="13" destOrd="0" presId="urn:microsoft.com/office/officeart/2005/8/layout/default"/>
    <dgm:cxn modelId="{68563192-79FA-4E3B-A5A5-2C17F4F6D291}" type="presParOf" srcId="{64A49913-FBF9-4993-BE66-BF2F7E73EC02}" destId="{E1BC5820-06A8-4232-AE80-E3E40E8B455B}" srcOrd="14" destOrd="0" presId="urn:microsoft.com/office/officeart/2005/8/layout/default"/>
    <dgm:cxn modelId="{06BC6873-E04C-490B-8F01-5CF56C3208EC}" type="presParOf" srcId="{64A49913-FBF9-4993-BE66-BF2F7E73EC02}" destId="{A66F53C1-525E-4ADD-BDAD-4A609A0D0019}" srcOrd="15" destOrd="0" presId="urn:microsoft.com/office/officeart/2005/8/layout/default"/>
    <dgm:cxn modelId="{ADE5B3E0-3359-4AA3-BD5E-41FAEA007F98}" type="presParOf" srcId="{64A49913-FBF9-4993-BE66-BF2F7E73EC02}" destId="{0D4C990C-070C-48ED-AF6F-383E045F803A}" srcOrd="16" destOrd="0" presId="urn:microsoft.com/office/officeart/2005/8/layout/default"/>
    <dgm:cxn modelId="{10C36EDA-5C8B-4714-88D8-CC3146C53710}" type="presParOf" srcId="{64A49913-FBF9-4993-BE66-BF2F7E73EC02}" destId="{898E86ED-F600-421C-80E9-D72A278A2B00}" srcOrd="17" destOrd="0" presId="urn:microsoft.com/office/officeart/2005/8/layout/default"/>
    <dgm:cxn modelId="{4BCF6B0C-70F4-4CB9-ACFA-CA9AD2AD85A9}" type="presParOf" srcId="{64A49913-FBF9-4993-BE66-BF2F7E73EC02}" destId="{E1D6AF25-4C03-41B1-A2A1-F93B22738B79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D15E10-C464-4D46-B444-FD9923ECFE16}">
      <dsp:nvSpPr>
        <dsp:cNvPr id="0" name=""/>
        <dsp:cNvSpPr/>
      </dsp:nvSpPr>
      <dsp:spPr>
        <a:xfrm>
          <a:off x="3889" y="1592609"/>
          <a:ext cx="2224980" cy="2224980"/>
        </a:xfrm>
        <a:prstGeom prst="ellipse">
          <a:avLst/>
        </a:prstGeom>
        <a:solidFill>
          <a:schemeClr val="bg2">
            <a:lumMod val="20000"/>
            <a:lumOff val="80000"/>
          </a:schemeClr>
        </a:solidFill>
        <a:ln w="3810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CMS/AHIP ACO core measure set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i="1" kern="1200" dirty="0" smtClean="0">
              <a:solidFill>
                <a:schemeClr val="tx1"/>
              </a:solidFill>
            </a:rPr>
            <a:t>(previous slide)</a:t>
          </a:r>
          <a:endParaRPr lang="en-US" sz="1200" b="0" i="1" kern="1200" dirty="0">
            <a:solidFill>
              <a:schemeClr val="tx1"/>
            </a:solidFill>
          </a:endParaRPr>
        </a:p>
      </dsp:txBody>
      <dsp:txXfrm>
        <a:off x="329730" y="1918450"/>
        <a:ext cx="1573298" cy="1573298"/>
      </dsp:txXfrm>
    </dsp:sp>
    <dsp:sp modelId="{3AB4D713-0FAC-4601-97E6-D42F43B630A9}">
      <dsp:nvSpPr>
        <dsp:cNvPr id="0" name=""/>
        <dsp:cNvSpPr/>
      </dsp:nvSpPr>
      <dsp:spPr>
        <a:xfrm flipH="1">
          <a:off x="2409538" y="2461984"/>
          <a:ext cx="499870" cy="486230"/>
        </a:xfrm>
        <a:prstGeom prst="mathPlus">
          <a:avLst/>
        </a:prstGeom>
        <a:solidFill>
          <a:schemeClr val="tx1">
            <a:lumMod val="75000"/>
            <a:lumOff val="2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 dirty="0">
            <a:solidFill>
              <a:schemeClr val="tx1"/>
            </a:solidFill>
          </a:endParaRPr>
        </a:p>
      </dsp:txBody>
      <dsp:txXfrm>
        <a:off x="2475796" y="2647918"/>
        <a:ext cx="367354" cy="114362"/>
      </dsp:txXfrm>
    </dsp:sp>
    <dsp:sp modelId="{5842F262-CA24-4A0E-8CA1-5F1B59BD7F13}">
      <dsp:nvSpPr>
        <dsp:cNvPr id="0" name=""/>
        <dsp:cNvSpPr/>
      </dsp:nvSpPr>
      <dsp:spPr>
        <a:xfrm>
          <a:off x="3090077" y="1627152"/>
          <a:ext cx="2473889" cy="2155894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3810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Ambulatory care-sensitive admissions condition-specific measures</a:t>
          </a:r>
          <a:r>
            <a:rPr lang="en-US" sz="1400" b="1" kern="1200" baseline="30000" dirty="0" smtClean="0">
              <a:solidFill>
                <a:schemeClr val="tx1"/>
              </a:solidFill>
            </a:rPr>
            <a:t>1</a:t>
          </a:r>
          <a:endParaRPr lang="en-US" sz="1400" b="1" kern="1200" dirty="0" smtClean="0">
            <a:solidFill>
              <a:schemeClr val="tx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CMS Hospital-Wide Readmissions</a:t>
          </a:r>
          <a:r>
            <a:rPr lang="en-US" sz="1400" b="1" strike="noStrike" kern="1200" baseline="30000" dirty="0" smtClean="0">
              <a:solidFill>
                <a:schemeClr val="tx1"/>
              </a:solidFill>
            </a:rPr>
            <a:t>2</a:t>
          </a:r>
          <a:endParaRPr lang="en-US" sz="1200" b="1" kern="1200" baseline="30000" dirty="0">
            <a:solidFill>
              <a:schemeClr val="tx1"/>
            </a:solidFill>
          </a:endParaRPr>
        </a:p>
      </dsp:txBody>
      <dsp:txXfrm>
        <a:off x="3452370" y="1942875"/>
        <a:ext cx="1749303" cy="1524448"/>
      </dsp:txXfrm>
    </dsp:sp>
    <dsp:sp modelId="{1D6FC676-4AF0-4A1F-B154-135F7DAE5BC6}">
      <dsp:nvSpPr>
        <dsp:cNvPr id="0" name=""/>
        <dsp:cNvSpPr/>
      </dsp:nvSpPr>
      <dsp:spPr>
        <a:xfrm>
          <a:off x="5744634" y="2464120"/>
          <a:ext cx="608826" cy="481958"/>
        </a:xfrm>
        <a:prstGeom prst="mathEqual">
          <a:avLst/>
        </a:prstGeom>
        <a:solidFill>
          <a:schemeClr val="tx1">
            <a:lumMod val="75000"/>
            <a:lumOff val="2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 dirty="0"/>
        </a:p>
      </dsp:txBody>
      <dsp:txXfrm>
        <a:off x="5825334" y="2563403"/>
        <a:ext cx="447426" cy="283392"/>
      </dsp:txXfrm>
    </dsp:sp>
    <dsp:sp modelId="{D958F5CA-92CA-475C-9D4E-E65806F72DCE}">
      <dsp:nvSpPr>
        <dsp:cNvPr id="0" name=""/>
        <dsp:cNvSpPr/>
      </dsp:nvSpPr>
      <dsp:spPr>
        <a:xfrm>
          <a:off x="6534130" y="1592609"/>
          <a:ext cx="2224980" cy="2224980"/>
        </a:xfrm>
        <a:prstGeom prst="ellipse">
          <a:avLst/>
        </a:prstGeom>
        <a:solidFill>
          <a:schemeClr val="accent1"/>
        </a:solidFill>
        <a:ln w="3810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</a:rPr>
            <a:t>HPC ACO measure set</a:t>
          </a:r>
          <a:endParaRPr lang="en-US" sz="1400" b="1" kern="1200" dirty="0">
            <a:solidFill>
              <a:schemeClr val="bg1"/>
            </a:solidFill>
          </a:endParaRPr>
        </a:p>
      </dsp:txBody>
      <dsp:txXfrm>
        <a:off x="6859971" y="1918450"/>
        <a:ext cx="1573298" cy="15732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7B4B9D-0499-4C78-BB95-B2416E0B7FC5}">
      <dsp:nvSpPr>
        <dsp:cNvPr id="0" name=""/>
        <dsp:cNvSpPr/>
      </dsp:nvSpPr>
      <dsp:spPr>
        <a:xfrm>
          <a:off x="36076" y="574082"/>
          <a:ext cx="2054423" cy="1232654"/>
        </a:xfrm>
        <a:prstGeom prst="rect">
          <a:avLst/>
        </a:prstGeom>
        <a:solidFill>
          <a:schemeClr val="bg2">
            <a:lumMod val="60000"/>
            <a:lumOff val="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Well-child visits in the first 15 months of </a:t>
          </a:r>
          <a:r>
            <a:rPr lang="en-US" sz="1600" b="1" kern="1200" dirty="0" smtClean="0">
              <a:solidFill>
                <a:schemeClr val="tx1"/>
              </a:solidFill>
            </a:rPr>
            <a:t>life</a:t>
          </a:r>
          <a:endParaRPr lang="en-US" sz="1600" b="1" kern="1200" dirty="0" smtClean="0">
            <a:solidFill>
              <a:schemeClr val="tx1"/>
            </a:solidFill>
          </a:endParaRPr>
        </a:p>
      </dsp:txBody>
      <dsp:txXfrm>
        <a:off x="36076" y="574082"/>
        <a:ext cx="2054423" cy="1232654"/>
      </dsp:txXfrm>
    </dsp:sp>
    <dsp:sp modelId="{DEF35272-6591-4556-8B15-4D7D84C4376A}">
      <dsp:nvSpPr>
        <dsp:cNvPr id="0" name=""/>
        <dsp:cNvSpPr/>
      </dsp:nvSpPr>
      <dsp:spPr>
        <a:xfrm>
          <a:off x="2262455" y="574476"/>
          <a:ext cx="2054423" cy="1232654"/>
        </a:xfrm>
        <a:prstGeom prst="rect">
          <a:avLst/>
        </a:prstGeom>
        <a:solidFill>
          <a:schemeClr val="bg2">
            <a:lumMod val="60000"/>
            <a:lumOff val="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Well-child visits in the third, fourth, fifth and sixth years of </a:t>
          </a:r>
          <a:r>
            <a:rPr lang="en-US" sz="1600" b="1" kern="1200" dirty="0" smtClean="0">
              <a:solidFill>
                <a:schemeClr val="tx1"/>
              </a:solidFill>
            </a:rPr>
            <a:t>life</a:t>
          </a:r>
          <a:endParaRPr lang="en-US" sz="1600" b="1" kern="1200" dirty="0" smtClean="0">
            <a:solidFill>
              <a:schemeClr val="tx1"/>
            </a:solidFill>
          </a:endParaRPr>
        </a:p>
      </dsp:txBody>
      <dsp:txXfrm>
        <a:off x="2262455" y="574476"/>
        <a:ext cx="2054423" cy="1232654"/>
      </dsp:txXfrm>
    </dsp:sp>
    <dsp:sp modelId="{FCDF349E-B0A1-497A-B341-6B5012533AAB}">
      <dsp:nvSpPr>
        <dsp:cNvPr id="0" name=""/>
        <dsp:cNvSpPr/>
      </dsp:nvSpPr>
      <dsp:spPr>
        <a:xfrm>
          <a:off x="4522321" y="574476"/>
          <a:ext cx="2054423" cy="1232654"/>
        </a:xfrm>
        <a:prstGeom prst="rect">
          <a:avLst/>
        </a:prstGeom>
        <a:solidFill>
          <a:schemeClr val="bg2">
            <a:lumMod val="60000"/>
            <a:lumOff val="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Adolescent well-care visits</a:t>
          </a:r>
          <a:endParaRPr lang="en-US" sz="1600" b="0" kern="1200" dirty="0">
            <a:solidFill>
              <a:schemeClr val="tx1"/>
            </a:solidFill>
          </a:endParaRPr>
        </a:p>
      </dsp:txBody>
      <dsp:txXfrm>
        <a:off x="4522321" y="574476"/>
        <a:ext cx="2054423" cy="1232654"/>
      </dsp:txXfrm>
    </dsp:sp>
    <dsp:sp modelId="{118C47F9-B902-460E-ACAC-E621465039C6}">
      <dsp:nvSpPr>
        <dsp:cNvPr id="0" name=""/>
        <dsp:cNvSpPr/>
      </dsp:nvSpPr>
      <dsp:spPr>
        <a:xfrm>
          <a:off x="6782186" y="574476"/>
          <a:ext cx="2054423" cy="1232654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dirty="0" smtClean="0">
              <a:solidFill>
                <a:schemeClr val="tx1"/>
              </a:solidFill>
            </a:rPr>
            <a:t>Weight assessment and counseling for nutrition and physical activity </a:t>
          </a:r>
          <a:endParaRPr lang="en-US" sz="1600" b="1" kern="1200" dirty="0">
            <a:solidFill>
              <a:schemeClr val="tx1"/>
            </a:solidFill>
          </a:endParaRPr>
        </a:p>
      </dsp:txBody>
      <dsp:txXfrm>
        <a:off x="6782186" y="574476"/>
        <a:ext cx="2054423" cy="1232654"/>
      </dsp:txXfrm>
    </dsp:sp>
    <dsp:sp modelId="{B9BB63F4-7C4E-4966-B9C0-BB2CCF9BB447}">
      <dsp:nvSpPr>
        <dsp:cNvPr id="0" name=""/>
        <dsp:cNvSpPr/>
      </dsp:nvSpPr>
      <dsp:spPr>
        <a:xfrm>
          <a:off x="2589" y="2012572"/>
          <a:ext cx="2054423" cy="1232654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Screening for clinical depression and follow-up (ages 12-17)</a:t>
          </a:r>
          <a:endParaRPr lang="en-US" sz="1600" b="1" kern="1200" dirty="0">
            <a:solidFill>
              <a:schemeClr val="tx1"/>
            </a:solidFill>
          </a:endParaRPr>
        </a:p>
      </dsp:txBody>
      <dsp:txXfrm>
        <a:off x="2589" y="2012572"/>
        <a:ext cx="2054423" cy="1232654"/>
      </dsp:txXfrm>
    </dsp:sp>
    <dsp:sp modelId="{AD7405B0-EF16-4B5A-B1A7-F65D334BD472}">
      <dsp:nvSpPr>
        <dsp:cNvPr id="0" name=""/>
        <dsp:cNvSpPr/>
      </dsp:nvSpPr>
      <dsp:spPr>
        <a:xfrm>
          <a:off x="2262455" y="2012572"/>
          <a:ext cx="2054423" cy="1232654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Use of multiple concurrent antipsychotics in children and adolescents</a:t>
          </a:r>
          <a:endParaRPr lang="en-US" sz="1600" b="1" kern="1200" dirty="0">
            <a:solidFill>
              <a:schemeClr val="tx1"/>
            </a:solidFill>
          </a:endParaRPr>
        </a:p>
      </dsp:txBody>
      <dsp:txXfrm>
        <a:off x="2262455" y="2012572"/>
        <a:ext cx="2054423" cy="1232654"/>
      </dsp:txXfrm>
    </dsp:sp>
    <dsp:sp modelId="{EC7DC0A7-9797-4E00-912F-480364436968}">
      <dsp:nvSpPr>
        <dsp:cNvPr id="0" name=""/>
        <dsp:cNvSpPr/>
      </dsp:nvSpPr>
      <dsp:spPr>
        <a:xfrm>
          <a:off x="4522321" y="2012572"/>
          <a:ext cx="2054423" cy="1232654"/>
        </a:xfrm>
        <a:prstGeom prst="rect">
          <a:avLst/>
        </a:prstGeom>
        <a:solidFill>
          <a:schemeClr val="bg2">
            <a:lumMod val="60000"/>
            <a:lumOff val="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Follow-up care for children prescribed ADHD </a:t>
          </a:r>
          <a:r>
            <a:rPr lang="en-US" sz="1600" b="1" kern="1200" dirty="0" smtClean="0">
              <a:solidFill>
                <a:schemeClr val="tx1"/>
              </a:solidFill>
            </a:rPr>
            <a:t>medication</a:t>
          </a:r>
          <a:endParaRPr lang="en-US" sz="1600" b="1" kern="1200" dirty="0" smtClean="0">
            <a:solidFill>
              <a:schemeClr val="tx1"/>
            </a:solidFill>
          </a:endParaRPr>
        </a:p>
      </dsp:txBody>
      <dsp:txXfrm>
        <a:off x="4522321" y="2012572"/>
        <a:ext cx="2054423" cy="1232654"/>
      </dsp:txXfrm>
    </dsp:sp>
    <dsp:sp modelId="{E1BC5820-06A8-4232-AE80-E3E40E8B455B}">
      <dsp:nvSpPr>
        <dsp:cNvPr id="0" name=""/>
        <dsp:cNvSpPr/>
      </dsp:nvSpPr>
      <dsp:spPr>
        <a:xfrm>
          <a:off x="6747282" y="2012178"/>
          <a:ext cx="2054423" cy="1232654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Appropriate testing of children with pharyngitis </a:t>
          </a:r>
        </a:p>
      </dsp:txBody>
      <dsp:txXfrm>
        <a:off x="6747282" y="2012178"/>
        <a:ext cx="2054423" cy="1232654"/>
      </dsp:txXfrm>
    </dsp:sp>
    <dsp:sp modelId="{0D4C990C-070C-48ED-AF6F-383E045F803A}">
      <dsp:nvSpPr>
        <dsp:cNvPr id="0" name=""/>
        <dsp:cNvSpPr/>
      </dsp:nvSpPr>
      <dsp:spPr>
        <a:xfrm>
          <a:off x="2262455" y="3450669"/>
          <a:ext cx="2054423" cy="1232654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Childhood immunization status </a:t>
          </a:r>
        </a:p>
      </dsp:txBody>
      <dsp:txXfrm>
        <a:off x="2262455" y="3450669"/>
        <a:ext cx="2054423" cy="1232654"/>
      </dsp:txXfrm>
    </dsp:sp>
    <dsp:sp modelId="{E1D6AF25-4C03-41B1-A2A1-F93B22738B79}">
      <dsp:nvSpPr>
        <dsp:cNvPr id="0" name=""/>
        <dsp:cNvSpPr/>
      </dsp:nvSpPr>
      <dsp:spPr>
        <a:xfrm>
          <a:off x="4522321" y="3450669"/>
          <a:ext cx="2054423" cy="1232654"/>
        </a:xfrm>
        <a:prstGeom prst="rect">
          <a:avLst/>
        </a:prstGeom>
        <a:solidFill>
          <a:schemeClr val="bg2">
            <a:lumMod val="60000"/>
            <a:lumOff val="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CG/</a:t>
          </a:r>
          <a:r>
            <a:rPr lang="en-US" sz="1600" b="1" kern="1200" dirty="0" err="1" smtClean="0">
              <a:solidFill>
                <a:schemeClr val="tx1"/>
              </a:solidFill>
            </a:rPr>
            <a:t>CAHPS</a:t>
          </a:r>
          <a:r>
            <a:rPr lang="en-US" sz="1600" b="1" kern="1200" dirty="0" smtClean="0">
              <a:solidFill>
                <a:schemeClr val="tx1"/>
              </a:solidFill>
            </a:rPr>
            <a:t>: Child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</a:rPr>
            <a:t>- Access to care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</a:rPr>
            <a:t>- Communication quality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</a:rPr>
            <a:t>- Care coordination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</a:rPr>
            <a:t>- Integration of care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4522321" y="3450669"/>
        <a:ext cx="2054423" cy="12326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B481253-7591-4523-955E-F80A848495CF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9DC8BEB-EE67-441D-A873-0468255F46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8597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E87F2B8-DAB1-4BB7-AA03-13CA34FE8FA5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9B7833D-D0AA-4DCD-A1FD-49E43A307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804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B7833D-D0AA-4DCD-A1FD-49E43A30758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265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5F93C-0589-4B61-9877-8696F456E949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033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96" t="21191" r="15537" b="20528"/>
          <a:stretch/>
        </p:blipFill>
        <p:spPr>
          <a:xfrm>
            <a:off x="99848" y="55179"/>
            <a:ext cx="3176752" cy="1092008"/>
          </a:xfrm>
          <a:prstGeom prst="rect">
            <a:avLst/>
          </a:prstGeom>
        </p:spPr>
      </p:pic>
      <p:sp>
        <p:nvSpPr>
          <p:cNvPr id="26" name="Parallelogram 25"/>
          <p:cNvSpPr/>
          <p:nvPr userDrawn="1"/>
        </p:nvSpPr>
        <p:spPr>
          <a:xfrm>
            <a:off x="3962399" y="-6930"/>
            <a:ext cx="5185701" cy="6864929"/>
          </a:xfrm>
          <a:custGeom>
            <a:avLst/>
            <a:gdLst>
              <a:gd name="connsiteX0" fmla="*/ 0 w 6400800"/>
              <a:gd name="connsiteY0" fmla="*/ 6858000 h 6858000"/>
              <a:gd name="connsiteX1" fmla="*/ 2672974 w 6400800"/>
              <a:gd name="connsiteY1" fmla="*/ 0 h 6858000"/>
              <a:gd name="connsiteX2" fmla="*/ 6400800 w 6400800"/>
              <a:gd name="connsiteY2" fmla="*/ 0 h 6858000"/>
              <a:gd name="connsiteX3" fmla="*/ 3727826 w 6400800"/>
              <a:gd name="connsiteY3" fmla="*/ 6858000 h 6858000"/>
              <a:gd name="connsiteX4" fmla="*/ 0 w 6400800"/>
              <a:gd name="connsiteY4" fmla="*/ 6858000 h 6858000"/>
              <a:gd name="connsiteX0" fmla="*/ 0 w 5202621"/>
              <a:gd name="connsiteY0" fmla="*/ 6889531 h 6889531"/>
              <a:gd name="connsiteX1" fmla="*/ 2672974 w 5202621"/>
              <a:gd name="connsiteY1" fmla="*/ 31531 h 6889531"/>
              <a:gd name="connsiteX2" fmla="*/ 5202621 w 5202621"/>
              <a:gd name="connsiteY2" fmla="*/ 0 h 6889531"/>
              <a:gd name="connsiteX3" fmla="*/ 3727826 w 5202621"/>
              <a:gd name="connsiteY3" fmla="*/ 6889531 h 6889531"/>
              <a:gd name="connsiteX4" fmla="*/ 0 w 5202621"/>
              <a:gd name="connsiteY4" fmla="*/ 6889531 h 6889531"/>
              <a:gd name="connsiteX0" fmla="*/ 0 w 5251370"/>
              <a:gd name="connsiteY0" fmla="*/ 6889531 h 6889531"/>
              <a:gd name="connsiteX1" fmla="*/ 2672974 w 5251370"/>
              <a:gd name="connsiteY1" fmla="*/ 31531 h 6889531"/>
              <a:gd name="connsiteX2" fmla="*/ 5202621 w 5251370"/>
              <a:gd name="connsiteY2" fmla="*/ 0 h 6889531"/>
              <a:gd name="connsiteX3" fmla="*/ 5181601 w 5251370"/>
              <a:gd name="connsiteY3" fmla="*/ 3121573 h 6889531"/>
              <a:gd name="connsiteX4" fmla="*/ 3727826 w 5251370"/>
              <a:gd name="connsiteY4" fmla="*/ 6889531 h 6889531"/>
              <a:gd name="connsiteX5" fmla="*/ 0 w 5251370"/>
              <a:gd name="connsiteY5" fmla="*/ 6889531 h 6889531"/>
              <a:gd name="connsiteX0" fmla="*/ 0 w 5202621"/>
              <a:gd name="connsiteY0" fmla="*/ 6889531 h 6889531"/>
              <a:gd name="connsiteX1" fmla="*/ 2672974 w 5202621"/>
              <a:gd name="connsiteY1" fmla="*/ 31531 h 6889531"/>
              <a:gd name="connsiteX2" fmla="*/ 5202621 w 5202621"/>
              <a:gd name="connsiteY2" fmla="*/ 0 h 6889531"/>
              <a:gd name="connsiteX3" fmla="*/ 5181601 w 5202621"/>
              <a:gd name="connsiteY3" fmla="*/ 3121573 h 6889531"/>
              <a:gd name="connsiteX4" fmla="*/ 3727826 w 5202621"/>
              <a:gd name="connsiteY4" fmla="*/ 6889531 h 6889531"/>
              <a:gd name="connsiteX5" fmla="*/ 0 w 5202621"/>
              <a:gd name="connsiteY5" fmla="*/ 6889531 h 6889531"/>
              <a:gd name="connsiteX0" fmla="*/ 0 w 5202621"/>
              <a:gd name="connsiteY0" fmla="*/ 6889531 h 6889531"/>
              <a:gd name="connsiteX1" fmla="*/ 2672974 w 5202621"/>
              <a:gd name="connsiteY1" fmla="*/ 31531 h 6889531"/>
              <a:gd name="connsiteX2" fmla="*/ 5202621 w 5202621"/>
              <a:gd name="connsiteY2" fmla="*/ 0 h 6889531"/>
              <a:gd name="connsiteX3" fmla="*/ 5181601 w 5202621"/>
              <a:gd name="connsiteY3" fmla="*/ 3121573 h 6889531"/>
              <a:gd name="connsiteX4" fmla="*/ 3727826 w 5202621"/>
              <a:gd name="connsiteY4" fmla="*/ 6889531 h 6889531"/>
              <a:gd name="connsiteX5" fmla="*/ 0 w 5202621"/>
              <a:gd name="connsiteY5" fmla="*/ 6889531 h 6889531"/>
              <a:gd name="connsiteX0" fmla="*/ 0 w 5209194"/>
              <a:gd name="connsiteY0" fmla="*/ 6889590 h 6889590"/>
              <a:gd name="connsiteX1" fmla="*/ 2672974 w 5209194"/>
              <a:gd name="connsiteY1" fmla="*/ 31590 h 6889590"/>
              <a:gd name="connsiteX2" fmla="*/ 5202621 w 5209194"/>
              <a:gd name="connsiteY2" fmla="*/ 59 h 6889590"/>
              <a:gd name="connsiteX3" fmla="*/ 5181601 w 5209194"/>
              <a:gd name="connsiteY3" fmla="*/ 3121632 h 6889590"/>
              <a:gd name="connsiteX4" fmla="*/ 3727826 w 5209194"/>
              <a:gd name="connsiteY4" fmla="*/ 6889590 h 6889590"/>
              <a:gd name="connsiteX5" fmla="*/ 0 w 5209194"/>
              <a:gd name="connsiteY5" fmla="*/ 6889590 h 6889590"/>
              <a:gd name="connsiteX0" fmla="*/ 0 w 5191633"/>
              <a:gd name="connsiteY0" fmla="*/ 6864989 h 6864989"/>
              <a:gd name="connsiteX1" fmla="*/ 2672974 w 5191633"/>
              <a:gd name="connsiteY1" fmla="*/ 6989 h 6864989"/>
              <a:gd name="connsiteX2" fmla="*/ 5178018 w 5191633"/>
              <a:gd name="connsiteY2" fmla="*/ 61 h 6864989"/>
              <a:gd name="connsiteX3" fmla="*/ 5181601 w 5191633"/>
              <a:gd name="connsiteY3" fmla="*/ 3097031 h 6864989"/>
              <a:gd name="connsiteX4" fmla="*/ 3727826 w 5191633"/>
              <a:gd name="connsiteY4" fmla="*/ 6864989 h 6864989"/>
              <a:gd name="connsiteX5" fmla="*/ 0 w 5191633"/>
              <a:gd name="connsiteY5" fmla="*/ 6864989 h 6864989"/>
              <a:gd name="connsiteX0" fmla="*/ 0 w 5191633"/>
              <a:gd name="connsiteY0" fmla="*/ 6864989 h 6864989"/>
              <a:gd name="connsiteX1" fmla="*/ 2672974 w 5191633"/>
              <a:gd name="connsiteY1" fmla="*/ 6989 h 6864989"/>
              <a:gd name="connsiteX2" fmla="*/ 5178018 w 5191633"/>
              <a:gd name="connsiteY2" fmla="*/ 61 h 6864989"/>
              <a:gd name="connsiteX3" fmla="*/ 5181601 w 5191633"/>
              <a:gd name="connsiteY3" fmla="*/ 3097031 h 6864989"/>
              <a:gd name="connsiteX4" fmla="*/ 3727826 w 5191633"/>
              <a:gd name="connsiteY4" fmla="*/ 6864989 h 6864989"/>
              <a:gd name="connsiteX5" fmla="*/ 0 w 5191633"/>
              <a:gd name="connsiteY5" fmla="*/ 6864989 h 6864989"/>
              <a:gd name="connsiteX0" fmla="*/ 0 w 5205761"/>
              <a:gd name="connsiteY0" fmla="*/ 6858000 h 6858000"/>
              <a:gd name="connsiteX1" fmla="*/ 2672974 w 5205761"/>
              <a:gd name="connsiteY1" fmla="*/ 0 h 6858000"/>
              <a:gd name="connsiteX2" fmla="*/ 5198520 w 5205761"/>
              <a:gd name="connsiteY2" fmla="*/ 42277 h 6858000"/>
              <a:gd name="connsiteX3" fmla="*/ 5181601 w 5205761"/>
              <a:gd name="connsiteY3" fmla="*/ 3090042 h 6858000"/>
              <a:gd name="connsiteX4" fmla="*/ 3727826 w 5205761"/>
              <a:gd name="connsiteY4" fmla="*/ 6858000 h 6858000"/>
              <a:gd name="connsiteX5" fmla="*/ 0 w 5205761"/>
              <a:gd name="connsiteY5" fmla="*/ 6858000 h 6858000"/>
              <a:gd name="connsiteX0" fmla="*/ 0 w 5182237"/>
              <a:gd name="connsiteY0" fmla="*/ 6858000 h 6858000"/>
              <a:gd name="connsiteX1" fmla="*/ 2672974 w 5182237"/>
              <a:gd name="connsiteY1" fmla="*/ 0 h 6858000"/>
              <a:gd name="connsiteX2" fmla="*/ 5005799 w 5182237"/>
              <a:gd name="connsiteY2" fmla="*/ 70980 h 6858000"/>
              <a:gd name="connsiteX3" fmla="*/ 5181601 w 5182237"/>
              <a:gd name="connsiteY3" fmla="*/ 3090042 h 6858000"/>
              <a:gd name="connsiteX4" fmla="*/ 3727826 w 5182237"/>
              <a:gd name="connsiteY4" fmla="*/ 6858000 h 6858000"/>
              <a:gd name="connsiteX5" fmla="*/ 0 w 5182237"/>
              <a:gd name="connsiteY5" fmla="*/ 6858000 h 6858000"/>
              <a:gd name="connsiteX0" fmla="*/ 0 w 5182171"/>
              <a:gd name="connsiteY0" fmla="*/ 6858000 h 6858000"/>
              <a:gd name="connsiteX1" fmla="*/ 2672974 w 5182171"/>
              <a:gd name="connsiteY1" fmla="*/ 0 h 6858000"/>
              <a:gd name="connsiteX2" fmla="*/ 5005799 w 5182171"/>
              <a:gd name="connsiteY2" fmla="*/ 70980 h 6858000"/>
              <a:gd name="connsiteX3" fmla="*/ 5181601 w 5182171"/>
              <a:gd name="connsiteY3" fmla="*/ 3090042 h 6858000"/>
              <a:gd name="connsiteX4" fmla="*/ 3727826 w 5182171"/>
              <a:gd name="connsiteY4" fmla="*/ 6858000 h 6858000"/>
              <a:gd name="connsiteX5" fmla="*/ 0 w 5182171"/>
              <a:gd name="connsiteY5" fmla="*/ 6858000 h 6858000"/>
              <a:gd name="connsiteX0" fmla="*/ 0 w 5182171"/>
              <a:gd name="connsiteY0" fmla="*/ 6858000 h 6858000"/>
              <a:gd name="connsiteX1" fmla="*/ 2672974 w 5182171"/>
              <a:gd name="connsiteY1" fmla="*/ 0 h 6858000"/>
              <a:gd name="connsiteX2" fmla="*/ 5005799 w 5182171"/>
              <a:gd name="connsiteY2" fmla="*/ 70980 h 6858000"/>
              <a:gd name="connsiteX3" fmla="*/ 5181601 w 5182171"/>
              <a:gd name="connsiteY3" fmla="*/ 3090042 h 6858000"/>
              <a:gd name="connsiteX4" fmla="*/ 3727826 w 5182171"/>
              <a:gd name="connsiteY4" fmla="*/ 6858000 h 6858000"/>
              <a:gd name="connsiteX5" fmla="*/ 0 w 5182171"/>
              <a:gd name="connsiteY5" fmla="*/ 6858000 h 6858000"/>
              <a:gd name="connsiteX0" fmla="*/ 0 w 5186912"/>
              <a:gd name="connsiteY0" fmla="*/ 6864929 h 6864929"/>
              <a:gd name="connsiteX1" fmla="*/ 2672974 w 5186912"/>
              <a:gd name="connsiteY1" fmla="*/ 6929 h 6864929"/>
              <a:gd name="connsiteX2" fmla="*/ 5182119 w 5186912"/>
              <a:gd name="connsiteY2" fmla="*/ 0 h 6864929"/>
              <a:gd name="connsiteX3" fmla="*/ 5181601 w 5186912"/>
              <a:gd name="connsiteY3" fmla="*/ 3096971 h 6864929"/>
              <a:gd name="connsiteX4" fmla="*/ 3727826 w 5186912"/>
              <a:gd name="connsiteY4" fmla="*/ 6864929 h 6864929"/>
              <a:gd name="connsiteX5" fmla="*/ 0 w 5186912"/>
              <a:gd name="connsiteY5" fmla="*/ 6864929 h 6864929"/>
              <a:gd name="connsiteX0" fmla="*/ 0 w 5186912"/>
              <a:gd name="connsiteY0" fmla="*/ 6864929 h 6864929"/>
              <a:gd name="connsiteX1" fmla="*/ 2672974 w 5186912"/>
              <a:gd name="connsiteY1" fmla="*/ 6929 h 6864929"/>
              <a:gd name="connsiteX2" fmla="*/ 5182119 w 5186912"/>
              <a:gd name="connsiteY2" fmla="*/ 0 h 6864929"/>
              <a:gd name="connsiteX3" fmla="*/ 5181601 w 5186912"/>
              <a:gd name="connsiteY3" fmla="*/ 3096971 h 6864929"/>
              <a:gd name="connsiteX4" fmla="*/ 3727826 w 5186912"/>
              <a:gd name="connsiteY4" fmla="*/ 6864929 h 6864929"/>
              <a:gd name="connsiteX5" fmla="*/ 0 w 5186912"/>
              <a:gd name="connsiteY5" fmla="*/ 6864929 h 6864929"/>
              <a:gd name="connsiteX0" fmla="*/ 0 w 5186912"/>
              <a:gd name="connsiteY0" fmla="*/ 6864929 h 6864929"/>
              <a:gd name="connsiteX1" fmla="*/ 2672974 w 5186912"/>
              <a:gd name="connsiteY1" fmla="*/ 6929 h 6864929"/>
              <a:gd name="connsiteX2" fmla="*/ 5182119 w 5186912"/>
              <a:gd name="connsiteY2" fmla="*/ 0 h 6864929"/>
              <a:gd name="connsiteX3" fmla="*/ 5181601 w 5186912"/>
              <a:gd name="connsiteY3" fmla="*/ 3158478 h 6864929"/>
              <a:gd name="connsiteX4" fmla="*/ 3727826 w 5186912"/>
              <a:gd name="connsiteY4" fmla="*/ 6864929 h 6864929"/>
              <a:gd name="connsiteX5" fmla="*/ 0 w 5186912"/>
              <a:gd name="connsiteY5" fmla="*/ 6864929 h 6864929"/>
              <a:gd name="connsiteX0" fmla="*/ 0 w 5190154"/>
              <a:gd name="connsiteY0" fmla="*/ 6864929 h 6864929"/>
              <a:gd name="connsiteX1" fmla="*/ 2672974 w 5190154"/>
              <a:gd name="connsiteY1" fmla="*/ 6929 h 6864929"/>
              <a:gd name="connsiteX2" fmla="*/ 5182119 w 5190154"/>
              <a:gd name="connsiteY2" fmla="*/ 0 h 6864929"/>
              <a:gd name="connsiteX3" fmla="*/ 5185701 w 5190154"/>
              <a:gd name="connsiteY3" fmla="*/ 3137976 h 6864929"/>
              <a:gd name="connsiteX4" fmla="*/ 3727826 w 5190154"/>
              <a:gd name="connsiteY4" fmla="*/ 6864929 h 6864929"/>
              <a:gd name="connsiteX5" fmla="*/ 0 w 5190154"/>
              <a:gd name="connsiteY5" fmla="*/ 6864929 h 6864929"/>
              <a:gd name="connsiteX0" fmla="*/ 0 w 5185701"/>
              <a:gd name="connsiteY0" fmla="*/ 6864929 h 6864929"/>
              <a:gd name="connsiteX1" fmla="*/ 2672974 w 5185701"/>
              <a:gd name="connsiteY1" fmla="*/ 6929 h 6864929"/>
              <a:gd name="connsiteX2" fmla="*/ 5182119 w 5185701"/>
              <a:gd name="connsiteY2" fmla="*/ 0 h 6864929"/>
              <a:gd name="connsiteX3" fmla="*/ 5185701 w 5185701"/>
              <a:gd name="connsiteY3" fmla="*/ 3137976 h 6864929"/>
              <a:gd name="connsiteX4" fmla="*/ 3727826 w 5185701"/>
              <a:gd name="connsiteY4" fmla="*/ 6864929 h 6864929"/>
              <a:gd name="connsiteX5" fmla="*/ 0 w 5185701"/>
              <a:gd name="connsiteY5" fmla="*/ 6864929 h 6864929"/>
              <a:gd name="connsiteX0" fmla="*/ 0 w 5185701"/>
              <a:gd name="connsiteY0" fmla="*/ 6864929 h 6864929"/>
              <a:gd name="connsiteX1" fmla="*/ 2672974 w 5185701"/>
              <a:gd name="connsiteY1" fmla="*/ 6929 h 6864929"/>
              <a:gd name="connsiteX2" fmla="*/ 5182119 w 5185701"/>
              <a:gd name="connsiteY2" fmla="*/ 0 h 6864929"/>
              <a:gd name="connsiteX3" fmla="*/ 5185701 w 5185701"/>
              <a:gd name="connsiteY3" fmla="*/ 3146177 h 6864929"/>
              <a:gd name="connsiteX4" fmla="*/ 3727826 w 5185701"/>
              <a:gd name="connsiteY4" fmla="*/ 6864929 h 6864929"/>
              <a:gd name="connsiteX5" fmla="*/ 0 w 5185701"/>
              <a:gd name="connsiteY5" fmla="*/ 6864929 h 6864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185701" h="6864929">
                <a:moveTo>
                  <a:pt x="0" y="6864929"/>
                </a:moveTo>
                <a:lnTo>
                  <a:pt x="2672974" y="6929"/>
                </a:lnTo>
                <a:lnTo>
                  <a:pt x="5182119" y="0"/>
                </a:lnTo>
                <a:cubicBezTo>
                  <a:pt x="5180887" y="4738"/>
                  <a:pt x="5185660" y="3147449"/>
                  <a:pt x="5185701" y="3146177"/>
                </a:cubicBezTo>
                <a:lnTo>
                  <a:pt x="3727826" y="6864929"/>
                </a:lnTo>
                <a:lnTo>
                  <a:pt x="0" y="6864929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 userDrawn="1"/>
        </p:nvSpPr>
        <p:spPr>
          <a:xfrm>
            <a:off x="0" y="3124200"/>
            <a:ext cx="9144000" cy="2362200"/>
          </a:xfrm>
          <a:prstGeom prst="rect">
            <a:avLst/>
          </a:prstGeom>
          <a:solidFill>
            <a:schemeClr val="accent3">
              <a:lumMod val="20000"/>
              <a:lumOff val="80000"/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8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419600" y="4648200"/>
            <a:ext cx="3962400" cy="685801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z="2000" dirty="0" smtClean="0">
                <a:solidFill>
                  <a:schemeClr val="accent1"/>
                </a:solidFill>
              </a:rPr>
              <a:t>Date Here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762000" y="3425534"/>
            <a:ext cx="7620000" cy="1146466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3600" i="0" baseline="0">
                <a:solidFill>
                  <a:schemeClr val="accent1"/>
                </a:solidFill>
              </a:defRPr>
            </a:lvl1pPr>
            <a:lvl2pPr marL="457006" indent="0">
              <a:buNone/>
              <a:defRPr/>
            </a:lvl2pPr>
          </a:lstStyle>
          <a:p>
            <a:pPr lvl="0"/>
            <a:r>
              <a:rPr lang="en-US" dirty="0" smtClean="0"/>
              <a:t>Title Here</a:t>
            </a:r>
          </a:p>
        </p:txBody>
      </p:sp>
    </p:spTree>
    <p:extLst>
      <p:ext uri="{BB962C8B-B14F-4D97-AF65-F5344CB8AC3E}">
        <p14:creationId xmlns:p14="http://schemas.microsoft.com/office/powerpoint/2010/main" val="1643707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aragraph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2" hasCustomPrompt="1"/>
          </p:nvPr>
        </p:nvSpPr>
        <p:spPr>
          <a:xfrm>
            <a:off x="457201" y="1381125"/>
            <a:ext cx="8228012" cy="482441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0"/>
              </a:spcAft>
              <a:buNone/>
              <a:defRPr sz="2400" b="1">
                <a:solidFill>
                  <a:srgbClr val="00BBEE"/>
                </a:solidFill>
              </a:defRPr>
            </a:lvl1pPr>
            <a:lvl2pPr marL="231775" indent="-231775">
              <a:spcBef>
                <a:spcPts val="624"/>
              </a:spcBef>
              <a:buFont typeface="Arial" pitchFamily="34" charset="0"/>
              <a:buChar char="•"/>
              <a:defRPr/>
            </a:lvl2pPr>
            <a:lvl3pPr marL="457200" indent="-231775">
              <a:buFont typeface="Arial" pitchFamily="34" charset="0"/>
              <a:buChar char="–"/>
              <a:defRPr/>
            </a:lvl3pPr>
            <a:lvl4pPr marL="688975" indent="-225425">
              <a:buFont typeface="Arial" pitchFamily="34" charset="0"/>
              <a:buChar char="•"/>
              <a:defRPr/>
            </a:lvl4pPr>
            <a:lvl5pPr marL="914400" indent="-225425">
              <a:buFont typeface="Arial" pitchFamily="34" charset="0"/>
              <a:buChar char="–"/>
              <a:tabLst/>
              <a:defRPr/>
            </a:lvl5pPr>
          </a:lstStyle>
          <a:p>
            <a:pPr lvl="0"/>
            <a:r>
              <a:rPr lang="en-CA" dirty="0" smtClean="0"/>
              <a:t>First Level Text</a:t>
            </a:r>
          </a:p>
          <a:p>
            <a:pPr lvl="1"/>
            <a:r>
              <a:rPr lang="en-CA" dirty="0" smtClean="0"/>
              <a:t>Second Level Text</a:t>
            </a:r>
          </a:p>
          <a:p>
            <a:pPr lvl="2"/>
            <a:r>
              <a:rPr lang="en-CA" dirty="0" smtClean="0"/>
              <a:t>Third Level Text</a:t>
            </a:r>
          </a:p>
          <a:p>
            <a:pPr lvl="3"/>
            <a:r>
              <a:rPr lang="en-CA" dirty="0" smtClean="0"/>
              <a:t>Fourth Level Text</a:t>
            </a:r>
          </a:p>
          <a:p>
            <a:pPr lvl="4"/>
            <a:r>
              <a:rPr lang="en-CA" dirty="0" smtClean="0"/>
              <a:t>Fifth Level Text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995" y="1162050"/>
            <a:ext cx="8686006" cy="0"/>
          </a:xfrm>
          <a:prstGeom prst="line">
            <a:avLst/>
          </a:prstGeom>
          <a:ln w="12700">
            <a:solidFill>
              <a:srgbClr val="00BBE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461036" y="170132"/>
            <a:ext cx="8205261" cy="785553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Master Title Slide Headline</a:t>
            </a:r>
            <a:endParaRPr lang="en-CA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8144698" y="6562940"/>
            <a:ext cx="536400" cy="2448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/>
            <a:fld id="{597A8DCA-8F96-49CD-B4D5-7AC92F955860}" type="slidenum">
              <a:rPr lang="en-CA" sz="900">
                <a:solidFill>
                  <a:srgbClr val="7F7F7F"/>
                </a:solidFill>
                <a:cs typeface="Arial" pitchFamily="34" charset="0"/>
              </a:rPr>
              <a:pPr algn="r"/>
              <a:t>‹#›</a:t>
            </a:fld>
            <a:endParaRPr lang="en-CA" sz="900" dirty="0">
              <a:solidFill>
                <a:srgbClr val="7F7F7F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9462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-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2" hasCustomPrompt="1"/>
          </p:nvPr>
        </p:nvSpPr>
        <p:spPr>
          <a:xfrm>
            <a:off x="457206" y="1381125"/>
            <a:ext cx="4025899" cy="482441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CA" dirty="0" smtClean="0"/>
              <a:t>First Level Text</a:t>
            </a:r>
          </a:p>
          <a:p>
            <a:pPr lvl="1"/>
            <a:r>
              <a:rPr lang="en-CA" dirty="0" smtClean="0"/>
              <a:t>Second Level Text</a:t>
            </a:r>
          </a:p>
          <a:p>
            <a:pPr lvl="2"/>
            <a:r>
              <a:rPr lang="en-CA" dirty="0" smtClean="0"/>
              <a:t>Third Level Text</a:t>
            </a:r>
          </a:p>
          <a:p>
            <a:pPr lvl="3"/>
            <a:r>
              <a:rPr lang="en-CA" dirty="0" smtClean="0"/>
              <a:t>Fourth Level Text</a:t>
            </a:r>
          </a:p>
          <a:p>
            <a:pPr lvl="4"/>
            <a:r>
              <a:rPr lang="en-CA" dirty="0" smtClean="0"/>
              <a:t>Fifth Level Text</a:t>
            </a:r>
          </a:p>
        </p:txBody>
      </p:sp>
      <p:sp>
        <p:nvSpPr>
          <p:cNvPr id="9" name="Content Placeholder 9"/>
          <p:cNvSpPr>
            <a:spLocks noGrp="1"/>
          </p:cNvSpPr>
          <p:nvPr>
            <p:ph sz="quarter" idx="13" hasCustomPrompt="1"/>
          </p:nvPr>
        </p:nvSpPr>
        <p:spPr>
          <a:xfrm>
            <a:off x="4659319" y="1381125"/>
            <a:ext cx="4025899" cy="482441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CA" dirty="0" smtClean="0"/>
              <a:t>First Level Text</a:t>
            </a:r>
          </a:p>
          <a:p>
            <a:pPr lvl="1"/>
            <a:r>
              <a:rPr lang="en-CA" dirty="0" smtClean="0"/>
              <a:t>Second Level Text</a:t>
            </a:r>
          </a:p>
          <a:p>
            <a:pPr lvl="2"/>
            <a:r>
              <a:rPr lang="en-CA" dirty="0" smtClean="0"/>
              <a:t>Third Level Text</a:t>
            </a:r>
          </a:p>
          <a:p>
            <a:pPr lvl="3"/>
            <a:r>
              <a:rPr lang="en-CA" dirty="0" smtClean="0"/>
              <a:t>Fourth Level Text</a:t>
            </a:r>
          </a:p>
          <a:p>
            <a:pPr lvl="4"/>
            <a:r>
              <a:rPr lang="en-CA" dirty="0" smtClean="0"/>
              <a:t>Fifth Level Text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995" y="1162050"/>
            <a:ext cx="8686006" cy="0"/>
          </a:xfrm>
          <a:prstGeom prst="line">
            <a:avLst/>
          </a:prstGeom>
          <a:ln w="12700">
            <a:solidFill>
              <a:srgbClr val="00BBE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461036" y="170132"/>
            <a:ext cx="8205261" cy="785553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Master Title Slide Headline</a:t>
            </a:r>
            <a:endParaRPr lang="en-CA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8144698" y="6562940"/>
            <a:ext cx="536400" cy="2448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/>
            <a:fld id="{597A8DCA-8F96-49CD-B4D5-7AC92F955860}" type="slidenum">
              <a:rPr lang="en-CA" sz="900">
                <a:solidFill>
                  <a:srgbClr val="7F7F7F"/>
                </a:solidFill>
                <a:cs typeface="Arial" pitchFamily="34" charset="0"/>
              </a:rPr>
              <a:pPr algn="r"/>
              <a:t>‹#›</a:t>
            </a:fld>
            <a:endParaRPr lang="en-CA" sz="900" dirty="0">
              <a:solidFill>
                <a:srgbClr val="7F7F7F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0716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-content Paragraph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2" hasCustomPrompt="1"/>
          </p:nvPr>
        </p:nvSpPr>
        <p:spPr>
          <a:xfrm>
            <a:off x="457202" y="1381125"/>
            <a:ext cx="4025898" cy="482441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spcAft>
                <a:spcPts val="0"/>
              </a:spcAft>
              <a:buNone/>
              <a:defRPr sz="2000" b="1">
                <a:solidFill>
                  <a:srgbClr val="00BBEE"/>
                </a:solidFill>
              </a:defRPr>
            </a:lvl1pPr>
            <a:lvl2pPr marL="231775" indent="-231775">
              <a:buFont typeface="Arial" pitchFamily="34" charset="0"/>
              <a:buChar char="•"/>
              <a:defRPr sz="2000"/>
            </a:lvl2pPr>
            <a:lvl3pPr marL="457200" indent="-231775">
              <a:buFont typeface="Arial" pitchFamily="34" charset="0"/>
              <a:buChar char="–"/>
              <a:defRPr sz="1800"/>
            </a:lvl3pPr>
            <a:lvl4pPr marL="688975" indent="-225425">
              <a:buFont typeface="Arial" pitchFamily="34" charset="0"/>
              <a:buChar char="•"/>
              <a:defRPr sz="1600"/>
            </a:lvl4pPr>
            <a:lvl5pPr marL="914400" indent="-225425">
              <a:buFont typeface="Arial" pitchFamily="34" charset="0"/>
              <a:buChar char="–"/>
              <a:tabLst/>
              <a:defRPr sz="1400"/>
            </a:lvl5pPr>
          </a:lstStyle>
          <a:p>
            <a:pPr lvl="0"/>
            <a:r>
              <a:rPr lang="en-CA" dirty="0" smtClean="0"/>
              <a:t>First Level Text</a:t>
            </a:r>
          </a:p>
          <a:p>
            <a:pPr lvl="1"/>
            <a:r>
              <a:rPr lang="en-CA" dirty="0" smtClean="0"/>
              <a:t>Second Level Text</a:t>
            </a:r>
          </a:p>
          <a:p>
            <a:pPr lvl="2"/>
            <a:r>
              <a:rPr lang="en-CA" dirty="0" smtClean="0"/>
              <a:t>Third Level Text</a:t>
            </a:r>
          </a:p>
          <a:p>
            <a:pPr lvl="3"/>
            <a:r>
              <a:rPr lang="en-CA" dirty="0" smtClean="0"/>
              <a:t>Fourth Level Text</a:t>
            </a:r>
          </a:p>
          <a:p>
            <a:pPr lvl="4"/>
            <a:r>
              <a:rPr lang="en-CA" dirty="0" smtClean="0"/>
              <a:t>Fifth Level Text</a:t>
            </a:r>
          </a:p>
        </p:txBody>
      </p:sp>
      <p:sp>
        <p:nvSpPr>
          <p:cNvPr id="8" name="Content Placeholder 9"/>
          <p:cNvSpPr>
            <a:spLocks noGrp="1"/>
          </p:cNvSpPr>
          <p:nvPr>
            <p:ph sz="quarter" idx="14" hasCustomPrompt="1"/>
          </p:nvPr>
        </p:nvSpPr>
        <p:spPr>
          <a:xfrm>
            <a:off x="4660900" y="1381125"/>
            <a:ext cx="4025898" cy="482441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spcAft>
                <a:spcPts val="0"/>
              </a:spcAft>
              <a:buNone/>
              <a:defRPr sz="2000" b="1">
                <a:solidFill>
                  <a:srgbClr val="00BBEE"/>
                </a:solidFill>
              </a:defRPr>
            </a:lvl1pPr>
            <a:lvl2pPr marL="231775" indent="-231775">
              <a:buFont typeface="Arial" pitchFamily="34" charset="0"/>
              <a:buChar char="•"/>
              <a:defRPr sz="2000"/>
            </a:lvl2pPr>
            <a:lvl3pPr marL="457200" indent="-231775">
              <a:buFont typeface="Arial" pitchFamily="34" charset="0"/>
              <a:buChar char="–"/>
              <a:defRPr sz="1800"/>
            </a:lvl3pPr>
            <a:lvl4pPr marL="688975" indent="-225425">
              <a:buFont typeface="Arial" pitchFamily="34" charset="0"/>
              <a:buChar char="•"/>
              <a:defRPr sz="1600"/>
            </a:lvl4pPr>
            <a:lvl5pPr marL="914400" indent="-225425">
              <a:buFont typeface="Arial" pitchFamily="34" charset="0"/>
              <a:buChar char="–"/>
              <a:tabLst/>
              <a:defRPr sz="1400"/>
            </a:lvl5pPr>
          </a:lstStyle>
          <a:p>
            <a:pPr lvl="0"/>
            <a:r>
              <a:rPr lang="en-CA" dirty="0" smtClean="0"/>
              <a:t>First Level Text</a:t>
            </a:r>
          </a:p>
          <a:p>
            <a:pPr lvl="1"/>
            <a:r>
              <a:rPr lang="en-CA" dirty="0" smtClean="0"/>
              <a:t>Second Level Text</a:t>
            </a:r>
          </a:p>
          <a:p>
            <a:pPr lvl="2"/>
            <a:r>
              <a:rPr lang="en-CA" dirty="0" smtClean="0"/>
              <a:t>Third Level Text</a:t>
            </a:r>
          </a:p>
          <a:p>
            <a:pPr lvl="3"/>
            <a:r>
              <a:rPr lang="en-CA" dirty="0" smtClean="0"/>
              <a:t>Fourth Level Text</a:t>
            </a:r>
          </a:p>
          <a:p>
            <a:pPr lvl="4"/>
            <a:r>
              <a:rPr lang="en-CA" dirty="0" smtClean="0"/>
              <a:t>Fifth Level Text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995" y="1162050"/>
            <a:ext cx="8686006" cy="0"/>
          </a:xfrm>
          <a:prstGeom prst="line">
            <a:avLst/>
          </a:prstGeom>
          <a:ln w="12700">
            <a:solidFill>
              <a:srgbClr val="00BBE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461036" y="170132"/>
            <a:ext cx="8205261" cy="785553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Master Title Slide Headline</a:t>
            </a:r>
            <a:endParaRPr lang="en-CA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8144698" y="6562940"/>
            <a:ext cx="536400" cy="2448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/>
            <a:fld id="{597A8DCA-8F96-49CD-B4D5-7AC92F955860}" type="slidenum">
              <a:rPr lang="en-CA" sz="900">
                <a:solidFill>
                  <a:srgbClr val="666666"/>
                </a:solidFill>
                <a:cs typeface="Arial" pitchFamily="34" charset="0"/>
              </a:rPr>
              <a:pPr algn="r"/>
              <a:t>‹#›</a:t>
            </a:fld>
            <a:endParaRPr lang="en-CA" sz="900" dirty="0">
              <a:solidFill>
                <a:srgbClr val="666666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469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457995" y="1162050"/>
            <a:ext cx="8686006" cy="0"/>
          </a:xfrm>
          <a:prstGeom prst="line">
            <a:avLst/>
          </a:prstGeom>
          <a:ln w="12700">
            <a:solidFill>
              <a:srgbClr val="00BBE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461036" y="170132"/>
            <a:ext cx="8205261" cy="785553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Master Title Slide Headline</a:t>
            </a:r>
            <a:endParaRPr lang="en-CA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8144698" y="6562940"/>
            <a:ext cx="536400" cy="2448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/>
            <a:fld id="{597A8DCA-8F96-49CD-B4D5-7AC92F955860}" type="slidenum">
              <a:rPr lang="en-CA" sz="900">
                <a:solidFill>
                  <a:srgbClr val="7F7F7F"/>
                </a:solidFill>
                <a:cs typeface="Arial" pitchFamily="34" charset="0"/>
              </a:rPr>
              <a:pPr algn="r"/>
              <a:t>‹#›</a:t>
            </a:fld>
            <a:endParaRPr lang="en-CA" sz="900" dirty="0">
              <a:solidFill>
                <a:srgbClr val="7F7F7F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29581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8144698" y="6562940"/>
            <a:ext cx="536400" cy="2448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/>
            <a:fld id="{597A8DCA-8F96-49CD-B4D5-7AC92F955860}" type="slidenum">
              <a:rPr lang="en-CA" sz="900">
                <a:solidFill>
                  <a:srgbClr val="7F7F7F"/>
                </a:solidFill>
                <a:cs typeface="Arial" pitchFamily="34" charset="0"/>
              </a:rPr>
              <a:pPr algn="r"/>
              <a:t>‹#›</a:t>
            </a:fld>
            <a:endParaRPr lang="en-CA" sz="900" dirty="0">
              <a:solidFill>
                <a:srgbClr val="7F7F7F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764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95953916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Parallelogram 25"/>
          <p:cNvSpPr/>
          <p:nvPr userDrawn="1"/>
        </p:nvSpPr>
        <p:spPr>
          <a:xfrm>
            <a:off x="3962399" y="-6930"/>
            <a:ext cx="5185701" cy="6864929"/>
          </a:xfrm>
          <a:custGeom>
            <a:avLst/>
            <a:gdLst>
              <a:gd name="connsiteX0" fmla="*/ 0 w 6400800"/>
              <a:gd name="connsiteY0" fmla="*/ 6858000 h 6858000"/>
              <a:gd name="connsiteX1" fmla="*/ 2672974 w 6400800"/>
              <a:gd name="connsiteY1" fmla="*/ 0 h 6858000"/>
              <a:gd name="connsiteX2" fmla="*/ 6400800 w 6400800"/>
              <a:gd name="connsiteY2" fmla="*/ 0 h 6858000"/>
              <a:gd name="connsiteX3" fmla="*/ 3727826 w 6400800"/>
              <a:gd name="connsiteY3" fmla="*/ 6858000 h 6858000"/>
              <a:gd name="connsiteX4" fmla="*/ 0 w 6400800"/>
              <a:gd name="connsiteY4" fmla="*/ 6858000 h 6858000"/>
              <a:gd name="connsiteX0" fmla="*/ 0 w 5202621"/>
              <a:gd name="connsiteY0" fmla="*/ 6889531 h 6889531"/>
              <a:gd name="connsiteX1" fmla="*/ 2672974 w 5202621"/>
              <a:gd name="connsiteY1" fmla="*/ 31531 h 6889531"/>
              <a:gd name="connsiteX2" fmla="*/ 5202621 w 5202621"/>
              <a:gd name="connsiteY2" fmla="*/ 0 h 6889531"/>
              <a:gd name="connsiteX3" fmla="*/ 3727826 w 5202621"/>
              <a:gd name="connsiteY3" fmla="*/ 6889531 h 6889531"/>
              <a:gd name="connsiteX4" fmla="*/ 0 w 5202621"/>
              <a:gd name="connsiteY4" fmla="*/ 6889531 h 6889531"/>
              <a:gd name="connsiteX0" fmla="*/ 0 w 5251370"/>
              <a:gd name="connsiteY0" fmla="*/ 6889531 h 6889531"/>
              <a:gd name="connsiteX1" fmla="*/ 2672974 w 5251370"/>
              <a:gd name="connsiteY1" fmla="*/ 31531 h 6889531"/>
              <a:gd name="connsiteX2" fmla="*/ 5202621 w 5251370"/>
              <a:gd name="connsiteY2" fmla="*/ 0 h 6889531"/>
              <a:gd name="connsiteX3" fmla="*/ 5181601 w 5251370"/>
              <a:gd name="connsiteY3" fmla="*/ 3121573 h 6889531"/>
              <a:gd name="connsiteX4" fmla="*/ 3727826 w 5251370"/>
              <a:gd name="connsiteY4" fmla="*/ 6889531 h 6889531"/>
              <a:gd name="connsiteX5" fmla="*/ 0 w 5251370"/>
              <a:gd name="connsiteY5" fmla="*/ 6889531 h 6889531"/>
              <a:gd name="connsiteX0" fmla="*/ 0 w 5202621"/>
              <a:gd name="connsiteY0" fmla="*/ 6889531 h 6889531"/>
              <a:gd name="connsiteX1" fmla="*/ 2672974 w 5202621"/>
              <a:gd name="connsiteY1" fmla="*/ 31531 h 6889531"/>
              <a:gd name="connsiteX2" fmla="*/ 5202621 w 5202621"/>
              <a:gd name="connsiteY2" fmla="*/ 0 h 6889531"/>
              <a:gd name="connsiteX3" fmla="*/ 5181601 w 5202621"/>
              <a:gd name="connsiteY3" fmla="*/ 3121573 h 6889531"/>
              <a:gd name="connsiteX4" fmla="*/ 3727826 w 5202621"/>
              <a:gd name="connsiteY4" fmla="*/ 6889531 h 6889531"/>
              <a:gd name="connsiteX5" fmla="*/ 0 w 5202621"/>
              <a:gd name="connsiteY5" fmla="*/ 6889531 h 6889531"/>
              <a:gd name="connsiteX0" fmla="*/ 0 w 5202621"/>
              <a:gd name="connsiteY0" fmla="*/ 6889531 h 6889531"/>
              <a:gd name="connsiteX1" fmla="*/ 2672974 w 5202621"/>
              <a:gd name="connsiteY1" fmla="*/ 31531 h 6889531"/>
              <a:gd name="connsiteX2" fmla="*/ 5202621 w 5202621"/>
              <a:gd name="connsiteY2" fmla="*/ 0 h 6889531"/>
              <a:gd name="connsiteX3" fmla="*/ 5181601 w 5202621"/>
              <a:gd name="connsiteY3" fmla="*/ 3121573 h 6889531"/>
              <a:gd name="connsiteX4" fmla="*/ 3727826 w 5202621"/>
              <a:gd name="connsiteY4" fmla="*/ 6889531 h 6889531"/>
              <a:gd name="connsiteX5" fmla="*/ 0 w 5202621"/>
              <a:gd name="connsiteY5" fmla="*/ 6889531 h 6889531"/>
              <a:gd name="connsiteX0" fmla="*/ 0 w 5209194"/>
              <a:gd name="connsiteY0" fmla="*/ 6889590 h 6889590"/>
              <a:gd name="connsiteX1" fmla="*/ 2672974 w 5209194"/>
              <a:gd name="connsiteY1" fmla="*/ 31590 h 6889590"/>
              <a:gd name="connsiteX2" fmla="*/ 5202621 w 5209194"/>
              <a:gd name="connsiteY2" fmla="*/ 59 h 6889590"/>
              <a:gd name="connsiteX3" fmla="*/ 5181601 w 5209194"/>
              <a:gd name="connsiteY3" fmla="*/ 3121632 h 6889590"/>
              <a:gd name="connsiteX4" fmla="*/ 3727826 w 5209194"/>
              <a:gd name="connsiteY4" fmla="*/ 6889590 h 6889590"/>
              <a:gd name="connsiteX5" fmla="*/ 0 w 5209194"/>
              <a:gd name="connsiteY5" fmla="*/ 6889590 h 6889590"/>
              <a:gd name="connsiteX0" fmla="*/ 0 w 5191633"/>
              <a:gd name="connsiteY0" fmla="*/ 6864989 h 6864989"/>
              <a:gd name="connsiteX1" fmla="*/ 2672974 w 5191633"/>
              <a:gd name="connsiteY1" fmla="*/ 6989 h 6864989"/>
              <a:gd name="connsiteX2" fmla="*/ 5178018 w 5191633"/>
              <a:gd name="connsiteY2" fmla="*/ 61 h 6864989"/>
              <a:gd name="connsiteX3" fmla="*/ 5181601 w 5191633"/>
              <a:gd name="connsiteY3" fmla="*/ 3097031 h 6864989"/>
              <a:gd name="connsiteX4" fmla="*/ 3727826 w 5191633"/>
              <a:gd name="connsiteY4" fmla="*/ 6864989 h 6864989"/>
              <a:gd name="connsiteX5" fmla="*/ 0 w 5191633"/>
              <a:gd name="connsiteY5" fmla="*/ 6864989 h 6864989"/>
              <a:gd name="connsiteX0" fmla="*/ 0 w 5191633"/>
              <a:gd name="connsiteY0" fmla="*/ 6864989 h 6864989"/>
              <a:gd name="connsiteX1" fmla="*/ 2672974 w 5191633"/>
              <a:gd name="connsiteY1" fmla="*/ 6989 h 6864989"/>
              <a:gd name="connsiteX2" fmla="*/ 5178018 w 5191633"/>
              <a:gd name="connsiteY2" fmla="*/ 61 h 6864989"/>
              <a:gd name="connsiteX3" fmla="*/ 5181601 w 5191633"/>
              <a:gd name="connsiteY3" fmla="*/ 3097031 h 6864989"/>
              <a:gd name="connsiteX4" fmla="*/ 3727826 w 5191633"/>
              <a:gd name="connsiteY4" fmla="*/ 6864989 h 6864989"/>
              <a:gd name="connsiteX5" fmla="*/ 0 w 5191633"/>
              <a:gd name="connsiteY5" fmla="*/ 6864989 h 6864989"/>
              <a:gd name="connsiteX0" fmla="*/ 0 w 5205761"/>
              <a:gd name="connsiteY0" fmla="*/ 6858000 h 6858000"/>
              <a:gd name="connsiteX1" fmla="*/ 2672974 w 5205761"/>
              <a:gd name="connsiteY1" fmla="*/ 0 h 6858000"/>
              <a:gd name="connsiteX2" fmla="*/ 5198520 w 5205761"/>
              <a:gd name="connsiteY2" fmla="*/ 42277 h 6858000"/>
              <a:gd name="connsiteX3" fmla="*/ 5181601 w 5205761"/>
              <a:gd name="connsiteY3" fmla="*/ 3090042 h 6858000"/>
              <a:gd name="connsiteX4" fmla="*/ 3727826 w 5205761"/>
              <a:gd name="connsiteY4" fmla="*/ 6858000 h 6858000"/>
              <a:gd name="connsiteX5" fmla="*/ 0 w 5205761"/>
              <a:gd name="connsiteY5" fmla="*/ 6858000 h 6858000"/>
              <a:gd name="connsiteX0" fmla="*/ 0 w 5182237"/>
              <a:gd name="connsiteY0" fmla="*/ 6858000 h 6858000"/>
              <a:gd name="connsiteX1" fmla="*/ 2672974 w 5182237"/>
              <a:gd name="connsiteY1" fmla="*/ 0 h 6858000"/>
              <a:gd name="connsiteX2" fmla="*/ 5005799 w 5182237"/>
              <a:gd name="connsiteY2" fmla="*/ 70980 h 6858000"/>
              <a:gd name="connsiteX3" fmla="*/ 5181601 w 5182237"/>
              <a:gd name="connsiteY3" fmla="*/ 3090042 h 6858000"/>
              <a:gd name="connsiteX4" fmla="*/ 3727826 w 5182237"/>
              <a:gd name="connsiteY4" fmla="*/ 6858000 h 6858000"/>
              <a:gd name="connsiteX5" fmla="*/ 0 w 5182237"/>
              <a:gd name="connsiteY5" fmla="*/ 6858000 h 6858000"/>
              <a:gd name="connsiteX0" fmla="*/ 0 w 5182171"/>
              <a:gd name="connsiteY0" fmla="*/ 6858000 h 6858000"/>
              <a:gd name="connsiteX1" fmla="*/ 2672974 w 5182171"/>
              <a:gd name="connsiteY1" fmla="*/ 0 h 6858000"/>
              <a:gd name="connsiteX2" fmla="*/ 5005799 w 5182171"/>
              <a:gd name="connsiteY2" fmla="*/ 70980 h 6858000"/>
              <a:gd name="connsiteX3" fmla="*/ 5181601 w 5182171"/>
              <a:gd name="connsiteY3" fmla="*/ 3090042 h 6858000"/>
              <a:gd name="connsiteX4" fmla="*/ 3727826 w 5182171"/>
              <a:gd name="connsiteY4" fmla="*/ 6858000 h 6858000"/>
              <a:gd name="connsiteX5" fmla="*/ 0 w 5182171"/>
              <a:gd name="connsiteY5" fmla="*/ 6858000 h 6858000"/>
              <a:gd name="connsiteX0" fmla="*/ 0 w 5182171"/>
              <a:gd name="connsiteY0" fmla="*/ 6858000 h 6858000"/>
              <a:gd name="connsiteX1" fmla="*/ 2672974 w 5182171"/>
              <a:gd name="connsiteY1" fmla="*/ 0 h 6858000"/>
              <a:gd name="connsiteX2" fmla="*/ 5005799 w 5182171"/>
              <a:gd name="connsiteY2" fmla="*/ 70980 h 6858000"/>
              <a:gd name="connsiteX3" fmla="*/ 5181601 w 5182171"/>
              <a:gd name="connsiteY3" fmla="*/ 3090042 h 6858000"/>
              <a:gd name="connsiteX4" fmla="*/ 3727826 w 5182171"/>
              <a:gd name="connsiteY4" fmla="*/ 6858000 h 6858000"/>
              <a:gd name="connsiteX5" fmla="*/ 0 w 5182171"/>
              <a:gd name="connsiteY5" fmla="*/ 6858000 h 6858000"/>
              <a:gd name="connsiteX0" fmla="*/ 0 w 5186912"/>
              <a:gd name="connsiteY0" fmla="*/ 6864929 h 6864929"/>
              <a:gd name="connsiteX1" fmla="*/ 2672974 w 5186912"/>
              <a:gd name="connsiteY1" fmla="*/ 6929 h 6864929"/>
              <a:gd name="connsiteX2" fmla="*/ 5182119 w 5186912"/>
              <a:gd name="connsiteY2" fmla="*/ 0 h 6864929"/>
              <a:gd name="connsiteX3" fmla="*/ 5181601 w 5186912"/>
              <a:gd name="connsiteY3" fmla="*/ 3096971 h 6864929"/>
              <a:gd name="connsiteX4" fmla="*/ 3727826 w 5186912"/>
              <a:gd name="connsiteY4" fmla="*/ 6864929 h 6864929"/>
              <a:gd name="connsiteX5" fmla="*/ 0 w 5186912"/>
              <a:gd name="connsiteY5" fmla="*/ 6864929 h 6864929"/>
              <a:gd name="connsiteX0" fmla="*/ 0 w 5186912"/>
              <a:gd name="connsiteY0" fmla="*/ 6864929 h 6864929"/>
              <a:gd name="connsiteX1" fmla="*/ 2672974 w 5186912"/>
              <a:gd name="connsiteY1" fmla="*/ 6929 h 6864929"/>
              <a:gd name="connsiteX2" fmla="*/ 5182119 w 5186912"/>
              <a:gd name="connsiteY2" fmla="*/ 0 h 6864929"/>
              <a:gd name="connsiteX3" fmla="*/ 5181601 w 5186912"/>
              <a:gd name="connsiteY3" fmla="*/ 3096971 h 6864929"/>
              <a:gd name="connsiteX4" fmla="*/ 3727826 w 5186912"/>
              <a:gd name="connsiteY4" fmla="*/ 6864929 h 6864929"/>
              <a:gd name="connsiteX5" fmla="*/ 0 w 5186912"/>
              <a:gd name="connsiteY5" fmla="*/ 6864929 h 6864929"/>
              <a:gd name="connsiteX0" fmla="*/ 0 w 5186912"/>
              <a:gd name="connsiteY0" fmla="*/ 6864929 h 6864929"/>
              <a:gd name="connsiteX1" fmla="*/ 2672974 w 5186912"/>
              <a:gd name="connsiteY1" fmla="*/ 6929 h 6864929"/>
              <a:gd name="connsiteX2" fmla="*/ 5182119 w 5186912"/>
              <a:gd name="connsiteY2" fmla="*/ 0 h 6864929"/>
              <a:gd name="connsiteX3" fmla="*/ 5181601 w 5186912"/>
              <a:gd name="connsiteY3" fmla="*/ 3158478 h 6864929"/>
              <a:gd name="connsiteX4" fmla="*/ 3727826 w 5186912"/>
              <a:gd name="connsiteY4" fmla="*/ 6864929 h 6864929"/>
              <a:gd name="connsiteX5" fmla="*/ 0 w 5186912"/>
              <a:gd name="connsiteY5" fmla="*/ 6864929 h 6864929"/>
              <a:gd name="connsiteX0" fmla="*/ 0 w 5190154"/>
              <a:gd name="connsiteY0" fmla="*/ 6864929 h 6864929"/>
              <a:gd name="connsiteX1" fmla="*/ 2672974 w 5190154"/>
              <a:gd name="connsiteY1" fmla="*/ 6929 h 6864929"/>
              <a:gd name="connsiteX2" fmla="*/ 5182119 w 5190154"/>
              <a:gd name="connsiteY2" fmla="*/ 0 h 6864929"/>
              <a:gd name="connsiteX3" fmla="*/ 5185701 w 5190154"/>
              <a:gd name="connsiteY3" fmla="*/ 3137976 h 6864929"/>
              <a:gd name="connsiteX4" fmla="*/ 3727826 w 5190154"/>
              <a:gd name="connsiteY4" fmla="*/ 6864929 h 6864929"/>
              <a:gd name="connsiteX5" fmla="*/ 0 w 5190154"/>
              <a:gd name="connsiteY5" fmla="*/ 6864929 h 6864929"/>
              <a:gd name="connsiteX0" fmla="*/ 0 w 5185701"/>
              <a:gd name="connsiteY0" fmla="*/ 6864929 h 6864929"/>
              <a:gd name="connsiteX1" fmla="*/ 2672974 w 5185701"/>
              <a:gd name="connsiteY1" fmla="*/ 6929 h 6864929"/>
              <a:gd name="connsiteX2" fmla="*/ 5182119 w 5185701"/>
              <a:gd name="connsiteY2" fmla="*/ 0 h 6864929"/>
              <a:gd name="connsiteX3" fmla="*/ 5185701 w 5185701"/>
              <a:gd name="connsiteY3" fmla="*/ 3137976 h 6864929"/>
              <a:gd name="connsiteX4" fmla="*/ 3727826 w 5185701"/>
              <a:gd name="connsiteY4" fmla="*/ 6864929 h 6864929"/>
              <a:gd name="connsiteX5" fmla="*/ 0 w 5185701"/>
              <a:gd name="connsiteY5" fmla="*/ 6864929 h 6864929"/>
              <a:gd name="connsiteX0" fmla="*/ 0 w 5185701"/>
              <a:gd name="connsiteY0" fmla="*/ 6864929 h 6864929"/>
              <a:gd name="connsiteX1" fmla="*/ 2672974 w 5185701"/>
              <a:gd name="connsiteY1" fmla="*/ 6929 h 6864929"/>
              <a:gd name="connsiteX2" fmla="*/ 5182119 w 5185701"/>
              <a:gd name="connsiteY2" fmla="*/ 0 h 6864929"/>
              <a:gd name="connsiteX3" fmla="*/ 5185701 w 5185701"/>
              <a:gd name="connsiteY3" fmla="*/ 3146177 h 6864929"/>
              <a:gd name="connsiteX4" fmla="*/ 3727826 w 5185701"/>
              <a:gd name="connsiteY4" fmla="*/ 6864929 h 6864929"/>
              <a:gd name="connsiteX5" fmla="*/ 0 w 5185701"/>
              <a:gd name="connsiteY5" fmla="*/ 6864929 h 6864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185701" h="6864929">
                <a:moveTo>
                  <a:pt x="0" y="6864929"/>
                </a:moveTo>
                <a:lnTo>
                  <a:pt x="2672974" y="6929"/>
                </a:lnTo>
                <a:lnTo>
                  <a:pt x="5182119" y="0"/>
                </a:lnTo>
                <a:cubicBezTo>
                  <a:pt x="5180887" y="4738"/>
                  <a:pt x="5185660" y="3147449"/>
                  <a:pt x="5185701" y="3146177"/>
                </a:cubicBezTo>
                <a:lnTo>
                  <a:pt x="3727826" y="6864929"/>
                </a:lnTo>
                <a:lnTo>
                  <a:pt x="0" y="6864929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2397825"/>
            <a:ext cx="7772400" cy="3687763"/>
          </a:xfrm>
          <a:prstGeom prst="rect">
            <a:avLst/>
          </a:prstGeom>
        </p:spPr>
        <p:txBody>
          <a:bodyPr/>
          <a:lstStyle>
            <a:lvl1pPr marL="342900" indent="-342900">
              <a:spcAft>
                <a:spcPts val="600"/>
              </a:spcAft>
              <a:buFont typeface="Wingdings" panose="05000000000000000000" pitchFamily="2" charset="2"/>
              <a:buChar char="§"/>
              <a:defRPr sz="180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accent1"/>
                </a:solidFill>
              </a:defRPr>
            </a:lvl3pPr>
            <a:lvl4pPr>
              <a:defRPr sz="1800">
                <a:solidFill>
                  <a:schemeClr val="accent1"/>
                </a:solidFill>
              </a:defRPr>
            </a:lvl4pPr>
            <a:lvl5pPr>
              <a:defRPr sz="18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990600" y="1676400"/>
            <a:ext cx="7467600" cy="685800"/>
          </a:xfrm>
          <a:prstGeom prst="rect">
            <a:avLst/>
          </a:prstGeom>
        </p:spPr>
        <p:txBody>
          <a:bodyPr lIns="91402" tIns="45701" rIns="91402" bIns="45701" anchor="ctr"/>
          <a:lstStyle>
            <a:lvl1pPr algn="l">
              <a:defRPr sz="1800" b="1" cap="all" baseline="0">
                <a:solidFill>
                  <a:schemeClr val="accent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96" t="21191" r="15537" b="20528"/>
          <a:stretch/>
        </p:blipFill>
        <p:spPr>
          <a:xfrm>
            <a:off x="99848" y="55179"/>
            <a:ext cx="3176752" cy="1092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724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o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44425596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0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Parallelogram 25"/>
          <p:cNvSpPr/>
          <p:nvPr userDrawn="1"/>
        </p:nvSpPr>
        <p:spPr>
          <a:xfrm>
            <a:off x="3962399" y="-6930"/>
            <a:ext cx="5185701" cy="6864929"/>
          </a:xfrm>
          <a:custGeom>
            <a:avLst/>
            <a:gdLst>
              <a:gd name="connsiteX0" fmla="*/ 0 w 6400800"/>
              <a:gd name="connsiteY0" fmla="*/ 6858000 h 6858000"/>
              <a:gd name="connsiteX1" fmla="*/ 2672974 w 6400800"/>
              <a:gd name="connsiteY1" fmla="*/ 0 h 6858000"/>
              <a:gd name="connsiteX2" fmla="*/ 6400800 w 6400800"/>
              <a:gd name="connsiteY2" fmla="*/ 0 h 6858000"/>
              <a:gd name="connsiteX3" fmla="*/ 3727826 w 6400800"/>
              <a:gd name="connsiteY3" fmla="*/ 6858000 h 6858000"/>
              <a:gd name="connsiteX4" fmla="*/ 0 w 6400800"/>
              <a:gd name="connsiteY4" fmla="*/ 6858000 h 6858000"/>
              <a:gd name="connsiteX0" fmla="*/ 0 w 5202621"/>
              <a:gd name="connsiteY0" fmla="*/ 6889531 h 6889531"/>
              <a:gd name="connsiteX1" fmla="*/ 2672974 w 5202621"/>
              <a:gd name="connsiteY1" fmla="*/ 31531 h 6889531"/>
              <a:gd name="connsiteX2" fmla="*/ 5202621 w 5202621"/>
              <a:gd name="connsiteY2" fmla="*/ 0 h 6889531"/>
              <a:gd name="connsiteX3" fmla="*/ 3727826 w 5202621"/>
              <a:gd name="connsiteY3" fmla="*/ 6889531 h 6889531"/>
              <a:gd name="connsiteX4" fmla="*/ 0 w 5202621"/>
              <a:gd name="connsiteY4" fmla="*/ 6889531 h 6889531"/>
              <a:gd name="connsiteX0" fmla="*/ 0 w 5251370"/>
              <a:gd name="connsiteY0" fmla="*/ 6889531 h 6889531"/>
              <a:gd name="connsiteX1" fmla="*/ 2672974 w 5251370"/>
              <a:gd name="connsiteY1" fmla="*/ 31531 h 6889531"/>
              <a:gd name="connsiteX2" fmla="*/ 5202621 w 5251370"/>
              <a:gd name="connsiteY2" fmla="*/ 0 h 6889531"/>
              <a:gd name="connsiteX3" fmla="*/ 5181601 w 5251370"/>
              <a:gd name="connsiteY3" fmla="*/ 3121573 h 6889531"/>
              <a:gd name="connsiteX4" fmla="*/ 3727826 w 5251370"/>
              <a:gd name="connsiteY4" fmla="*/ 6889531 h 6889531"/>
              <a:gd name="connsiteX5" fmla="*/ 0 w 5251370"/>
              <a:gd name="connsiteY5" fmla="*/ 6889531 h 6889531"/>
              <a:gd name="connsiteX0" fmla="*/ 0 w 5202621"/>
              <a:gd name="connsiteY0" fmla="*/ 6889531 h 6889531"/>
              <a:gd name="connsiteX1" fmla="*/ 2672974 w 5202621"/>
              <a:gd name="connsiteY1" fmla="*/ 31531 h 6889531"/>
              <a:gd name="connsiteX2" fmla="*/ 5202621 w 5202621"/>
              <a:gd name="connsiteY2" fmla="*/ 0 h 6889531"/>
              <a:gd name="connsiteX3" fmla="*/ 5181601 w 5202621"/>
              <a:gd name="connsiteY3" fmla="*/ 3121573 h 6889531"/>
              <a:gd name="connsiteX4" fmla="*/ 3727826 w 5202621"/>
              <a:gd name="connsiteY4" fmla="*/ 6889531 h 6889531"/>
              <a:gd name="connsiteX5" fmla="*/ 0 w 5202621"/>
              <a:gd name="connsiteY5" fmla="*/ 6889531 h 6889531"/>
              <a:gd name="connsiteX0" fmla="*/ 0 w 5202621"/>
              <a:gd name="connsiteY0" fmla="*/ 6889531 h 6889531"/>
              <a:gd name="connsiteX1" fmla="*/ 2672974 w 5202621"/>
              <a:gd name="connsiteY1" fmla="*/ 31531 h 6889531"/>
              <a:gd name="connsiteX2" fmla="*/ 5202621 w 5202621"/>
              <a:gd name="connsiteY2" fmla="*/ 0 h 6889531"/>
              <a:gd name="connsiteX3" fmla="*/ 5181601 w 5202621"/>
              <a:gd name="connsiteY3" fmla="*/ 3121573 h 6889531"/>
              <a:gd name="connsiteX4" fmla="*/ 3727826 w 5202621"/>
              <a:gd name="connsiteY4" fmla="*/ 6889531 h 6889531"/>
              <a:gd name="connsiteX5" fmla="*/ 0 w 5202621"/>
              <a:gd name="connsiteY5" fmla="*/ 6889531 h 6889531"/>
              <a:gd name="connsiteX0" fmla="*/ 0 w 5209194"/>
              <a:gd name="connsiteY0" fmla="*/ 6889590 h 6889590"/>
              <a:gd name="connsiteX1" fmla="*/ 2672974 w 5209194"/>
              <a:gd name="connsiteY1" fmla="*/ 31590 h 6889590"/>
              <a:gd name="connsiteX2" fmla="*/ 5202621 w 5209194"/>
              <a:gd name="connsiteY2" fmla="*/ 59 h 6889590"/>
              <a:gd name="connsiteX3" fmla="*/ 5181601 w 5209194"/>
              <a:gd name="connsiteY3" fmla="*/ 3121632 h 6889590"/>
              <a:gd name="connsiteX4" fmla="*/ 3727826 w 5209194"/>
              <a:gd name="connsiteY4" fmla="*/ 6889590 h 6889590"/>
              <a:gd name="connsiteX5" fmla="*/ 0 w 5209194"/>
              <a:gd name="connsiteY5" fmla="*/ 6889590 h 6889590"/>
              <a:gd name="connsiteX0" fmla="*/ 0 w 5191633"/>
              <a:gd name="connsiteY0" fmla="*/ 6864989 h 6864989"/>
              <a:gd name="connsiteX1" fmla="*/ 2672974 w 5191633"/>
              <a:gd name="connsiteY1" fmla="*/ 6989 h 6864989"/>
              <a:gd name="connsiteX2" fmla="*/ 5178018 w 5191633"/>
              <a:gd name="connsiteY2" fmla="*/ 61 h 6864989"/>
              <a:gd name="connsiteX3" fmla="*/ 5181601 w 5191633"/>
              <a:gd name="connsiteY3" fmla="*/ 3097031 h 6864989"/>
              <a:gd name="connsiteX4" fmla="*/ 3727826 w 5191633"/>
              <a:gd name="connsiteY4" fmla="*/ 6864989 h 6864989"/>
              <a:gd name="connsiteX5" fmla="*/ 0 w 5191633"/>
              <a:gd name="connsiteY5" fmla="*/ 6864989 h 6864989"/>
              <a:gd name="connsiteX0" fmla="*/ 0 w 5191633"/>
              <a:gd name="connsiteY0" fmla="*/ 6864989 h 6864989"/>
              <a:gd name="connsiteX1" fmla="*/ 2672974 w 5191633"/>
              <a:gd name="connsiteY1" fmla="*/ 6989 h 6864989"/>
              <a:gd name="connsiteX2" fmla="*/ 5178018 w 5191633"/>
              <a:gd name="connsiteY2" fmla="*/ 61 h 6864989"/>
              <a:gd name="connsiteX3" fmla="*/ 5181601 w 5191633"/>
              <a:gd name="connsiteY3" fmla="*/ 3097031 h 6864989"/>
              <a:gd name="connsiteX4" fmla="*/ 3727826 w 5191633"/>
              <a:gd name="connsiteY4" fmla="*/ 6864989 h 6864989"/>
              <a:gd name="connsiteX5" fmla="*/ 0 w 5191633"/>
              <a:gd name="connsiteY5" fmla="*/ 6864989 h 6864989"/>
              <a:gd name="connsiteX0" fmla="*/ 0 w 5205761"/>
              <a:gd name="connsiteY0" fmla="*/ 6858000 h 6858000"/>
              <a:gd name="connsiteX1" fmla="*/ 2672974 w 5205761"/>
              <a:gd name="connsiteY1" fmla="*/ 0 h 6858000"/>
              <a:gd name="connsiteX2" fmla="*/ 5198520 w 5205761"/>
              <a:gd name="connsiteY2" fmla="*/ 42277 h 6858000"/>
              <a:gd name="connsiteX3" fmla="*/ 5181601 w 5205761"/>
              <a:gd name="connsiteY3" fmla="*/ 3090042 h 6858000"/>
              <a:gd name="connsiteX4" fmla="*/ 3727826 w 5205761"/>
              <a:gd name="connsiteY4" fmla="*/ 6858000 h 6858000"/>
              <a:gd name="connsiteX5" fmla="*/ 0 w 5205761"/>
              <a:gd name="connsiteY5" fmla="*/ 6858000 h 6858000"/>
              <a:gd name="connsiteX0" fmla="*/ 0 w 5182237"/>
              <a:gd name="connsiteY0" fmla="*/ 6858000 h 6858000"/>
              <a:gd name="connsiteX1" fmla="*/ 2672974 w 5182237"/>
              <a:gd name="connsiteY1" fmla="*/ 0 h 6858000"/>
              <a:gd name="connsiteX2" fmla="*/ 5005799 w 5182237"/>
              <a:gd name="connsiteY2" fmla="*/ 70980 h 6858000"/>
              <a:gd name="connsiteX3" fmla="*/ 5181601 w 5182237"/>
              <a:gd name="connsiteY3" fmla="*/ 3090042 h 6858000"/>
              <a:gd name="connsiteX4" fmla="*/ 3727826 w 5182237"/>
              <a:gd name="connsiteY4" fmla="*/ 6858000 h 6858000"/>
              <a:gd name="connsiteX5" fmla="*/ 0 w 5182237"/>
              <a:gd name="connsiteY5" fmla="*/ 6858000 h 6858000"/>
              <a:gd name="connsiteX0" fmla="*/ 0 w 5182171"/>
              <a:gd name="connsiteY0" fmla="*/ 6858000 h 6858000"/>
              <a:gd name="connsiteX1" fmla="*/ 2672974 w 5182171"/>
              <a:gd name="connsiteY1" fmla="*/ 0 h 6858000"/>
              <a:gd name="connsiteX2" fmla="*/ 5005799 w 5182171"/>
              <a:gd name="connsiteY2" fmla="*/ 70980 h 6858000"/>
              <a:gd name="connsiteX3" fmla="*/ 5181601 w 5182171"/>
              <a:gd name="connsiteY3" fmla="*/ 3090042 h 6858000"/>
              <a:gd name="connsiteX4" fmla="*/ 3727826 w 5182171"/>
              <a:gd name="connsiteY4" fmla="*/ 6858000 h 6858000"/>
              <a:gd name="connsiteX5" fmla="*/ 0 w 5182171"/>
              <a:gd name="connsiteY5" fmla="*/ 6858000 h 6858000"/>
              <a:gd name="connsiteX0" fmla="*/ 0 w 5182171"/>
              <a:gd name="connsiteY0" fmla="*/ 6858000 h 6858000"/>
              <a:gd name="connsiteX1" fmla="*/ 2672974 w 5182171"/>
              <a:gd name="connsiteY1" fmla="*/ 0 h 6858000"/>
              <a:gd name="connsiteX2" fmla="*/ 5005799 w 5182171"/>
              <a:gd name="connsiteY2" fmla="*/ 70980 h 6858000"/>
              <a:gd name="connsiteX3" fmla="*/ 5181601 w 5182171"/>
              <a:gd name="connsiteY3" fmla="*/ 3090042 h 6858000"/>
              <a:gd name="connsiteX4" fmla="*/ 3727826 w 5182171"/>
              <a:gd name="connsiteY4" fmla="*/ 6858000 h 6858000"/>
              <a:gd name="connsiteX5" fmla="*/ 0 w 5182171"/>
              <a:gd name="connsiteY5" fmla="*/ 6858000 h 6858000"/>
              <a:gd name="connsiteX0" fmla="*/ 0 w 5186912"/>
              <a:gd name="connsiteY0" fmla="*/ 6864929 h 6864929"/>
              <a:gd name="connsiteX1" fmla="*/ 2672974 w 5186912"/>
              <a:gd name="connsiteY1" fmla="*/ 6929 h 6864929"/>
              <a:gd name="connsiteX2" fmla="*/ 5182119 w 5186912"/>
              <a:gd name="connsiteY2" fmla="*/ 0 h 6864929"/>
              <a:gd name="connsiteX3" fmla="*/ 5181601 w 5186912"/>
              <a:gd name="connsiteY3" fmla="*/ 3096971 h 6864929"/>
              <a:gd name="connsiteX4" fmla="*/ 3727826 w 5186912"/>
              <a:gd name="connsiteY4" fmla="*/ 6864929 h 6864929"/>
              <a:gd name="connsiteX5" fmla="*/ 0 w 5186912"/>
              <a:gd name="connsiteY5" fmla="*/ 6864929 h 6864929"/>
              <a:gd name="connsiteX0" fmla="*/ 0 w 5186912"/>
              <a:gd name="connsiteY0" fmla="*/ 6864929 h 6864929"/>
              <a:gd name="connsiteX1" fmla="*/ 2672974 w 5186912"/>
              <a:gd name="connsiteY1" fmla="*/ 6929 h 6864929"/>
              <a:gd name="connsiteX2" fmla="*/ 5182119 w 5186912"/>
              <a:gd name="connsiteY2" fmla="*/ 0 h 6864929"/>
              <a:gd name="connsiteX3" fmla="*/ 5181601 w 5186912"/>
              <a:gd name="connsiteY3" fmla="*/ 3096971 h 6864929"/>
              <a:gd name="connsiteX4" fmla="*/ 3727826 w 5186912"/>
              <a:gd name="connsiteY4" fmla="*/ 6864929 h 6864929"/>
              <a:gd name="connsiteX5" fmla="*/ 0 w 5186912"/>
              <a:gd name="connsiteY5" fmla="*/ 6864929 h 6864929"/>
              <a:gd name="connsiteX0" fmla="*/ 0 w 5186912"/>
              <a:gd name="connsiteY0" fmla="*/ 6864929 h 6864929"/>
              <a:gd name="connsiteX1" fmla="*/ 2672974 w 5186912"/>
              <a:gd name="connsiteY1" fmla="*/ 6929 h 6864929"/>
              <a:gd name="connsiteX2" fmla="*/ 5182119 w 5186912"/>
              <a:gd name="connsiteY2" fmla="*/ 0 h 6864929"/>
              <a:gd name="connsiteX3" fmla="*/ 5181601 w 5186912"/>
              <a:gd name="connsiteY3" fmla="*/ 3158478 h 6864929"/>
              <a:gd name="connsiteX4" fmla="*/ 3727826 w 5186912"/>
              <a:gd name="connsiteY4" fmla="*/ 6864929 h 6864929"/>
              <a:gd name="connsiteX5" fmla="*/ 0 w 5186912"/>
              <a:gd name="connsiteY5" fmla="*/ 6864929 h 6864929"/>
              <a:gd name="connsiteX0" fmla="*/ 0 w 5190154"/>
              <a:gd name="connsiteY0" fmla="*/ 6864929 h 6864929"/>
              <a:gd name="connsiteX1" fmla="*/ 2672974 w 5190154"/>
              <a:gd name="connsiteY1" fmla="*/ 6929 h 6864929"/>
              <a:gd name="connsiteX2" fmla="*/ 5182119 w 5190154"/>
              <a:gd name="connsiteY2" fmla="*/ 0 h 6864929"/>
              <a:gd name="connsiteX3" fmla="*/ 5185701 w 5190154"/>
              <a:gd name="connsiteY3" fmla="*/ 3137976 h 6864929"/>
              <a:gd name="connsiteX4" fmla="*/ 3727826 w 5190154"/>
              <a:gd name="connsiteY4" fmla="*/ 6864929 h 6864929"/>
              <a:gd name="connsiteX5" fmla="*/ 0 w 5190154"/>
              <a:gd name="connsiteY5" fmla="*/ 6864929 h 6864929"/>
              <a:gd name="connsiteX0" fmla="*/ 0 w 5185701"/>
              <a:gd name="connsiteY0" fmla="*/ 6864929 h 6864929"/>
              <a:gd name="connsiteX1" fmla="*/ 2672974 w 5185701"/>
              <a:gd name="connsiteY1" fmla="*/ 6929 h 6864929"/>
              <a:gd name="connsiteX2" fmla="*/ 5182119 w 5185701"/>
              <a:gd name="connsiteY2" fmla="*/ 0 h 6864929"/>
              <a:gd name="connsiteX3" fmla="*/ 5185701 w 5185701"/>
              <a:gd name="connsiteY3" fmla="*/ 3137976 h 6864929"/>
              <a:gd name="connsiteX4" fmla="*/ 3727826 w 5185701"/>
              <a:gd name="connsiteY4" fmla="*/ 6864929 h 6864929"/>
              <a:gd name="connsiteX5" fmla="*/ 0 w 5185701"/>
              <a:gd name="connsiteY5" fmla="*/ 6864929 h 6864929"/>
              <a:gd name="connsiteX0" fmla="*/ 0 w 5185701"/>
              <a:gd name="connsiteY0" fmla="*/ 6864929 h 6864929"/>
              <a:gd name="connsiteX1" fmla="*/ 2672974 w 5185701"/>
              <a:gd name="connsiteY1" fmla="*/ 6929 h 6864929"/>
              <a:gd name="connsiteX2" fmla="*/ 5182119 w 5185701"/>
              <a:gd name="connsiteY2" fmla="*/ 0 h 6864929"/>
              <a:gd name="connsiteX3" fmla="*/ 5185701 w 5185701"/>
              <a:gd name="connsiteY3" fmla="*/ 3146177 h 6864929"/>
              <a:gd name="connsiteX4" fmla="*/ 3727826 w 5185701"/>
              <a:gd name="connsiteY4" fmla="*/ 6864929 h 6864929"/>
              <a:gd name="connsiteX5" fmla="*/ 0 w 5185701"/>
              <a:gd name="connsiteY5" fmla="*/ 6864929 h 6864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185701" h="6864929">
                <a:moveTo>
                  <a:pt x="0" y="6864929"/>
                </a:moveTo>
                <a:lnTo>
                  <a:pt x="2672974" y="6929"/>
                </a:lnTo>
                <a:lnTo>
                  <a:pt x="5182119" y="0"/>
                </a:lnTo>
                <a:cubicBezTo>
                  <a:pt x="5180887" y="4738"/>
                  <a:pt x="5185660" y="3147449"/>
                  <a:pt x="5185701" y="3146177"/>
                </a:cubicBezTo>
                <a:lnTo>
                  <a:pt x="3727826" y="6864929"/>
                </a:lnTo>
                <a:lnTo>
                  <a:pt x="0" y="6864929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3124200"/>
            <a:ext cx="9144000" cy="2362200"/>
          </a:xfrm>
          <a:prstGeom prst="rect">
            <a:avLst/>
          </a:prstGeom>
          <a:solidFill>
            <a:schemeClr val="accent3">
              <a:lumMod val="20000"/>
              <a:lumOff val="80000"/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8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447800" y="3600696"/>
            <a:ext cx="6476999" cy="68580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sz="1800" b="0">
                <a:solidFill>
                  <a:schemeClr val="accent1"/>
                </a:solidFill>
              </a:defRPr>
            </a:lvl1pPr>
          </a:lstStyle>
          <a:p>
            <a:r>
              <a:rPr lang="en-US" sz="2000" dirty="0" smtClean="0">
                <a:solidFill>
                  <a:schemeClr val="accent1"/>
                </a:solidFill>
              </a:rPr>
              <a:t>Motion: Here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1447800" y="2438400"/>
            <a:ext cx="6362700" cy="46066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0" i="0" baseline="0">
                <a:solidFill>
                  <a:schemeClr val="accent1"/>
                </a:solidFill>
              </a:defRPr>
            </a:lvl1pPr>
            <a:lvl2pPr marL="457006" indent="0">
              <a:buNone/>
              <a:defRPr/>
            </a:lvl2pPr>
          </a:lstStyle>
          <a:p>
            <a:pPr lvl="0"/>
            <a:r>
              <a:rPr lang="en-US" dirty="0" smtClean="0"/>
              <a:t>Vote: Here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96" t="21191" r="15537" b="20528"/>
          <a:stretch/>
        </p:blipFill>
        <p:spPr>
          <a:xfrm>
            <a:off x="99848" y="55179"/>
            <a:ext cx="3176752" cy="109200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6781801" y="6627912"/>
            <a:ext cx="2209800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fld id="{A5227E9D-7D62-4008-BFCE-C7B8B3FEB975}" type="slidenum">
              <a:rPr lang="en-US" sz="110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1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212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0450" y="6382940"/>
            <a:ext cx="2895600" cy="365125"/>
          </a:xfrm>
          <a:prstGeom prst="rect">
            <a:avLst/>
          </a:prstGeom>
        </p:spPr>
        <p:txBody>
          <a:bodyPr anchor="b"/>
          <a:lstStyle>
            <a:lvl1pPr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Sources &amp; Notes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57200" y="152400"/>
            <a:ext cx="8229600" cy="685800"/>
          </a:xfrm>
          <a:prstGeom prst="rect">
            <a:avLst/>
          </a:prstGeom>
        </p:spPr>
        <p:txBody>
          <a:bodyPr lIns="91402" tIns="45701" rIns="91402" bIns="45701" anchor="ctr"/>
          <a:lstStyle>
            <a:lvl1pPr algn="l">
              <a:defRPr sz="1800" b="1" baseline="0">
                <a:solidFill>
                  <a:schemeClr val="accent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8" name="Picture 442" descr="C:\Users\kamercer\Desktop\HPC Bu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24600"/>
            <a:ext cx="1060450" cy="481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1392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457200" y="152400"/>
            <a:ext cx="8229600" cy="685800"/>
          </a:xfrm>
          <a:prstGeom prst="rect">
            <a:avLst/>
          </a:prstGeom>
        </p:spPr>
        <p:txBody>
          <a:bodyPr lIns="91402" tIns="45701" rIns="91402" bIns="45701" anchor="ctr"/>
          <a:lstStyle>
            <a:lvl1pPr algn="l">
              <a:defRPr sz="1800" b="1" baseline="0">
                <a:solidFill>
                  <a:schemeClr val="accent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0450" y="6382940"/>
            <a:ext cx="2895600" cy="365125"/>
          </a:xfrm>
          <a:prstGeom prst="rect">
            <a:avLst/>
          </a:prstGeom>
        </p:spPr>
        <p:txBody>
          <a:bodyPr anchor="b"/>
          <a:lstStyle>
            <a:lvl1pPr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Sources &amp; Notes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381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57200" y="152400"/>
            <a:ext cx="8229600" cy="685800"/>
          </a:xfrm>
          <a:prstGeom prst="rect">
            <a:avLst/>
          </a:prstGeom>
        </p:spPr>
        <p:txBody>
          <a:bodyPr lIns="91402" tIns="45701" rIns="91402" bIns="45701" anchor="ctr"/>
          <a:lstStyle>
            <a:lvl1pPr algn="l">
              <a:defRPr sz="1800" b="1" baseline="0">
                <a:solidFill>
                  <a:schemeClr val="accent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0450" y="6382940"/>
            <a:ext cx="2895600" cy="365125"/>
          </a:xfrm>
          <a:prstGeom prst="rect">
            <a:avLst/>
          </a:prstGeom>
        </p:spPr>
        <p:txBody>
          <a:bodyPr anchor="b"/>
          <a:lstStyle>
            <a:lvl1pPr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Sources &amp; Notes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066800"/>
            <a:ext cx="82296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>
                <a:solidFill>
                  <a:schemeClr val="bg1">
                    <a:lumMod val="50000"/>
                  </a:schemeClr>
                </a:solidFill>
              </a:defRPr>
            </a:lvl1pPr>
            <a:lvl2pPr marL="457006" indent="0">
              <a:buNone/>
              <a:defRPr/>
            </a:lvl2pPr>
          </a:lstStyle>
          <a:p>
            <a:pPr lvl="0"/>
            <a:r>
              <a:rPr lang="en-US" dirty="0" smtClean="0"/>
              <a:t>Click to add subheading</a:t>
            </a:r>
          </a:p>
        </p:txBody>
      </p:sp>
    </p:spTree>
    <p:extLst>
      <p:ext uri="{BB962C8B-B14F-4D97-AF65-F5344CB8AC3E}">
        <p14:creationId xmlns:p14="http://schemas.microsoft.com/office/powerpoint/2010/main" val="27666125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6324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899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81445009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5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" y="6096000"/>
            <a:ext cx="7162800" cy="6858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800" baseline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Insert source and notes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2400"/>
            <a:ext cx="8229600" cy="685800"/>
          </a:xfrm>
          <a:prstGeom prst="rect">
            <a:avLst/>
          </a:prstGeom>
        </p:spPr>
        <p:txBody>
          <a:bodyPr lIns="91402" tIns="45701" rIns="91402" bIns="45701" anchor="ctr"/>
          <a:lstStyle>
            <a:lvl1pPr algn="l">
              <a:defRPr sz="1800" b="1">
                <a:solidFill>
                  <a:schemeClr val="tx2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1752600" y="1828800"/>
            <a:ext cx="5638800" cy="3657600"/>
          </a:xfrm>
          <a:prstGeom prst="rect">
            <a:avLst/>
          </a:prstGeom>
        </p:spPr>
        <p:txBody>
          <a:bodyPr lIns="91440" tIns="182880" bIns="18288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327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2" hasCustomPrompt="1"/>
          </p:nvPr>
        </p:nvSpPr>
        <p:spPr>
          <a:xfrm>
            <a:off x="457201" y="1381125"/>
            <a:ext cx="8228012" cy="4824414"/>
          </a:xfrm>
          <a:prstGeom prst="rect">
            <a:avLst/>
          </a:prstGeom>
        </p:spPr>
        <p:txBody>
          <a:bodyPr/>
          <a:lstStyle>
            <a:lvl2pPr>
              <a:defRPr/>
            </a:lvl2pPr>
            <a:lvl3pPr>
              <a:defRPr/>
            </a:lvl3pPr>
          </a:lstStyle>
          <a:p>
            <a:pPr lvl="0"/>
            <a:r>
              <a:rPr lang="en-CA" dirty="0" smtClean="0"/>
              <a:t>First Level Text</a:t>
            </a:r>
          </a:p>
          <a:p>
            <a:pPr lvl="1"/>
            <a:r>
              <a:rPr lang="en-CA" dirty="0" smtClean="0"/>
              <a:t>Second Level Text</a:t>
            </a:r>
          </a:p>
          <a:p>
            <a:pPr lvl="2"/>
            <a:r>
              <a:rPr lang="en-CA" dirty="0" smtClean="0"/>
              <a:t>Third Level Text</a:t>
            </a:r>
          </a:p>
          <a:p>
            <a:pPr lvl="3"/>
            <a:r>
              <a:rPr lang="en-CA" dirty="0" smtClean="0"/>
              <a:t>Fourth Level Text</a:t>
            </a:r>
          </a:p>
          <a:p>
            <a:pPr lvl="4"/>
            <a:r>
              <a:rPr lang="en-CA" dirty="0" smtClean="0"/>
              <a:t>Fifth Level Text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995" y="1162050"/>
            <a:ext cx="8686006" cy="0"/>
          </a:xfrm>
          <a:prstGeom prst="line">
            <a:avLst/>
          </a:prstGeom>
          <a:ln w="12700">
            <a:solidFill>
              <a:srgbClr val="00BBE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461036" y="170132"/>
            <a:ext cx="8205261" cy="785553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Master Title Slide Headline</a:t>
            </a:r>
            <a:endParaRPr lang="en-CA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8144698" y="6562940"/>
            <a:ext cx="536400" cy="2448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/>
            <a:fld id="{597A8DCA-8F96-49CD-B4D5-7AC92F955860}" type="slidenum">
              <a:rPr lang="en-CA" sz="900">
                <a:solidFill>
                  <a:srgbClr val="7F7F7F"/>
                </a:solidFill>
                <a:cs typeface="Arial" pitchFamily="34" charset="0"/>
              </a:rPr>
              <a:pPr algn="r"/>
              <a:t>‹#›</a:t>
            </a:fld>
            <a:endParaRPr lang="en-CA" sz="900" dirty="0">
              <a:solidFill>
                <a:srgbClr val="7F7F7F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1635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vmlDrawing" Target="../drawings/vmlDrawing1.v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 noChangeAspect="1"/>
          </p:cNvGraphicFramePr>
          <p:nvPr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43965977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" name="think-cell Slide" r:id="rId18" imgW="270" imgH="270" progId="TCLayout.ActiveDocument.1">
                  <p:embed/>
                </p:oleObj>
              </mc:Choice>
              <mc:Fallback>
                <p:oleObj name="think-cell Slide" r:id="rId18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57200" y="914400"/>
            <a:ext cx="8229600" cy="9144"/>
          </a:xfrm>
          <a:prstGeom prst="rect">
            <a:avLst/>
          </a:prstGeom>
          <a:solidFill>
            <a:schemeClr val="accent3"/>
          </a:solidFill>
          <a:ln w="12700" algn="in">
            <a:solidFill>
              <a:srgbClr val="FAA721"/>
            </a:solidFill>
            <a:miter lim="800000"/>
            <a:headEnd/>
            <a:tailEnd/>
          </a:ln>
          <a:effectLst/>
          <a:extLst/>
        </p:spPr>
        <p:txBody>
          <a:bodyPr rot="0" vert="horz" wrap="square" lIns="36562" tIns="36562" rIns="36562" bIns="36562" anchor="t" anchorCtr="0" upright="1">
            <a:noAutofit/>
          </a:bodyPr>
          <a:lstStyle/>
          <a:p>
            <a:endParaRPr lang="en-US" dirty="0"/>
          </a:p>
        </p:txBody>
      </p:sp>
      <p:pic>
        <p:nvPicPr>
          <p:cNvPr id="8" name="Picture 442" descr="C:\Users\kamercer\Desktop\HPC Bug.png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24600"/>
            <a:ext cx="1060450" cy="481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781801" y="6627912"/>
            <a:ext cx="2209800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fld id="{A5227E9D-7D62-4008-BFCE-C7B8B3FEB975}" type="slidenum">
              <a:rPr lang="en-US" sz="110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1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224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6" r:id="rId2"/>
    <p:sldLayoutId id="2147483660" r:id="rId3"/>
    <p:sldLayoutId id="2147483650" r:id="rId4"/>
    <p:sldLayoutId id="2147483654" r:id="rId5"/>
    <p:sldLayoutId id="2147483655" r:id="rId6"/>
    <p:sldLayoutId id="2147483661" r:id="rId7"/>
    <p:sldLayoutId id="2147483663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14.xml"/><Relationship Id="rId13" Type="http://schemas.openxmlformats.org/officeDocument/2006/relationships/tags" Target="../tags/tag19.xml"/><Relationship Id="rId18" Type="http://schemas.openxmlformats.org/officeDocument/2006/relationships/slideLayout" Target="../slideLayouts/slideLayout8.xml"/><Relationship Id="rId3" Type="http://schemas.openxmlformats.org/officeDocument/2006/relationships/tags" Target="../tags/tag9.xml"/><Relationship Id="rId21" Type="http://schemas.openxmlformats.org/officeDocument/2006/relationships/image" Target="../media/image1.emf"/><Relationship Id="rId7" Type="http://schemas.openxmlformats.org/officeDocument/2006/relationships/tags" Target="../tags/tag13.xml"/><Relationship Id="rId12" Type="http://schemas.openxmlformats.org/officeDocument/2006/relationships/tags" Target="../tags/tag18.xml"/><Relationship Id="rId17" Type="http://schemas.openxmlformats.org/officeDocument/2006/relationships/tags" Target="../tags/tag23.xml"/><Relationship Id="rId2" Type="http://schemas.openxmlformats.org/officeDocument/2006/relationships/tags" Target="../tags/tag8.xml"/><Relationship Id="rId16" Type="http://schemas.openxmlformats.org/officeDocument/2006/relationships/tags" Target="../tags/tag22.xml"/><Relationship Id="rId20" Type="http://schemas.openxmlformats.org/officeDocument/2006/relationships/oleObject" Target="../embeddings/oleObject7.bin"/><Relationship Id="rId1" Type="http://schemas.openxmlformats.org/officeDocument/2006/relationships/vmlDrawing" Target="../drawings/vmlDrawing7.vml"/><Relationship Id="rId6" Type="http://schemas.openxmlformats.org/officeDocument/2006/relationships/tags" Target="../tags/tag12.xml"/><Relationship Id="rId11" Type="http://schemas.openxmlformats.org/officeDocument/2006/relationships/tags" Target="../tags/tag17.xml"/><Relationship Id="rId5" Type="http://schemas.openxmlformats.org/officeDocument/2006/relationships/tags" Target="../tags/tag11.xml"/><Relationship Id="rId15" Type="http://schemas.openxmlformats.org/officeDocument/2006/relationships/tags" Target="../tags/tag21.xml"/><Relationship Id="rId10" Type="http://schemas.openxmlformats.org/officeDocument/2006/relationships/tags" Target="../tags/tag16.xml"/><Relationship Id="rId19" Type="http://schemas.openxmlformats.org/officeDocument/2006/relationships/notesSlide" Target="../notesSlides/notesSlide2.xml"/><Relationship Id="rId4" Type="http://schemas.openxmlformats.org/officeDocument/2006/relationships/tags" Target="../tags/tag10.xml"/><Relationship Id="rId9" Type="http://schemas.openxmlformats.org/officeDocument/2006/relationships/tags" Target="../tags/tag15.xml"/><Relationship Id="rId14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March 23, 2016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ACO Certification Program </a:t>
            </a:r>
          </a:p>
          <a:p>
            <a:r>
              <a:rPr lang="en-US" dirty="0" smtClean="0"/>
              <a:t>Performance Metrics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90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4" name="Object 7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3046809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3" name="think-cell Slide" r:id="rId20" imgW="270" imgH="270" progId="TCLayout.ActiveDocument.1">
                  <p:embed/>
                </p:oleObj>
              </mc:Choice>
              <mc:Fallback>
                <p:oleObj name="think-cell Slide" r:id="rId20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chemeClr val="tx1"/>
              </a:solidFill>
              <a:latin typeface="Arial"/>
              <a:sym typeface="Arial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ACO quality measurement process timeline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7327648" y="1923425"/>
            <a:ext cx="846802" cy="1417320"/>
          </a:xfrm>
          <a:custGeom>
            <a:avLst/>
            <a:gdLst>
              <a:gd name="connsiteX0" fmla="*/ 0 w 846802"/>
              <a:gd name="connsiteY0" fmla="*/ 0 h 1417320"/>
              <a:gd name="connsiteX1" fmla="*/ 846802 w 846802"/>
              <a:gd name="connsiteY1" fmla="*/ 0 h 1417320"/>
              <a:gd name="connsiteX2" fmla="*/ 846802 w 846802"/>
              <a:gd name="connsiteY2" fmla="*/ 1417320 h 1417320"/>
              <a:gd name="connsiteX3" fmla="*/ 0 w 846802"/>
              <a:gd name="connsiteY3" fmla="*/ 1417320 h 1417320"/>
              <a:gd name="connsiteX4" fmla="*/ 0 w 846802"/>
              <a:gd name="connsiteY4" fmla="*/ 0 h 1417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46802" h="1417320">
                <a:moveTo>
                  <a:pt x="0" y="0"/>
                </a:moveTo>
                <a:lnTo>
                  <a:pt x="846802" y="0"/>
                </a:lnTo>
                <a:lnTo>
                  <a:pt x="846802" y="1417320"/>
                </a:lnTo>
                <a:lnTo>
                  <a:pt x="0" y="141732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62712" tIns="362712" rIns="362712" bIns="362712" numCol="1" spcCol="1270" anchor="ctr" anchorCtr="0">
            <a:noAutofit/>
          </a:bodyPr>
          <a:lstStyle/>
          <a:p>
            <a:pPr lvl="0" algn="ctr" defTabSz="2266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100" kern="1200" dirty="0"/>
          </a:p>
        </p:txBody>
      </p:sp>
      <p:sp>
        <p:nvSpPr>
          <p:cNvPr id="47" name="Text Placeholder 5"/>
          <p:cNvSpPr>
            <a:spLocks noGrp="1"/>
          </p:cNvSpPr>
          <p:nvPr/>
        </p:nvSpPr>
        <p:spPr bwMode="auto">
          <a:xfrm>
            <a:off x="3555999" y="1676400"/>
            <a:ext cx="1752600" cy="26331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none" lIns="0" tIns="23813" rIns="0" bIns="23813" numCol="1" spcCol="0" anchor="ctr" anchorCtr="0">
            <a:noAutofit/>
          </a:bodyPr>
          <a:lstStyle>
            <a:lvl1pPr marL="342754" indent="-342754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636" indent="-285630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515" indent="-228502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521" indent="-228502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528" indent="-228502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534" indent="-228502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540" indent="-228502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547" indent="-228502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4552" indent="-228502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400" b="1" dirty="0" smtClean="0">
                <a:sym typeface="+mn-lt"/>
              </a:rPr>
              <a:t>2016</a:t>
            </a:r>
            <a:endParaRPr lang="en-US" sz="1400" b="1" dirty="0">
              <a:sym typeface="+mn-lt"/>
            </a:endParaRPr>
          </a:p>
        </p:txBody>
      </p:sp>
      <p:cxnSp>
        <p:nvCxnSpPr>
          <p:cNvPr id="54" name="Straight Connector 53"/>
          <p:cNvCxnSpPr/>
          <p:nvPr>
            <p:custDataLst>
              <p:tags r:id="rId4"/>
            </p:custDataLst>
          </p:nvPr>
        </p:nvCxnSpPr>
        <p:spPr bwMode="auto">
          <a:xfrm>
            <a:off x="5310187" y="1936751"/>
            <a:ext cx="0" cy="3304231"/>
          </a:xfrm>
          <a:prstGeom prst="line">
            <a:avLst/>
          </a:prstGeom>
          <a:ln w="3175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58" idx="1"/>
          </p:cNvCxnSpPr>
          <p:nvPr>
            <p:custDataLst>
              <p:tags r:id="rId5"/>
            </p:custDataLst>
          </p:nvPr>
        </p:nvCxnSpPr>
        <p:spPr bwMode="auto">
          <a:xfrm>
            <a:off x="7062787" y="1808060"/>
            <a:ext cx="0" cy="3432922"/>
          </a:xfrm>
          <a:prstGeom prst="line">
            <a:avLst/>
          </a:prstGeom>
          <a:ln w="3175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>
            <p:custDataLst>
              <p:tags r:id="rId6"/>
            </p:custDataLst>
          </p:nvPr>
        </p:nvCxnSpPr>
        <p:spPr bwMode="auto">
          <a:xfrm>
            <a:off x="307975" y="1936751"/>
            <a:ext cx="0" cy="3321050"/>
          </a:xfrm>
          <a:prstGeom prst="line">
            <a:avLst/>
          </a:prstGeom>
          <a:ln w="9525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>
            <p:custDataLst>
              <p:tags r:id="rId7"/>
            </p:custDataLst>
          </p:nvPr>
        </p:nvCxnSpPr>
        <p:spPr bwMode="auto">
          <a:xfrm flipH="1">
            <a:off x="3556000" y="1676400"/>
            <a:ext cx="1587" cy="3564582"/>
          </a:xfrm>
          <a:prstGeom prst="line">
            <a:avLst/>
          </a:prstGeom>
          <a:ln w="9525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>
            <p:custDataLst>
              <p:tags r:id="rId8"/>
            </p:custDataLst>
          </p:nvPr>
        </p:nvCxnSpPr>
        <p:spPr bwMode="auto">
          <a:xfrm>
            <a:off x="8815387" y="1936751"/>
            <a:ext cx="1586" cy="3321050"/>
          </a:xfrm>
          <a:prstGeom prst="line">
            <a:avLst/>
          </a:prstGeom>
          <a:ln w="9525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>
            <p:custDataLst>
              <p:tags r:id="rId9"/>
            </p:custDataLst>
          </p:nvPr>
        </p:nvCxnSpPr>
        <p:spPr bwMode="auto">
          <a:xfrm>
            <a:off x="306389" y="5240982"/>
            <a:ext cx="8532811" cy="16819"/>
          </a:xfrm>
          <a:prstGeom prst="line">
            <a:avLst/>
          </a:prstGeom>
          <a:ln w="9525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>
            <p:custDataLst>
              <p:tags r:id="rId10"/>
            </p:custDataLst>
          </p:nvPr>
        </p:nvCxnSpPr>
        <p:spPr bwMode="auto">
          <a:xfrm>
            <a:off x="307975" y="1939720"/>
            <a:ext cx="8507412" cy="0"/>
          </a:xfrm>
          <a:prstGeom prst="line">
            <a:avLst/>
          </a:prstGeom>
          <a:ln w="9525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Placeholder 2"/>
          <p:cNvSpPr>
            <a:spLocks noGrp="1"/>
          </p:cNvSpPr>
          <p:nvPr>
            <p:custDataLst>
              <p:tags r:id="rId11"/>
            </p:custDataLst>
          </p:nvPr>
        </p:nvSpPr>
        <p:spPr bwMode="auto">
          <a:xfrm>
            <a:off x="487361" y="2071689"/>
            <a:ext cx="3068639" cy="42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numCol="1" spcCol="0" anchor="t" anchorCtr="0">
            <a:noAutofit/>
          </a:bodyPr>
          <a:lstStyle>
            <a:lvl1pPr marL="342754" indent="-342754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636" indent="-285630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515" indent="-228502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521" indent="-228502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528" indent="-228502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534" indent="-228502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540" indent="-228502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547" indent="-228502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4552" indent="-228502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endParaRPr lang="en-US" sz="1400" dirty="0">
              <a:sym typeface="+mn-lt"/>
            </a:endParaRPr>
          </a:p>
        </p:txBody>
      </p:sp>
      <p:sp>
        <p:nvSpPr>
          <p:cNvPr id="29" name="Text Placeholder 3"/>
          <p:cNvSpPr>
            <a:spLocks noGrp="1"/>
          </p:cNvSpPr>
          <p:nvPr>
            <p:custDataLst>
              <p:tags r:id="rId12"/>
            </p:custDataLst>
          </p:nvPr>
        </p:nvSpPr>
        <p:spPr bwMode="auto">
          <a:xfrm>
            <a:off x="487362" y="1700214"/>
            <a:ext cx="639763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numCol="1" spcCol="0" anchor="b" anchorCtr="0">
            <a:noAutofit/>
          </a:bodyPr>
          <a:lstStyle>
            <a:lvl1pPr marL="342754" indent="-342754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636" indent="-285630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515" indent="-228502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521" indent="-228502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528" indent="-228502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534" indent="-228502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540" indent="-228502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547" indent="-228502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4552" indent="-228502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fld id="{C7429FC2-AED2-4213-A14A-E458D91D7254}" type="datetime'''''''''''Ac''t''''iv''''''it''''y'''''">
              <a:rPr lang="en-US" sz="1400" b="1">
                <a:sym typeface="+mn-lt"/>
              </a:rPr>
              <a:pPr marL="0" indent="0">
                <a:spcBef>
                  <a:spcPct val="0"/>
                </a:spcBef>
                <a:spcAft>
                  <a:spcPct val="0"/>
                </a:spcAft>
                <a:buNone/>
              </a:pPr>
              <a:t>Activity</a:t>
            </a:fld>
            <a:endParaRPr lang="en-US" sz="1400" b="1" dirty="0">
              <a:sym typeface="+mn-lt"/>
            </a:endParaRPr>
          </a:p>
        </p:txBody>
      </p:sp>
      <p:sp>
        <p:nvSpPr>
          <p:cNvPr id="57" name="Text Placeholder 5"/>
          <p:cNvSpPr>
            <a:spLocks noGrp="1"/>
          </p:cNvSpPr>
          <p:nvPr/>
        </p:nvSpPr>
        <p:spPr bwMode="auto">
          <a:xfrm>
            <a:off x="5308601" y="1676400"/>
            <a:ext cx="1754186" cy="26331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none" lIns="0" tIns="23813" rIns="0" bIns="23813" numCol="1" spcCol="0" anchor="ctr" anchorCtr="0">
            <a:noAutofit/>
          </a:bodyPr>
          <a:lstStyle>
            <a:lvl1pPr marL="342754" indent="-342754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636" indent="-285630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515" indent="-228502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521" indent="-228502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528" indent="-228502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534" indent="-228502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540" indent="-228502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547" indent="-228502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4552" indent="-228502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400" b="1" dirty="0" smtClean="0">
                <a:sym typeface="+mn-lt"/>
              </a:rPr>
              <a:t>2017</a:t>
            </a:r>
            <a:endParaRPr lang="en-US" sz="1400" b="1" dirty="0">
              <a:sym typeface="+mn-lt"/>
            </a:endParaRPr>
          </a:p>
        </p:txBody>
      </p:sp>
      <p:sp>
        <p:nvSpPr>
          <p:cNvPr id="58" name="Text Placeholder 5"/>
          <p:cNvSpPr>
            <a:spLocks noGrp="1"/>
          </p:cNvSpPr>
          <p:nvPr>
            <p:custDataLst>
              <p:tags r:id="rId13"/>
            </p:custDataLst>
          </p:nvPr>
        </p:nvSpPr>
        <p:spPr bwMode="auto">
          <a:xfrm>
            <a:off x="7062787" y="1676400"/>
            <a:ext cx="1754186" cy="26331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none" lIns="0" tIns="23813" rIns="0" bIns="23813" numCol="1" spcCol="0" anchor="ctr" anchorCtr="0">
            <a:noAutofit/>
          </a:bodyPr>
          <a:lstStyle>
            <a:lvl1pPr marL="342754" indent="-342754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636" indent="-285630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515" indent="-228502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521" indent="-228502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528" indent="-228502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534" indent="-228502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540" indent="-228502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547" indent="-228502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4552" indent="-228502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400" b="1" dirty="0" smtClean="0">
                <a:sym typeface="+mn-lt"/>
              </a:rPr>
              <a:t>2018</a:t>
            </a:r>
            <a:endParaRPr lang="en-US" sz="1400" b="1" dirty="0">
              <a:sym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8108" y="2020670"/>
            <a:ext cx="31278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Collaborate with MassHealth &amp; CHIA to collect and report on patient experience data. Exploring options on other data. </a:t>
            </a:r>
            <a:endParaRPr lang="en-US" sz="1400" dirty="0"/>
          </a:p>
        </p:txBody>
      </p:sp>
      <p:sp>
        <p:nvSpPr>
          <p:cNvPr id="65" name="Rectangle 64"/>
          <p:cNvSpPr/>
          <p:nvPr/>
        </p:nvSpPr>
        <p:spPr bwMode="gray">
          <a:xfrm>
            <a:off x="3971924" y="2316482"/>
            <a:ext cx="4691063" cy="45719"/>
          </a:xfrm>
          <a:prstGeom prst="rect">
            <a:avLst/>
          </a:prstGeom>
          <a:solidFill>
            <a:schemeClr val="tx2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5" name="Straight Connector 84"/>
          <p:cNvCxnSpPr/>
          <p:nvPr/>
        </p:nvCxnSpPr>
        <p:spPr bwMode="auto">
          <a:xfrm>
            <a:off x="306389" y="3124201"/>
            <a:ext cx="8508998" cy="0"/>
          </a:xfrm>
          <a:prstGeom prst="line">
            <a:avLst/>
          </a:prstGeom>
          <a:ln w="3175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>
            <p:custDataLst>
              <p:tags r:id="rId14"/>
            </p:custDataLst>
          </p:nvPr>
        </p:nvCxnSpPr>
        <p:spPr bwMode="auto">
          <a:xfrm>
            <a:off x="3886200" y="1981200"/>
            <a:ext cx="0" cy="3963988"/>
          </a:xfrm>
          <a:prstGeom prst="line">
            <a:avLst/>
          </a:prstGeom>
          <a:ln w="19050">
            <a:solidFill>
              <a:schemeClr val="tx1"/>
            </a:solidFill>
            <a:prstDash val="lg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Isosceles Triangle 89"/>
          <p:cNvSpPr/>
          <p:nvPr>
            <p:custDataLst>
              <p:tags r:id="rId15"/>
            </p:custDataLst>
          </p:nvPr>
        </p:nvSpPr>
        <p:spPr bwMode="gray">
          <a:xfrm>
            <a:off x="3843337" y="5926138"/>
            <a:ext cx="119063" cy="103188"/>
          </a:xfrm>
          <a:prstGeom prst="triangle">
            <a:avLst/>
          </a:prstGeom>
          <a:solidFill>
            <a:schemeClr val="tx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29696" y="3200401"/>
            <a:ext cx="31278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Patient experience survey procurement </a:t>
            </a:r>
            <a:r>
              <a:rPr lang="en-US" sz="1400" i="1" dirty="0" smtClean="0"/>
              <a:t>(June)</a:t>
            </a:r>
            <a:endParaRPr lang="en-US" sz="1400" i="1" dirty="0"/>
          </a:p>
        </p:txBody>
      </p:sp>
      <p:sp>
        <p:nvSpPr>
          <p:cNvPr id="43" name="TextBox 42"/>
          <p:cNvSpPr txBox="1"/>
          <p:nvPr/>
        </p:nvSpPr>
        <p:spPr>
          <a:xfrm>
            <a:off x="433387" y="3886995"/>
            <a:ext cx="31278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Patient experience survey fielded </a:t>
            </a:r>
            <a:r>
              <a:rPr lang="en-US" sz="1400" i="1" dirty="0" smtClean="0"/>
              <a:t>(Spring)</a:t>
            </a:r>
            <a:endParaRPr lang="en-US" sz="1400" i="1" dirty="0"/>
          </a:p>
        </p:txBody>
      </p:sp>
      <p:sp>
        <p:nvSpPr>
          <p:cNvPr id="44" name="TextBox 43"/>
          <p:cNvSpPr txBox="1"/>
          <p:nvPr/>
        </p:nvSpPr>
        <p:spPr>
          <a:xfrm>
            <a:off x="433387" y="4495801"/>
            <a:ext cx="31278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HPC will measure ACO quality as part of recertification </a:t>
            </a:r>
            <a:endParaRPr lang="en-US" sz="1400" dirty="0"/>
          </a:p>
        </p:txBody>
      </p:sp>
      <p:cxnSp>
        <p:nvCxnSpPr>
          <p:cNvPr id="46" name="Straight Connector 45"/>
          <p:cNvCxnSpPr/>
          <p:nvPr/>
        </p:nvCxnSpPr>
        <p:spPr bwMode="auto">
          <a:xfrm>
            <a:off x="306389" y="3810001"/>
            <a:ext cx="8508998" cy="0"/>
          </a:xfrm>
          <a:prstGeom prst="line">
            <a:avLst/>
          </a:prstGeom>
          <a:ln w="3175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 bwMode="gray">
          <a:xfrm>
            <a:off x="4014787" y="3459482"/>
            <a:ext cx="547687" cy="45719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9" name="Straight Connector 48"/>
          <p:cNvCxnSpPr/>
          <p:nvPr>
            <p:custDataLst>
              <p:tags r:id="rId16"/>
            </p:custDataLst>
          </p:nvPr>
        </p:nvCxnSpPr>
        <p:spPr bwMode="auto">
          <a:xfrm>
            <a:off x="318295" y="4448315"/>
            <a:ext cx="8508998" cy="0"/>
          </a:xfrm>
          <a:prstGeom prst="line">
            <a:avLst/>
          </a:prstGeom>
          <a:ln w="3175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 bwMode="gray">
          <a:xfrm>
            <a:off x="5676900" y="4148605"/>
            <a:ext cx="547687" cy="45719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Rectangle 55"/>
          <p:cNvSpPr/>
          <p:nvPr>
            <p:custDataLst>
              <p:tags r:id="rId17"/>
            </p:custDataLst>
          </p:nvPr>
        </p:nvSpPr>
        <p:spPr bwMode="gray">
          <a:xfrm>
            <a:off x="8017217" y="4897131"/>
            <a:ext cx="798170" cy="45719"/>
          </a:xfrm>
          <a:prstGeom prst="rect">
            <a:avLst/>
          </a:prstGeom>
          <a:solidFill>
            <a:schemeClr val="accent4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7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ACO certification program goals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962286" y="3581400"/>
            <a:ext cx="7800712" cy="2050081"/>
            <a:chOff x="738359" y="2468800"/>
            <a:chExt cx="7195679" cy="1317810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738359" y="2468800"/>
              <a:ext cx="7000867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766068" y="3105566"/>
              <a:ext cx="7001274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 Placeholder 3"/>
            <p:cNvSpPr txBox="1">
              <a:spLocks/>
            </p:cNvSpPr>
            <p:nvPr/>
          </p:nvSpPr>
          <p:spPr>
            <a:xfrm>
              <a:off x="766068" y="2517782"/>
              <a:ext cx="7167970" cy="578324"/>
            </a:xfrm>
            <a:prstGeom prst="rect">
              <a:avLst/>
            </a:prstGeom>
          </p:spPr>
          <p:txBody>
            <a:bodyPr/>
            <a:lstStyle>
              <a:lvl1pPr marL="342754" indent="-342754" algn="l" defTabSz="914012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636" indent="-285630" algn="l" defTabSz="914012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2515" indent="-228502" algn="l" defTabSz="914012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99521" indent="-228502" algn="l" defTabSz="914012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6528" indent="-228502" algn="l" defTabSz="914012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3534" indent="-228502" algn="l" defTabSz="914012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0540" indent="-228502" algn="l" defTabSz="914012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7547" indent="-228502" algn="l" defTabSz="914012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4552" indent="-228502" algn="l" defTabSz="914012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Bef>
                  <a:spcPts val="800"/>
                </a:spcBef>
                <a:buFont typeface="Arial" panose="020B0604020202020204" pitchFamily="34" charset="0"/>
                <a:buNone/>
              </a:pPr>
              <a:r>
                <a:rPr lang="en-US" sz="1600" dirty="0" smtClean="0">
                  <a:solidFill>
                    <a:srgbClr val="000000"/>
                  </a:solidFill>
                </a:rPr>
                <a:t>Establish a </a:t>
              </a:r>
              <a:r>
                <a:rPr lang="en-US" sz="1600" b="1" dirty="0" smtClean="0">
                  <a:solidFill>
                    <a:schemeClr val="accent3"/>
                  </a:solidFill>
                </a:rPr>
                <a:t>common</a:t>
              </a:r>
              <a:r>
                <a:rPr lang="en-US" sz="1600" dirty="0" smtClean="0">
                  <a:solidFill>
                    <a:schemeClr val="accent3"/>
                  </a:solidFill>
                </a:rPr>
                <a:t> </a:t>
              </a:r>
              <a:r>
                <a:rPr lang="en-US" sz="1600" b="1" dirty="0" smtClean="0">
                  <a:solidFill>
                    <a:schemeClr val="accent3"/>
                  </a:solidFill>
                </a:rPr>
                <a:t>framework </a:t>
              </a:r>
              <a:r>
                <a:rPr lang="en-US" sz="1600" dirty="0" smtClean="0">
                  <a:solidFill>
                    <a:srgbClr val="000000"/>
                  </a:solidFill>
                </a:rPr>
                <a:t>for data collection, information gathering, evaluation and dissemination of best practices to promote transparency for future learning </a:t>
              </a:r>
              <a:endParaRPr lang="en-US" sz="1600" b="1" dirty="0" smtClean="0">
                <a:solidFill>
                  <a:srgbClr val="0C2D83"/>
                </a:solidFill>
              </a:endParaRPr>
            </a:p>
          </p:txBody>
        </p:sp>
        <p:sp>
          <p:nvSpPr>
            <p:cNvPr id="16" name="Text Placeholder 3"/>
            <p:cNvSpPr txBox="1">
              <a:spLocks/>
            </p:cNvSpPr>
            <p:nvPr/>
          </p:nvSpPr>
          <p:spPr>
            <a:xfrm>
              <a:off x="738359" y="3154548"/>
              <a:ext cx="7167971" cy="632062"/>
            </a:xfrm>
            <a:prstGeom prst="rect">
              <a:avLst/>
            </a:prstGeom>
          </p:spPr>
          <p:txBody>
            <a:bodyPr/>
            <a:lstStyle>
              <a:lvl1pPr marL="342754" indent="-342754" algn="l" defTabSz="914012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636" indent="-285630" algn="l" defTabSz="914012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2515" indent="-228502" algn="l" defTabSz="914012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99521" indent="-228502" algn="l" defTabSz="914012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6528" indent="-228502" algn="l" defTabSz="914012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3534" indent="-228502" algn="l" defTabSz="914012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0540" indent="-228502" algn="l" defTabSz="914012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7547" indent="-228502" algn="l" defTabSz="914012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4552" indent="-228502" algn="l" defTabSz="914012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Bef>
                  <a:spcPts val="800"/>
                </a:spcBef>
                <a:buFont typeface="Arial" panose="020B0604020202020204" pitchFamily="34" charset="0"/>
                <a:buNone/>
              </a:pPr>
              <a:r>
                <a:rPr lang="en-US" sz="1600" dirty="0" smtClean="0">
                  <a:solidFill>
                    <a:srgbClr val="000000"/>
                  </a:solidFill>
                </a:rPr>
                <a:t>Develop standards that </a:t>
              </a:r>
              <a:r>
                <a:rPr lang="en-US" sz="1600" b="1" dirty="0" smtClean="0">
                  <a:solidFill>
                    <a:schemeClr val="accent3"/>
                  </a:solidFill>
                </a:rPr>
                <a:t>align with payers</a:t>
              </a:r>
              <a:r>
                <a:rPr lang="en-US" sz="1600" b="1" dirty="0" smtClean="0">
                  <a:solidFill>
                    <a:schemeClr val="accent3">
                      <a:lumMod val="75000"/>
                    </a:schemeClr>
                  </a:solidFill>
                </a:rPr>
                <a:t>’ </a:t>
              </a:r>
              <a:r>
                <a:rPr lang="en-US" sz="1600" b="1" dirty="0" smtClean="0">
                  <a:solidFill>
                    <a:srgbClr val="000000"/>
                  </a:solidFill>
                </a:rPr>
                <a:t>own principles for accountable care </a:t>
              </a:r>
              <a:r>
                <a:rPr lang="en-US" sz="1600" dirty="0" smtClean="0">
                  <a:solidFill>
                    <a:srgbClr val="000000"/>
                  </a:solidFill>
                </a:rPr>
                <a:t>to further link accountability </a:t>
              </a:r>
              <a:r>
                <a:rPr lang="en-US" sz="1600" dirty="0" smtClean="0"/>
                <a:t>and enhance administrative simplification</a:t>
              </a:r>
              <a:endParaRPr lang="en-US" sz="1600" b="1" dirty="0" smtClean="0"/>
            </a:p>
          </p:txBody>
        </p:sp>
      </p:grpSp>
      <p:sp>
        <p:nvSpPr>
          <p:cNvPr id="5" name="Text Placeholder 3"/>
          <p:cNvSpPr txBox="1">
            <a:spLocks/>
          </p:cNvSpPr>
          <p:nvPr/>
        </p:nvSpPr>
        <p:spPr>
          <a:xfrm>
            <a:off x="992325" y="5443587"/>
            <a:ext cx="7770675" cy="543231"/>
          </a:xfrm>
          <a:prstGeom prst="rect">
            <a:avLst/>
          </a:prstGeom>
        </p:spPr>
        <p:txBody>
          <a:bodyPr/>
          <a:lstStyle>
            <a:lvl1pPr marL="342754" indent="-342754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636" indent="-285630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515" indent="-228502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521" indent="-228502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528" indent="-228502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534" indent="-228502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540" indent="-228502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547" indent="-228502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4552" indent="-228502" algn="l" defTabSz="91401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800"/>
              </a:spcBef>
              <a:buFont typeface="Arial" panose="020B0604020202020204" pitchFamily="34" charset="0"/>
              <a:buNone/>
            </a:pPr>
            <a:r>
              <a:rPr lang="en-US" sz="1600" dirty="0" smtClean="0"/>
              <a:t>Assure </a:t>
            </a:r>
            <a:r>
              <a:rPr lang="en-US" sz="1600" b="1" dirty="0" smtClean="0">
                <a:solidFill>
                  <a:schemeClr val="accent3"/>
                </a:solidFill>
              </a:rPr>
              <a:t>patient engagement and protection</a:t>
            </a:r>
            <a:r>
              <a:rPr lang="en-US" sz="1600" dirty="0" smtClean="0">
                <a:solidFill>
                  <a:srgbClr val="000000"/>
                </a:solidFill>
              </a:rPr>
              <a:t>, especially for vulnerable populations</a:t>
            </a:r>
            <a:endParaRPr lang="en-US" sz="1600" b="1" dirty="0" smtClean="0">
              <a:solidFill>
                <a:srgbClr val="0C2D83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1143000"/>
            <a:ext cx="8229600" cy="1359870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Vision of Accountable Care</a:t>
            </a:r>
            <a:endParaRPr lang="en-US" b="1" dirty="0">
              <a:solidFill>
                <a:schemeClr val="bg1"/>
              </a:solidFill>
            </a:endParaRPr>
          </a:p>
          <a:p>
            <a:pPr algn="ctr"/>
            <a:endParaRPr lang="en-US" sz="10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A </a:t>
            </a:r>
            <a:r>
              <a:rPr lang="en-US" sz="1600" dirty="0">
                <a:solidFill>
                  <a:schemeClr val="bg1"/>
                </a:solidFill>
              </a:rPr>
              <a:t>health care system </a:t>
            </a:r>
            <a:r>
              <a:rPr lang="en-US" sz="1600" dirty="0" smtClean="0">
                <a:solidFill>
                  <a:schemeClr val="bg1"/>
                </a:solidFill>
              </a:rPr>
              <a:t>that efficiently delivers well coordinated</a:t>
            </a:r>
            <a:r>
              <a:rPr lang="en-US" sz="1600" dirty="0">
                <a:solidFill>
                  <a:schemeClr val="bg1"/>
                </a:solidFill>
              </a:rPr>
              <a:t>, patient-centered, high-quality health </a:t>
            </a:r>
            <a:r>
              <a:rPr lang="en-US" sz="1600" dirty="0" smtClean="0">
                <a:solidFill>
                  <a:schemeClr val="bg1"/>
                </a:solidFill>
              </a:rPr>
              <a:t>care, integrates </a:t>
            </a:r>
            <a:r>
              <a:rPr lang="en-US" sz="1600" dirty="0">
                <a:solidFill>
                  <a:schemeClr val="bg1"/>
                </a:solidFill>
              </a:rPr>
              <a:t>behavioral and physical </a:t>
            </a:r>
            <a:r>
              <a:rPr lang="en-US" sz="1600" dirty="0" smtClean="0">
                <a:solidFill>
                  <a:schemeClr val="bg1"/>
                </a:solidFill>
              </a:rPr>
              <a:t>health, and produces optimal health outcomes </a:t>
            </a:r>
            <a:r>
              <a:rPr lang="en-US" sz="1600" dirty="0">
                <a:solidFill>
                  <a:schemeClr val="bg1"/>
                </a:solidFill>
              </a:rPr>
              <a:t>and </a:t>
            </a:r>
            <a:r>
              <a:rPr lang="en-US" sz="1600" dirty="0" smtClean="0">
                <a:solidFill>
                  <a:schemeClr val="bg1"/>
                </a:solidFill>
              </a:rPr>
              <a:t>health status through the support of alternative payment.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92324" y="2737335"/>
            <a:ext cx="75899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800"/>
              </a:spcBef>
            </a:pPr>
            <a:r>
              <a:rPr lang="en-US" sz="1600" dirty="0">
                <a:solidFill>
                  <a:srgbClr val="000000"/>
                </a:solidFill>
              </a:rPr>
              <a:t>Create a </a:t>
            </a:r>
            <a:r>
              <a:rPr lang="en-US" sz="1600" b="1" dirty="0">
                <a:solidFill>
                  <a:schemeClr val="accent3"/>
                </a:solidFill>
              </a:rPr>
              <a:t>roadmap</a:t>
            </a:r>
            <a:r>
              <a:rPr lang="en-US" sz="1600" dirty="0">
                <a:solidFill>
                  <a:schemeClr val="accent3"/>
                </a:solidFill>
              </a:rPr>
              <a:t> </a:t>
            </a:r>
            <a:r>
              <a:rPr lang="en-US" sz="1600" dirty="0">
                <a:solidFill>
                  <a:srgbClr val="000000"/>
                </a:solidFill>
              </a:rPr>
              <a:t>for providers to work toward </a:t>
            </a:r>
            <a:r>
              <a:rPr lang="en-US" sz="1600" b="1" dirty="0">
                <a:solidFill>
                  <a:srgbClr val="000000"/>
                </a:solidFill>
              </a:rPr>
              <a:t>care delivery transformation </a:t>
            </a:r>
            <a:r>
              <a:rPr lang="en-US" sz="1600" dirty="0">
                <a:solidFill>
                  <a:srgbClr val="000000"/>
                </a:solidFill>
              </a:rPr>
              <a:t>– </a:t>
            </a:r>
            <a:r>
              <a:rPr lang="en-US" sz="1600" b="1" dirty="0">
                <a:solidFill>
                  <a:srgbClr val="000000"/>
                </a:solidFill>
              </a:rPr>
              <a:t>balancing</a:t>
            </a:r>
            <a:r>
              <a:rPr lang="en-US" sz="1600" dirty="0">
                <a:solidFill>
                  <a:srgbClr val="000000"/>
                </a:solidFill>
              </a:rPr>
              <a:t> the establishment of </a:t>
            </a:r>
            <a:r>
              <a:rPr lang="en-US" sz="1600" b="1" dirty="0" smtClean="0">
                <a:solidFill>
                  <a:srgbClr val="000000"/>
                </a:solidFill>
              </a:rPr>
              <a:t>standards </a:t>
            </a:r>
            <a:r>
              <a:rPr lang="en-US" sz="1600" dirty="0">
                <a:solidFill>
                  <a:srgbClr val="000000"/>
                </a:solidFill>
              </a:rPr>
              <a:t>with room and assistance for </a:t>
            </a:r>
            <a:r>
              <a:rPr lang="en-US" sz="1600" b="1" dirty="0">
                <a:solidFill>
                  <a:srgbClr val="000000"/>
                </a:solidFill>
              </a:rPr>
              <a:t>innovation</a:t>
            </a:r>
            <a:endParaRPr lang="en-US" sz="1600" b="1" dirty="0">
              <a:solidFill>
                <a:srgbClr val="0C2D83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992324" y="5339865"/>
            <a:ext cx="758952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533400" y="2969952"/>
            <a:ext cx="365760" cy="365761"/>
          </a:xfrm>
          <a:prstGeom prst="ellipse">
            <a:avLst/>
          </a:prstGeom>
          <a:solidFill>
            <a:schemeClr val="accent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86" tIns="46643" rIns="93286" bIns="46643" anchor="ctr"/>
          <a:lstStyle/>
          <a:p>
            <a:pPr algn="ctr">
              <a:spcBef>
                <a:spcPts val="600"/>
              </a:spcBef>
            </a:pPr>
            <a:r>
              <a:rPr lang="en-US" sz="1200" b="1" dirty="0" smtClean="0">
                <a:solidFill>
                  <a:srgbClr val="FFFFFF"/>
                </a:solidFill>
              </a:rPr>
              <a:t>1</a:t>
            </a:r>
            <a:endParaRPr lang="en-US" sz="1200" b="1" dirty="0">
              <a:solidFill>
                <a:srgbClr val="FFFFFF"/>
              </a:solidFill>
            </a:endParaRPr>
          </a:p>
        </p:txBody>
      </p:sp>
      <p:sp>
        <p:nvSpPr>
          <p:cNvPr id="10" name="Rectangle 11"/>
          <p:cNvSpPr/>
          <p:nvPr/>
        </p:nvSpPr>
        <p:spPr>
          <a:xfrm>
            <a:off x="533400" y="3892831"/>
            <a:ext cx="365760" cy="365761"/>
          </a:xfrm>
          <a:prstGeom prst="ellipse">
            <a:avLst/>
          </a:prstGeom>
          <a:solidFill>
            <a:schemeClr val="accent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86" tIns="46643" rIns="93286" bIns="46643" anchor="ctr"/>
          <a:lstStyle/>
          <a:p>
            <a:pPr algn="ctr">
              <a:spcBef>
                <a:spcPts val="600"/>
              </a:spcBef>
            </a:pPr>
            <a:r>
              <a:rPr lang="en-US" sz="1200" b="1" dirty="0" smtClean="0">
                <a:solidFill>
                  <a:srgbClr val="FFFFFF"/>
                </a:solidFill>
              </a:rPr>
              <a:t>2</a:t>
            </a:r>
            <a:endParaRPr lang="en-US" sz="1200" b="1" dirty="0">
              <a:solidFill>
                <a:srgbClr val="FFFFFF"/>
              </a:solidFill>
            </a:endParaRPr>
          </a:p>
        </p:txBody>
      </p:sp>
      <p:sp>
        <p:nvSpPr>
          <p:cNvPr id="11" name="Rectangle 17"/>
          <p:cNvSpPr/>
          <p:nvPr/>
        </p:nvSpPr>
        <p:spPr>
          <a:xfrm>
            <a:off x="533400" y="4774079"/>
            <a:ext cx="365760" cy="365761"/>
          </a:xfrm>
          <a:prstGeom prst="ellipse">
            <a:avLst/>
          </a:prstGeom>
          <a:solidFill>
            <a:schemeClr val="accent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86" tIns="46643" rIns="93286" bIns="46643" anchor="ctr"/>
          <a:lstStyle/>
          <a:p>
            <a:pPr algn="ctr">
              <a:spcBef>
                <a:spcPts val="600"/>
              </a:spcBef>
            </a:pPr>
            <a:r>
              <a:rPr lang="en-US" sz="1200" b="1" dirty="0" smtClean="0">
                <a:solidFill>
                  <a:srgbClr val="FFFFFF"/>
                </a:solidFill>
              </a:rPr>
              <a:t>3</a:t>
            </a:r>
            <a:endParaRPr lang="en-US" sz="1200" b="1" dirty="0">
              <a:solidFill>
                <a:srgbClr val="FFFFFF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33400" y="5443587"/>
            <a:ext cx="365760" cy="365760"/>
          </a:xfrm>
          <a:prstGeom prst="ellipse">
            <a:avLst/>
          </a:prstGeom>
          <a:solidFill>
            <a:schemeClr val="accent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86" tIns="46643" rIns="93286" bIns="46643" anchor="ctr"/>
          <a:lstStyle/>
          <a:p>
            <a:pPr algn="ctr">
              <a:spcBef>
                <a:spcPts val="600"/>
              </a:spcBef>
            </a:pPr>
            <a:r>
              <a:rPr lang="en-US" sz="1200" b="1" dirty="0" smtClean="0">
                <a:solidFill>
                  <a:srgbClr val="FFFFFF"/>
                </a:solidFill>
              </a:rPr>
              <a:t>4</a:t>
            </a:r>
            <a:endParaRPr lang="en-US" sz="12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65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3045707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6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Arc of the ACO certification program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28800" y="3152278"/>
            <a:ext cx="6858001" cy="14959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en-US" sz="1600" dirty="0" smtClean="0"/>
              <a:t>Build baseline knowledge and transparency around current ACO capabilities</a:t>
            </a:r>
          </a:p>
          <a:p>
            <a:pPr marL="285750" indent="-285750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en-US" sz="1600" dirty="0" smtClean="0"/>
              <a:t>Articulate standards for ACOs to enable payment reform</a:t>
            </a:r>
          </a:p>
          <a:p>
            <a:pPr marL="285750" indent="-285750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en-US" sz="1600" dirty="0" smtClean="0"/>
              <a:t>Facilitate learning as a program and across ACOs</a:t>
            </a:r>
          </a:p>
          <a:p>
            <a:pPr marL="285750" indent="-285750">
              <a:lnSpc>
                <a:spcPct val="114000"/>
              </a:lnSpc>
              <a:buFont typeface="Wingdings" panose="05000000000000000000" pitchFamily="2" charset="2"/>
              <a:buChar char="§"/>
            </a:pPr>
            <a:endParaRPr lang="en-US" sz="16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838325" y="4651240"/>
            <a:ext cx="6848476" cy="1772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4000"/>
              </a:lnSpc>
              <a:buFont typeface="Wingdings" charset="2"/>
              <a:buChar char="§"/>
            </a:pPr>
            <a:r>
              <a:rPr lang="en-US" sz="1600" dirty="0" smtClean="0"/>
              <a:t>Develop evidence on what advances transparency and efficiency in the market</a:t>
            </a:r>
          </a:p>
          <a:p>
            <a:pPr marL="285750" indent="-285750">
              <a:lnSpc>
                <a:spcPct val="114000"/>
              </a:lnSpc>
              <a:buFont typeface="Wingdings" charset="2"/>
              <a:buChar char="§"/>
            </a:pPr>
            <a:r>
              <a:rPr lang="en-US" sz="1600" dirty="0" smtClean="0"/>
              <a:t>Move from structural requirements to outcomes and performance requirements</a:t>
            </a:r>
          </a:p>
          <a:p>
            <a:pPr marL="742950" lvl="1" indent="-285750">
              <a:lnSpc>
                <a:spcPct val="114000"/>
              </a:lnSpc>
              <a:buFont typeface="Wingdings" panose="05000000000000000000" pitchFamily="2" charset="2"/>
              <a:buChar char="§"/>
            </a:pPr>
            <a:endParaRPr lang="en-US" sz="1600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838325" y="1241240"/>
            <a:ext cx="6553200" cy="1776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en-US" sz="1600" dirty="0"/>
              <a:t>Multiple ACO programs </a:t>
            </a:r>
            <a:r>
              <a:rPr lang="en-US" sz="1600" dirty="0" smtClean="0"/>
              <a:t>in </a:t>
            </a:r>
            <a:r>
              <a:rPr lang="en-US" sz="1600" dirty="0"/>
              <a:t>the </a:t>
            </a:r>
            <a:r>
              <a:rPr lang="en-US" sz="1600" dirty="0" smtClean="0"/>
              <a:t>market </a:t>
            </a:r>
            <a:endParaRPr lang="en-US" sz="1600" dirty="0"/>
          </a:p>
          <a:p>
            <a:pPr marL="742950" lvl="1" indent="-285750">
              <a:lnSpc>
                <a:spcPct val="114000"/>
              </a:lnSpc>
              <a:buFont typeface="Arial" panose="020B0604020202020204" pitchFamily="34" charset="0"/>
              <a:buChar char="−"/>
            </a:pPr>
            <a:r>
              <a:rPr lang="en-US" sz="1600" dirty="0" smtClean="0"/>
              <a:t>Medicare ACOs (i.e., MSSP, Pioneer, Next Gen)</a:t>
            </a:r>
          </a:p>
          <a:p>
            <a:pPr marL="742950" lvl="1" indent="-285750">
              <a:lnSpc>
                <a:spcPct val="114000"/>
              </a:lnSpc>
              <a:buFont typeface="Arial" panose="020B0604020202020204" pitchFamily="34" charset="0"/>
              <a:buChar char="−"/>
            </a:pPr>
            <a:r>
              <a:rPr lang="en-US" sz="1600" dirty="0" smtClean="0"/>
              <a:t>Commercial programs </a:t>
            </a:r>
            <a:r>
              <a:rPr lang="en-US" sz="1600" dirty="0"/>
              <a:t>(e.g., </a:t>
            </a:r>
            <a:r>
              <a:rPr lang="en-US" sz="1600" dirty="0" smtClean="0"/>
              <a:t>BCBSMA’s AQC)</a:t>
            </a:r>
          </a:p>
          <a:p>
            <a:pPr marL="742950" lvl="1" indent="-285750">
              <a:lnSpc>
                <a:spcPct val="114000"/>
              </a:lnSpc>
              <a:buFont typeface="Arial" panose="020B0604020202020204" pitchFamily="34" charset="0"/>
              <a:buChar char="−"/>
            </a:pPr>
            <a:r>
              <a:rPr lang="en-US" sz="1600" dirty="0" smtClean="0"/>
              <a:t>Medicaid </a:t>
            </a:r>
            <a:r>
              <a:rPr lang="en-US" sz="1600" dirty="0"/>
              <a:t>ACOs</a:t>
            </a:r>
          </a:p>
          <a:p>
            <a:pPr marL="285750" lvl="0" indent="-285750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en-US" sz="1600" dirty="0" smtClean="0"/>
              <a:t>General lack of evidence on the relationship between ACO capabilities and outcomes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81000" y="4654517"/>
            <a:ext cx="1447800" cy="1143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ision</a:t>
            </a:r>
            <a:endParaRPr 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ight Arrow 11"/>
          <p:cNvSpPr/>
          <p:nvPr/>
        </p:nvSpPr>
        <p:spPr>
          <a:xfrm rot="5400000">
            <a:off x="-1398682" y="2728258"/>
            <a:ext cx="3559362" cy="585325"/>
          </a:xfrm>
          <a:prstGeom prst="rightArrow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1000" y="1234972"/>
            <a:ext cx="1447800" cy="178290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market</a:t>
            </a:r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1000" y="3200400"/>
            <a:ext cx="1447800" cy="1143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year certification focus</a:t>
            </a:r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2095500" y="3121160"/>
            <a:ext cx="6248400" cy="3040"/>
          </a:xfrm>
          <a:prstGeom prst="line">
            <a:avLst/>
          </a:prstGeom>
          <a:ln w="3175"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095500" y="4495800"/>
            <a:ext cx="6248400" cy="3040"/>
          </a:xfrm>
          <a:prstGeom prst="line">
            <a:avLst/>
          </a:prstGeom>
          <a:ln w="3175"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950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9100" y="114300"/>
            <a:ext cx="8229600" cy="685800"/>
          </a:xfrm>
        </p:spPr>
        <p:txBody>
          <a:bodyPr/>
          <a:lstStyle/>
          <a:p>
            <a:r>
              <a:rPr lang="en-US" dirty="0" smtClean="0"/>
              <a:t>Overall ACO program structure 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19075" y="1323973"/>
            <a:ext cx="3200400" cy="838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Certification Standards (2016) 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9075" y="2162173"/>
            <a:ext cx="3200400" cy="36957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Governance structure </a:t>
            </a:r>
          </a:p>
          <a:p>
            <a:pPr marL="285750" indent="-285750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Population health management </a:t>
            </a:r>
          </a:p>
          <a:p>
            <a:pPr marL="285750" indent="-285750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Cross continuum care </a:t>
            </a:r>
          </a:p>
          <a:p>
            <a:pPr marL="285750" indent="-285750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Patient-centered primary care</a:t>
            </a:r>
          </a:p>
          <a:p>
            <a:pPr marL="285750" indent="-285750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Needs and preferences of patient population </a:t>
            </a:r>
          </a:p>
          <a:p>
            <a:pPr marL="285750" indent="-285750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Community-based health programs</a:t>
            </a:r>
          </a:p>
          <a:p>
            <a:pPr marL="285750" indent="-285750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Quality and financial analytics</a:t>
            </a:r>
          </a:p>
          <a:p>
            <a:pPr marL="285750" indent="-285750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Patient experience </a:t>
            </a:r>
          </a:p>
          <a:p>
            <a:pPr marL="285750" indent="-285750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High quality care</a:t>
            </a:r>
          </a:p>
          <a:p>
            <a:pPr marL="285750" indent="-285750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Shared savings/losses</a:t>
            </a:r>
          </a:p>
          <a:p>
            <a:pPr marL="285750" indent="-285750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HIT </a:t>
            </a:r>
          </a:p>
        </p:txBody>
      </p:sp>
      <p:sp>
        <p:nvSpPr>
          <p:cNvPr id="4" name="Rectangle 3"/>
          <p:cNvSpPr/>
          <p:nvPr/>
        </p:nvSpPr>
        <p:spPr>
          <a:xfrm>
            <a:off x="3419475" y="1323972"/>
            <a:ext cx="2895600" cy="83820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Performance on Quality Measures (2017 onward)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315075" y="1323973"/>
            <a:ext cx="2590800" cy="83820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Performance on Total Medical Expense (TME) (2017 onward)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19475" y="2162174"/>
            <a:ext cx="2895600" cy="36956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Prevention and wellness</a:t>
            </a:r>
          </a:p>
          <a:p>
            <a:pPr marL="285750" indent="-285750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Chronic care</a:t>
            </a:r>
          </a:p>
          <a:p>
            <a:pPr marL="285750" indent="-285750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Behavioral health </a:t>
            </a:r>
          </a:p>
          <a:p>
            <a:pPr marL="285750" indent="-285750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Care coordination </a:t>
            </a:r>
          </a:p>
          <a:p>
            <a:pPr marL="285750" indent="-285750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Patient and family experience </a:t>
            </a:r>
          </a:p>
          <a:p>
            <a:pPr marL="285750" indent="-285750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Efficiency (e.g., hospital-wide readmissions)</a:t>
            </a:r>
          </a:p>
          <a:p>
            <a:pPr marL="285750" indent="-285750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Overuse (e.g., imaging, antibiotic use)</a:t>
            </a:r>
          </a:p>
        </p:txBody>
      </p:sp>
      <p:sp>
        <p:nvSpPr>
          <p:cNvPr id="8" name="Rectangle 7"/>
          <p:cNvSpPr/>
          <p:nvPr/>
        </p:nvSpPr>
        <p:spPr>
          <a:xfrm>
            <a:off x="6315075" y="2162173"/>
            <a:ext cx="2590800" cy="36956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TME data (from CHIA)</a:t>
            </a:r>
          </a:p>
        </p:txBody>
      </p:sp>
      <p:sp>
        <p:nvSpPr>
          <p:cNvPr id="12" name="Oval 11"/>
          <p:cNvSpPr/>
          <p:nvPr/>
        </p:nvSpPr>
        <p:spPr>
          <a:xfrm>
            <a:off x="7343775" y="1027056"/>
            <a:ext cx="533400" cy="3810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</a:rPr>
              <a:t>III</a:t>
            </a:r>
            <a:endParaRPr lang="en-US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600575" y="1027056"/>
            <a:ext cx="533400" cy="3810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</a:rPr>
              <a:t>II</a:t>
            </a:r>
            <a:endParaRPr lang="en-US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552575" y="1027056"/>
            <a:ext cx="533400" cy="3810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</a:rPr>
              <a:t>I</a:t>
            </a:r>
            <a:endParaRPr lang="en-US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066800" y="6172200"/>
            <a:ext cx="7086600" cy="381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ACO Technical Assistance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9" name="Right Brace 18"/>
          <p:cNvSpPr/>
          <p:nvPr/>
        </p:nvSpPr>
        <p:spPr>
          <a:xfrm rot="5400000">
            <a:off x="4362450" y="1695449"/>
            <a:ext cx="419100" cy="8686800"/>
          </a:xfrm>
          <a:prstGeom prst="rightBrace">
            <a:avLst>
              <a:gd name="adj1" fmla="val 40717"/>
              <a:gd name="adj2" fmla="val 49598"/>
            </a:avLst>
          </a:prstGeom>
          <a:ln w="349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07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21967882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3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Proposed ACO </a:t>
            </a:r>
            <a:r>
              <a:rPr lang="en-US" dirty="0" smtClean="0">
                <a:solidFill>
                  <a:schemeClr val="accent1"/>
                </a:solidFill>
              </a:rPr>
              <a:t>certification program design 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304800" y="2590800"/>
            <a:ext cx="8686800" cy="0"/>
          </a:xfrm>
          <a:prstGeom prst="line">
            <a:avLst/>
          </a:prstGeom>
          <a:ln w="22225"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228600" y="1676400"/>
            <a:ext cx="1561701" cy="56911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 smtClean="0">
                <a:solidFill>
                  <a:srgbClr val="000000"/>
                </a:solidFill>
                <a:cs typeface="Arial" panose="020B0604020202020204" pitchFamily="34" charset="0"/>
              </a:rPr>
              <a:t>5 pre-reqs.</a:t>
            </a:r>
          </a:p>
          <a:p>
            <a:r>
              <a:rPr lang="en-US" sz="1200" dirty="0" smtClean="0">
                <a:solidFill>
                  <a:srgbClr val="000000"/>
                </a:solidFill>
                <a:cs typeface="Arial" panose="020B0604020202020204" pitchFamily="34" charset="0"/>
              </a:rPr>
              <a:t>Attestation only</a:t>
            </a:r>
            <a:endParaRPr lang="en-US" sz="12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266301" y="4821491"/>
            <a:ext cx="1561701" cy="119830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9 </a:t>
            </a:r>
            <a:r>
              <a:rPr lang="en-US" sz="1200" b="1" dirty="0">
                <a:solidFill>
                  <a:srgbClr val="000000"/>
                </a:solidFill>
                <a:cs typeface="Arial" panose="020B0604020202020204" pitchFamily="34" charset="0"/>
              </a:rPr>
              <a:t>criteria</a:t>
            </a:r>
          </a:p>
          <a:p>
            <a:r>
              <a:rPr lang="en-US" sz="1200" dirty="0">
                <a:solidFill>
                  <a:srgbClr val="000000"/>
                </a:solidFill>
                <a:cs typeface="Arial" panose="020B0604020202020204" pitchFamily="34" charset="0"/>
              </a:rPr>
              <a:t>Narrative or data</a:t>
            </a:r>
          </a:p>
          <a:p>
            <a:r>
              <a:rPr lang="en-US" sz="1200" dirty="0">
                <a:solidFill>
                  <a:srgbClr val="000000"/>
                </a:solidFill>
                <a:cs typeface="Arial" panose="020B0604020202020204" pitchFamily="34" charset="0"/>
              </a:rPr>
              <a:t>Not evaluated by HPC but must respond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266301" y="3134071"/>
            <a:ext cx="1561701" cy="101626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>
                <a:solidFill>
                  <a:srgbClr val="000000"/>
                </a:solidFill>
                <a:cs typeface="Arial" panose="020B0604020202020204" pitchFamily="34" charset="0"/>
              </a:rPr>
              <a:t>5 criteria</a:t>
            </a:r>
          </a:p>
          <a:p>
            <a:r>
              <a:rPr lang="en-US" sz="1200" dirty="0" smtClean="0">
                <a:solidFill>
                  <a:srgbClr val="000000"/>
                </a:solidFill>
                <a:cs typeface="Arial" panose="020B0604020202020204" pitchFamily="34" charset="0"/>
              </a:rPr>
              <a:t>Sample </a:t>
            </a:r>
            <a:r>
              <a:rPr lang="en-US" sz="1200" dirty="0">
                <a:solidFill>
                  <a:srgbClr val="000000"/>
                </a:solidFill>
                <a:cs typeface="Arial" panose="020B0604020202020204" pitchFamily="34" charset="0"/>
              </a:rPr>
              <a:t>documents, narrative descriptions</a:t>
            </a:r>
          </a:p>
        </p:txBody>
      </p:sp>
      <p:sp>
        <p:nvSpPr>
          <p:cNvPr id="18" name="Chevron 17"/>
          <p:cNvSpPr/>
          <p:nvPr/>
        </p:nvSpPr>
        <p:spPr>
          <a:xfrm rot="10800000">
            <a:off x="1637902" y="1624584"/>
            <a:ext cx="472421" cy="661416"/>
          </a:xfrm>
          <a:prstGeom prst="chevron">
            <a:avLst>
              <a:gd name="adj" fmla="val 45873"/>
            </a:avLst>
          </a:prstGeom>
          <a:solidFill>
            <a:schemeClr val="accent3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20" name="Chevron 19"/>
          <p:cNvSpPr/>
          <p:nvPr/>
        </p:nvSpPr>
        <p:spPr>
          <a:xfrm rot="10800000">
            <a:off x="1665065" y="3276600"/>
            <a:ext cx="472421" cy="661416"/>
          </a:xfrm>
          <a:prstGeom prst="chevron">
            <a:avLst>
              <a:gd name="adj" fmla="val 45873"/>
            </a:avLst>
          </a:prstGeom>
          <a:solidFill>
            <a:schemeClr val="accent3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21" name="Chevron 20"/>
          <p:cNvSpPr/>
          <p:nvPr/>
        </p:nvSpPr>
        <p:spPr>
          <a:xfrm rot="10800000">
            <a:off x="1637903" y="5105400"/>
            <a:ext cx="472421" cy="661416"/>
          </a:xfrm>
          <a:prstGeom prst="chevron">
            <a:avLst>
              <a:gd name="adj" fmla="val 45873"/>
            </a:avLst>
          </a:prstGeom>
          <a:solidFill>
            <a:schemeClr val="accent3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524000" y="1006540"/>
            <a:ext cx="7391399" cy="1508060"/>
            <a:chOff x="403598" y="4968941"/>
            <a:chExt cx="8511802" cy="1508060"/>
          </a:xfrm>
        </p:grpSpPr>
        <p:sp>
          <p:nvSpPr>
            <p:cNvPr id="15" name="Rectangle 14"/>
            <p:cNvSpPr/>
            <p:nvPr/>
          </p:nvSpPr>
          <p:spPr>
            <a:xfrm>
              <a:off x="990600" y="5181601"/>
              <a:ext cx="7909404" cy="12954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lvl="1"/>
              <a:endParaRPr lang="en-US" sz="1400" b="1" dirty="0" smtClean="0">
                <a:solidFill>
                  <a:srgbClr val="FF0000"/>
                </a:solidFill>
                <a:cs typeface="Arial" panose="020B0604020202020204" pitchFamily="34" charset="0"/>
              </a:endParaRPr>
            </a:p>
            <a:p>
              <a:pPr marL="742950" lvl="2" indent="-285750">
                <a:buFont typeface="Wingdings" panose="05000000000000000000" pitchFamily="2" charset="2"/>
                <a:buChar char="ü"/>
              </a:pPr>
              <a:r>
                <a:rPr lang="en-US" sz="1300" dirty="0">
                  <a:solidFill>
                    <a:schemeClr val="tx1"/>
                  </a:solidFill>
                  <a:cs typeface="Arial" panose="020B0604020202020204" pitchFamily="34" charset="0"/>
                </a:rPr>
                <a:t>Participation in at least one quality-based  </a:t>
              </a:r>
              <a:r>
                <a:rPr lang="en-US" sz="13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risk contract</a:t>
              </a:r>
              <a:endParaRPr lang="en-US" sz="1300" dirty="0">
                <a:solidFill>
                  <a:schemeClr val="tx1"/>
                </a:solidFill>
                <a:cs typeface="Arial" panose="020B0604020202020204" pitchFamily="34" charset="0"/>
              </a:endParaRPr>
            </a:p>
            <a:p>
              <a:pPr marL="742950" lvl="2" indent="-285750">
                <a:buFont typeface="Wingdings" panose="05000000000000000000" pitchFamily="2" charset="2"/>
                <a:buChar char="ü"/>
              </a:pPr>
              <a:r>
                <a:rPr lang="en-US" sz="13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Risk-bearing provider organizations (RBPO) certificate, if applicable</a:t>
              </a:r>
            </a:p>
            <a:p>
              <a:pPr marL="742950" lvl="2" indent="-285750">
                <a:buFont typeface="Wingdings" panose="05000000000000000000" pitchFamily="2" charset="2"/>
                <a:buChar char="ü"/>
              </a:pPr>
              <a:r>
                <a:rPr lang="en-US" sz="13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Any required Material Change Notices (MCNs) filed </a:t>
              </a:r>
            </a:p>
            <a:p>
              <a:pPr marL="742950" lvl="2" indent="-285750">
                <a:buFont typeface="Wingdings" panose="05000000000000000000" pitchFamily="2" charset="2"/>
                <a:buChar char="ü"/>
              </a:pPr>
              <a:r>
                <a:rPr lang="en-US" sz="13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Anti-trust laws</a:t>
              </a:r>
            </a:p>
            <a:p>
              <a:pPr marL="742950" lvl="2" indent="-285750">
                <a:buFont typeface="Wingdings" panose="05000000000000000000" pitchFamily="2" charset="2"/>
                <a:buChar char="ü"/>
              </a:pPr>
              <a:r>
                <a:rPr lang="en-US" sz="1300" dirty="0" smtClean="0">
                  <a:solidFill>
                    <a:srgbClr val="000000"/>
                  </a:solidFill>
                  <a:cs typeface="Arial" panose="020B0604020202020204" pitchFamily="34" charset="0"/>
                </a:rPr>
                <a:t>Patient protection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03598" y="4968941"/>
              <a:ext cx="8511802" cy="365059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lvl="1"/>
              <a:endParaRPr lang="en-US" sz="1400" b="1" dirty="0" smtClean="0">
                <a:solidFill>
                  <a:srgbClr val="FFFFFF"/>
                </a:solidFill>
                <a:cs typeface="Arial" panose="020B0604020202020204" pitchFamily="34" charset="0"/>
              </a:endParaRPr>
            </a:p>
            <a:p>
              <a:pPr marL="0" lvl="1"/>
              <a:r>
                <a:rPr lang="en-US" sz="1400" b="1" dirty="0" smtClean="0">
                  <a:solidFill>
                    <a:srgbClr val="FFFFFF"/>
                  </a:solidFill>
                  <a:cs typeface="Arial" panose="020B0604020202020204" pitchFamily="34" charset="0"/>
                </a:rPr>
                <a:t>Pre-requisites </a:t>
              </a:r>
            </a:p>
            <a:p>
              <a:pPr marL="0" lvl="1"/>
              <a:endParaRPr lang="en-US" sz="1600" dirty="0">
                <a:solidFill>
                  <a:srgbClr val="FFFFFF"/>
                </a:solidFill>
                <a:cs typeface="Arial" panose="020B0604020202020204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508779" y="2667000"/>
            <a:ext cx="7406621" cy="4114800"/>
            <a:chOff x="382399" y="990600"/>
            <a:chExt cx="8533001" cy="3810001"/>
          </a:xfrm>
        </p:grpSpPr>
        <p:sp>
          <p:nvSpPr>
            <p:cNvPr id="16" name="Rectangle 15"/>
            <p:cNvSpPr/>
            <p:nvPr/>
          </p:nvSpPr>
          <p:spPr>
            <a:xfrm>
              <a:off x="987914" y="2554084"/>
              <a:ext cx="7909404" cy="2246517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742950" lvl="1" indent="-285750">
                <a:buFont typeface="Wingdings" panose="05000000000000000000" pitchFamily="2" charset="2"/>
                <a:buChar char="ü"/>
              </a:pPr>
              <a:endParaRPr lang="en-US" sz="1300" dirty="0" smtClean="0">
                <a:solidFill>
                  <a:srgbClr val="000000"/>
                </a:solidFill>
                <a:cs typeface="Arial" panose="020B0604020202020204" pitchFamily="34" charset="0"/>
              </a:endParaRPr>
            </a:p>
            <a:p>
              <a:pPr marL="742950" lvl="1" indent="-285750">
                <a:buFont typeface="Wingdings" panose="05000000000000000000" pitchFamily="2" charset="2"/>
                <a:buChar char="ü"/>
              </a:pPr>
              <a:endParaRPr lang="en-US" sz="1300" dirty="0" smtClean="0">
                <a:solidFill>
                  <a:srgbClr val="000000"/>
                </a:solidFill>
              </a:endParaRPr>
            </a:p>
            <a:p>
              <a:pPr marL="742950" lvl="1" indent="-285750">
                <a:buFont typeface="Wingdings" panose="05000000000000000000" pitchFamily="2" charset="2"/>
                <a:buChar char="ü"/>
              </a:pPr>
              <a:r>
                <a:rPr lang="en-US" sz="1300" dirty="0" smtClean="0">
                  <a:solidFill>
                    <a:srgbClr val="000000"/>
                  </a:solidFill>
                </a:rPr>
                <a:t>Supports </a:t>
              </a:r>
              <a:r>
                <a:rPr lang="en-US" sz="1300" dirty="0">
                  <a:solidFill>
                    <a:srgbClr val="000000"/>
                  </a:solidFill>
                </a:rPr>
                <a:t>patient-centered primary care</a:t>
              </a:r>
            </a:p>
            <a:p>
              <a:pPr marL="742950" lvl="1" indent="-285750">
                <a:buFont typeface="Wingdings" panose="05000000000000000000" pitchFamily="2" charset="2"/>
                <a:buChar char="ü"/>
              </a:pPr>
              <a:r>
                <a:rPr lang="en-US" sz="1300" dirty="0">
                  <a:solidFill>
                    <a:srgbClr val="000000"/>
                  </a:solidFill>
                </a:rPr>
                <a:t>Assesses needs and preferences of ACO patient population</a:t>
              </a:r>
            </a:p>
            <a:p>
              <a:pPr marL="742950" lvl="1" indent="-285750">
                <a:buFont typeface="Wingdings" panose="05000000000000000000" pitchFamily="2" charset="2"/>
                <a:buChar char="ü"/>
              </a:pPr>
              <a:r>
                <a:rPr lang="en-US" sz="1300" dirty="0" smtClean="0">
                  <a:solidFill>
                    <a:srgbClr val="000000"/>
                  </a:solidFill>
                </a:rPr>
                <a:t>Develops </a:t>
              </a:r>
              <a:r>
                <a:rPr lang="en-US" sz="1300" dirty="0">
                  <a:solidFill>
                    <a:srgbClr val="000000"/>
                  </a:solidFill>
                </a:rPr>
                <a:t>community-based health </a:t>
              </a:r>
              <a:r>
                <a:rPr lang="en-US" sz="1300" dirty="0" smtClean="0">
                  <a:solidFill>
                    <a:srgbClr val="000000"/>
                  </a:solidFill>
                </a:rPr>
                <a:t>programs</a:t>
              </a:r>
            </a:p>
            <a:p>
              <a:pPr marL="742950" lvl="1" indent="-285750">
                <a:buFont typeface="Wingdings" panose="05000000000000000000" pitchFamily="2" charset="2"/>
                <a:buChar char="ü"/>
              </a:pPr>
              <a:r>
                <a:rPr lang="en-US" sz="1300" dirty="0">
                  <a:solidFill>
                    <a:schemeClr val="tx1"/>
                  </a:solidFill>
                </a:rPr>
                <a:t>Provides palliative care</a:t>
              </a:r>
            </a:p>
            <a:p>
              <a:pPr marL="742950" lvl="1" indent="-285750">
                <a:buFont typeface="Wingdings" panose="05000000000000000000" pitchFamily="2" charset="2"/>
                <a:buChar char="ü"/>
              </a:pPr>
              <a:r>
                <a:rPr lang="en-US" sz="1300" dirty="0" smtClean="0">
                  <a:solidFill>
                    <a:schemeClr val="tx1"/>
                  </a:solidFill>
                </a:rPr>
                <a:t>Performs </a:t>
              </a:r>
              <a:r>
                <a:rPr lang="en-US" sz="1300" dirty="0">
                  <a:solidFill>
                    <a:schemeClr val="tx1"/>
                  </a:solidFill>
                </a:rPr>
                <a:t>quality, financial analytics and shares with providers</a:t>
              </a:r>
            </a:p>
            <a:p>
              <a:pPr marL="742950" lvl="1" indent="-285750">
                <a:buFont typeface="Wingdings" panose="05000000000000000000" pitchFamily="2" charset="2"/>
                <a:buChar char="ü"/>
              </a:pPr>
              <a:r>
                <a:rPr lang="en-US" sz="1300" dirty="0">
                  <a:solidFill>
                    <a:schemeClr val="tx1"/>
                  </a:solidFill>
                </a:rPr>
                <a:t>Evaluates and seeks to improve patient experiences of care</a:t>
              </a:r>
            </a:p>
            <a:p>
              <a:pPr marL="742950" lvl="1" indent="-285750">
                <a:buFont typeface="Wingdings" panose="05000000000000000000" pitchFamily="2" charset="2"/>
                <a:buChar char="ü"/>
              </a:pPr>
              <a:r>
                <a:rPr lang="en-US" sz="1300" dirty="0">
                  <a:solidFill>
                    <a:schemeClr val="tx1"/>
                  </a:solidFill>
                </a:rPr>
                <a:t>Provides high quality care</a:t>
              </a:r>
            </a:p>
            <a:p>
              <a:pPr marL="742950" lvl="1" indent="-285750" defTabSz="914012">
                <a:buFont typeface="Wingdings" panose="05000000000000000000" pitchFamily="2" charset="2"/>
                <a:buChar char="ü"/>
                <a:defRPr/>
              </a:pPr>
              <a:r>
                <a:rPr lang="en-US" sz="1300" dirty="0" smtClean="0">
                  <a:solidFill>
                    <a:schemeClr val="tx1"/>
                  </a:solidFill>
                </a:rPr>
                <a:t>Distributes </a:t>
              </a:r>
              <a:r>
                <a:rPr lang="en-US" sz="1300" dirty="0">
                  <a:solidFill>
                    <a:schemeClr val="tx1"/>
                  </a:solidFill>
                </a:rPr>
                <a:t>shared savings or deficit in a transparent manner	</a:t>
              </a:r>
            </a:p>
            <a:p>
              <a:pPr marL="742950" lvl="1" indent="-285750">
                <a:buFont typeface="Wingdings" panose="05000000000000000000" pitchFamily="2" charset="2"/>
                <a:buChar char="ü"/>
              </a:pPr>
              <a:r>
                <a:rPr lang="en-US" sz="1300" dirty="0">
                  <a:solidFill>
                    <a:schemeClr val="tx1"/>
                  </a:solidFill>
                </a:rPr>
                <a:t>Commits to advanced health information technology (HIT) integration and </a:t>
              </a:r>
              <a:r>
                <a:rPr lang="en-US" sz="1300" dirty="0" smtClean="0">
                  <a:solidFill>
                    <a:schemeClr val="tx1"/>
                  </a:solidFill>
                </a:rPr>
                <a:t>adoption</a:t>
              </a:r>
              <a:endParaRPr lang="en-US" sz="1600" b="1" dirty="0">
                <a:solidFill>
                  <a:srgbClr val="000000"/>
                </a:solidFill>
              </a:endParaRPr>
            </a:p>
            <a:p>
              <a:pPr marL="742950" lvl="1" indent="-285750">
                <a:buFont typeface="Wingdings" panose="05000000000000000000" pitchFamily="2" charset="2"/>
                <a:buChar char="ü"/>
              </a:pPr>
              <a:endParaRPr lang="en-US" sz="13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005996" y="1381471"/>
              <a:ext cx="7909404" cy="938091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742950" lvl="1" indent="-285750">
                <a:buFont typeface="Wingdings" panose="05000000000000000000" pitchFamily="2" charset="2"/>
                <a:buChar char="ü"/>
              </a:pPr>
              <a:r>
                <a:rPr lang="en-US" sz="1300" dirty="0" smtClean="0">
                  <a:solidFill>
                    <a:srgbClr val="000000"/>
                  </a:solidFill>
                  <a:cs typeface="Arial" panose="020B0604020202020204" pitchFamily="34" charset="0"/>
                </a:rPr>
                <a:t>Patient-centered, accountable governance structure</a:t>
              </a:r>
              <a:endParaRPr lang="en-US" sz="1300" dirty="0">
                <a:solidFill>
                  <a:srgbClr val="000000"/>
                </a:solidFill>
                <a:cs typeface="Arial" panose="020B0604020202020204" pitchFamily="34" charset="0"/>
              </a:endParaRPr>
            </a:p>
            <a:p>
              <a:pPr marL="742950" lvl="1" indent="-285750">
                <a:buFont typeface="Wingdings" panose="05000000000000000000" pitchFamily="2" charset="2"/>
                <a:buChar char="ü"/>
              </a:pPr>
              <a:r>
                <a:rPr lang="en-US" sz="1300" dirty="0" smtClean="0">
                  <a:solidFill>
                    <a:srgbClr val="000000"/>
                  </a:solidFill>
                  <a:cs typeface="Arial" panose="020B0604020202020204" pitchFamily="34" charset="0"/>
                </a:rPr>
                <a:t>Population health management programs</a:t>
              </a:r>
              <a:endParaRPr lang="en-US" sz="1300" dirty="0">
                <a:solidFill>
                  <a:srgbClr val="000000"/>
                </a:solidFill>
                <a:cs typeface="Arial" panose="020B0604020202020204" pitchFamily="34" charset="0"/>
              </a:endParaRPr>
            </a:p>
            <a:p>
              <a:pPr marL="742950" lvl="1" indent="-285750">
                <a:buFont typeface="Wingdings" panose="05000000000000000000" pitchFamily="2" charset="2"/>
                <a:buChar char="ü"/>
              </a:pPr>
              <a:r>
                <a:rPr lang="en-US" sz="1300" dirty="0" smtClean="0">
                  <a:solidFill>
                    <a:srgbClr val="000000"/>
                  </a:solidFill>
                  <a:cs typeface="Arial" panose="020B0604020202020204" pitchFamily="34" charset="0"/>
                </a:rPr>
                <a:t>Cross </a:t>
              </a:r>
              <a:r>
                <a:rPr lang="en-US" sz="1300" dirty="0">
                  <a:solidFill>
                    <a:srgbClr val="000000"/>
                  </a:solidFill>
                  <a:cs typeface="Arial" panose="020B0604020202020204" pitchFamily="34" charset="0"/>
                </a:rPr>
                <a:t>c</a:t>
              </a:r>
              <a:r>
                <a:rPr lang="en-US" sz="1300" dirty="0" smtClean="0">
                  <a:solidFill>
                    <a:srgbClr val="000000"/>
                  </a:solidFill>
                  <a:cs typeface="Arial" panose="020B0604020202020204" pitchFamily="34" charset="0"/>
                </a:rPr>
                <a:t>ontinuum </a:t>
              </a:r>
              <a:r>
                <a:rPr lang="en-US" sz="13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care:</a:t>
              </a:r>
              <a:r>
                <a:rPr lang="en-US" sz="1300" dirty="0" smtClean="0">
                  <a:solidFill>
                    <a:srgbClr val="000000"/>
                  </a:solidFill>
                  <a:cs typeface="Arial" panose="020B0604020202020204" pitchFamily="34" charset="0"/>
                </a:rPr>
                <a:t> coordination with BH, </a:t>
              </a:r>
              <a:r>
                <a:rPr lang="en-US" sz="13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hospital, specialist, and long-term care services</a:t>
              </a:r>
              <a:endParaRPr lang="en-US" sz="1300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807673" y="2397736"/>
              <a:ext cx="8093424" cy="36505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lvl="1"/>
              <a:endParaRPr lang="en-US" sz="1400" b="1" dirty="0">
                <a:solidFill>
                  <a:srgbClr val="FFFFFF"/>
                </a:solidFill>
                <a:cs typeface="Arial" panose="020B0604020202020204" pitchFamily="34" charset="0"/>
              </a:endParaRPr>
            </a:p>
            <a:p>
              <a:pPr marL="0" lvl="1"/>
              <a:r>
                <a:rPr lang="en-US" sz="1400" b="1" dirty="0" smtClean="0">
                  <a:solidFill>
                    <a:srgbClr val="FFFFFF"/>
                  </a:solidFill>
                  <a:cs typeface="Arial" panose="020B0604020202020204" pitchFamily="34" charset="0"/>
                </a:rPr>
                <a:t>  Required Supplemental Information</a:t>
              </a:r>
            </a:p>
            <a:p>
              <a:pPr algn="ctr"/>
              <a:endParaRPr lang="en-US" sz="1600" dirty="0">
                <a:solidFill>
                  <a:srgbClr val="FFFFFF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382399" y="2362200"/>
              <a:ext cx="532001" cy="405621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FFFFFF"/>
                  </a:solidFill>
                  <a:cs typeface="Arial" panose="020B0604020202020204" pitchFamily="34" charset="0"/>
                </a:rPr>
                <a:t>2</a:t>
              </a:r>
              <a:endParaRPr lang="en-US" sz="1600" b="1" dirty="0">
                <a:solidFill>
                  <a:srgbClr val="FFFFFF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818493" y="1016412"/>
              <a:ext cx="8093424" cy="36505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lvl="1"/>
              <a:endParaRPr lang="en-US" sz="1400" b="1" dirty="0" smtClean="0">
                <a:solidFill>
                  <a:srgbClr val="FFFFFF"/>
                </a:solidFill>
                <a:cs typeface="Arial" panose="020B0604020202020204" pitchFamily="34" charset="0"/>
              </a:endParaRPr>
            </a:p>
            <a:p>
              <a:pPr marL="0" lvl="1"/>
              <a:r>
                <a:rPr lang="en-US" sz="1400" b="1" dirty="0" smtClean="0">
                  <a:solidFill>
                    <a:srgbClr val="FFFFFF"/>
                  </a:solidFill>
                  <a:cs typeface="Arial" panose="020B0604020202020204" pitchFamily="34" charset="0"/>
                </a:rPr>
                <a:t>  Assessment Criteria</a:t>
              </a:r>
            </a:p>
            <a:p>
              <a:pPr marL="0" lvl="1"/>
              <a:endParaRPr lang="en-US" sz="1600" dirty="0">
                <a:solidFill>
                  <a:srgbClr val="FFFFFF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7" name="Oval 26"/>
            <p:cNvSpPr/>
            <p:nvPr/>
          </p:nvSpPr>
          <p:spPr>
            <a:xfrm>
              <a:off x="399935" y="990600"/>
              <a:ext cx="532001" cy="405621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FFFFFF"/>
                  </a:solidFill>
                  <a:cs typeface="Arial" panose="020B0604020202020204" pitchFamily="34" charset="0"/>
                </a:rPr>
                <a:t>1</a:t>
              </a:r>
              <a:endParaRPr lang="en-US" sz="1600" b="1" dirty="0">
                <a:solidFill>
                  <a:srgbClr val="FFFFFF"/>
                </a:solidFill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8882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MassHealth measure set </a:t>
            </a:r>
            <a:r>
              <a:rPr lang="en-US" dirty="0" smtClean="0">
                <a:solidFill>
                  <a:schemeClr val="accent1"/>
                </a:solidFill>
              </a:rPr>
              <a:t>- </a:t>
            </a:r>
            <a:r>
              <a:rPr lang="en-US" i="1" dirty="0" smtClean="0">
                <a:solidFill>
                  <a:schemeClr val="accent1"/>
                </a:solidFill>
              </a:rPr>
              <a:t>DRAFT under </a:t>
            </a:r>
            <a:r>
              <a:rPr lang="en-US" i="1" dirty="0">
                <a:solidFill>
                  <a:schemeClr val="accent1"/>
                </a:solidFill>
              </a:rPr>
              <a:t>development</a:t>
            </a:r>
            <a:endParaRPr lang="en-US" i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2546254"/>
              </p:ext>
            </p:extLst>
          </p:nvPr>
        </p:nvGraphicFramePr>
        <p:xfrm>
          <a:off x="381000" y="990600"/>
          <a:ext cx="3962400" cy="5410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/>
              </a:tblGrid>
              <a:tr h="27912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Measure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220055">
                <a:tc>
                  <a:txBody>
                    <a:bodyPr/>
                    <a:lstStyle/>
                    <a:p>
                      <a:pPr marL="0" marR="0" indent="0" algn="l" defTabSz="9215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prstClr val="black"/>
                          </a:solidFill>
                          <a:latin typeface="+mn-lt"/>
                          <a:ea typeface="MS PGothic" pitchFamily="34" charset="-128"/>
                          <a:cs typeface="+mn-cs"/>
                        </a:rPr>
                        <a:t>Patient Experience Survey (in development)</a:t>
                      </a:r>
                    </a:p>
                  </a:txBody>
                  <a:tcPr marL="4572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20055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Prevention &amp; Wellness</a:t>
                      </a:r>
                      <a:endParaRPr lang="en-US" sz="1200" b="1" dirty="0"/>
                    </a:p>
                  </a:txBody>
                  <a:tcPr marL="4572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54966">
                <a:tc>
                  <a:txBody>
                    <a:bodyPr/>
                    <a:lstStyle/>
                    <a:p>
                      <a:pPr marL="55563" lvl="1" indent="0"/>
                      <a:r>
                        <a:rPr lang="en-US" sz="1200" i="1" dirty="0" smtClean="0"/>
                        <a:t>Pediatrics</a:t>
                      </a:r>
                      <a:endParaRPr lang="en-US" sz="1200" i="1" dirty="0"/>
                    </a:p>
                  </a:txBody>
                  <a:tcPr marL="4572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4966">
                <a:tc>
                  <a:txBody>
                    <a:bodyPr/>
                    <a:lstStyle/>
                    <a:p>
                      <a:pPr marL="166688" indent="0"/>
                      <a:r>
                        <a:rPr lang="en-US" sz="1100" dirty="0" smtClean="0">
                          <a:solidFill>
                            <a:prstClr val="black"/>
                          </a:solidFill>
                        </a:rPr>
                        <a:t>Well child visits in first 15 months of life (W15)</a:t>
                      </a:r>
                      <a:endParaRPr lang="en-US" sz="1100" dirty="0"/>
                    </a:p>
                  </a:txBody>
                  <a:tcPr marL="4572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4615">
                <a:tc>
                  <a:txBody>
                    <a:bodyPr/>
                    <a:lstStyle/>
                    <a:p>
                      <a:pPr marL="166688" marR="0" indent="0" algn="l" defTabSz="9215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prstClr val="black"/>
                          </a:solidFill>
                        </a:rPr>
                        <a:t>Well child visits 3-6 yrs (W34)</a:t>
                      </a:r>
                    </a:p>
                  </a:txBody>
                  <a:tcPr marL="4572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54966">
                <a:tc>
                  <a:txBody>
                    <a:bodyPr/>
                    <a:lstStyle/>
                    <a:p>
                      <a:pPr marL="55563" lvl="1" indent="0" algn="l" defTabSz="921552" rtl="0" eaLnBrk="1" latinLnBrk="0" hangingPunct="1"/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Adolescent</a:t>
                      </a:r>
                      <a:endParaRPr lang="en-US" sz="12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4615">
                <a:tc>
                  <a:txBody>
                    <a:bodyPr/>
                    <a:lstStyle/>
                    <a:p>
                      <a:pPr marL="166688" marR="0" indent="0" algn="l" defTabSz="9215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prstClr val="black"/>
                          </a:solidFill>
                        </a:rPr>
                        <a:t>Adolescent well-care visit (AWC) </a:t>
                      </a:r>
                    </a:p>
                  </a:txBody>
                  <a:tcPr marL="4572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09931">
                <a:tc>
                  <a:txBody>
                    <a:bodyPr/>
                    <a:lstStyle/>
                    <a:p>
                      <a:pPr marL="166688" marR="0" indent="0" algn="l" defTabSz="9215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prstClr val="black"/>
                          </a:solidFill>
                          <a:ea typeface="MS PGothic" pitchFamily="34" charset="-128"/>
                        </a:rPr>
                        <a:t>Weight Assessment and Counseling for Nutrition and Physical Activity for Children/Adolescents (WCC)</a:t>
                      </a:r>
                    </a:p>
                  </a:txBody>
                  <a:tcPr marL="4572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54966">
                <a:tc>
                  <a:txBody>
                    <a:bodyPr/>
                    <a:lstStyle/>
                    <a:p>
                      <a:pPr marL="55563" lvl="1" indent="0" algn="l" defTabSz="921552" rtl="0" eaLnBrk="1" latinLnBrk="0" hangingPunct="1"/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Maternity</a:t>
                      </a:r>
                      <a:endParaRPr lang="en-US" sz="12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4966">
                <a:tc>
                  <a:txBody>
                    <a:bodyPr/>
                    <a:lstStyle/>
                    <a:p>
                      <a:pPr marL="166688" marR="0" indent="0" algn="l" defTabSz="9215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prstClr val="black"/>
                          </a:solidFill>
                          <a:ea typeface="MS PGothic" pitchFamily="34" charset="-128"/>
                        </a:rPr>
                        <a:t>Prenatal and postpartum care</a:t>
                      </a:r>
                    </a:p>
                  </a:txBody>
                  <a:tcPr marL="4572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4615">
                <a:tc>
                  <a:txBody>
                    <a:bodyPr/>
                    <a:lstStyle/>
                    <a:p>
                      <a:pPr marL="166688" marR="0" indent="0" algn="l" defTabSz="9215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prstClr val="black"/>
                          </a:solidFill>
                          <a:ea typeface="MS PGothic" pitchFamily="34" charset="-128"/>
                        </a:rPr>
                        <a:t>PC-01 Elective Delivery</a:t>
                      </a:r>
                    </a:p>
                  </a:txBody>
                  <a:tcPr marL="4572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54966">
                <a:tc>
                  <a:txBody>
                    <a:bodyPr/>
                    <a:lstStyle/>
                    <a:p>
                      <a:pPr marL="55563" lvl="1" indent="0" algn="l" defTabSz="921552" rtl="0" eaLnBrk="1" latinLnBrk="0" hangingPunct="1"/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Oral</a:t>
                      </a:r>
                      <a:endParaRPr lang="en-US" sz="12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4966">
                <a:tc>
                  <a:txBody>
                    <a:bodyPr/>
                    <a:lstStyle/>
                    <a:p>
                      <a:pPr marL="166688" marR="0" indent="0" algn="l" defTabSz="9215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prstClr val="black"/>
                          </a:solidFill>
                        </a:rPr>
                        <a:t>Oral Evaluation, Dental Services</a:t>
                      </a:r>
                    </a:p>
                  </a:txBody>
                  <a:tcPr marL="4572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54966">
                <a:tc>
                  <a:txBody>
                    <a:bodyPr/>
                    <a:lstStyle/>
                    <a:p>
                      <a:pPr marL="55563" lvl="1" indent="0" algn="l" defTabSz="921552" rtl="0" eaLnBrk="1" latinLnBrk="0" hangingPunct="1"/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Adult (emphasis on SDH)</a:t>
                      </a:r>
                      <a:endParaRPr lang="en-US" sz="12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4966">
                <a:tc>
                  <a:txBody>
                    <a:bodyPr/>
                    <a:lstStyle/>
                    <a:p>
                      <a:pPr marL="166688" marR="0" indent="0" algn="l" defTabSz="9215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prstClr val="black"/>
                          </a:solidFill>
                          <a:ea typeface="MS PGothic" pitchFamily="34" charset="-128"/>
                        </a:rPr>
                        <a:t>Tobacco use assess and cessation intervention</a:t>
                      </a:r>
                    </a:p>
                  </a:txBody>
                  <a:tcPr marL="4572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54966">
                <a:tc>
                  <a:txBody>
                    <a:bodyPr/>
                    <a:lstStyle/>
                    <a:p>
                      <a:pPr marL="166688" marR="0" indent="0" algn="l" defTabSz="9215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prstClr val="black"/>
                          </a:solidFill>
                          <a:ea typeface="MS PGothic" pitchFamily="34" charset="-128"/>
                        </a:rPr>
                        <a:t>Adult BMI Assessment (ABA)</a:t>
                      </a:r>
                    </a:p>
                  </a:txBody>
                  <a:tcPr marL="4572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37602">
                <a:tc>
                  <a:txBody>
                    <a:bodyPr/>
                    <a:lstStyle/>
                    <a:p>
                      <a:pPr marL="0" marR="0" indent="0" algn="l" defTabSz="9215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prstClr val="black"/>
                          </a:solidFill>
                          <a:ea typeface="MS PGothic" pitchFamily="34" charset="-128"/>
                        </a:rPr>
                        <a:t>Avoidable Utilization</a:t>
                      </a:r>
                    </a:p>
                  </a:txBody>
                  <a:tcPr marL="4572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54966">
                <a:tc>
                  <a:txBody>
                    <a:bodyPr/>
                    <a:lstStyle/>
                    <a:p>
                      <a:pPr marL="166688" marR="0" indent="0" algn="l" defTabSz="9215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prstClr val="black"/>
                          </a:solidFill>
                          <a:latin typeface="+mn-lt"/>
                          <a:ea typeface="MS PGothic" pitchFamily="34" charset="-128"/>
                          <a:cs typeface="+mn-cs"/>
                        </a:rPr>
                        <a:t>% reduction in avoidable inpatient admissions</a:t>
                      </a:r>
                    </a:p>
                  </a:txBody>
                  <a:tcPr marL="4572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54966">
                <a:tc>
                  <a:txBody>
                    <a:bodyPr/>
                    <a:lstStyle/>
                    <a:p>
                      <a:pPr marL="166688" marR="0" indent="0" algn="l" defTabSz="9215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prstClr val="black"/>
                          </a:solidFill>
                          <a:latin typeface="+mn-lt"/>
                          <a:ea typeface="MS PGothic" pitchFamily="34" charset="-128"/>
                          <a:cs typeface="+mn-cs"/>
                        </a:rPr>
                        <a:t>% reduction in hospital all-cause readmissions </a:t>
                      </a:r>
                    </a:p>
                  </a:txBody>
                  <a:tcPr marL="4572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0790462"/>
              </p:ext>
            </p:extLst>
          </p:nvPr>
        </p:nvGraphicFramePr>
        <p:xfrm>
          <a:off x="4419600" y="990600"/>
          <a:ext cx="4419600" cy="54160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/>
              </a:tblGrid>
              <a:tr h="298237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Measure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192029">
                <a:tc>
                  <a:txBody>
                    <a:bodyPr/>
                    <a:lstStyle/>
                    <a:p>
                      <a:pPr marL="0" marR="0" indent="0" algn="l" defTabSz="9215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prstClr val="black"/>
                          </a:solidFill>
                          <a:ea typeface="MS PGothic" pitchFamily="34" charset="-128"/>
                        </a:rPr>
                        <a:t>Chronic Disease Management</a:t>
                      </a:r>
                    </a:p>
                  </a:txBody>
                  <a:tcPr marL="4572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19449">
                <a:tc>
                  <a:txBody>
                    <a:bodyPr/>
                    <a:lstStyle/>
                    <a:p>
                      <a:pPr marL="166688" marR="0" indent="0" algn="l" defTabSz="9215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rPr>
                        <a:t>Controlling high blood pressure (CBP)</a:t>
                      </a:r>
                    </a:p>
                  </a:txBody>
                  <a:tcPr marL="4572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9449">
                <a:tc>
                  <a:txBody>
                    <a:bodyPr/>
                    <a:lstStyle/>
                    <a:p>
                      <a:pPr marL="166688" marR="0" indent="0" algn="l" defTabSz="9215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rPr>
                        <a:t>PQI-5:  COPD</a:t>
                      </a:r>
                    </a:p>
                  </a:txBody>
                  <a:tcPr marL="4572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9449">
                <a:tc>
                  <a:txBody>
                    <a:bodyPr/>
                    <a:lstStyle/>
                    <a:p>
                      <a:pPr marL="166688" marR="0" indent="0" algn="l" defTabSz="9215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rPr>
                        <a:t>PQI-8:  Congestive Heart Failure Admission Rate</a:t>
                      </a:r>
                    </a:p>
                  </a:txBody>
                  <a:tcPr marL="4572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9449">
                <a:tc>
                  <a:txBody>
                    <a:bodyPr/>
                    <a:lstStyle/>
                    <a:p>
                      <a:pPr marL="166688" indent="0" algn="l" defTabSz="921552" rtl="0" eaLnBrk="1" latinLnBrk="0" hangingPunct="1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100" kern="1200" dirty="0" smtClean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rPr>
                        <a:t>Medication Management for People with Asthma (MMA)</a:t>
                      </a:r>
                    </a:p>
                  </a:txBody>
                  <a:tcPr marL="4572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9449">
                <a:tc>
                  <a:txBody>
                    <a:bodyPr/>
                    <a:lstStyle/>
                    <a:p>
                      <a:pPr marL="166688" indent="0" algn="l" defTabSz="921552" rtl="0" eaLnBrk="1" latinLnBrk="0" hangingPunct="1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100" kern="1200" dirty="0" smtClean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rPr>
                        <a:t>Comprehensive diabetes care: A1c poor control (CDC)</a:t>
                      </a:r>
                    </a:p>
                  </a:txBody>
                  <a:tcPr marL="4572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9449">
                <a:tc>
                  <a:txBody>
                    <a:bodyPr/>
                    <a:lstStyle/>
                    <a:p>
                      <a:pPr marL="166688" indent="0" algn="l" defTabSz="921552" rtl="0" eaLnBrk="1" latinLnBrk="0" hangingPunct="1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100" kern="1200" dirty="0" smtClean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rPr>
                        <a:t>Comprehensive diabetes care:  High blood pressure control (CDC)</a:t>
                      </a:r>
                      <a:endParaRPr lang="en-US" sz="1100" kern="120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2029">
                <a:tc>
                  <a:txBody>
                    <a:bodyPr/>
                    <a:lstStyle/>
                    <a:p>
                      <a:pPr marL="0" marR="0" indent="0" algn="l" defTabSz="9215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prstClr val="black"/>
                          </a:solidFill>
                          <a:ea typeface="MS PGothic" pitchFamily="34" charset="-128"/>
                        </a:rPr>
                        <a:t>Behavioral Health / Substance Abuse </a:t>
                      </a:r>
                    </a:p>
                  </a:txBody>
                  <a:tcPr marL="4572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22078">
                <a:tc>
                  <a:txBody>
                    <a:bodyPr/>
                    <a:lstStyle/>
                    <a:p>
                      <a:pPr marL="166688" indent="0" algn="l" defTabSz="921552" rtl="0" eaLnBrk="1" latinLnBrk="0" hangingPunct="1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100" kern="1200" dirty="0" smtClean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rPr>
                        <a:t>Screening for clinical depression and follow-up plan:  Ages 12-17</a:t>
                      </a:r>
                    </a:p>
                  </a:txBody>
                  <a:tcPr marL="4572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2078">
                <a:tc>
                  <a:txBody>
                    <a:bodyPr/>
                    <a:lstStyle/>
                    <a:p>
                      <a:pPr marL="166688" indent="0" algn="l" defTabSz="921552" rtl="0" eaLnBrk="1" latinLnBrk="0" hangingPunct="1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100" kern="1200" dirty="0" smtClean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rPr>
                        <a:t>Screening for clinical depression and follow-up plan:  Age 18+</a:t>
                      </a:r>
                    </a:p>
                  </a:txBody>
                  <a:tcPr marL="4572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2078">
                <a:tc>
                  <a:txBody>
                    <a:bodyPr/>
                    <a:lstStyle/>
                    <a:p>
                      <a:pPr marL="166688" indent="0" algn="l" defTabSz="921552" rtl="0" eaLnBrk="1" latinLnBrk="0" hangingPunct="1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100" kern="1200" dirty="0" smtClean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rPr>
                        <a:t>Depression remission at 12 months </a:t>
                      </a:r>
                    </a:p>
                  </a:txBody>
                  <a:tcPr marL="4572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2078">
                <a:tc>
                  <a:txBody>
                    <a:bodyPr/>
                    <a:lstStyle/>
                    <a:p>
                      <a:pPr marL="166688" indent="0" algn="l" defTabSz="921552" rtl="0" eaLnBrk="1" latinLnBrk="0" hangingPunct="1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100" kern="1200" dirty="0" smtClean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rPr>
                        <a:t>Initiation and Engagement of AOD Treatment (IET)</a:t>
                      </a:r>
                    </a:p>
                  </a:txBody>
                  <a:tcPr marL="4572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2078">
                <a:tc>
                  <a:txBody>
                    <a:bodyPr/>
                    <a:lstStyle/>
                    <a:p>
                      <a:pPr marL="166688" indent="0" algn="l" defTabSz="921552" rtl="0" eaLnBrk="1" latinLnBrk="0" hangingPunct="1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100" kern="1200" dirty="0" smtClean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rPr>
                        <a:t>Follow-Up After Hospitalization for Mental Illness (FUH)</a:t>
                      </a:r>
                    </a:p>
                  </a:txBody>
                  <a:tcPr marL="4572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52053">
                <a:tc>
                  <a:txBody>
                    <a:bodyPr/>
                    <a:lstStyle/>
                    <a:p>
                      <a:pPr marL="166688" indent="0" algn="l" defTabSz="921552" rtl="0" eaLnBrk="1" latinLnBrk="0" hangingPunct="1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100" kern="1200" dirty="0" smtClean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rPr>
                        <a:t>Use of Multiple Concurrent Antipsychotics in Children and Adolescents (APC)</a:t>
                      </a:r>
                    </a:p>
                  </a:txBody>
                  <a:tcPr marL="4572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2078">
                <a:tc>
                  <a:txBody>
                    <a:bodyPr/>
                    <a:lstStyle/>
                    <a:p>
                      <a:pPr marL="166688" indent="0" algn="l" defTabSz="921552" rtl="0" eaLnBrk="1" latinLnBrk="0" hangingPunct="1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100" kern="1200" dirty="0" smtClean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rPr>
                        <a:t>Follow-up care for children prescribed ADHD medication</a:t>
                      </a:r>
                      <a:endParaRPr lang="en-US" sz="1100" kern="120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2029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sz="1200" b="1" dirty="0" smtClean="0">
                          <a:solidFill>
                            <a:prstClr val="black"/>
                          </a:solidFill>
                          <a:ea typeface="MS PGothic" pitchFamily="34" charset="-128"/>
                        </a:rPr>
                        <a:t>Long Term Services and Supports</a:t>
                      </a:r>
                    </a:p>
                  </a:txBody>
                  <a:tcPr marL="4572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6195">
                <a:tc>
                  <a:txBody>
                    <a:bodyPr/>
                    <a:lstStyle/>
                    <a:p>
                      <a:pPr marL="166688" indent="0" algn="l" defTabSz="921552" rtl="0" eaLnBrk="1" latinLnBrk="0" hangingPunct="1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100" kern="1200" dirty="0" smtClean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rPr>
                        <a:t>Patients 18 and older with documentation of a functional outcome assessment and a care plan </a:t>
                      </a:r>
                      <a:endParaRPr lang="en-US" sz="1100" kern="120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64292">
                <a:tc>
                  <a:txBody>
                    <a:bodyPr/>
                    <a:lstStyle/>
                    <a:p>
                      <a:pPr marL="166688" indent="0" algn="l" defTabSz="921552" rtl="0" eaLnBrk="1" latinLnBrk="0" hangingPunct="1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100" kern="1200" dirty="0" smtClean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rPr>
                        <a:t>Service/care plans address participants' assessed needs (including health and safety risk factors) either by the provision of waiver services or through other means</a:t>
                      </a:r>
                    </a:p>
                  </a:txBody>
                  <a:tcPr marL="4572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2197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CMS/AHIP ACO core measure set</a:t>
            </a:r>
            <a:br>
              <a:rPr lang="en-US" dirty="0" smtClean="0">
                <a:solidFill>
                  <a:schemeClr val="accent1"/>
                </a:solidFill>
              </a:rPr>
            </a:br>
            <a:r>
              <a:rPr lang="en-US" b="0" i="1" dirty="0" smtClean="0">
                <a:solidFill>
                  <a:schemeClr val="accent1"/>
                </a:solidFill>
              </a:rPr>
              <a:t>released 2/6/16</a:t>
            </a:r>
            <a:endParaRPr lang="en-US" b="0" dirty="0">
              <a:solidFill>
                <a:schemeClr val="accent1"/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76201" y="990600"/>
            <a:ext cx="8991599" cy="5791200"/>
            <a:chOff x="218365" y="990600"/>
            <a:chExt cx="8773235" cy="5791200"/>
          </a:xfrm>
        </p:grpSpPr>
        <p:sp>
          <p:nvSpPr>
            <p:cNvPr id="10" name="Rectangle 9"/>
            <p:cNvSpPr/>
            <p:nvPr/>
          </p:nvSpPr>
          <p:spPr>
            <a:xfrm>
              <a:off x="228600" y="990600"/>
              <a:ext cx="4343400" cy="13716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Cardiovascular Care </a:t>
              </a:r>
            </a:p>
            <a:p>
              <a:pPr marL="285750" indent="-285750">
                <a:buFontTx/>
                <a:buChar char="-"/>
              </a:pPr>
              <a:r>
                <a:rPr lang="en-US" sz="1400" dirty="0" smtClean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Controlling high blood pressure </a:t>
              </a:r>
            </a:p>
            <a:p>
              <a:pPr marL="285750" indent="-285750">
                <a:buFontTx/>
                <a:buChar char="-"/>
              </a:pPr>
              <a:r>
                <a:rPr lang="en-US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Persistent beta blocker treatment after heart attack </a:t>
              </a:r>
            </a:p>
            <a:p>
              <a:pPr marL="285750" indent="-285750">
                <a:buFontTx/>
                <a:buChar char="-"/>
              </a:pPr>
              <a:r>
                <a:rPr lang="en-US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Ischemic vascular disease: use of aspirin or another antithrombotic</a:t>
              </a:r>
              <a:endPara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28600" y="2438400"/>
              <a:ext cx="4343400" cy="19812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Diabetes</a:t>
              </a:r>
            </a:p>
            <a:p>
              <a:pPr marL="285750" indent="-285750">
                <a:buFontTx/>
                <a:buChar char="-"/>
              </a:pPr>
              <a:r>
                <a:rPr lang="en-US" sz="1400" dirty="0" smtClean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Comprehensive diabetes care: HbA1c poor control (&gt;9.0%)</a:t>
              </a:r>
            </a:p>
            <a:p>
              <a:pPr marL="285750" indent="-285750">
                <a:buFontTx/>
                <a:buChar char="-"/>
              </a:pPr>
              <a:r>
                <a:rPr lang="en-US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Comprehensive diabetes care: eye exam</a:t>
              </a:r>
            </a:p>
            <a:p>
              <a:pPr marL="285750" indent="-285750">
                <a:buFontTx/>
                <a:buChar char="-"/>
              </a:pPr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Comprehensive diabetes care: hemoglobin A1c (HbA1c) testing </a:t>
              </a:r>
              <a:endPara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5750" indent="-285750">
                <a:buFontTx/>
                <a:buChar char="-"/>
              </a:pPr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Comprehensive diabetes care: foot </a:t>
              </a:r>
              <a:r>
                <a:rPr lang="en-US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exam</a:t>
              </a:r>
            </a:p>
            <a:p>
              <a:pPr marL="285750" indent="-285750">
                <a:buFontTx/>
                <a:buChar char="-"/>
              </a:pPr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Comprehensive diabetes care: medical attention for nephropathy 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48200" y="3581400"/>
              <a:ext cx="4343400" cy="5334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Care Coordination / Patient Safety </a:t>
              </a:r>
            </a:p>
            <a:p>
              <a:r>
                <a:rPr lang="en-US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 </a:t>
              </a:r>
              <a:r>
                <a:rPr lang="en-US" sz="1400" dirty="0" smtClean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Medication reconciliation </a:t>
              </a:r>
              <a:endParaRPr lang="en-US" sz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18365" y="4495800"/>
              <a:ext cx="4343400" cy="22860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Prevention and Wellness</a:t>
              </a:r>
            </a:p>
            <a:p>
              <a:pPr marL="285750" indent="-285750">
                <a:buFontTx/>
                <a:buChar char="-"/>
              </a:pPr>
              <a:r>
                <a:rPr lang="en-US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Cervical cancer screening </a:t>
              </a:r>
            </a:p>
            <a:p>
              <a:pPr marL="285750" indent="-285750">
                <a:buFontTx/>
                <a:buChar char="-"/>
              </a:pPr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Non-recommended cervical cancer screening in adolescent </a:t>
              </a:r>
              <a:r>
                <a:rPr lang="en-US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females</a:t>
              </a:r>
            </a:p>
            <a:p>
              <a:pPr marL="285750" indent="-285750">
                <a:buFontTx/>
                <a:buChar char="-"/>
              </a:pPr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Breast cancer </a:t>
              </a:r>
              <a:r>
                <a:rPr lang="en-US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screening</a:t>
              </a:r>
            </a:p>
            <a:p>
              <a:pPr marL="285750" indent="-285750">
                <a:buFontTx/>
                <a:buChar char="-"/>
              </a:pPr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Colorectal cancer </a:t>
              </a:r>
              <a:r>
                <a:rPr lang="en-US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screening</a:t>
              </a:r>
            </a:p>
            <a:p>
              <a:pPr marL="285750" indent="-285750">
                <a:buFontTx/>
                <a:buChar char="-"/>
              </a:pPr>
              <a:r>
                <a:rPr lang="en-US" sz="1400" dirty="0" smtClean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Preventive care screening: tobacco use: screening and cessation</a:t>
              </a:r>
            </a:p>
            <a:p>
              <a:pPr marL="285750" indent="-285750">
                <a:buFontTx/>
                <a:buChar char="-"/>
              </a:pPr>
              <a:r>
                <a:rPr lang="en-US" sz="1400" dirty="0" smtClean="0">
                  <a:solidFill>
                    <a:schemeClr val="accent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Preventive care and screening: body mass index (BMI) screening and follow-up</a:t>
              </a:r>
              <a:endParaRPr lang="en-US" sz="14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48200" y="990600"/>
              <a:ext cx="4343400" cy="5334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Utilization and Cost/Overuse</a:t>
              </a:r>
            </a:p>
            <a:p>
              <a:pPr marL="285750" indent="-285750">
                <a:buFontTx/>
                <a:buChar char="-"/>
              </a:pPr>
              <a:r>
                <a:rPr lang="en-US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Use of imaging studies for low back pain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648200" y="4191000"/>
              <a:ext cx="4343400" cy="24384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Patient Experience </a:t>
              </a:r>
            </a:p>
            <a:p>
              <a:pPr marL="285750" indent="-285750">
                <a:buFontTx/>
                <a:buChar char="-"/>
              </a:pPr>
              <a:r>
                <a:rPr lang="en-US" sz="1400" dirty="0" smtClean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CG CAHPS</a:t>
              </a:r>
            </a:p>
            <a:p>
              <a:pPr marL="742950" lvl="1" indent="-285750">
                <a:buFontTx/>
                <a:buChar char="-"/>
              </a:pPr>
              <a:r>
                <a:rPr lang="en-US" sz="1400" dirty="0" smtClean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Getting timely care, appointments, and information </a:t>
              </a:r>
            </a:p>
            <a:p>
              <a:pPr marL="742950" lvl="1" indent="-285750">
                <a:buFontTx/>
                <a:buChar char="-"/>
              </a:pPr>
              <a:r>
                <a:rPr lang="en-US" sz="1400" dirty="0" smtClean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How well your doctors communicate</a:t>
              </a:r>
            </a:p>
            <a:p>
              <a:pPr marL="742950" lvl="1" indent="-285750">
                <a:buFontTx/>
                <a:buChar char="-"/>
              </a:pPr>
              <a:r>
                <a:rPr lang="en-US" sz="1400" dirty="0" smtClean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Patients’ rating of doctor</a:t>
              </a:r>
            </a:p>
            <a:p>
              <a:pPr marL="742950" lvl="1" indent="-285750">
                <a:buFontTx/>
                <a:buChar char="-"/>
              </a:pPr>
              <a:r>
                <a:rPr lang="en-US" sz="1400" dirty="0" smtClean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Access to specialists</a:t>
              </a:r>
            </a:p>
            <a:p>
              <a:pPr marL="742950" lvl="1" indent="-285750">
                <a:buFontTx/>
                <a:buChar char="-"/>
              </a:pPr>
              <a:r>
                <a:rPr lang="en-US" sz="1400" dirty="0" smtClean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Health promotion and education </a:t>
              </a:r>
            </a:p>
            <a:p>
              <a:pPr marL="742950" lvl="1" indent="-285750">
                <a:buFontTx/>
                <a:buChar char="-"/>
              </a:pPr>
              <a:r>
                <a:rPr lang="en-US" sz="1400" dirty="0" smtClean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Shared decision making</a:t>
              </a:r>
            </a:p>
            <a:p>
              <a:pPr marL="742950" lvl="1" indent="-285750">
                <a:buFontTx/>
                <a:buChar char="-"/>
              </a:pPr>
              <a:r>
                <a:rPr lang="en-US" sz="1400" dirty="0" smtClean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Health status/functional status</a:t>
              </a:r>
            </a:p>
            <a:p>
              <a:pPr marL="742950" lvl="1" indent="-285750">
                <a:buFontTx/>
                <a:buChar char="-"/>
              </a:pPr>
              <a:r>
                <a:rPr lang="en-US" sz="1400" dirty="0" smtClean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Stewardship of patient resources</a:t>
              </a:r>
              <a:endParaRPr lang="en-US" sz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635690" y="2590800"/>
              <a:ext cx="4343400" cy="9144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Behavioral Health </a:t>
              </a:r>
            </a:p>
            <a:p>
              <a:pPr marL="285750" indent="-285750">
                <a:buFontTx/>
                <a:buChar char="-"/>
              </a:pPr>
              <a:r>
                <a:rPr lang="en-US" sz="1400" dirty="0" smtClean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Depression remission at 12 months</a:t>
              </a:r>
            </a:p>
            <a:p>
              <a:pPr marL="285750" indent="-285750">
                <a:buFontTx/>
                <a:buChar char="-"/>
              </a:pPr>
              <a:r>
                <a:rPr lang="en-US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Depression remission at 12 months – progress toward remission </a:t>
              </a:r>
              <a:endPara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635690" y="1600200"/>
              <a:ext cx="4343400" cy="9144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Pulmonary </a:t>
              </a:r>
            </a:p>
            <a:p>
              <a:pPr marL="285750" indent="-285750">
                <a:buFontTx/>
                <a:buChar char="-"/>
              </a:pPr>
              <a:r>
                <a:rPr lang="en-US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Medication management for people with asthma</a:t>
              </a:r>
            </a:p>
            <a:p>
              <a:pPr marL="285750" indent="-285750">
                <a:buFontTx/>
                <a:buChar char="-"/>
              </a:pPr>
              <a:r>
                <a:rPr lang="en-US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Avoidance of antibiotic treatment in adults with acute bronchitis</a:t>
              </a:r>
              <a:endPara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4724400" y="66294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solidFill>
                  <a:srgbClr val="C00000"/>
                </a:solidFill>
              </a:rPr>
              <a:t>* Overlap with MassHealth measures indicated in red</a:t>
            </a:r>
            <a:endParaRPr lang="en-US" sz="12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15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Proposed HPC ACO measure set </a:t>
            </a:r>
            <a:endParaRPr lang="en-US" dirty="0">
              <a:solidFill>
                <a:schemeClr val="accent1"/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379039487"/>
              </p:ext>
            </p:extLst>
          </p:nvPr>
        </p:nvGraphicFramePr>
        <p:xfrm>
          <a:off x="228600" y="228600"/>
          <a:ext cx="87630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990600" y="609600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aseline="30000" dirty="0" smtClean="0"/>
              <a:t>1</a:t>
            </a:r>
            <a:r>
              <a:rPr lang="en-US" sz="1200" dirty="0" smtClean="0"/>
              <a:t> AHRQ’s Prevention Quality Indicators (PQI); data source: CHIA/Hospital Discharge Database (HDD)</a:t>
            </a:r>
          </a:p>
          <a:p>
            <a:r>
              <a:rPr lang="en-US" sz="1200" baseline="30000" dirty="0" smtClean="0"/>
              <a:t>2</a:t>
            </a:r>
            <a:r>
              <a:rPr lang="en-US" sz="1200" dirty="0" smtClean="0"/>
              <a:t> Hospital-Wide-All-Cause Unplanned Readmission (Yale/CMS); NQF#1789; data source: CHIA/Hospital Discharge Database (HDD)</a:t>
            </a:r>
          </a:p>
        </p:txBody>
      </p:sp>
      <p:sp>
        <p:nvSpPr>
          <p:cNvPr id="4" name="Rectangle 3"/>
          <p:cNvSpPr/>
          <p:nvPr/>
        </p:nvSpPr>
        <p:spPr>
          <a:xfrm>
            <a:off x="1447800" y="4648200"/>
            <a:ext cx="6248400" cy="457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Pediatric measures </a:t>
            </a:r>
            <a:r>
              <a:rPr lang="en-US" sz="1400" i="1" dirty="0" smtClean="0">
                <a:solidFill>
                  <a:schemeClr val="tx1"/>
                </a:solidFill>
              </a:rPr>
              <a:t>(next slide)</a:t>
            </a:r>
            <a:endParaRPr lang="en-US" sz="14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92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Proposed pediatric measures for HPC ACO measure set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505477987"/>
              </p:ext>
            </p:extLst>
          </p:nvPr>
        </p:nvGraphicFramePr>
        <p:xfrm>
          <a:off x="152400" y="914400"/>
          <a:ext cx="88392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1295400" y="6046076"/>
            <a:ext cx="1828800" cy="381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 smtClean="0">
                <a:solidFill>
                  <a:schemeClr val="tx1"/>
                </a:solidFill>
              </a:rPr>
              <a:t>MassHealth</a:t>
            </a:r>
            <a:r>
              <a:rPr lang="en-US" sz="1100" dirty="0" smtClean="0">
                <a:solidFill>
                  <a:schemeClr val="tx1"/>
                </a:solidFill>
              </a:rPr>
              <a:t> and </a:t>
            </a:r>
            <a:r>
              <a:rPr lang="en-US" sz="1100" dirty="0" err="1" smtClean="0">
                <a:solidFill>
                  <a:schemeClr val="tx1"/>
                </a:solidFill>
              </a:rPr>
              <a:t>BCBSMA</a:t>
            </a:r>
            <a:r>
              <a:rPr lang="en-US" sz="1100" dirty="0" smtClean="0">
                <a:solidFill>
                  <a:schemeClr val="tx1"/>
                </a:solidFill>
              </a:rPr>
              <a:t> measures 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705600" y="6046076"/>
            <a:ext cx="1828800" cy="381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 smtClean="0">
                <a:solidFill>
                  <a:schemeClr val="tx1"/>
                </a:solidFill>
              </a:rPr>
              <a:t>BCBSMA</a:t>
            </a:r>
            <a:r>
              <a:rPr lang="en-US" sz="1100" dirty="0" smtClean="0">
                <a:solidFill>
                  <a:schemeClr val="tx1"/>
                </a:solidFill>
              </a:rPr>
              <a:t> measures 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533400" y="5943600"/>
            <a:ext cx="7924800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038600" y="6046076"/>
            <a:ext cx="1828800" cy="381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 smtClean="0">
                <a:solidFill>
                  <a:schemeClr val="tx1"/>
                </a:solidFill>
              </a:rPr>
              <a:t>MassHealth</a:t>
            </a:r>
            <a:r>
              <a:rPr lang="en-US" sz="1100" dirty="0" smtClean="0">
                <a:solidFill>
                  <a:schemeClr val="tx1"/>
                </a:solidFill>
              </a:rPr>
              <a:t> measures</a:t>
            </a:r>
            <a:endParaRPr lang="en-US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61576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3045&quot;&gt;&lt;version val=&quot;24164&quot;/&gt;&lt;CPresentation id=&quot;1&quot;&gt;&lt;m_precDefaultNumber&gt;&lt;m_yearfmt&gt;&lt;begin val=&quot;0&quot;/&gt;&lt;end val=&quot;4&quot;/&gt;&lt;/m_yearfmt&gt;&lt;/m_precDefaultNumber&gt;&lt;m_precDefaultPercent&gt;&lt;m_yearfmt&gt;&lt;begin val=&quot;0&quot;/&gt;&lt;end val=&quot;4&quot;/&gt;&lt;/m_yearfmt&gt;&lt;/m_precDefaultPercent&gt;&lt;m_precDefaultDate&gt;&lt;m_yearfmt&gt;&lt;begin val=&quot;0&quot;/&gt;&lt;end val=&quot;4&quot;/&gt;&lt;/m_yearfmt&gt;&lt;/m_precDefaultDate&gt;&lt;m_precDefaultYear&gt;&lt;m_bNumberIsYear val=&quot;0&quot;/&gt;&lt;m_strFormatTime&gt;%Y&lt;/m_strFormatTime&gt;&lt;m_yearfmt&gt;&lt;begin val=&quot;0&quot;/&gt;&lt;end val=&quot;0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bNumberIsYear val=&quot;0&quot;/&gt;&lt;m_strFormatTime&gt;%d.&lt;/m_strFormatTime&gt;&lt;m_yearfmt&gt;&lt;begin val=&quot;0&quot;/&gt;&lt;end val=&quot;4&quot;/&gt;&lt;/m_yearfmt&gt;&lt;/m_precDefaultWeek&gt;&lt;m_precDefaultDay&gt;&lt;m_bNumberIsYear val=&quot;0&quot;/&gt;&lt;m_strFormatTime&gt;%#d&lt;/m_strFormatTime&gt;&lt;m_yearfmt&gt;&lt;begin val=&quot;0&quot;/&gt;&lt;end val=&quot;4&quot;/&gt;&lt;/m_yearfmt&gt;&lt;/m_precDefaultDay&gt;&lt;m_mruColor&gt;&lt;m_vecMRU length=&quot;0&quot;/&gt;&lt;/m_mruColor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Vd6LFkgCkOZ4w1VSj1E6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WnnWs5j_Ee1OPA6J4.Eg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KHra340XEWXlroT2vrVj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FHOE9IFkE2r7yz92PfwO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YRACyRDq0S3YwY2N.1aG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a8JT3c7X0.KyzvTyOw3h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C_vL3WklUCYdzBEhVMB3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y.C5_UlM0y5RM5oTc.XL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UnrwfQDSEq4D1LpOTvZSw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KJWYqhnoEm6pVeryfZ8B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oWkV4MQKEehcH_n_iD6uw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ozvwYqdLku9No20RCI9dg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DkUnyJar02aoaeV4JRI_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SQ2wytEwUKwzxWluXOHs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fWCO7hM.UWncV3x6txa2Q"/>
</p:tagLst>
</file>

<file path=ppt/theme/theme1.xml><?xml version="1.0" encoding="utf-8"?>
<a:theme xmlns:a="http://schemas.openxmlformats.org/drawingml/2006/main" name="2016 HPC Powerpoint template_blank">
  <a:themeElements>
    <a:clrScheme name="HPC color theme">
      <a:dk1>
        <a:sysClr val="windowText" lastClr="000000"/>
      </a:dk1>
      <a:lt1>
        <a:sysClr val="window" lastClr="FFFFFF"/>
      </a:lt1>
      <a:dk2>
        <a:srgbClr val="A5A5A5"/>
      </a:dk2>
      <a:lt2>
        <a:srgbClr val="718DB9"/>
      </a:lt2>
      <a:accent1>
        <a:srgbClr val="094975"/>
      </a:accent1>
      <a:accent2>
        <a:srgbClr val="F2682A"/>
      </a:accent2>
      <a:accent3>
        <a:srgbClr val="FAA721"/>
      </a:accent3>
      <a:accent4>
        <a:srgbClr val="33A0C8"/>
      </a:accent4>
      <a:accent5>
        <a:srgbClr val="C0504D"/>
      </a:accent5>
      <a:accent6>
        <a:srgbClr val="9BBB59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2016 HPC Powerpoint template_blank</Template>
  <TotalTime>5220</TotalTime>
  <Words>1184</Words>
  <Application>Microsoft Office PowerPoint</Application>
  <PresentationFormat>On-screen Show (4:3)</PresentationFormat>
  <Paragraphs>209</Paragraphs>
  <Slides>10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2016 HPC Powerpoint template_blank</vt:lpstr>
      <vt:lpstr>think-cell Slide</vt:lpstr>
      <vt:lpstr>PowerPoint Presentation</vt:lpstr>
      <vt:lpstr>ACO certification program goals</vt:lpstr>
      <vt:lpstr>Arc of the ACO certification program</vt:lpstr>
      <vt:lpstr>Overall ACO program structure </vt:lpstr>
      <vt:lpstr>Proposed ACO certification program design </vt:lpstr>
      <vt:lpstr>MassHealth measure set - DRAFT under development</vt:lpstr>
      <vt:lpstr>CMS/AHIP ACO core measure set released 2/6/16</vt:lpstr>
      <vt:lpstr>Proposed HPC ACO measure set </vt:lpstr>
      <vt:lpstr>Proposed pediatric measures for HPC ACO measure set</vt:lpstr>
      <vt:lpstr>ACO quality measurement process timeline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ANF</dc:creator>
  <cp:lastModifiedBy>ANF</cp:lastModifiedBy>
  <cp:revision>138</cp:revision>
  <cp:lastPrinted>2016-03-17T20:32:50Z</cp:lastPrinted>
  <dcterms:created xsi:type="dcterms:W3CDTF">2016-03-10T19:01:30Z</dcterms:created>
  <dcterms:modified xsi:type="dcterms:W3CDTF">2016-04-07T21:13:53Z</dcterms:modified>
</cp:coreProperties>
</file>