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  <p:sldMasterId id="2147483886" r:id="rId2"/>
    <p:sldMasterId id="2147483898" r:id="rId3"/>
    <p:sldMasterId id="214748391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99" r:id="rId6"/>
    <p:sldId id="339" r:id="rId7"/>
    <p:sldId id="347" r:id="rId8"/>
    <p:sldId id="348" r:id="rId9"/>
    <p:sldId id="351" r:id="rId10"/>
    <p:sldId id="352" r:id="rId11"/>
    <p:sldId id="353" r:id="rId12"/>
    <p:sldId id="277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3" autoAdjust="0"/>
    <p:restoredTop sz="78000" autoAdjust="0"/>
  </p:normalViewPr>
  <p:slideViewPr>
    <p:cSldViewPr>
      <p:cViewPr>
        <p:scale>
          <a:sx n="100" d="100"/>
          <a:sy n="100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92" d="100"/>
          <a:sy n="92" d="100"/>
        </p:scale>
        <p:origin x="-3690" y="-60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>
              <a:defRPr sz="1200"/>
            </a:lvl1pPr>
          </a:lstStyle>
          <a:p>
            <a:pPr>
              <a:defRPr/>
            </a:pPr>
            <a:fld id="{0AC4C13E-2AF4-46AA-BDF9-7555BF8E68EF}" type="datetimeFigureOut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>
              <a:defRPr sz="1200"/>
            </a:lvl1pPr>
          </a:lstStyle>
          <a:p>
            <a:pPr>
              <a:defRPr/>
            </a:pPr>
            <a:fld id="{129F0B87-08A9-4DFB-8D93-8FA5C681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B282DA-EFE4-4DC7-99A3-37C6B5FEFF58}" type="datetimeFigureOut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33" tIns="46316" rIns="92633" bIns="463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4912"/>
            <a:ext cx="5608320" cy="4183220"/>
          </a:xfrm>
          <a:prstGeom prst="rect">
            <a:avLst/>
          </a:prstGeom>
        </p:spPr>
        <p:txBody>
          <a:bodyPr vert="horz" lIns="92633" tIns="46316" rIns="92633" bIns="463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D7BB21-502C-4115-9990-96DDF20D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12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>
              <a:defRPr/>
            </a:pPr>
            <a:endParaRPr lang="en-US" alt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267200"/>
            <a:ext cx="560832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lv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7BB21-502C-4115-9990-96DDF20D4FC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99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7BB21-502C-4115-9990-96DDF20D4FC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8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34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78839CF5-AA51-4436-8BB1-643D76291E4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58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3A7F7C0-A169-4E36-9CF2-A143A981D7B4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810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2FD5AB4-29BB-4CE2-9E20-E289110DA47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7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1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80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983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06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20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6860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89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17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124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53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13288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084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63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01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04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2223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1083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40515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967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8044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984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6C4410CD-B8DF-456A-BA7C-B090BA161AC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622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F7A553C7-F765-4C2A-984F-5B23BA12DEB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89339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B55CDA1-7FB5-4E27-BA5B-7B8FA3646914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2319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9977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1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406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5611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242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8837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102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2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56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6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47E67DB1-F9D4-4291-94CE-B12190BB1CD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14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F6565F62-FAA7-4C8D-8BAB-59BC9E23C52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1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ago/openmeet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qac@state.ma.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Statewide Quality Advisory Committee (SQAC) Meeting</a:t>
            </a:r>
            <a:endParaRPr lang="en-US" altLang="en-US" sz="310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April 24, 2017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Welcome and Open Meeting Law</a:t>
            </a:r>
            <a:r>
              <a:rPr lang="en-US" sz="2000" dirty="0"/>
              <a:t>	 </a:t>
            </a:r>
            <a:r>
              <a:rPr lang="en-US" sz="2000" dirty="0" smtClean="0"/>
              <a:t>    3:00 </a:t>
            </a:r>
            <a:r>
              <a:rPr lang="en-US" sz="2000" dirty="0"/>
              <a:t>– </a:t>
            </a:r>
            <a:r>
              <a:rPr lang="en-US" sz="2000" dirty="0" smtClean="0"/>
              <a:t>3:10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Introductions		</a:t>
            </a:r>
            <a:r>
              <a:rPr lang="en-US" sz="2000" dirty="0"/>
              <a:t>		</a:t>
            </a:r>
            <a:r>
              <a:rPr lang="en-US" sz="2000" dirty="0" smtClean="0"/>
              <a:t>     3:10 </a:t>
            </a:r>
            <a:r>
              <a:rPr lang="en-US" sz="2000" dirty="0"/>
              <a:t>– </a:t>
            </a:r>
            <a:r>
              <a:rPr lang="en-US" sz="2000" dirty="0" smtClean="0"/>
              <a:t>3:45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r>
              <a:rPr lang="en-US" sz="2000" dirty="0" smtClean="0"/>
              <a:t>2017 SQAC Agenda	</a:t>
            </a:r>
            <a:r>
              <a:rPr lang="en-US" sz="2000" dirty="0"/>
              <a:t>		     </a:t>
            </a:r>
            <a:r>
              <a:rPr lang="en-US" sz="2000" dirty="0" smtClean="0"/>
              <a:t>3:45 </a:t>
            </a:r>
            <a:r>
              <a:rPr lang="en-US" sz="2000" dirty="0"/>
              <a:t>– </a:t>
            </a:r>
            <a:r>
              <a:rPr lang="en-US" sz="2000" dirty="0" smtClean="0"/>
              <a:t>4:45</a:t>
            </a:r>
            <a:endParaRPr lang="en-US" sz="2000" dirty="0"/>
          </a:p>
          <a:p>
            <a:pPr lvl="1"/>
            <a:r>
              <a:rPr lang="en-US" sz="1800" dirty="0" smtClean="0"/>
              <a:t>Open Discussion</a:t>
            </a:r>
          </a:p>
          <a:p>
            <a:pPr lvl="1"/>
            <a:r>
              <a:rPr lang="en-US" sz="1800" dirty="0" smtClean="0"/>
              <a:t>Staff Recommendation</a:t>
            </a:r>
            <a:r>
              <a:rPr lang="en-US" sz="1600" dirty="0" smtClean="0"/>
              <a:t>	</a:t>
            </a:r>
            <a:endParaRPr lang="en-US" sz="1600" dirty="0"/>
          </a:p>
          <a:p>
            <a:pPr marL="0" indent="0">
              <a:buNone/>
            </a:pPr>
            <a:r>
              <a:rPr lang="en-US" sz="2000" dirty="0"/>
              <a:t>					</a:t>
            </a:r>
          </a:p>
          <a:p>
            <a:pPr eaLnBrk="1" hangingPunct="1"/>
            <a:r>
              <a:rPr lang="en-US" sz="2000" dirty="0" smtClean="0"/>
              <a:t>Next </a:t>
            </a:r>
            <a:r>
              <a:rPr lang="en-US" sz="2000" dirty="0"/>
              <a:t>Steps		</a:t>
            </a:r>
            <a:r>
              <a:rPr lang="en-US" sz="2000" dirty="0" smtClean="0"/>
              <a:t>             	     	     4:45 </a:t>
            </a:r>
            <a:r>
              <a:rPr lang="en-US" sz="2000" dirty="0"/>
              <a:t>– 5</a:t>
            </a:r>
            <a:r>
              <a:rPr lang="en-US" sz="2000" dirty="0" smtClean="0"/>
              <a:t>:00</a:t>
            </a: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Open Meeting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sz="2000" dirty="0" smtClean="0"/>
              <a:t>SQAC Bylaws, Article 3.1 states: 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“Committee meetings shall be conducted in accordance with the Open Meeting Law (OML) provisions of MGL c.30A, §18-25. Meetings will be open to the public, except as otherwise provided in the OML. Meeting participation by phone is governed by the OML.”</a:t>
            </a:r>
          </a:p>
          <a:p>
            <a:r>
              <a:rPr lang="en-US" sz="2000" dirty="0" smtClean="0"/>
              <a:t>To ensure transparency in the deliberations on which public policy is based, OML requires that meetings of public bodies be open to the public.</a:t>
            </a:r>
          </a:p>
          <a:p>
            <a:r>
              <a:rPr lang="en-US" sz="2000" dirty="0" smtClean="0"/>
              <a:t>All deliberations will happen with a simple majority of SQAC members.</a:t>
            </a:r>
          </a:p>
          <a:p>
            <a:endParaRPr lang="en-US" sz="2000" dirty="0" smtClean="0"/>
          </a:p>
          <a:p>
            <a:r>
              <a:rPr lang="en-US" sz="2000" dirty="0" smtClean="0"/>
              <a:t>For more information, please see: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hlinkClick r:id="rId3"/>
              </a:rPr>
              <a:t>http://www.mass.gov/ago/openmeeting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702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SQAC 2017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June 26: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Review </a:t>
            </a:r>
            <a:r>
              <a:rPr lang="en-US" dirty="0"/>
              <a:t>nominated </a:t>
            </a:r>
            <a:r>
              <a:rPr lang="en-US" dirty="0" smtClean="0"/>
              <a:t>quality measures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September 18: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 evaluations of nominated SQMS measures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October 16: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Recommend measures for 2018 SQMS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50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dirty="0" smtClean="0"/>
              <a:t>Open Call for Measure Proposals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Staff recommend that proposals</a:t>
            </a:r>
          </a:p>
          <a:p>
            <a:r>
              <a:rPr lang="en-US" dirty="0" smtClean="0"/>
              <a:t>Align with the SQAC’s quality priorities: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Appropriateness of hospital-based care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End of life care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Integration of behavioral health and primary care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Maternity care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Opioid use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And/or fill a gap in the current SQMS</a:t>
            </a:r>
          </a:p>
        </p:txBody>
      </p:sp>
    </p:spTree>
    <p:extLst>
      <p:ext uri="{BB962C8B-B14F-4D97-AF65-F5344CB8AC3E}">
        <p14:creationId xmlns:p14="http://schemas.microsoft.com/office/powerpoint/2010/main" val="2871139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Required information with proposals:</a:t>
            </a:r>
          </a:p>
          <a:p>
            <a:pPr marL="914400" lvl="1" indent="-457200">
              <a:buFontTx/>
              <a:buAutoNum type="arabicPeriod"/>
            </a:pPr>
            <a:r>
              <a:rPr lang="en-US" dirty="0"/>
              <a:t>Measure name		</a:t>
            </a:r>
            <a:r>
              <a:rPr lang="en-US" dirty="0" smtClean="0"/>
              <a:t>5.    Description of the measure</a:t>
            </a:r>
          </a:p>
          <a:p>
            <a:pPr marL="914400" lvl="1" indent="-457200">
              <a:buFontTx/>
              <a:buAutoNum type="arabicPeriod"/>
            </a:pPr>
            <a:r>
              <a:rPr lang="en-US" dirty="0" smtClean="0"/>
              <a:t>NQF or other ID #</a:t>
            </a:r>
            <a:r>
              <a:rPr lang="en-US" dirty="0"/>
              <a:t>		</a:t>
            </a:r>
            <a:r>
              <a:rPr lang="en-US" dirty="0" smtClean="0"/>
              <a:t>6.    Level </a:t>
            </a:r>
            <a:r>
              <a:rPr lang="en-US" dirty="0"/>
              <a:t>of </a:t>
            </a:r>
            <a:r>
              <a:rPr lang="en-US" dirty="0" smtClean="0"/>
              <a:t>analysis</a:t>
            </a:r>
          </a:p>
          <a:p>
            <a:pPr marL="914400" lvl="1" indent="-457200">
              <a:buFontTx/>
              <a:buAutoNum type="arabicPeriod"/>
            </a:pPr>
            <a:r>
              <a:rPr lang="en-US" dirty="0" smtClean="0"/>
              <a:t>Measure steward	</a:t>
            </a:r>
            <a:r>
              <a:rPr lang="en-US" dirty="0"/>
              <a:t>	</a:t>
            </a:r>
            <a:r>
              <a:rPr lang="en-US" dirty="0" smtClean="0"/>
              <a:t>7.    Citation(s</a:t>
            </a:r>
            <a:r>
              <a:rPr lang="en-US" dirty="0"/>
              <a:t>) </a:t>
            </a:r>
            <a:r>
              <a:rPr lang="en-US" dirty="0" smtClean="0"/>
              <a:t>for evidence of 	</a:t>
            </a:r>
          </a:p>
          <a:p>
            <a:pPr marL="914400" lvl="1" indent="-457200">
              <a:buFontTx/>
              <a:buAutoNum type="arabicPeriod"/>
            </a:pPr>
            <a:r>
              <a:rPr lang="en-US" dirty="0" smtClean="0"/>
              <a:t>Data source required</a:t>
            </a:r>
            <a:r>
              <a:rPr lang="en-US" dirty="0"/>
              <a:t> </a:t>
            </a:r>
            <a:r>
              <a:rPr lang="en-US" dirty="0" smtClean="0"/>
              <a:t>                 reliability and validity testing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Measure evaluation tool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sz="2000" dirty="0" smtClean="0"/>
              <a:t>Proposed measures are scored on:</a:t>
            </a:r>
          </a:p>
          <a:p>
            <a:pPr marL="971550" lvl="1" indent="-457200">
              <a:buClr>
                <a:srgbClr val="002060"/>
              </a:buClr>
              <a:buSzPct val="100000"/>
              <a:buFontTx/>
              <a:buAutoNum type="arabicPeriod"/>
            </a:pPr>
            <a:r>
              <a:rPr lang="en-US" dirty="0" smtClean="0"/>
              <a:t>Ease of </a:t>
            </a:r>
            <a:r>
              <a:rPr lang="en-US" dirty="0"/>
              <a:t>measurement	</a:t>
            </a:r>
            <a:r>
              <a:rPr lang="en-US" dirty="0" smtClean="0"/>
              <a:t>  3.    Field implementation</a:t>
            </a:r>
          </a:p>
          <a:p>
            <a:pPr marL="971550" lvl="1" indent="-457200">
              <a:buClr>
                <a:srgbClr val="002060"/>
              </a:buClr>
              <a:buSzPct val="100000"/>
              <a:buFontTx/>
              <a:buAutoNum type="arabicPeriod"/>
            </a:pPr>
            <a:r>
              <a:rPr lang="en-US" dirty="0"/>
              <a:t>R</a:t>
            </a:r>
            <a:r>
              <a:rPr lang="en-US" dirty="0" smtClean="0"/>
              <a:t>eliability and </a:t>
            </a:r>
            <a:r>
              <a:rPr lang="en-US" dirty="0"/>
              <a:t>validity	  </a:t>
            </a:r>
            <a:r>
              <a:rPr lang="en-US" dirty="0" smtClean="0"/>
              <a:t>4.    Potential </a:t>
            </a:r>
            <a:r>
              <a:rPr lang="en-US" dirty="0"/>
              <a:t>for improvement</a:t>
            </a:r>
          </a:p>
          <a:p>
            <a:pPr marL="971550" lvl="1" indent="-457200">
              <a:buClr>
                <a:srgbClr val="002060"/>
              </a:buClr>
              <a:buSzPct val="100000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Proposal &amp; Evaluation Process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950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7825556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175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 period April 26 – June 15</a:t>
            </a:r>
          </a:p>
          <a:p>
            <a:r>
              <a:rPr lang="en-US" dirty="0" smtClean="0"/>
              <a:t>Review proposed measures at June 26</a:t>
            </a:r>
            <a:r>
              <a:rPr lang="en-US" baseline="30000" dirty="0" smtClean="0"/>
              <a:t>th</a:t>
            </a:r>
            <a:r>
              <a:rPr lang="en-US" dirty="0" smtClean="0"/>
              <a:t> SQAC meeting</a:t>
            </a:r>
          </a:p>
          <a:p>
            <a:r>
              <a:rPr lang="en-US" dirty="0" smtClean="0"/>
              <a:t>Evaluate proposals June 26 – September 1</a:t>
            </a:r>
          </a:p>
          <a:p>
            <a:r>
              <a:rPr lang="en-US" dirty="0" smtClean="0"/>
              <a:t>Discuss evaluation scores and recommendations at the September 18</a:t>
            </a:r>
            <a:r>
              <a:rPr lang="en-US" baseline="30000" dirty="0" smtClean="0"/>
              <a:t>th</a:t>
            </a:r>
            <a:r>
              <a:rPr lang="en-US" dirty="0" smtClean="0"/>
              <a:t> SQAC meeting</a:t>
            </a:r>
          </a:p>
          <a:p>
            <a:pPr lvl="1"/>
            <a:endParaRPr lang="en-US" dirty="0"/>
          </a:p>
          <a:p>
            <a:r>
              <a:rPr lang="en-US" dirty="0" smtClean="0"/>
              <a:t>Other Considerations</a:t>
            </a:r>
          </a:p>
          <a:p>
            <a:pPr lvl="1"/>
            <a:r>
              <a:rPr lang="en-US" dirty="0" smtClean="0"/>
              <a:t>Best approach to publicizing the open call for measures?</a:t>
            </a:r>
          </a:p>
          <a:p>
            <a:pPr lvl="1"/>
            <a:r>
              <a:rPr lang="en-US" dirty="0" smtClean="0"/>
              <a:t>Opportunity to receive recommendations for refining the set?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Call for Measure Proposals Timeline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46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1905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 smtClean="0">
                <a:latin typeface="Segoe UI Semibold" pitchFamily="34" charset="0"/>
                <a:cs typeface="Osaka"/>
              </a:rPr>
              <a:t>Next Meeting</a:t>
            </a:r>
            <a:endParaRPr lang="en-US" altLang="en-US" dirty="0">
              <a:latin typeface="Segoe UI Semibold" pitchFamily="34" charset="0"/>
              <a:cs typeface="Osaka"/>
            </a:endParaRP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914400" y="2581275"/>
            <a:ext cx="7772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cs typeface="Osaka"/>
              </a:rPr>
              <a:t>June 26, 3:00-5:00 pm</a:t>
            </a:r>
            <a:endParaRPr lang="en-US" altLang="en-US" dirty="0">
              <a:solidFill>
                <a:schemeClr val="accent1">
                  <a:lumMod val="50000"/>
                </a:schemeClr>
              </a:solidFill>
              <a:cs typeface="Osaka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66750" y="32004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62000" y="4029075"/>
            <a:ext cx="7772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 dirty="0">
                <a:cs typeface="Osaka"/>
                <a:hlinkClick r:id="rId3"/>
              </a:rPr>
              <a:t>http://chiamass.gov/sqac</a:t>
            </a:r>
            <a:r>
              <a:rPr lang="en-US" altLang="en-US" dirty="0" smtClean="0">
                <a:cs typeface="Osaka"/>
                <a:hlinkClick r:id="rId3"/>
              </a:rPr>
              <a:t>/</a:t>
            </a:r>
          </a:p>
          <a:p>
            <a:pPr eaLnBrk="1" hangingPunct="1"/>
            <a:r>
              <a:rPr lang="en-US" altLang="en-US" dirty="0" smtClean="0">
                <a:cs typeface="Osaka"/>
                <a:hlinkClick r:id="rId3"/>
              </a:rPr>
              <a:t>sqac@state.ma.us</a:t>
            </a:r>
            <a:endParaRPr lang="en-US" altLang="en-US" dirty="0">
              <a:cs typeface="Osak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620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 smtClean="0">
                <a:latin typeface="Segoe UI Semibold" pitchFamily="34" charset="0"/>
                <a:cs typeface="Osaka"/>
              </a:rPr>
              <a:t>Next Steps</a:t>
            </a:r>
            <a:endParaRPr lang="en-US" altLang="en-US" sz="2800" dirty="0">
              <a:latin typeface="Segoe UI Semibold" pitchFamily="34" charset="0"/>
              <a:cs typeface="Osak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292</Words>
  <Application>Microsoft Office PowerPoint</Application>
  <PresentationFormat>On-screen Show (4:3)</PresentationFormat>
  <Paragraphs>72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Blank Presentation</vt:lpstr>
      <vt:lpstr>1_Blank Presentation</vt:lpstr>
      <vt:lpstr>2_Blank Presentation</vt:lpstr>
      <vt:lpstr>3_Blank Presentation</vt:lpstr>
      <vt:lpstr>Statewide Quality Advisory Committee (SQAC) Meeting</vt:lpstr>
      <vt:lpstr>Agenda</vt:lpstr>
      <vt:lpstr>Open Meeting Law</vt:lpstr>
      <vt:lpstr>SQAC 2017 Agenda</vt:lpstr>
      <vt:lpstr>Open Call for Measure Proposals</vt:lpstr>
      <vt:lpstr>Measure Proposal &amp; Evaluation Process</vt:lpstr>
      <vt:lpstr>PowerPoint Presentation</vt:lpstr>
      <vt:lpstr>Open Call for Measure Proposals Timeline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2017-04-24T17:35:36Z</dcterms:modified>
</cp:coreProperties>
</file>