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886" r:id="rId2"/>
    <p:sldMasterId id="2147483898" r:id="rId3"/>
    <p:sldMasterId id="214748391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99" r:id="rId6"/>
    <p:sldId id="348" r:id="rId7"/>
    <p:sldId id="347" r:id="rId8"/>
    <p:sldId id="354" r:id="rId9"/>
    <p:sldId id="355" r:id="rId10"/>
    <p:sldId id="357" r:id="rId11"/>
    <p:sldId id="356" r:id="rId12"/>
    <p:sldId id="351" r:id="rId13"/>
    <p:sldId id="352" r:id="rId14"/>
    <p:sldId id="353" r:id="rId15"/>
    <p:sldId id="277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3" autoAdjust="0"/>
    <p:restoredTop sz="88669" autoAdjust="0"/>
  </p:normalViewPr>
  <p:slideViewPr>
    <p:cSldViewPr>
      <p:cViewPr>
        <p:scale>
          <a:sx n="100" d="100"/>
          <a:sy n="100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92" d="100"/>
          <a:sy n="92" d="100"/>
        </p:scale>
        <p:origin x="-3690" y="-60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>
              <a:defRPr sz="1200"/>
            </a:lvl1pPr>
          </a:lstStyle>
          <a:p>
            <a:pPr>
              <a:defRPr/>
            </a:pPr>
            <a:fld id="{0AC4C13E-2AF4-46AA-BDF9-7555BF8E68EF}" type="datetimeFigureOut">
              <a:rPr lang="en-US"/>
              <a:pPr>
                <a:defRPr/>
              </a:pPr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>
              <a:defRPr sz="1200"/>
            </a:lvl1pPr>
          </a:lstStyle>
          <a:p>
            <a:pPr>
              <a:defRPr/>
            </a:pPr>
            <a:fld id="{129F0B87-08A9-4DFB-8D93-8FA5C681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B282DA-EFE4-4DC7-99A3-37C6B5FEFF58}" type="datetimeFigureOut">
              <a:rPr lang="en-US"/>
              <a:pPr>
                <a:defRPr/>
              </a:pPr>
              <a:t>6/23/2017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33" tIns="46316" rIns="92633" bIns="463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4912"/>
            <a:ext cx="5608320" cy="4183220"/>
          </a:xfrm>
          <a:prstGeom prst="rect">
            <a:avLst/>
          </a:prstGeom>
        </p:spPr>
        <p:txBody>
          <a:bodyPr vert="horz" lIns="92633" tIns="46316" rIns="92633" bIns="463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D7BB21-502C-4115-9990-96DDF20D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>
              <a:defRPr/>
            </a:pPr>
            <a:endParaRPr lang="en-US" alt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99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79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8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3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8839CF5-AA51-4436-8BB1-643D76291E4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58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3A7F7C0-A169-4E36-9CF2-A143A981D7B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810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2FD5AB4-29BB-4CE2-9E20-E289110DA47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7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1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80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983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06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0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860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89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17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12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53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3288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08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63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01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04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223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1083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40515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67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8044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984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6C4410CD-B8DF-456A-BA7C-B090BA161AC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62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F7A553C7-F765-4C2A-984F-5B23BA12DEB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89339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B55CDA1-7FB5-4E27-BA5B-7B8FA364691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2319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9977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1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06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5611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242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8837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102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2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5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47E67DB1-F9D4-4291-94CE-B12190BB1CD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14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F6565F62-FAA7-4C8D-8BAB-59BC9E23C52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1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qac@state.ma.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Statewide Quality Advisory Committee (SQAC) Meeting</a:t>
            </a:r>
            <a:endParaRPr lang="en-US" alt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June 26, 2017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7825556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175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 smtClean="0"/>
              <a:t>proposed measures at June 26</a:t>
            </a:r>
            <a:r>
              <a:rPr lang="en-US" baseline="30000" dirty="0" smtClean="0"/>
              <a:t>th</a:t>
            </a:r>
            <a:r>
              <a:rPr lang="en-US" dirty="0" smtClean="0"/>
              <a:t> SQAC meeting</a:t>
            </a:r>
          </a:p>
          <a:p>
            <a:r>
              <a:rPr lang="en-US" dirty="0" smtClean="0"/>
              <a:t>Evaluate proposals June </a:t>
            </a:r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– September </a:t>
            </a:r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Discuss evaluation scores and recommendations at the September 18</a:t>
            </a:r>
            <a:r>
              <a:rPr lang="en-US" baseline="30000" dirty="0" smtClean="0"/>
              <a:t>th</a:t>
            </a:r>
            <a:r>
              <a:rPr lang="en-US" dirty="0" smtClean="0"/>
              <a:t> SQAC meeting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Evaluation Timeline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46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1752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 smtClean="0">
                <a:latin typeface="Segoe UI Semibold" pitchFamily="34" charset="0"/>
                <a:cs typeface="Osaka"/>
              </a:rPr>
              <a:t>Next Meeting</a:t>
            </a:r>
            <a:endParaRPr lang="en-US" altLang="en-US" dirty="0">
              <a:latin typeface="Segoe UI Semibold" pitchFamily="34" charset="0"/>
              <a:cs typeface="Osaka"/>
            </a:endParaRP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914400" y="2362200"/>
            <a:ext cx="7772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cs typeface="Osaka"/>
              </a:rPr>
              <a:t>September 18, 3:00-5:00 pm</a:t>
            </a:r>
            <a:endParaRPr lang="en-US" altLang="en-US" dirty="0">
              <a:solidFill>
                <a:schemeClr val="accent1">
                  <a:lumMod val="50000"/>
                </a:schemeClr>
              </a:solidFill>
              <a:cs typeface="Osaka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66750" y="32004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62000" y="4029075"/>
            <a:ext cx="7772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 dirty="0">
                <a:cs typeface="Osaka"/>
                <a:hlinkClick r:id="rId3"/>
              </a:rPr>
              <a:t>http://chiamass.gov/sqac</a:t>
            </a:r>
            <a:r>
              <a:rPr lang="en-US" altLang="en-US" dirty="0" smtClean="0">
                <a:cs typeface="Osaka"/>
                <a:hlinkClick r:id="rId3"/>
              </a:rPr>
              <a:t>/</a:t>
            </a:r>
          </a:p>
          <a:p>
            <a:pPr eaLnBrk="1" hangingPunct="1"/>
            <a:r>
              <a:rPr lang="en-US" altLang="en-US" dirty="0" smtClean="0">
                <a:cs typeface="Osaka"/>
                <a:hlinkClick r:id="rId3"/>
              </a:rPr>
              <a:t>sqac@state.ma.us</a:t>
            </a:r>
            <a:endParaRPr lang="en-US" altLang="en-US" dirty="0">
              <a:cs typeface="Osak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620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latin typeface="Segoe UI Semibold" pitchFamily="34" charset="0"/>
                <a:cs typeface="Osaka"/>
              </a:rPr>
              <a:t>Next Steps</a:t>
            </a:r>
            <a:endParaRPr lang="en-US" altLang="en-US" sz="2800" dirty="0">
              <a:latin typeface="Segoe UI Semibold" pitchFamily="34" charset="0"/>
              <a:cs typeface="Osak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Welcome 			</a:t>
            </a:r>
            <a:r>
              <a:rPr lang="en-US" sz="2000" dirty="0"/>
              <a:t>	 </a:t>
            </a:r>
            <a:r>
              <a:rPr lang="en-US" sz="2000" dirty="0" smtClean="0"/>
              <a:t>    	3:00 – 3:10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April 24 meeting minutes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Update on EOHHS Measure Alignment Taskforce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r>
              <a:rPr lang="en-US" sz="2000" dirty="0" smtClean="0"/>
              <a:t>CHIA’s Consumer Transparency Website	</a:t>
            </a:r>
            <a:r>
              <a:rPr lang="en-US" sz="2000" dirty="0"/>
              <a:t> </a:t>
            </a:r>
            <a:r>
              <a:rPr lang="en-US" sz="2000" dirty="0" smtClean="0"/>
              <a:t>     	3:10 </a:t>
            </a:r>
            <a:r>
              <a:rPr lang="en-US" sz="2000" dirty="0"/>
              <a:t>– </a:t>
            </a:r>
            <a:r>
              <a:rPr lang="en-US" sz="2000" dirty="0" smtClean="0"/>
              <a:t>4:00</a:t>
            </a:r>
            <a:endParaRPr lang="en-US" sz="1600" dirty="0"/>
          </a:p>
          <a:p>
            <a:pPr marL="0" indent="0">
              <a:buNone/>
            </a:pPr>
            <a:r>
              <a:rPr lang="en-US" sz="2000" dirty="0"/>
              <a:t>					</a:t>
            </a:r>
          </a:p>
          <a:p>
            <a:r>
              <a:rPr lang="en-US" sz="2000" dirty="0"/>
              <a:t>Review nominated quality measures	 </a:t>
            </a:r>
            <a:r>
              <a:rPr lang="en-US" sz="2000" dirty="0" smtClean="0"/>
              <a:t>	4:00 – 4:45</a:t>
            </a:r>
            <a:r>
              <a:rPr lang="en-US" sz="2000" dirty="0"/>
              <a:t>		</a:t>
            </a:r>
            <a:endParaRPr lang="en-US" sz="2000" dirty="0" smtClean="0"/>
          </a:p>
          <a:p>
            <a:pPr eaLnBrk="1" hangingPunct="1"/>
            <a:r>
              <a:rPr lang="en-US" sz="2000" dirty="0" smtClean="0"/>
              <a:t>Next </a:t>
            </a:r>
            <a:r>
              <a:rPr lang="en-US" sz="2000" dirty="0"/>
              <a:t>Steps		</a:t>
            </a:r>
            <a:r>
              <a:rPr lang="en-US" sz="2000" dirty="0" smtClean="0"/>
              <a:t>             	     	    	 4:45 </a:t>
            </a:r>
            <a:r>
              <a:rPr lang="en-US" sz="2000" dirty="0"/>
              <a:t>– 5</a:t>
            </a:r>
            <a:r>
              <a:rPr lang="en-US" sz="2000" dirty="0" smtClean="0"/>
              <a:t>:00</a:t>
            </a: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dirty="0" smtClean="0"/>
              <a:t>Open Call for Measure Proposals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Open from May 4 to June 15</a:t>
            </a:r>
          </a:p>
          <a:p>
            <a:r>
              <a:rPr lang="en-US" dirty="0" smtClean="0"/>
              <a:t>Asked that measure nominations </a:t>
            </a:r>
          </a:p>
          <a:p>
            <a:pPr lvl="1"/>
            <a:r>
              <a:rPr lang="en-US" dirty="0" smtClean="0"/>
              <a:t>Align with the SQAC’s priorities:</a:t>
            </a:r>
          </a:p>
          <a:p>
            <a:pPr marL="1314450" lvl="2" indent="-457200">
              <a:buAutoNum type="arabicPeriod"/>
            </a:pPr>
            <a:r>
              <a:rPr lang="en-US" sz="1800" dirty="0" smtClean="0"/>
              <a:t>Appropriateness of hospital-based care</a:t>
            </a:r>
          </a:p>
          <a:p>
            <a:pPr marL="1314450" lvl="2" indent="-457200">
              <a:buAutoNum type="arabicPeriod"/>
            </a:pPr>
            <a:r>
              <a:rPr lang="en-US" sz="1800" dirty="0" smtClean="0"/>
              <a:t>End of life care</a:t>
            </a:r>
          </a:p>
          <a:p>
            <a:pPr marL="1314450" lvl="2" indent="-457200">
              <a:buAutoNum type="arabicPeriod"/>
            </a:pPr>
            <a:r>
              <a:rPr lang="en-US" sz="1800" dirty="0" smtClean="0"/>
              <a:t>Home care</a:t>
            </a:r>
          </a:p>
          <a:p>
            <a:pPr marL="1314450" lvl="2" indent="-457200">
              <a:buAutoNum type="arabicPeriod"/>
            </a:pPr>
            <a:r>
              <a:rPr lang="en-US" sz="1800" dirty="0" smtClean="0"/>
              <a:t>Integration of behavioral health and primary care</a:t>
            </a:r>
          </a:p>
          <a:p>
            <a:pPr marL="1314450" lvl="2" indent="-457200">
              <a:buAutoNum type="arabicPeriod"/>
            </a:pPr>
            <a:r>
              <a:rPr lang="en-US" sz="1800" dirty="0" smtClean="0"/>
              <a:t>Long term services and supports</a:t>
            </a:r>
          </a:p>
          <a:p>
            <a:pPr marL="1314450" lvl="2" indent="-457200">
              <a:buAutoNum type="arabicPeriod"/>
            </a:pPr>
            <a:r>
              <a:rPr lang="en-US" sz="1800" dirty="0" smtClean="0"/>
              <a:t>Maternity care</a:t>
            </a:r>
          </a:p>
          <a:p>
            <a:pPr marL="1314450" lvl="2" indent="-457200">
              <a:buAutoNum type="arabicPeriod"/>
            </a:pPr>
            <a:r>
              <a:rPr lang="en-US" sz="1800" dirty="0" smtClean="0"/>
              <a:t>Opioid use</a:t>
            </a:r>
          </a:p>
          <a:p>
            <a:pPr marL="1314450" lvl="2" indent="-457200">
              <a:buAutoNum type="arabicPeriod"/>
            </a:pPr>
            <a:r>
              <a:rPr lang="en-US" sz="1800" dirty="0" smtClean="0"/>
              <a:t>Post-acute care</a:t>
            </a:r>
          </a:p>
          <a:p>
            <a:pPr marL="857250" lvl="2" indent="0">
              <a:buNone/>
            </a:pPr>
            <a:endParaRPr lang="en-US" sz="900" b="1" dirty="0" smtClean="0"/>
          </a:p>
          <a:p>
            <a:pPr lvl="1"/>
            <a:r>
              <a:rPr lang="en-US" dirty="0" smtClean="0"/>
              <a:t>Fill a gap in the current SQMS</a:t>
            </a:r>
          </a:p>
        </p:txBody>
      </p:sp>
    </p:spTree>
    <p:extLst>
      <p:ext uri="{BB962C8B-B14F-4D97-AF65-F5344CB8AC3E}">
        <p14:creationId xmlns:p14="http://schemas.microsoft.com/office/powerpoint/2010/main" val="287113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Outreach to Promote the Open Call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7226" y="1600201"/>
            <a:ext cx="4114800" cy="166199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6911E"/>
                </a:solidFill>
              </a:rPr>
              <a:t>End of Life Care:</a:t>
            </a:r>
          </a:p>
          <a:p>
            <a:endParaRPr lang="en-US" sz="1000" b="1" dirty="0" smtClean="0">
              <a:solidFill>
                <a:srgbClr val="002060"/>
              </a:solidFill>
            </a:endParaRPr>
          </a:p>
          <a:p>
            <a:pPr marL="285750" indent="-285750">
              <a:buClr>
                <a:srgbClr val="0097AB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The Schwartz Center for </a:t>
            </a:r>
            <a:r>
              <a:rPr lang="en-US" sz="1600" dirty="0" smtClean="0">
                <a:solidFill>
                  <a:srgbClr val="002060"/>
                </a:solidFill>
              </a:rPr>
              <a:t> Compassionate Healthcare</a:t>
            </a:r>
          </a:p>
          <a:p>
            <a:pPr>
              <a:buClr>
                <a:srgbClr val="0097AB"/>
              </a:buClr>
              <a:buSzPct val="150000"/>
            </a:pPr>
            <a:endParaRPr lang="en-US" sz="1000" dirty="0">
              <a:solidFill>
                <a:srgbClr val="002060"/>
              </a:solidFill>
            </a:endParaRPr>
          </a:p>
          <a:p>
            <a:pPr marL="285750" indent="-285750">
              <a:buClr>
                <a:srgbClr val="0097AB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Hospice &amp; Palliative Care Federation of </a:t>
            </a:r>
            <a:r>
              <a:rPr lang="en-US" sz="1600" dirty="0" smtClean="0">
                <a:solidFill>
                  <a:srgbClr val="002060"/>
                </a:solidFill>
              </a:rPr>
              <a:t>Massachusetts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1600200"/>
            <a:ext cx="3286125" cy="190821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6911E"/>
                </a:solidFill>
              </a:rPr>
              <a:t>Maternity Care:</a:t>
            </a:r>
          </a:p>
          <a:p>
            <a:endParaRPr lang="en-US" sz="1000" b="1" dirty="0" smtClean="0">
              <a:solidFill>
                <a:srgbClr val="F6911E"/>
              </a:solidFill>
            </a:endParaRPr>
          </a:p>
          <a:p>
            <a:pPr marL="285750" indent="-285750">
              <a:buClr>
                <a:srgbClr val="0097AB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Massachusetts </a:t>
            </a:r>
            <a:r>
              <a:rPr lang="en-US" sz="1600" dirty="0">
                <a:solidFill>
                  <a:srgbClr val="002060"/>
                </a:solidFill>
              </a:rPr>
              <a:t>chapter of </a:t>
            </a:r>
            <a:r>
              <a:rPr lang="en-US" sz="1600" dirty="0" smtClean="0">
                <a:solidFill>
                  <a:srgbClr val="002060"/>
                </a:solidFill>
              </a:rPr>
              <a:t>ACOG</a:t>
            </a:r>
          </a:p>
          <a:p>
            <a:pPr>
              <a:buClr>
                <a:srgbClr val="0097AB"/>
              </a:buClr>
              <a:buSzPct val="150000"/>
            </a:pPr>
            <a:endParaRPr lang="en-US" sz="1000" dirty="0">
              <a:solidFill>
                <a:srgbClr val="002060"/>
              </a:solidFill>
            </a:endParaRPr>
          </a:p>
          <a:p>
            <a:pPr marL="285750" indent="-285750">
              <a:buClr>
                <a:srgbClr val="0097AB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Neonatal </a:t>
            </a:r>
            <a:r>
              <a:rPr lang="en-US" sz="1600" dirty="0" smtClean="0">
                <a:solidFill>
                  <a:srgbClr val="002060"/>
                </a:solidFill>
              </a:rPr>
              <a:t>Quality </a:t>
            </a:r>
            <a:r>
              <a:rPr lang="en-US" sz="1600" dirty="0">
                <a:solidFill>
                  <a:srgbClr val="002060"/>
                </a:solidFill>
              </a:rPr>
              <a:t>Improvement Collaborative of </a:t>
            </a:r>
            <a:r>
              <a:rPr lang="en-US" sz="1600" dirty="0" smtClean="0">
                <a:solidFill>
                  <a:srgbClr val="002060"/>
                </a:solidFill>
              </a:rPr>
              <a:t>Massachusetts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91125" y="3657600"/>
            <a:ext cx="3276600" cy="129266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6911E"/>
                </a:solidFill>
              </a:rPr>
              <a:t>Appropriateness of Hospital-based Care:</a:t>
            </a:r>
          </a:p>
          <a:p>
            <a:endParaRPr lang="en-US" sz="1000" b="1" dirty="0" smtClean="0">
              <a:solidFill>
                <a:srgbClr val="F6911E"/>
              </a:solidFill>
            </a:endParaRPr>
          </a:p>
          <a:p>
            <a:pPr marL="285750" indent="-285750">
              <a:buClr>
                <a:srgbClr val="0097AB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Boston Children’s Hospital </a:t>
            </a:r>
            <a:r>
              <a:rPr lang="en-US" sz="1600" dirty="0" smtClean="0">
                <a:solidFill>
                  <a:srgbClr val="002060"/>
                </a:solidFill>
              </a:rPr>
              <a:t>via </a:t>
            </a:r>
            <a:r>
              <a:rPr lang="en-US" sz="1600" dirty="0">
                <a:solidFill>
                  <a:srgbClr val="002060"/>
                </a:solidFill>
              </a:rPr>
              <a:t>CHIA research </a:t>
            </a:r>
            <a:r>
              <a:rPr lang="en-US" sz="1600" dirty="0" smtClean="0">
                <a:solidFill>
                  <a:srgbClr val="002060"/>
                </a:solidFill>
              </a:rPr>
              <a:t>team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650" y="3429000"/>
            <a:ext cx="4143376" cy="153888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6911E"/>
                </a:solidFill>
              </a:rPr>
              <a:t>Integration of behavioral health and primary care:</a:t>
            </a:r>
          </a:p>
          <a:p>
            <a:pPr>
              <a:buSzPct val="150000"/>
            </a:pPr>
            <a:endParaRPr lang="en-US" sz="1000" b="1" dirty="0" smtClean="0">
              <a:solidFill>
                <a:srgbClr val="F6911E"/>
              </a:solidFill>
            </a:endParaRPr>
          </a:p>
          <a:p>
            <a:pPr marL="285750" indent="-285750">
              <a:buClr>
                <a:srgbClr val="0097AB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Harold </a:t>
            </a:r>
            <a:r>
              <a:rPr lang="en-US" sz="1600" dirty="0" err="1">
                <a:solidFill>
                  <a:srgbClr val="002060"/>
                </a:solidFill>
              </a:rPr>
              <a:t>Pincus</a:t>
            </a:r>
            <a:r>
              <a:rPr lang="en-US" sz="1600" dirty="0">
                <a:solidFill>
                  <a:srgbClr val="002060"/>
                </a:solidFill>
              </a:rPr>
              <a:t> and </a:t>
            </a:r>
            <a:r>
              <a:rPr lang="en-US" sz="1600" dirty="0" err="1">
                <a:solidFill>
                  <a:srgbClr val="002060"/>
                </a:solidFill>
              </a:rPr>
              <a:t>Brigitta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Spaeth-Rublee</a:t>
            </a:r>
            <a:r>
              <a:rPr lang="en-US" sz="1600" dirty="0">
                <a:solidFill>
                  <a:srgbClr val="002060"/>
                </a:solidFill>
              </a:rPr>
              <a:t> at Columbia University Medical </a:t>
            </a:r>
            <a:r>
              <a:rPr lang="en-US" sz="1600" dirty="0" smtClean="0">
                <a:solidFill>
                  <a:srgbClr val="002060"/>
                </a:solidFill>
              </a:rPr>
              <a:t>Center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5156537"/>
            <a:ext cx="3200400" cy="101566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6911E"/>
                </a:solidFill>
              </a:rPr>
              <a:t>Opioid Use:</a:t>
            </a:r>
          </a:p>
          <a:p>
            <a:endParaRPr lang="en-US" sz="1000" b="1" dirty="0" smtClean="0">
              <a:solidFill>
                <a:srgbClr val="F6911E"/>
              </a:solidFill>
            </a:endParaRPr>
          </a:p>
          <a:p>
            <a:pPr marL="285750" indent="-285750">
              <a:buClr>
                <a:srgbClr val="0097AB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Massachusetts Department of Public Health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599" y="5179099"/>
            <a:ext cx="3286125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6911E"/>
                </a:solidFill>
              </a:rPr>
              <a:t>Professional associations and other stakeholder groups</a:t>
            </a:r>
            <a:endParaRPr lang="en-US" sz="1000" b="1" dirty="0" smtClean="0">
              <a:solidFill>
                <a:srgbClr val="F691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0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Outreach </a:t>
            </a:r>
            <a:r>
              <a:rPr lang="en-US" dirty="0"/>
              <a:t>to Promote the Open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Massachusetts Medical Society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Massachusetts Hospital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Massachusetts Association of Health Plans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Blue Cross Blue Shield of Massachusetts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Massachusetts Health Quality Partners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176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Nominated Quality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Formal Survey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Total of 23 nominations received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7 of these are already in the SQMS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16 new measures for consideration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Nominations received from commercial payers, state agencies, providers, and researchers</a:t>
            </a:r>
          </a:p>
          <a:p>
            <a:pPr marL="457200" lvl="1" indent="0">
              <a:buNone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Recommended Next </a:t>
            </a:r>
            <a:r>
              <a:rPr lang="en-US" dirty="0" smtClean="0"/>
              <a:t>Steps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SQAC staff </a:t>
            </a:r>
            <a:r>
              <a:rPr lang="en-US" dirty="0" smtClean="0"/>
              <a:t>review </a:t>
            </a:r>
            <a:r>
              <a:rPr lang="en-US" dirty="0" smtClean="0"/>
              <a:t>the 16 new measure nominations using the SQAC Measure Assessment </a:t>
            </a:r>
            <a:r>
              <a:rPr lang="en-US" dirty="0" smtClean="0"/>
              <a:t>Tool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 initial assessments at </a:t>
            </a:r>
            <a:r>
              <a:rPr lang="en-US" dirty="0" smtClean="0"/>
              <a:t>next </a:t>
            </a:r>
            <a:r>
              <a:rPr lang="en-US" dirty="0" smtClean="0"/>
              <a:t>meeting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6431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Other Input We Received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038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Staff received an </a:t>
            </a:r>
            <a:r>
              <a:rPr lang="en-US" dirty="0"/>
              <a:t>additional </a:t>
            </a:r>
            <a:r>
              <a:rPr lang="en-US" dirty="0" smtClean="0"/>
              <a:t>23 </a:t>
            </a:r>
            <a:r>
              <a:rPr lang="en-US" dirty="0"/>
              <a:t>measures </a:t>
            </a:r>
            <a:r>
              <a:rPr lang="en-US" dirty="0" smtClean="0"/>
              <a:t>outside the survey process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Schwartz Center </a:t>
            </a:r>
            <a:r>
              <a:rPr lang="en-US" dirty="0" smtClean="0"/>
              <a:t>shared 8 measures for end-of-life care to consider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Columbia University Medical Center </a:t>
            </a:r>
            <a:r>
              <a:rPr lang="en-US" dirty="0" smtClean="0"/>
              <a:t>shared 14 primary </a:t>
            </a:r>
            <a:r>
              <a:rPr lang="en-US" dirty="0"/>
              <a:t>care/screening measures that stratify by </a:t>
            </a:r>
            <a:r>
              <a:rPr lang="en-US" dirty="0" smtClean="0"/>
              <a:t>SMI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Mass Medical Society shared CAC-3: Asthmatics </a:t>
            </a:r>
            <a:r>
              <a:rPr lang="en-US" dirty="0"/>
              <a:t>discharged with Home Management Plan of </a:t>
            </a:r>
            <a:r>
              <a:rPr lang="en-US" dirty="0" smtClean="0"/>
              <a:t>Care</a:t>
            </a:r>
            <a:r>
              <a:rPr lang="en-US" dirty="0"/>
              <a:t> </a:t>
            </a:r>
            <a:r>
              <a:rPr lang="en-US" dirty="0" smtClean="0"/>
              <a:t>for consideration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899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Other Input We Received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038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GIC: Reduce number </a:t>
            </a:r>
            <a:r>
              <a:rPr lang="en-US" dirty="0"/>
              <a:t>of measures that are not endorsed by key stakeholders (e.g., </a:t>
            </a:r>
            <a:r>
              <a:rPr lang="en-US" dirty="0" smtClean="0"/>
              <a:t>NQF)</a:t>
            </a:r>
          </a:p>
          <a:p>
            <a:r>
              <a:rPr lang="en-US" dirty="0" smtClean="0"/>
              <a:t>Outer Cape Health Services: Include </a:t>
            </a:r>
            <a:r>
              <a:rPr lang="en-US" dirty="0"/>
              <a:t>screening for social determinants of health </a:t>
            </a:r>
            <a:r>
              <a:rPr lang="en-US" dirty="0" smtClean="0"/>
              <a:t>risks</a:t>
            </a:r>
          </a:p>
          <a:p>
            <a:r>
              <a:rPr lang="en-US" dirty="0" smtClean="0"/>
              <a:t>Tufts Health Plan: Report on existing measures by Race, Ethnicity, Language (REL) categories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30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Required information with proposals:</a:t>
            </a:r>
          </a:p>
          <a:p>
            <a:pPr marL="914400" lvl="1" indent="-457200">
              <a:buFontTx/>
              <a:buAutoNum type="arabicPeriod"/>
            </a:pPr>
            <a:r>
              <a:rPr lang="en-US" dirty="0"/>
              <a:t>Measure name		</a:t>
            </a:r>
            <a:r>
              <a:rPr lang="en-US" dirty="0" smtClean="0"/>
              <a:t>5.    Description of the measure</a:t>
            </a:r>
          </a:p>
          <a:p>
            <a:pPr marL="914400" lvl="1" indent="-457200">
              <a:buFontTx/>
              <a:buAutoNum type="arabicPeriod"/>
            </a:pPr>
            <a:r>
              <a:rPr lang="en-US" dirty="0" smtClean="0"/>
              <a:t>NQF or other ID #</a:t>
            </a:r>
            <a:r>
              <a:rPr lang="en-US" dirty="0"/>
              <a:t>		</a:t>
            </a:r>
            <a:r>
              <a:rPr lang="en-US" dirty="0" smtClean="0"/>
              <a:t>6.    Level </a:t>
            </a:r>
            <a:r>
              <a:rPr lang="en-US" dirty="0"/>
              <a:t>of </a:t>
            </a:r>
            <a:r>
              <a:rPr lang="en-US" dirty="0" smtClean="0"/>
              <a:t>analysis</a:t>
            </a:r>
          </a:p>
          <a:p>
            <a:pPr marL="914400" lvl="1" indent="-457200">
              <a:buFontTx/>
              <a:buAutoNum type="arabicPeriod"/>
            </a:pPr>
            <a:r>
              <a:rPr lang="en-US" dirty="0" smtClean="0"/>
              <a:t>Measure steward	</a:t>
            </a:r>
            <a:r>
              <a:rPr lang="en-US" dirty="0"/>
              <a:t>	</a:t>
            </a:r>
            <a:r>
              <a:rPr lang="en-US" dirty="0" smtClean="0"/>
              <a:t>7.    Citation(s</a:t>
            </a:r>
            <a:r>
              <a:rPr lang="en-US" dirty="0"/>
              <a:t>) </a:t>
            </a:r>
            <a:r>
              <a:rPr lang="en-US" dirty="0" smtClean="0"/>
              <a:t>for evidence of 	</a:t>
            </a:r>
          </a:p>
          <a:p>
            <a:pPr marL="914400" lvl="1" indent="-457200">
              <a:buFontTx/>
              <a:buAutoNum type="arabicPeriod"/>
            </a:pPr>
            <a:r>
              <a:rPr lang="en-US" dirty="0" smtClean="0"/>
              <a:t>Data source required</a:t>
            </a:r>
            <a:r>
              <a:rPr lang="en-US" dirty="0"/>
              <a:t> </a:t>
            </a:r>
            <a:r>
              <a:rPr lang="en-US" dirty="0" smtClean="0"/>
              <a:t>                 reliability and validity testing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Measure evaluation tool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sz="2000" dirty="0" smtClean="0"/>
              <a:t>Proposed measures are scored on:</a:t>
            </a:r>
          </a:p>
          <a:p>
            <a:pPr marL="971550" lvl="1" indent="-457200">
              <a:buClr>
                <a:srgbClr val="002060"/>
              </a:buClr>
              <a:buSzPct val="100000"/>
              <a:buFontTx/>
              <a:buAutoNum type="arabicPeriod"/>
            </a:pPr>
            <a:r>
              <a:rPr lang="en-US" dirty="0" smtClean="0"/>
              <a:t>Ease of </a:t>
            </a:r>
            <a:r>
              <a:rPr lang="en-US" dirty="0"/>
              <a:t>measurement	</a:t>
            </a:r>
            <a:r>
              <a:rPr lang="en-US" dirty="0" smtClean="0"/>
              <a:t>  3.    Field implementation</a:t>
            </a:r>
          </a:p>
          <a:p>
            <a:pPr marL="971550" lvl="1" indent="-457200">
              <a:buClr>
                <a:srgbClr val="002060"/>
              </a:buClr>
              <a:buSzPct val="100000"/>
              <a:buFontTx/>
              <a:buAutoNum type="arabicPeriod"/>
            </a:pPr>
            <a:r>
              <a:rPr lang="en-US" dirty="0"/>
              <a:t>R</a:t>
            </a:r>
            <a:r>
              <a:rPr lang="en-US" dirty="0" smtClean="0"/>
              <a:t>eliability and </a:t>
            </a:r>
            <a:r>
              <a:rPr lang="en-US" dirty="0"/>
              <a:t>validity	  </a:t>
            </a:r>
            <a:r>
              <a:rPr lang="en-US" dirty="0" smtClean="0"/>
              <a:t>4.    Potential </a:t>
            </a:r>
            <a:r>
              <a:rPr lang="en-US" dirty="0"/>
              <a:t>for improvement</a:t>
            </a:r>
          </a:p>
          <a:p>
            <a:pPr marL="971550" lvl="1" indent="-457200">
              <a:buClr>
                <a:srgbClr val="002060"/>
              </a:buClr>
              <a:buSzPct val="100000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Proposal &amp; Evaluation Process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95048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408</Words>
  <Application>Microsoft Office PowerPoint</Application>
  <PresentationFormat>On-screen Show (4:3)</PresentationFormat>
  <Paragraphs>110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Blank Presentation</vt:lpstr>
      <vt:lpstr>1_Blank Presentation</vt:lpstr>
      <vt:lpstr>2_Blank Presentation</vt:lpstr>
      <vt:lpstr>3_Blank Presentation</vt:lpstr>
      <vt:lpstr>Statewide Quality Advisory Committee (SQAC) Meeting</vt:lpstr>
      <vt:lpstr>Agenda</vt:lpstr>
      <vt:lpstr>Open Call for Measure Proposals</vt:lpstr>
      <vt:lpstr>Outreach to Promote the Open Call</vt:lpstr>
      <vt:lpstr>Outreach to Promote the Open Call</vt:lpstr>
      <vt:lpstr>Nominated Quality Measures</vt:lpstr>
      <vt:lpstr>Other Input We Received</vt:lpstr>
      <vt:lpstr>Other Input We Received</vt:lpstr>
      <vt:lpstr>Measure Proposal &amp; Evaluation Process</vt:lpstr>
      <vt:lpstr>PowerPoint Presentation</vt:lpstr>
      <vt:lpstr>Measure Evaluation Timeline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2017-06-23T18:30:57Z</dcterms:modified>
</cp:coreProperties>
</file>