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  <p:sldMasterId id="2147483898" r:id="rId3"/>
    <p:sldMasterId id="214748391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99" r:id="rId6"/>
    <p:sldId id="348" r:id="rId7"/>
    <p:sldId id="347" r:id="rId8"/>
    <p:sldId id="354" r:id="rId9"/>
    <p:sldId id="355" r:id="rId10"/>
    <p:sldId id="357" r:id="rId11"/>
    <p:sldId id="356" r:id="rId12"/>
    <p:sldId id="351" r:id="rId13"/>
    <p:sldId id="352" r:id="rId14"/>
    <p:sldId id="353" r:id="rId15"/>
    <p:sldId id="277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3" autoAdjust="0"/>
    <p:restoredTop sz="88669" autoAdjust="0"/>
  </p:normalViewPr>
  <p:slideViewPr>
    <p:cSldViewPr>
      <p:cViewPr>
        <p:scale>
          <a:sx n="100" d="100"/>
          <a:sy n="100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92" d="100"/>
          <a:sy n="92" d="100"/>
        </p:scale>
        <p:origin x="-3690" y="-6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99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7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12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328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08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3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0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108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051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67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04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84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6C4410CD-B8DF-456A-BA7C-B090BA161AC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62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F7A553C7-F765-4C2A-984F-5B23BA12DEB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9339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B55CDA1-7FB5-4E27-BA5B-7B8FA364691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31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77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1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5611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42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837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102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2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14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F6565F62-FAA7-4C8D-8BAB-59BC9E23C52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1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qac@state.ma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June 26, 2017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25556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75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proposed measures at June 26</a:t>
            </a:r>
            <a:r>
              <a:rPr lang="en-US" baseline="30000" dirty="0" smtClean="0"/>
              <a:t>th</a:t>
            </a:r>
            <a:r>
              <a:rPr lang="en-US" dirty="0" smtClean="0"/>
              <a:t> SQAC meeting</a:t>
            </a:r>
          </a:p>
          <a:p>
            <a:r>
              <a:rPr lang="en-US" dirty="0" smtClean="0"/>
              <a:t>Evaluate proposals June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 September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Discuss evaluation scores and recommendations at the September 18</a:t>
            </a:r>
            <a:r>
              <a:rPr lang="en-US" baseline="30000" dirty="0" smtClean="0"/>
              <a:t>th</a:t>
            </a:r>
            <a:r>
              <a:rPr lang="en-US" dirty="0" smtClean="0"/>
              <a:t> SQAC meeting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Evaluation Timeline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46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1752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latin typeface="Segoe UI Semibold" pitchFamily="34" charset="0"/>
                <a:cs typeface="Osaka"/>
              </a:rPr>
              <a:t>Next Meeting</a:t>
            </a:r>
            <a:endParaRPr lang="en-US" altLang="en-US" dirty="0">
              <a:latin typeface="Segoe UI Semibold" pitchFamily="34" charset="0"/>
              <a:cs typeface="Osaka"/>
            </a:endParaRP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914400" y="2362200"/>
            <a:ext cx="7772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cs typeface="Osaka"/>
              </a:rPr>
              <a:t>September 18, 3:00-5:00 pm</a:t>
            </a:r>
            <a:endParaRPr lang="en-US" altLang="en-US" dirty="0">
              <a:solidFill>
                <a:schemeClr val="accent1">
                  <a:lumMod val="50000"/>
                </a:schemeClr>
              </a:solidFill>
              <a:cs typeface="Osak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66750" y="3200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4029075"/>
            <a:ext cx="7772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Osaka"/>
                <a:hlinkClick r:id="rId3"/>
              </a:rPr>
              <a:t>http://chiamass.gov/sqac</a:t>
            </a:r>
            <a:r>
              <a:rPr lang="en-US" altLang="en-US" dirty="0" smtClean="0">
                <a:cs typeface="Osaka"/>
                <a:hlinkClick r:id="rId3"/>
              </a:rPr>
              <a:t>/</a:t>
            </a:r>
          </a:p>
          <a:p>
            <a:pPr eaLnBrk="1" hangingPunct="1"/>
            <a:r>
              <a:rPr lang="en-US" altLang="en-US" dirty="0" smtClean="0">
                <a:cs typeface="Osaka"/>
                <a:hlinkClick r:id="rId3"/>
              </a:rPr>
              <a:t>sqac@state.ma.us</a:t>
            </a:r>
            <a:endParaRPr lang="en-US" altLang="en-US" dirty="0">
              <a:cs typeface="Osak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620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latin typeface="Segoe UI Semibold" pitchFamily="34" charset="0"/>
                <a:cs typeface="Osaka"/>
              </a:rPr>
              <a:t>Next Steps</a:t>
            </a:r>
            <a:endParaRPr lang="en-US" altLang="en-US" sz="2800" dirty="0">
              <a:latin typeface="Segoe UI Semibold" pitchFamily="34" charset="0"/>
              <a:cs typeface="Osa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Welcome 			</a:t>
            </a:r>
            <a:r>
              <a:rPr lang="en-US" sz="2000" dirty="0"/>
              <a:t>	 </a:t>
            </a:r>
            <a:r>
              <a:rPr lang="en-US" sz="2000" dirty="0" smtClean="0"/>
              <a:t>    	3:00 – 3:10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April 24 meeting minutes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Update on EOHHS Measure Alignment Taskforce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r>
              <a:rPr lang="en-US" sz="2000" dirty="0" smtClean="0"/>
              <a:t>CHIA’s Consumer Transparency Website	</a:t>
            </a:r>
            <a:r>
              <a:rPr lang="en-US" sz="2000" dirty="0"/>
              <a:t> </a:t>
            </a:r>
            <a:r>
              <a:rPr lang="en-US" sz="2000" dirty="0" smtClean="0"/>
              <a:t>     	3:10 </a:t>
            </a:r>
            <a:r>
              <a:rPr lang="en-US" sz="2000" dirty="0"/>
              <a:t>– </a:t>
            </a:r>
            <a:r>
              <a:rPr lang="en-US" sz="2000" dirty="0" smtClean="0"/>
              <a:t>4:00</a:t>
            </a:r>
            <a:endParaRPr lang="en-US" sz="1600" dirty="0"/>
          </a:p>
          <a:p>
            <a:pPr marL="0" indent="0">
              <a:buNone/>
            </a:pPr>
            <a:r>
              <a:rPr lang="en-US" sz="2000" dirty="0"/>
              <a:t>					</a:t>
            </a:r>
          </a:p>
          <a:p>
            <a:r>
              <a:rPr lang="en-US" sz="2000" dirty="0"/>
              <a:t>Review nominated quality measures	 </a:t>
            </a:r>
            <a:r>
              <a:rPr lang="en-US" sz="2000" dirty="0" smtClean="0"/>
              <a:t>	4:00 – 4:45</a:t>
            </a:r>
            <a:r>
              <a:rPr lang="en-US" sz="2000" dirty="0"/>
              <a:t>		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Next </a:t>
            </a:r>
            <a:r>
              <a:rPr lang="en-US" sz="2000" dirty="0"/>
              <a:t>Steps		</a:t>
            </a:r>
            <a:r>
              <a:rPr lang="en-US" sz="2000" dirty="0" smtClean="0"/>
              <a:t>             	     	    	 4:45 </a:t>
            </a:r>
            <a:r>
              <a:rPr lang="en-US" sz="2000" dirty="0"/>
              <a:t>– 5</a:t>
            </a:r>
            <a:r>
              <a:rPr lang="en-US" sz="2000" dirty="0" smtClean="0"/>
              <a:t>:00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dirty="0" smtClean="0"/>
              <a:t>Open Call for Measure Proposals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Open from May 4 to June 15</a:t>
            </a:r>
          </a:p>
          <a:p>
            <a:r>
              <a:rPr lang="en-US" dirty="0" smtClean="0"/>
              <a:t>Asked that measure nominations </a:t>
            </a:r>
          </a:p>
          <a:p>
            <a:pPr lvl="1"/>
            <a:r>
              <a:rPr lang="en-US" dirty="0" smtClean="0"/>
              <a:t>Align with the SQAC’s priorities: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Appropriateness of hospital-based care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End of life care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Home care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Integration of behavioral health and primary care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Long term services and supports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Maternity care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Opioid use</a:t>
            </a:r>
          </a:p>
          <a:p>
            <a:pPr marL="1314450" lvl="2" indent="-457200">
              <a:buAutoNum type="arabicPeriod"/>
            </a:pPr>
            <a:r>
              <a:rPr lang="en-US" sz="1800" dirty="0" smtClean="0"/>
              <a:t>Post-acute care</a:t>
            </a:r>
          </a:p>
          <a:p>
            <a:pPr marL="857250" lvl="2" indent="0">
              <a:buNone/>
            </a:pPr>
            <a:endParaRPr lang="en-US" sz="900" b="1" dirty="0" smtClean="0"/>
          </a:p>
          <a:p>
            <a:pPr lvl="1"/>
            <a:r>
              <a:rPr lang="en-US" dirty="0" smtClean="0"/>
              <a:t>Fill a gap in the current SQMS</a:t>
            </a:r>
          </a:p>
        </p:txBody>
      </p:sp>
    </p:spTree>
    <p:extLst>
      <p:ext uri="{BB962C8B-B14F-4D97-AF65-F5344CB8AC3E}">
        <p14:creationId xmlns:p14="http://schemas.microsoft.com/office/powerpoint/2010/main" val="287113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Outreach to Promote the Open Call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7226" y="1600201"/>
            <a:ext cx="4114800" cy="166199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6911E"/>
                </a:solidFill>
              </a:rPr>
              <a:t>End of Life Care:</a:t>
            </a:r>
          </a:p>
          <a:p>
            <a:endParaRPr lang="en-US" sz="1000" b="1" dirty="0" smtClean="0">
              <a:solidFill>
                <a:srgbClr val="002060"/>
              </a:solidFill>
            </a:endParaRPr>
          </a:p>
          <a:p>
            <a:pPr marL="285750" indent="-285750">
              <a:buClr>
                <a:srgbClr val="0097AB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The Schwartz Center for </a:t>
            </a:r>
            <a:r>
              <a:rPr lang="en-US" sz="1600" dirty="0" smtClean="0">
                <a:solidFill>
                  <a:srgbClr val="002060"/>
                </a:solidFill>
              </a:rPr>
              <a:t> Compassionate Healthcare</a:t>
            </a:r>
          </a:p>
          <a:p>
            <a:pPr>
              <a:buClr>
                <a:srgbClr val="0097AB"/>
              </a:buClr>
              <a:buSzPct val="150000"/>
            </a:pPr>
            <a:endParaRPr lang="en-US" sz="1000" dirty="0">
              <a:solidFill>
                <a:srgbClr val="002060"/>
              </a:solidFill>
            </a:endParaRPr>
          </a:p>
          <a:p>
            <a:pPr marL="285750" indent="-285750">
              <a:buClr>
                <a:srgbClr val="0097AB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Hospice &amp; Palliative Care Federation of </a:t>
            </a:r>
            <a:r>
              <a:rPr lang="en-US" sz="1600" dirty="0" smtClean="0">
                <a:solidFill>
                  <a:srgbClr val="002060"/>
                </a:solidFill>
              </a:rPr>
              <a:t>Massachusetts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1600200"/>
            <a:ext cx="3286125" cy="19082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6911E"/>
                </a:solidFill>
              </a:rPr>
              <a:t>Maternity Care:</a:t>
            </a:r>
          </a:p>
          <a:p>
            <a:endParaRPr lang="en-US" sz="1000" b="1" dirty="0" smtClean="0">
              <a:solidFill>
                <a:srgbClr val="F6911E"/>
              </a:solidFill>
            </a:endParaRPr>
          </a:p>
          <a:p>
            <a:pPr marL="285750" indent="-285750">
              <a:buClr>
                <a:srgbClr val="0097AB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Massachusetts </a:t>
            </a:r>
            <a:r>
              <a:rPr lang="en-US" sz="1600" dirty="0">
                <a:solidFill>
                  <a:srgbClr val="002060"/>
                </a:solidFill>
              </a:rPr>
              <a:t>chapter of </a:t>
            </a:r>
            <a:r>
              <a:rPr lang="en-US" sz="1600" dirty="0" smtClean="0">
                <a:solidFill>
                  <a:srgbClr val="002060"/>
                </a:solidFill>
              </a:rPr>
              <a:t>ACOG</a:t>
            </a:r>
          </a:p>
          <a:p>
            <a:pPr>
              <a:buClr>
                <a:srgbClr val="0097AB"/>
              </a:buClr>
              <a:buSzPct val="150000"/>
            </a:pPr>
            <a:endParaRPr lang="en-US" sz="1000" dirty="0">
              <a:solidFill>
                <a:srgbClr val="002060"/>
              </a:solidFill>
            </a:endParaRPr>
          </a:p>
          <a:p>
            <a:pPr marL="285750" indent="-285750">
              <a:buClr>
                <a:srgbClr val="0097AB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Neonatal </a:t>
            </a:r>
            <a:r>
              <a:rPr lang="en-US" sz="1600" dirty="0" smtClean="0">
                <a:solidFill>
                  <a:srgbClr val="002060"/>
                </a:solidFill>
              </a:rPr>
              <a:t>Quality </a:t>
            </a:r>
            <a:r>
              <a:rPr lang="en-US" sz="1600" dirty="0">
                <a:solidFill>
                  <a:srgbClr val="002060"/>
                </a:solidFill>
              </a:rPr>
              <a:t>Improvement Collaborative of </a:t>
            </a:r>
            <a:r>
              <a:rPr lang="en-US" sz="1600" dirty="0" smtClean="0">
                <a:solidFill>
                  <a:srgbClr val="002060"/>
                </a:solidFill>
              </a:rPr>
              <a:t>Massachusetts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1125" y="3657600"/>
            <a:ext cx="3276600" cy="129266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6911E"/>
                </a:solidFill>
              </a:rPr>
              <a:t>Appropriateness of Hospital-based Care:</a:t>
            </a:r>
          </a:p>
          <a:p>
            <a:endParaRPr lang="en-US" sz="1000" b="1" dirty="0" smtClean="0">
              <a:solidFill>
                <a:srgbClr val="F6911E"/>
              </a:solidFill>
            </a:endParaRPr>
          </a:p>
          <a:p>
            <a:pPr marL="285750" indent="-285750">
              <a:buClr>
                <a:srgbClr val="0097AB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Boston Children’s Hospital </a:t>
            </a:r>
            <a:r>
              <a:rPr lang="en-US" sz="1600" dirty="0" smtClean="0">
                <a:solidFill>
                  <a:srgbClr val="002060"/>
                </a:solidFill>
              </a:rPr>
              <a:t>via </a:t>
            </a:r>
            <a:r>
              <a:rPr lang="en-US" sz="1600" dirty="0">
                <a:solidFill>
                  <a:srgbClr val="002060"/>
                </a:solidFill>
              </a:rPr>
              <a:t>CHIA research </a:t>
            </a:r>
            <a:r>
              <a:rPr lang="en-US" sz="1600" dirty="0" smtClean="0">
                <a:solidFill>
                  <a:srgbClr val="002060"/>
                </a:solidFill>
              </a:rPr>
              <a:t>team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3429000"/>
            <a:ext cx="4143376" cy="15388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6911E"/>
                </a:solidFill>
              </a:rPr>
              <a:t>Integration of behavioral health and primary care:</a:t>
            </a:r>
          </a:p>
          <a:p>
            <a:pPr>
              <a:buSzPct val="150000"/>
            </a:pPr>
            <a:endParaRPr lang="en-US" sz="1000" b="1" dirty="0" smtClean="0">
              <a:solidFill>
                <a:srgbClr val="F6911E"/>
              </a:solidFill>
            </a:endParaRPr>
          </a:p>
          <a:p>
            <a:pPr marL="285750" indent="-285750">
              <a:buClr>
                <a:srgbClr val="0097AB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Harold </a:t>
            </a:r>
            <a:r>
              <a:rPr lang="en-US" sz="1600" dirty="0" err="1">
                <a:solidFill>
                  <a:srgbClr val="002060"/>
                </a:solidFill>
              </a:rPr>
              <a:t>Pincus</a:t>
            </a:r>
            <a:r>
              <a:rPr lang="en-US" sz="1600" dirty="0">
                <a:solidFill>
                  <a:srgbClr val="002060"/>
                </a:solidFill>
              </a:rPr>
              <a:t> and </a:t>
            </a:r>
            <a:r>
              <a:rPr lang="en-US" sz="1600" dirty="0" err="1">
                <a:solidFill>
                  <a:srgbClr val="002060"/>
                </a:solidFill>
              </a:rPr>
              <a:t>Brigitta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Spaeth-Rublee</a:t>
            </a:r>
            <a:r>
              <a:rPr lang="en-US" sz="1600" dirty="0">
                <a:solidFill>
                  <a:srgbClr val="002060"/>
                </a:solidFill>
              </a:rPr>
              <a:t> at Columbia University Medical </a:t>
            </a:r>
            <a:r>
              <a:rPr lang="en-US" sz="1600" dirty="0" smtClean="0">
                <a:solidFill>
                  <a:srgbClr val="002060"/>
                </a:solidFill>
              </a:rPr>
              <a:t>Center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5156537"/>
            <a:ext cx="3200400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6911E"/>
                </a:solidFill>
              </a:rPr>
              <a:t>Opioid Use:</a:t>
            </a:r>
          </a:p>
          <a:p>
            <a:endParaRPr lang="en-US" sz="1000" b="1" dirty="0" smtClean="0">
              <a:solidFill>
                <a:srgbClr val="F6911E"/>
              </a:solidFill>
            </a:endParaRPr>
          </a:p>
          <a:p>
            <a:pPr marL="285750" indent="-285750">
              <a:buClr>
                <a:srgbClr val="0097AB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Massachusetts Department of Public Health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599" y="5179099"/>
            <a:ext cx="3286125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6911E"/>
                </a:solidFill>
              </a:rPr>
              <a:t>Professional associations and other stakeholder groups</a:t>
            </a:r>
            <a:endParaRPr lang="en-US" sz="1000" b="1" dirty="0" smtClean="0">
              <a:solidFill>
                <a:srgbClr val="F691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Outreach </a:t>
            </a:r>
            <a:r>
              <a:rPr lang="en-US" dirty="0"/>
              <a:t>to Promote the Open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Massachusetts Medical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Massachusetts Hospital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Massachusetts Association of Health Plans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Blue Cross Blue Shield of Massachusetts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Massachusetts Health Quality Partners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76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Nominated Quality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Formal Survey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Total of 23 nominations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7 of these are already in the SQMS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16 new measures for consideration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Nominations received from commercial payers, state agencies, providers, and researchers</a:t>
            </a:r>
          </a:p>
          <a:p>
            <a:pPr marL="457200" lvl="1" indent="0">
              <a:buNone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Recommended Next </a:t>
            </a:r>
            <a:r>
              <a:rPr lang="en-US" dirty="0" smtClean="0"/>
              <a:t>Steps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SQAC staff </a:t>
            </a:r>
            <a:r>
              <a:rPr lang="en-US" dirty="0" smtClean="0"/>
              <a:t>review </a:t>
            </a:r>
            <a:r>
              <a:rPr lang="en-US" dirty="0" smtClean="0"/>
              <a:t>the 16 new measure nominations using the SQAC Measure Assessment </a:t>
            </a:r>
            <a:r>
              <a:rPr lang="en-US" dirty="0" smtClean="0"/>
              <a:t>Tool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initial assessments at </a:t>
            </a:r>
            <a:r>
              <a:rPr lang="en-US" dirty="0" smtClean="0"/>
              <a:t>next </a:t>
            </a:r>
            <a:r>
              <a:rPr lang="en-US" dirty="0" smtClean="0"/>
              <a:t>meeting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43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Other Input We 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Staff received an </a:t>
            </a:r>
            <a:r>
              <a:rPr lang="en-US" dirty="0"/>
              <a:t>additional </a:t>
            </a:r>
            <a:r>
              <a:rPr lang="en-US" dirty="0" smtClean="0"/>
              <a:t>23 </a:t>
            </a:r>
            <a:r>
              <a:rPr lang="en-US" dirty="0"/>
              <a:t>measures </a:t>
            </a:r>
            <a:r>
              <a:rPr lang="en-US" dirty="0" smtClean="0"/>
              <a:t>outside the survey process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Schwartz Center </a:t>
            </a:r>
            <a:r>
              <a:rPr lang="en-US" dirty="0" smtClean="0"/>
              <a:t>shared 8 measures for end-of-life care to consider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Columbia University Medical Center </a:t>
            </a:r>
            <a:r>
              <a:rPr lang="en-US" dirty="0" smtClean="0"/>
              <a:t>shared 14 primary </a:t>
            </a:r>
            <a:r>
              <a:rPr lang="en-US" dirty="0"/>
              <a:t>care/screening measures that stratify by </a:t>
            </a:r>
            <a:r>
              <a:rPr lang="en-US" dirty="0" smtClean="0"/>
              <a:t>SMI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Mass Medical Society shared CAC-3: Asthmatics </a:t>
            </a:r>
            <a:r>
              <a:rPr lang="en-US" dirty="0"/>
              <a:t>discharged with Home Management Plan of </a:t>
            </a:r>
            <a:r>
              <a:rPr lang="en-US" dirty="0" smtClean="0"/>
              <a:t>Care</a:t>
            </a:r>
            <a:r>
              <a:rPr lang="en-US" dirty="0"/>
              <a:t> </a:t>
            </a:r>
            <a:r>
              <a:rPr lang="en-US" dirty="0" smtClean="0"/>
              <a:t>for consideration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899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Other Input We 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GIC: Reduce number </a:t>
            </a:r>
            <a:r>
              <a:rPr lang="en-US" dirty="0"/>
              <a:t>of measures that are not endorsed by key stakeholders (e.g., </a:t>
            </a:r>
            <a:r>
              <a:rPr lang="en-US" dirty="0" smtClean="0"/>
              <a:t>NQF)</a:t>
            </a:r>
          </a:p>
          <a:p>
            <a:r>
              <a:rPr lang="en-US" dirty="0" smtClean="0"/>
              <a:t>Outer Cape Health Services: Include </a:t>
            </a:r>
            <a:r>
              <a:rPr lang="en-US" dirty="0"/>
              <a:t>screening for social determinants of health </a:t>
            </a:r>
            <a:r>
              <a:rPr lang="en-US" dirty="0" smtClean="0"/>
              <a:t>risks</a:t>
            </a:r>
          </a:p>
          <a:p>
            <a:r>
              <a:rPr lang="en-US" dirty="0" smtClean="0"/>
              <a:t>Tufts Health Plan: Report on existing measures by Race, Ethnicity, Language (REL) categories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30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Required information with proposals: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Measure name		</a:t>
            </a:r>
            <a:r>
              <a:rPr lang="en-US" dirty="0" smtClean="0"/>
              <a:t>5.    Description of the measure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NQF or other ID #</a:t>
            </a:r>
            <a:r>
              <a:rPr lang="en-US" dirty="0"/>
              <a:t>		</a:t>
            </a:r>
            <a:r>
              <a:rPr lang="en-US" dirty="0" smtClean="0"/>
              <a:t>6.    Level </a:t>
            </a:r>
            <a:r>
              <a:rPr lang="en-US" dirty="0"/>
              <a:t>of </a:t>
            </a:r>
            <a:r>
              <a:rPr lang="en-US" dirty="0" smtClean="0"/>
              <a:t>analysis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Measure steward	</a:t>
            </a:r>
            <a:r>
              <a:rPr lang="en-US" dirty="0"/>
              <a:t>	</a:t>
            </a:r>
            <a:r>
              <a:rPr lang="en-US" dirty="0" smtClean="0"/>
              <a:t>7.    Citation(s</a:t>
            </a:r>
            <a:r>
              <a:rPr lang="en-US" dirty="0"/>
              <a:t>) </a:t>
            </a:r>
            <a:r>
              <a:rPr lang="en-US" dirty="0" smtClean="0"/>
              <a:t>for evidence of 	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Data source required</a:t>
            </a:r>
            <a:r>
              <a:rPr lang="en-US" dirty="0"/>
              <a:t> </a:t>
            </a:r>
            <a:r>
              <a:rPr lang="en-US" dirty="0" smtClean="0"/>
              <a:t>                 reliability and validity testing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Measure evaluation tool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Proposed measures are scored on:</a:t>
            </a:r>
          </a:p>
          <a:p>
            <a:pPr marL="971550" lvl="1" indent="-457200">
              <a:buClr>
                <a:srgbClr val="002060"/>
              </a:buClr>
              <a:buSzPct val="100000"/>
              <a:buFontTx/>
              <a:buAutoNum type="arabicPeriod"/>
            </a:pPr>
            <a:r>
              <a:rPr lang="en-US" dirty="0" smtClean="0"/>
              <a:t>Ease of </a:t>
            </a:r>
            <a:r>
              <a:rPr lang="en-US" dirty="0"/>
              <a:t>measurement	</a:t>
            </a:r>
            <a:r>
              <a:rPr lang="en-US" dirty="0" smtClean="0"/>
              <a:t>  3.    Field implementation</a:t>
            </a:r>
          </a:p>
          <a:p>
            <a:pPr marL="971550" lvl="1" indent="-457200">
              <a:buClr>
                <a:srgbClr val="002060"/>
              </a:buClr>
              <a:buSzPct val="100000"/>
              <a:buFontTx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eliability and </a:t>
            </a:r>
            <a:r>
              <a:rPr lang="en-US" dirty="0"/>
              <a:t>validity	  </a:t>
            </a:r>
            <a:r>
              <a:rPr lang="en-US" dirty="0" smtClean="0"/>
              <a:t>4.    Potential </a:t>
            </a:r>
            <a:r>
              <a:rPr lang="en-US" dirty="0"/>
              <a:t>for improvement</a:t>
            </a:r>
          </a:p>
          <a:p>
            <a:pPr marL="971550" lvl="1" indent="-457200">
              <a:buClr>
                <a:srgbClr val="002060"/>
              </a:buClr>
              <a:buSzPct val="100000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Proposal &amp; Evaluation Process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5048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408</Words>
  <Application>Microsoft Office PowerPoint</Application>
  <PresentationFormat>On-screen Show (4:3)</PresentationFormat>
  <Paragraphs>110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Blank Presentation</vt:lpstr>
      <vt:lpstr>1_Blank Presentation</vt:lpstr>
      <vt:lpstr>2_Blank Presentation</vt:lpstr>
      <vt:lpstr>3_Blank Presentation</vt:lpstr>
      <vt:lpstr>Statewide Quality Advisory Committee (SQAC) Meeting</vt:lpstr>
      <vt:lpstr>Agenda</vt:lpstr>
      <vt:lpstr>Open Call for Measure Proposals</vt:lpstr>
      <vt:lpstr>Outreach to Promote the Open Call</vt:lpstr>
      <vt:lpstr>Outreach to Promote the Open Call</vt:lpstr>
      <vt:lpstr>Nominated Quality Measures</vt:lpstr>
      <vt:lpstr>Other Input We Received</vt:lpstr>
      <vt:lpstr>Other Input We Received</vt:lpstr>
      <vt:lpstr>Measure Proposal &amp; Evaluation Process</vt:lpstr>
      <vt:lpstr>PowerPoint Presentation</vt:lpstr>
      <vt:lpstr>Measure Evaluation Timeline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2017-06-23T18:30:57Z</dcterms:modified>
</cp:coreProperties>
</file>