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4"/>
  </p:notesMasterIdLst>
  <p:sldIdLst>
    <p:sldId id="256"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770B44-CBFE-4821-97AE-4E1B2D825056}" type="datetimeFigureOut">
              <a:rPr lang="en-US" smtClean="0"/>
              <a:t>6/29/2018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DDADFA-1CC7-4358-80C5-6D8A7B083293}" type="slidenum">
              <a:rPr lang="en-US" smtClean="0"/>
              <a:t>‹#›</a:t>
            </a:fld>
            <a:endParaRPr lang="en-US"/>
          </a:p>
        </p:txBody>
      </p:sp>
    </p:spTree>
    <p:extLst>
      <p:ext uri="{BB962C8B-B14F-4D97-AF65-F5344CB8AC3E}">
        <p14:creationId xmlns:p14="http://schemas.microsoft.com/office/powerpoint/2010/main" val="1282037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37321538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11507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65792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028807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735120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881751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081556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609148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057121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650135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660989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99119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223089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978042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772098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9294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70887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80678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31349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93109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10608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94701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81750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621597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6437704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3561"/>
            <a:ext cx="8915400" cy="1143000"/>
          </a:xfrm>
        </p:spPr>
        <p:txBody>
          <a:bodyPr>
            <a:normAutofit/>
          </a:bodyPr>
          <a:lstStyle/>
          <a:p>
            <a:r>
              <a:rPr lang="en-US" sz="2800" b="1" u="sng" dirty="0">
                <a:solidFill>
                  <a:schemeClr val="tx2"/>
                </a:solidFill>
                <a:latin typeface="+mn-lt"/>
              </a:rPr>
              <a:t>Question</a:t>
            </a:r>
            <a:r>
              <a:rPr lang="en-US" sz="2800" b="1" dirty="0">
                <a:solidFill>
                  <a:schemeClr val="tx2"/>
                </a:solidFill>
                <a:latin typeface="+mn-lt"/>
              </a:rPr>
              <a:t>: Does </a:t>
            </a:r>
            <a:r>
              <a:rPr lang="en-US" sz="2800" b="1" dirty="0">
                <a:solidFill>
                  <a:schemeClr val="tx2"/>
                </a:solidFill>
                <a:latin typeface="+mn-lt"/>
              </a:rPr>
              <a:t>the MA APCD contain medical claims for alternative medical procedures like acupuncture?</a:t>
            </a:r>
          </a:p>
        </p:txBody>
      </p:sp>
      <p:sp>
        <p:nvSpPr>
          <p:cNvPr id="4" name="TextBox 3"/>
          <p:cNvSpPr txBox="1"/>
          <p:nvPr/>
        </p:nvSpPr>
        <p:spPr>
          <a:xfrm>
            <a:off x="1905000" y="1143001"/>
            <a:ext cx="8229600" cy="5078313"/>
          </a:xfrm>
          <a:prstGeom prst="rect">
            <a:avLst/>
          </a:prstGeom>
          <a:noFill/>
        </p:spPr>
        <p:txBody>
          <a:bodyPr wrap="square" rtlCol="0">
            <a:spAutoFit/>
          </a:bodyPr>
          <a:lstStyle/>
          <a:p>
            <a:r>
              <a:rPr lang="en-US" b="1" u="sng" dirty="0">
                <a:solidFill>
                  <a:prstClr val="black"/>
                </a:solidFill>
              </a:rPr>
              <a:t>Answer</a:t>
            </a:r>
            <a:r>
              <a:rPr lang="en-US" dirty="0">
                <a:solidFill>
                  <a:prstClr val="black"/>
                </a:solidFill>
              </a:rPr>
              <a:t>: Yes, there are alternative medical procedures in the MA APCD. Since calendar year 2012,  the number of acupuncture medical claim lines have more than doubled.  The acupuncture procedure codes include '97780', '97781', '97810', '97811', '97813', '97814‘.  The top three acupuncture procedure codes in the medical claims are ‘97810’, ‘97811’, and ‘97814’ described as follows:</a:t>
            </a:r>
          </a:p>
          <a:p>
            <a:endParaRPr lang="en-US" dirty="0">
              <a:solidFill>
                <a:prstClr val="black"/>
              </a:solidFill>
            </a:endParaRPr>
          </a:p>
          <a:p>
            <a:endParaRPr lang="en-US" dirty="0">
              <a:solidFill>
                <a:prstClr val="black"/>
              </a:solidFill>
            </a:endParaRPr>
          </a:p>
          <a:p>
            <a:endParaRPr lang="en-US" dirty="0">
              <a:solidFill>
                <a:prstClr val="black"/>
              </a:solidFill>
            </a:endParaRPr>
          </a:p>
          <a:p>
            <a:endParaRPr lang="en-US" dirty="0">
              <a:solidFill>
                <a:prstClr val="black"/>
              </a:solidFill>
            </a:endParaRPr>
          </a:p>
          <a:p>
            <a:endParaRPr lang="en-US" dirty="0">
              <a:solidFill>
                <a:prstClr val="black"/>
              </a:solidFill>
            </a:endParaRPr>
          </a:p>
          <a:p>
            <a:endParaRPr lang="en-US" dirty="0">
              <a:solidFill>
                <a:prstClr val="black"/>
              </a:solidFill>
            </a:endParaRPr>
          </a:p>
          <a:p>
            <a:endParaRPr lang="en-US" dirty="0">
              <a:solidFill>
                <a:prstClr val="black"/>
              </a:solidFill>
            </a:endParaRPr>
          </a:p>
          <a:p>
            <a:endParaRPr lang="en-US" dirty="0">
              <a:solidFill>
                <a:prstClr val="black"/>
              </a:solidFill>
            </a:endParaRPr>
          </a:p>
          <a:p>
            <a:r>
              <a:rPr lang="en-US" dirty="0">
                <a:solidFill>
                  <a:prstClr val="black"/>
                </a:solidFill>
              </a:rPr>
              <a:t>The MA APCD Release 6.0 includes paid claims from over 4,000 acupuncture providers  in both hospital and community based settings. It is important to note that a portion of the community based alternative care providers in various Wellness Clinics and Holistic Health Centers are reimbursed by carriers even though they do not have a National Billing Provider ID or National Service Provider ID in the medical claims data. </a:t>
            </a:r>
            <a:endParaRPr lang="en-US" dirty="0">
              <a:solidFill>
                <a:prstClr val="black"/>
              </a:solidFill>
            </a:endParaRPr>
          </a:p>
        </p:txBody>
      </p:sp>
      <p:graphicFrame>
        <p:nvGraphicFramePr>
          <p:cNvPr id="6" name="Table 5"/>
          <p:cNvGraphicFramePr>
            <a:graphicFrameLocks noGrp="1"/>
          </p:cNvGraphicFramePr>
          <p:nvPr>
            <p:extLst/>
          </p:nvPr>
        </p:nvGraphicFramePr>
        <p:xfrm>
          <a:off x="2514600" y="2819400"/>
          <a:ext cx="7315200" cy="1717548"/>
        </p:xfrm>
        <a:graphic>
          <a:graphicData uri="http://schemas.openxmlformats.org/drawingml/2006/table">
            <a:tbl>
              <a:tblPr firstRow="1" firstCol="1" bandRow="1">
                <a:tableStyleId>{5C22544A-7EE6-4342-B048-85BDC9FD1C3A}</a:tableStyleId>
              </a:tblPr>
              <a:tblGrid>
                <a:gridCol w="1808252"/>
                <a:gridCol w="5506948"/>
              </a:tblGrid>
              <a:tr h="198246">
                <a:tc>
                  <a:txBody>
                    <a:bodyPr/>
                    <a:lstStyle/>
                    <a:p>
                      <a:pPr marL="0" marR="0" algn="ctr">
                        <a:lnSpc>
                          <a:spcPct val="115000"/>
                        </a:lnSpc>
                        <a:spcBef>
                          <a:spcPts val="0"/>
                        </a:spcBef>
                        <a:spcAft>
                          <a:spcPts val="0"/>
                        </a:spcAft>
                      </a:pPr>
                      <a:r>
                        <a:rPr lang="en-US" sz="1400" dirty="0" smtClean="0">
                          <a:effectLst/>
                          <a:latin typeface="Calibri"/>
                          <a:ea typeface="Calibri"/>
                          <a:cs typeface="Times New Roman"/>
                        </a:rPr>
                        <a:t>Procedure Code</a:t>
                      </a:r>
                      <a:endParaRPr lang="en-US" sz="1400" dirty="0">
                        <a:effectLst/>
                        <a:latin typeface="Calibri"/>
                        <a:ea typeface="Calibri"/>
                        <a:cs typeface="Times New Roman"/>
                      </a:endParaRPr>
                    </a:p>
                  </a:txBody>
                  <a:tcPr marL="25556" marR="25556" marT="0" marB="0" anchor="b"/>
                </a:tc>
                <a:tc>
                  <a:txBody>
                    <a:bodyPr/>
                    <a:lstStyle/>
                    <a:p>
                      <a:pPr marL="0" marR="0" algn="ctr">
                        <a:lnSpc>
                          <a:spcPct val="115000"/>
                        </a:lnSpc>
                        <a:spcBef>
                          <a:spcPts val="0"/>
                        </a:spcBef>
                        <a:spcAft>
                          <a:spcPts val="0"/>
                        </a:spcAft>
                      </a:pPr>
                      <a:r>
                        <a:rPr lang="en-US" sz="1400" dirty="0" smtClean="0">
                          <a:effectLst/>
                          <a:latin typeface="Calibri"/>
                          <a:ea typeface="Calibri"/>
                          <a:cs typeface="Times New Roman"/>
                        </a:rPr>
                        <a:t>Description</a:t>
                      </a:r>
                      <a:endParaRPr lang="en-US" sz="1400" dirty="0">
                        <a:effectLst/>
                        <a:latin typeface="Calibri"/>
                        <a:ea typeface="Calibri"/>
                        <a:cs typeface="Times New Roman"/>
                      </a:endParaRPr>
                    </a:p>
                  </a:txBody>
                  <a:tcPr marL="25556" marR="25556" marT="0" marB="0" anchor="b"/>
                </a:tc>
              </a:tr>
              <a:tr h="198246">
                <a:tc>
                  <a:txBody>
                    <a:bodyPr/>
                    <a:lstStyle/>
                    <a:p>
                      <a:pPr marL="0" marR="0" algn="ctr">
                        <a:lnSpc>
                          <a:spcPct val="115000"/>
                        </a:lnSpc>
                        <a:spcBef>
                          <a:spcPts val="0"/>
                        </a:spcBef>
                        <a:spcAft>
                          <a:spcPts val="0"/>
                        </a:spcAft>
                      </a:pPr>
                      <a:r>
                        <a:rPr lang="en-US" sz="1600" dirty="0">
                          <a:effectLst/>
                        </a:rPr>
                        <a:t>97810</a:t>
                      </a:r>
                      <a:endParaRPr lang="en-US" sz="1600" dirty="0">
                        <a:effectLst/>
                        <a:latin typeface="Calibri"/>
                        <a:ea typeface="Calibri"/>
                        <a:cs typeface="Times New Roman"/>
                      </a:endParaRPr>
                    </a:p>
                  </a:txBody>
                  <a:tcPr marL="25556" marR="25556" marT="0" marB="0" anchor="b"/>
                </a:tc>
                <a:tc>
                  <a:txBody>
                    <a:bodyPr/>
                    <a:lstStyle/>
                    <a:p>
                      <a:pPr marL="0" marR="0">
                        <a:lnSpc>
                          <a:spcPct val="115000"/>
                        </a:lnSpc>
                        <a:spcBef>
                          <a:spcPts val="0"/>
                        </a:spcBef>
                        <a:spcAft>
                          <a:spcPts val="0"/>
                        </a:spcAft>
                      </a:pPr>
                      <a:r>
                        <a:rPr lang="en-US" sz="1050" dirty="0">
                          <a:effectLst/>
                        </a:rPr>
                        <a:t>Acupuncture, 1 or more needles; without electrical stimulation, initial 15 minutes of personal one-on-one contact with the patient</a:t>
                      </a:r>
                      <a:endParaRPr lang="en-US" sz="1050" dirty="0">
                        <a:effectLst/>
                        <a:latin typeface="Calibri"/>
                        <a:ea typeface="Calibri"/>
                        <a:cs typeface="Times New Roman"/>
                      </a:endParaRPr>
                    </a:p>
                  </a:txBody>
                  <a:tcPr marL="25556" marR="25556" marT="0" marB="0" anchor="b"/>
                </a:tc>
              </a:tr>
              <a:tr h="322536">
                <a:tc>
                  <a:txBody>
                    <a:bodyPr/>
                    <a:lstStyle/>
                    <a:p>
                      <a:pPr marL="0" marR="0" algn="ctr">
                        <a:lnSpc>
                          <a:spcPct val="115000"/>
                        </a:lnSpc>
                        <a:spcBef>
                          <a:spcPts val="0"/>
                        </a:spcBef>
                        <a:spcAft>
                          <a:spcPts val="0"/>
                        </a:spcAft>
                      </a:pPr>
                      <a:r>
                        <a:rPr lang="en-US" sz="1600" dirty="0">
                          <a:effectLst/>
                        </a:rPr>
                        <a:t>97811</a:t>
                      </a:r>
                      <a:endParaRPr lang="en-US" sz="1600" dirty="0">
                        <a:effectLst/>
                        <a:latin typeface="Calibri"/>
                        <a:ea typeface="Calibri"/>
                        <a:cs typeface="Times New Roman"/>
                      </a:endParaRPr>
                    </a:p>
                  </a:txBody>
                  <a:tcPr marL="25556" marR="25556" marT="0" marB="0" anchor="b"/>
                </a:tc>
                <a:tc>
                  <a:txBody>
                    <a:bodyPr/>
                    <a:lstStyle/>
                    <a:p>
                      <a:pPr marL="0" marR="0">
                        <a:lnSpc>
                          <a:spcPct val="115000"/>
                        </a:lnSpc>
                        <a:spcBef>
                          <a:spcPts val="0"/>
                        </a:spcBef>
                        <a:spcAft>
                          <a:spcPts val="0"/>
                        </a:spcAft>
                      </a:pPr>
                      <a:r>
                        <a:rPr lang="en-US" sz="1050" dirty="0">
                          <a:effectLst/>
                        </a:rPr>
                        <a:t>Acupuncture, 1 or more needles; without electrical stimulation, each additional 15 minutes of personal one-on-one contact with the patient, with re-insertion of needle(s) (List separately in addition to code for primary procedure)</a:t>
                      </a:r>
                      <a:endParaRPr lang="en-US" sz="1050" dirty="0">
                        <a:effectLst/>
                        <a:latin typeface="Calibri"/>
                        <a:ea typeface="Calibri"/>
                        <a:cs typeface="Times New Roman"/>
                      </a:endParaRPr>
                    </a:p>
                  </a:txBody>
                  <a:tcPr marL="25556" marR="25556" marT="0" marB="0" anchor="b"/>
                </a:tc>
              </a:tr>
              <a:tr h="479457">
                <a:tc>
                  <a:txBody>
                    <a:bodyPr/>
                    <a:lstStyle/>
                    <a:p>
                      <a:pPr marL="0" marR="0" algn="ctr">
                        <a:lnSpc>
                          <a:spcPct val="115000"/>
                        </a:lnSpc>
                        <a:spcBef>
                          <a:spcPts val="0"/>
                        </a:spcBef>
                        <a:spcAft>
                          <a:spcPts val="0"/>
                        </a:spcAft>
                      </a:pPr>
                      <a:r>
                        <a:rPr lang="en-US" sz="1600" dirty="0">
                          <a:effectLst/>
                        </a:rPr>
                        <a:t>97814</a:t>
                      </a:r>
                      <a:endParaRPr lang="en-US" sz="1600" dirty="0">
                        <a:effectLst/>
                        <a:latin typeface="Calibri"/>
                        <a:ea typeface="Calibri"/>
                        <a:cs typeface="Times New Roman"/>
                      </a:endParaRPr>
                    </a:p>
                  </a:txBody>
                  <a:tcPr marL="25556" marR="25556" marT="0" marB="0" anchor="b"/>
                </a:tc>
                <a:tc>
                  <a:txBody>
                    <a:bodyPr/>
                    <a:lstStyle/>
                    <a:p>
                      <a:pPr marL="0" marR="0">
                        <a:lnSpc>
                          <a:spcPct val="115000"/>
                        </a:lnSpc>
                        <a:spcBef>
                          <a:spcPts val="0"/>
                        </a:spcBef>
                        <a:spcAft>
                          <a:spcPts val="0"/>
                        </a:spcAft>
                      </a:pPr>
                      <a:r>
                        <a:rPr lang="en-US" sz="1050" dirty="0">
                          <a:effectLst/>
                        </a:rPr>
                        <a:t>Acupuncture, 1 or more needles; with electrical stimulation, each additional 15 minutes of personal one-on-one contact with the patient, with re-insertion of needle(s) (List separately in addition to code for primary procedure)</a:t>
                      </a:r>
                      <a:endParaRPr lang="en-US" sz="1050" dirty="0">
                        <a:effectLst/>
                        <a:latin typeface="Calibri"/>
                        <a:ea typeface="Calibri"/>
                        <a:cs typeface="Times New Roman"/>
                      </a:endParaRPr>
                    </a:p>
                  </a:txBody>
                  <a:tcPr marL="25556" marR="25556" marT="0" marB="0" anchor="b"/>
                </a:tc>
              </a:tr>
            </a:tbl>
          </a:graphicData>
        </a:graphic>
      </p:graphicFrame>
      <p:sp>
        <p:nvSpPr>
          <p:cNvPr id="7" name="Rectangle 1"/>
          <p:cNvSpPr>
            <a:spLocks noChangeArrowheads="1"/>
          </p:cNvSpPr>
          <p:nvPr/>
        </p:nvSpPr>
        <p:spPr bwMode="auto">
          <a:xfrm>
            <a:off x="4918076" y="16441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n-US" altLang="en-US">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3406289199"/>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265</Words>
  <Application>Microsoft Office PowerPoint</Application>
  <PresentationFormat>Widescreen</PresentationFormat>
  <Paragraphs>20</Paragraphs>
  <Slides>1</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vt:i4>
      </vt:variant>
    </vt:vector>
  </HeadingPairs>
  <TitlesOfParts>
    <vt:vector size="6" baseType="lpstr">
      <vt:lpstr>Arial</vt:lpstr>
      <vt:lpstr>Calibri</vt:lpstr>
      <vt:lpstr>Times New Roman</vt:lpstr>
      <vt:lpstr>1_Office Theme</vt:lpstr>
      <vt:lpstr>Office Theme</vt:lpstr>
      <vt:lpstr>Question: Does the MA APCD contain medical claims for alternative medical procedures like acupuncture?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Question: Are there Hospice Claims in the MA APCD and how do I find them?</dc:title>
  <dc:creator>Adam</dc:creator>
  <cp:lastModifiedBy>Adam</cp:lastModifiedBy>
  <cp:revision>2</cp:revision>
  <dcterms:created xsi:type="dcterms:W3CDTF">2018-06-29T12:40:23Z</dcterms:created>
  <dcterms:modified xsi:type="dcterms:W3CDTF">2018-06-29T12:41:49Z</dcterms:modified>
</cp:coreProperties>
</file>