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FY2017</c:v>
                </c:pt>
              </c:strCache>
            </c:strRef>
          </c:tx>
          <c:dLbls>
            <c:numFmt formatCode="0%" sourceLinked="0"/>
            <c:spPr>
              <a:noFill/>
              <a:ln>
                <a:noFill/>
              </a:ln>
              <a:effectLst/>
            </c:spPr>
            <c:txPr>
              <a:bodyPr/>
              <a:lstStyle/>
              <a:p>
                <a:pPr>
                  <a:defRPr sz="1000" baseline="0"/>
                </a:pPr>
                <a:endParaRPr lang="en-US"/>
              </a:p>
            </c:txPr>
            <c:dLblPos val="inEnd"/>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Less than or equal to 15 DX</c:v>
                </c:pt>
                <c:pt idx="1">
                  <c:v>16 to 20 DX</c:v>
                </c:pt>
                <c:pt idx="2">
                  <c:v>21 to 25 DX</c:v>
                </c:pt>
                <c:pt idx="3">
                  <c:v>Greater than or equal to 26 DX</c:v>
                </c:pt>
              </c:strCache>
            </c:strRef>
          </c:cat>
          <c:val>
            <c:numRef>
              <c:f>Sheet1!$B$2:$B$5</c:f>
              <c:numCache>
                <c:formatCode>0.00%</c:formatCode>
                <c:ptCount val="4"/>
                <c:pt idx="0">
                  <c:v>0.64529999999999998</c:v>
                </c:pt>
                <c:pt idx="1">
                  <c:v>0.2056</c:v>
                </c:pt>
                <c:pt idx="2">
                  <c:v>8.1299999999999997E-2</c:v>
                </c:pt>
                <c:pt idx="3">
                  <c:v>6.7900000000000002E-2</c:v>
                </c:pt>
              </c:numCache>
            </c:numRef>
          </c:val>
        </c:ser>
        <c:dLbls>
          <c:dLblPos val="inEnd"/>
          <c:showLegendKey val="0"/>
          <c:showVal val="1"/>
          <c:showCatName val="0"/>
          <c:showSerName val="0"/>
          <c:showPercent val="0"/>
          <c:showBubbleSize val="0"/>
          <c:showLeaderLines val="1"/>
        </c:dLbls>
        <c:firstSliceAng val="0"/>
      </c:pieChart>
    </c:plotArea>
    <c:legend>
      <c:legendPos val="r"/>
      <c:layout>
        <c:manualLayout>
          <c:xMode val="edge"/>
          <c:yMode val="edge"/>
          <c:x val="0.62241360454943129"/>
          <c:y val="4.8739490190844788E-2"/>
          <c:w val="0.35675306211723534"/>
          <c:h val="0.91947017216068327"/>
        </c:manualLayout>
      </c:layout>
      <c:overlay val="0"/>
      <c:txPr>
        <a:bodyPr/>
        <a:lstStyle/>
        <a:p>
          <a:pPr>
            <a:defRPr sz="1000" baseline="0"/>
          </a:pPr>
          <a:endParaRPr lang="en-US"/>
        </a:p>
      </c:txPr>
    </c:legend>
    <c:plotVisOnly val="1"/>
    <c:dispBlanksAs val="gap"/>
    <c:showDLblsOverMax val="0"/>
  </c:chart>
  <c:spPr>
    <a:solidFill>
      <a:schemeClr val="bg1"/>
    </a:solidFill>
    <a:ln>
      <a:solidFill>
        <a:srgbClr val="0070C0"/>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FY2014</c:v>
                </c:pt>
              </c:strCache>
            </c:strRef>
          </c:tx>
          <c:dLbls>
            <c:dLbl>
              <c:idx val="0"/>
              <c:layout>
                <c:manualLayout>
                  <c:x val="3.0555202579247985E-17"/>
                  <c:y val="-0.43458851917703833"/>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a:lstStyle/>
              <a:p>
                <a:pPr>
                  <a:defRPr sz="1000" baseline="0"/>
                </a:pPr>
                <a:endParaRPr lang="en-US"/>
              </a:p>
            </c:txPr>
            <c:dLblPos val="inEnd"/>
            <c:showLegendKey val="0"/>
            <c:showVal val="1"/>
            <c:showCatName val="0"/>
            <c:showSerName val="0"/>
            <c:showPercent val="0"/>
            <c:showBubbleSize val="0"/>
            <c:showLeaderLines val="1"/>
            <c:extLst>
              <c:ext xmlns:c15="http://schemas.microsoft.com/office/drawing/2012/chart" uri="{CE6537A1-D6FC-4f65-9D91-7224C49458BB}"/>
            </c:extLst>
          </c:dLbls>
          <c:cat>
            <c:strRef>
              <c:f>Sheet1!$A$2</c:f>
              <c:strCache>
                <c:ptCount val="1"/>
                <c:pt idx="0">
                  <c:v>Less than or equal to 15 DX</c:v>
                </c:pt>
              </c:strCache>
            </c:strRef>
          </c:cat>
          <c:val>
            <c:numRef>
              <c:f>Sheet1!$B$2</c:f>
              <c:numCache>
                <c:formatCode>0.00%</c:formatCode>
                <c:ptCount val="1"/>
                <c:pt idx="0">
                  <c:v>1</c:v>
                </c:pt>
              </c:numCache>
            </c:numRef>
          </c:val>
        </c:ser>
        <c:dLbls>
          <c:dLblPos val="inEnd"/>
          <c:showLegendKey val="0"/>
          <c:showVal val="1"/>
          <c:showCatName val="0"/>
          <c:showSerName val="0"/>
          <c:showPercent val="0"/>
          <c:showBubbleSize val="0"/>
          <c:showLeaderLines val="1"/>
        </c:dLbls>
        <c:firstSliceAng val="0"/>
      </c:pieChart>
    </c:plotArea>
    <c:legend>
      <c:legendPos val="r"/>
      <c:layout>
        <c:manualLayout>
          <c:xMode val="edge"/>
          <c:yMode val="edge"/>
          <c:x val="0.62241360454943129"/>
          <c:y val="4.8739490190844788E-2"/>
          <c:w val="0.35675306211723534"/>
          <c:h val="0.91947017216068327"/>
        </c:manualLayout>
      </c:layout>
      <c:overlay val="0"/>
      <c:txPr>
        <a:bodyPr/>
        <a:lstStyle/>
        <a:p>
          <a:pPr>
            <a:defRPr sz="1000" baseline="0"/>
          </a:pPr>
          <a:endParaRPr lang="en-US"/>
        </a:p>
      </c:txPr>
    </c:legend>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2B315-DF29-45F5-84CB-FDBB7A94CF53}"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4DDC9B-15F0-4831-A42F-EB5843222031}" type="slidenum">
              <a:rPr lang="en-US" smtClean="0"/>
              <a:t>‹#›</a:t>
            </a:fld>
            <a:endParaRPr lang="en-US"/>
          </a:p>
        </p:txBody>
      </p:sp>
    </p:spTree>
    <p:extLst>
      <p:ext uri="{BB962C8B-B14F-4D97-AF65-F5344CB8AC3E}">
        <p14:creationId xmlns:p14="http://schemas.microsoft.com/office/powerpoint/2010/main" val="1977569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419386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17587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647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733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7356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121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96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106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6148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228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855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416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809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6820F-B957-4ED2-885A-F04AABDCBD8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7E079-D4DD-4D56-9444-C53C72FC51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9182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7438008" cy="762000"/>
          </a:xfrm>
        </p:spPr>
        <p:txBody>
          <a:bodyPr>
            <a:noAutofit/>
          </a:bodyPr>
          <a:lstStyle/>
          <a:p>
            <a:r>
              <a:rPr lang="en-US" sz="1900" b="1" u="sng" dirty="0">
                <a:solidFill>
                  <a:srgbClr val="0070C0"/>
                </a:solidFill>
              </a:rPr>
              <a:t>Question</a:t>
            </a:r>
            <a:r>
              <a:rPr lang="en-US" sz="1900" dirty="0">
                <a:solidFill>
                  <a:srgbClr val="0070C0"/>
                </a:solidFill>
              </a:rPr>
              <a:t>: </a:t>
            </a:r>
            <a:r>
              <a:rPr lang="en-US" sz="1900" dirty="0">
                <a:solidFill>
                  <a:srgbClr val="0070C0"/>
                </a:solidFill>
              </a:rPr>
              <a:t> I am using the Inpatient Hospital Discharge Data.  Since CHIA lifted </a:t>
            </a:r>
            <a:r>
              <a:rPr lang="en-US" sz="1900" dirty="0">
                <a:solidFill>
                  <a:srgbClr val="0070C0"/>
                </a:solidFill>
              </a:rPr>
              <a:t>the limit on diagnosis </a:t>
            </a:r>
            <a:r>
              <a:rPr lang="en-US" sz="1900" dirty="0">
                <a:solidFill>
                  <a:srgbClr val="0070C0"/>
                </a:solidFill>
              </a:rPr>
              <a:t>codes in FY2015 and switched to ICD-10-CM in FY2016, would it significantly impact my study if I continued to use 15 diagnosis codes or less in FY2015, FY2016, and FY2017?</a:t>
            </a:r>
            <a:endParaRPr lang="en-US" sz="1900" dirty="0">
              <a:solidFill>
                <a:srgbClr val="0070C0"/>
              </a:solidFill>
            </a:endParaRPr>
          </a:p>
        </p:txBody>
      </p:sp>
      <p:pic>
        <p:nvPicPr>
          <p:cNvPr id="1026" name="Picture 2" descr="Image result for icd-9-cm icd-10-c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1497" y="1"/>
            <a:ext cx="1640992" cy="12191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600200" y="1219200"/>
            <a:ext cx="3886200" cy="2677656"/>
          </a:xfrm>
          <a:prstGeom prst="rect">
            <a:avLst/>
          </a:prstGeom>
          <a:noFill/>
        </p:spPr>
        <p:txBody>
          <a:bodyPr wrap="square" rtlCol="0">
            <a:spAutoFit/>
          </a:bodyPr>
          <a:lstStyle/>
          <a:p>
            <a:pPr algn="just"/>
            <a:r>
              <a:rPr lang="en-US" sz="1400" b="1" u="sng" dirty="0">
                <a:solidFill>
                  <a:prstClr val="black"/>
                </a:solidFill>
              </a:rPr>
              <a:t>Answer</a:t>
            </a:r>
            <a:r>
              <a:rPr lang="en-US" sz="1400" b="1" dirty="0">
                <a:solidFill>
                  <a:prstClr val="black"/>
                </a:solidFill>
              </a:rPr>
              <a:t>: </a:t>
            </a:r>
            <a:r>
              <a:rPr lang="en-US" sz="1400" b="1" dirty="0">
                <a:solidFill>
                  <a:prstClr val="black"/>
                </a:solidFill>
              </a:rPr>
              <a:t> </a:t>
            </a:r>
            <a:r>
              <a:rPr lang="en-US" sz="1400" dirty="0">
                <a:solidFill>
                  <a:prstClr val="black"/>
                </a:solidFill>
              </a:rPr>
              <a:t>Yes, it would. In </a:t>
            </a:r>
            <a:r>
              <a:rPr lang="en-US" sz="1400" b="1" dirty="0">
                <a:solidFill>
                  <a:prstClr val="black"/>
                </a:solidFill>
              </a:rPr>
              <a:t>Table 1, </a:t>
            </a:r>
            <a:r>
              <a:rPr lang="en-US" sz="1400" dirty="0">
                <a:solidFill>
                  <a:prstClr val="black"/>
                </a:solidFill>
              </a:rPr>
              <a:t>on the right you will see that if you limited your study to patients with 15 diagnosis codes or less in FY2015, you would lose information on 31.9% of the discharges (n=254,151), in FY2016 you would lose 31.6% (n=253,350), and FY2017 you would lose 35.5% (n=286,971).  Even before the transition to ICD-10-CM, in FY2015, a notable increase was seen in the number of discharges with up to 35 diagnosis codes. In the new FY2017 inpatient data, 15% of the discharges having more than 20 diagnosis codes.  See </a:t>
            </a:r>
            <a:r>
              <a:rPr lang="en-US" sz="1400" b="1" dirty="0">
                <a:solidFill>
                  <a:prstClr val="black"/>
                </a:solidFill>
              </a:rPr>
              <a:t>Figures 1 </a:t>
            </a:r>
            <a:r>
              <a:rPr lang="en-US" sz="1400" dirty="0">
                <a:solidFill>
                  <a:prstClr val="black"/>
                </a:solidFill>
              </a:rPr>
              <a:t>and </a:t>
            </a:r>
            <a:r>
              <a:rPr lang="en-US" sz="1400" b="1" dirty="0">
                <a:solidFill>
                  <a:prstClr val="black"/>
                </a:solidFill>
              </a:rPr>
              <a:t>2</a:t>
            </a:r>
            <a:r>
              <a:rPr lang="en-US" sz="1400" dirty="0">
                <a:solidFill>
                  <a:prstClr val="black"/>
                </a:solidFill>
              </a:rPr>
              <a:t> below.</a:t>
            </a:r>
          </a:p>
        </p:txBody>
      </p:sp>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6405" y="1676400"/>
            <a:ext cx="4896598" cy="5055484"/>
          </a:xfrm>
          <a:prstGeom prst="rect">
            <a:avLst/>
          </a:prstGeom>
          <a:noFill/>
          <a:ln w="1587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715001" y="1295400"/>
            <a:ext cx="184731" cy="369332"/>
          </a:xfrm>
          <a:prstGeom prst="rect">
            <a:avLst/>
          </a:prstGeom>
          <a:noFill/>
        </p:spPr>
        <p:txBody>
          <a:bodyPr wrap="none" rtlCol="0">
            <a:spAutoFit/>
          </a:bodyPr>
          <a:lstStyle/>
          <a:p>
            <a:endParaRPr lang="en-US" dirty="0">
              <a:solidFill>
                <a:prstClr val="black"/>
              </a:solidFill>
            </a:endParaRPr>
          </a:p>
        </p:txBody>
      </p:sp>
      <p:sp>
        <p:nvSpPr>
          <p:cNvPr id="12" name="TextBox 11"/>
          <p:cNvSpPr txBox="1"/>
          <p:nvPr/>
        </p:nvSpPr>
        <p:spPr>
          <a:xfrm>
            <a:off x="5562600" y="1295400"/>
            <a:ext cx="5055936" cy="338554"/>
          </a:xfrm>
          <a:prstGeom prst="rect">
            <a:avLst/>
          </a:prstGeom>
          <a:noFill/>
        </p:spPr>
        <p:txBody>
          <a:bodyPr wrap="none" rtlCol="0">
            <a:spAutoFit/>
          </a:bodyPr>
          <a:lstStyle/>
          <a:p>
            <a:r>
              <a:rPr lang="en-US" sz="1600" b="1" dirty="0">
                <a:solidFill>
                  <a:prstClr val="black"/>
                </a:solidFill>
              </a:rPr>
              <a:t>Table 1. Discharge Volume by Number of Diagnosis Codes</a:t>
            </a:r>
            <a:endParaRPr lang="en-US" sz="1600" b="1" dirty="0">
              <a:solidFill>
                <a:prstClr val="black"/>
              </a:solidFill>
            </a:endParaRPr>
          </a:p>
        </p:txBody>
      </p:sp>
      <p:graphicFrame>
        <p:nvGraphicFramePr>
          <p:cNvPr id="20" name="Chart 19"/>
          <p:cNvGraphicFramePr/>
          <p:nvPr>
            <p:extLst/>
          </p:nvPr>
        </p:nvGraphicFramePr>
        <p:xfrm>
          <a:off x="1676400" y="5490481"/>
          <a:ext cx="3366516" cy="1215118"/>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p:cNvSpPr txBox="1"/>
          <p:nvPr/>
        </p:nvSpPr>
        <p:spPr>
          <a:xfrm>
            <a:off x="1600200" y="3886201"/>
            <a:ext cx="3761992" cy="276999"/>
          </a:xfrm>
          <a:prstGeom prst="rect">
            <a:avLst/>
          </a:prstGeom>
          <a:noFill/>
        </p:spPr>
        <p:txBody>
          <a:bodyPr wrap="none" rtlCol="0">
            <a:spAutoFit/>
          </a:bodyPr>
          <a:lstStyle/>
          <a:p>
            <a:r>
              <a:rPr lang="en-US" sz="1200" b="1" dirty="0">
                <a:solidFill>
                  <a:srgbClr val="0070C0"/>
                </a:solidFill>
              </a:rPr>
              <a:t>Fig. 1 Percent of Discharges with 15 or less DX in FY2014</a:t>
            </a:r>
            <a:endParaRPr lang="en-US" sz="1200" b="1" dirty="0">
              <a:solidFill>
                <a:srgbClr val="0070C0"/>
              </a:solidFill>
            </a:endParaRPr>
          </a:p>
        </p:txBody>
      </p:sp>
      <p:sp>
        <p:nvSpPr>
          <p:cNvPr id="22" name="TextBox 21"/>
          <p:cNvSpPr txBox="1"/>
          <p:nvPr/>
        </p:nvSpPr>
        <p:spPr>
          <a:xfrm>
            <a:off x="1600200" y="5257801"/>
            <a:ext cx="3761992" cy="276999"/>
          </a:xfrm>
          <a:prstGeom prst="rect">
            <a:avLst/>
          </a:prstGeom>
          <a:noFill/>
        </p:spPr>
        <p:txBody>
          <a:bodyPr wrap="none" rtlCol="0">
            <a:spAutoFit/>
          </a:bodyPr>
          <a:lstStyle/>
          <a:p>
            <a:r>
              <a:rPr lang="en-US" sz="1200" b="1" dirty="0">
                <a:solidFill>
                  <a:srgbClr val="0070C0"/>
                </a:solidFill>
              </a:rPr>
              <a:t>Fig. 2 Percent of Discharges with 15 or less DX in FY2017</a:t>
            </a:r>
            <a:endParaRPr lang="en-US" sz="1200" b="1" dirty="0">
              <a:solidFill>
                <a:srgbClr val="0070C0"/>
              </a:solidFill>
            </a:endParaRPr>
          </a:p>
        </p:txBody>
      </p:sp>
      <p:grpSp>
        <p:nvGrpSpPr>
          <p:cNvPr id="4" name="Group 3"/>
          <p:cNvGrpSpPr/>
          <p:nvPr/>
        </p:nvGrpSpPr>
        <p:grpSpPr>
          <a:xfrm>
            <a:off x="1600200" y="4114800"/>
            <a:ext cx="3429000" cy="1193800"/>
            <a:chOff x="76200" y="4114800"/>
            <a:chExt cx="3429000" cy="1193800"/>
          </a:xfrm>
        </p:grpSpPr>
        <p:graphicFrame>
          <p:nvGraphicFramePr>
            <p:cNvPr id="19" name="Chart 18"/>
            <p:cNvGraphicFramePr/>
            <p:nvPr>
              <p:extLst/>
            </p:nvPr>
          </p:nvGraphicFramePr>
          <p:xfrm>
            <a:off x="152400" y="4114800"/>
            <a:ext cx="3352800" cy="1193800"/>
          </p:xfrm>
          <a:graphic>
            <a:graphicData uri="http://schemas.openxmlformats.org/drawingml/2006/chart">
              <c:chart xmlns:c="http://schemas.openxmlformats.org/drawingml/2006/chart" xmlns:r="http://schemas.openxmlformats.org/officeDocument/2006/relationships" r:id="rId6"/>
            </a:graphicData>
          </a:graphic>
        </p:graphicFrame>
        <p:sp>
          <p:nvSpPr>
            <p:cNvPr id="14" name="TextBox 13"/>
            <p:cNvSpPr txBox="1"/>
            <p:nvPr/>
          </p:nvSpPr>
          <p:spPr>
            <a:xfrm>
              <a:off x="76200" y="4191000"/>
              <a:ext cx="736099" cy="938719"/>
            </a:xfrm>
            <a:prstGeom prst="rect">
              <a:avLst/>
            </a:prstGeom>
            <a:noFill/>
          </p:spPr>
          <p:txBody>
            <a:bodyPr wrap="none" rtlCol="0">
              <a:spAutoFit/>
            </a:bodyPr>
            <a:lstStyle/>
            <a:p>
              <a:pPr algn="ctr"/>
              <a:r>
                <a:rPr lang="en-US" sz="1100" dirty="0">
                  <a:solidFill>
                    <a:srgbClr val="FF0000"/>
                  </a:solidFill>
                </a:rPr>
                <a:t>Before</a:t>
              </a:r>
            </a:p>
            <a:p>
              <a:pPr algn="ctr"/>
              <a:r>
                <a:rPr lang="en-US" sz="1100" dirty="0">
                  <a:solidFill>
                    <a:srgbClr val="FF0000"/>
                  </a:solidFill>
                </a:rPr>
                <a:t>Limit</a:t>
              </a:r>
            </a:p>
            <a:p>
              <a:pPr algn="ctr"/>
              <a:r>
                <a:rPr lang="en-US" sz="1100" dirty="0">
                  <a:solidFill>
                    <a:srgbClr val="FF0000"/>
                  </a:solidFill>
                </a:rPr>
                <a:t>Lifted</a:t>
              </a:r>
            </a:p>
            <a:p>
              <a:pPr algn="ctr"/>
              <a:endParaRPr lang="en-US" sz="1100" dirty="0">
                <a:solidFill>
                  <a:srgbClr val="FF0000"/>
                </a:solidFill>
              </a:endParaRPr>
            </a:p>
            <a:p>
              <a:pPr algn="ctr"/>
              <a:r>
                <a:rPr lang="en-US" sz="1100" dirty="0">
                  <a:solidFill>
                    <a:srgbClr val="FF0000"/>
                  </a:solidFill>
                </a:rPr>
                <a:t>ICD-9-CM</a:t>
              </a:r>
              <a:endParaRPr lang="en-US" sz="1100" dirty="0">
                <a:solidFill>
                  <a:srgbClr val="FF0000"/>
                </a:solidFill>
              </a:endParaRPr>
            </a:p>
          </p:txBody>
        </p:sp>
      </p:grpSp>
      <p:sp>
        <p:nvSpPr>
          <p:cNvPr id="24" name="TextBox 23"/>
          <p:cNvSpPr txBox="1"/>
          <p:nvPr/>
        </p:nvSpPr>
        <p:spPr>
          <a:xfrm>
            <a:off x="1600201" y="5562601"/>
            <a:ext cx="808235" cy="938719"/>
          </a:xfrm>
          <a:prstGeom prst="rect">
            <a:avLst/>
          </a:prstGeom>
          <a:noFill/>
        </p:spPr>
        <p:txBody>
          <a:bodyPr wrap="none" rtlCol="0">
            <a:spAutoFit/>
          </a:bodyPr>
          <a:lstStyle/>
          <a:p>
            <a:pPr algn="ctr"/>
            <a:r>
              <a:rPr lang="en-US" sz="1100" dirty="0">
                <a:solidFill>
                  <a:srgbClr val="FF0000"/>
                </a:solidFill>
              </a:rPr>
              <a:t>After</a:t>
            </a:r>
          </a:p>
          <a:p>
            <a:pPr algn="ctr"/>
            <a:r>
              <a:rPr lang="en-US" sz="1100" dirty="0">
                <a:solidFill>
                  <a:srgbClr val="FF0000"/>
                </a:solidFill>
              </a:rPr>
              <a:t>Limit</a:t>
            </a:r>
          </a:p>
          <a:p>
            <a:pPr algn="ctr"/>
            <a:r>
              <a:rPr lang="en-US" sz="1100" dirty="0">
                <a:solidFill>
                  <a:srgbClr val="FF0000"/>
                </a:solidFill>
              </a:rPr>
              <a:t>Lifted</a:t>
            </a:r>
          </a:p>
          <a:p>
            <a:pPr algn="ctr"/>
            <a:endParaRPr lang="en-US" sz="1100" dirty="0">
              <a:solidFill>
                <a:srgbClr val="FF0000"/>
              </a:solidFill>
            </a:endParaRPr>
          </a:p>
          <a:p>
            <a:pPr algn="ctr"/>
            <a:r>
              <a:rPr lang="en-US" sz="1100" dirty="0">
                <a:solidFill>
                  <a:srgbClr val="FF0000"/>
                </a:solidFill>
              </a:rPr>
              <a:t>ICD-10-CM</a:t>
            </a:r>
            <a:endParaRPr lang="en-US" sz="1100" dirty="0">
              <a:solidFill>
                <a:srgbClr val="FF0000"/>
              </a:solidFill>
            </a:endParaRPr>
          </a:p>
        </p:txBody>
      </p:sp>
    </p:spTree>
    <p:extLst>
      <p:ext uri="{BB962C8B-B14F-4D97-AF65-F5344CB8AC3E}">
        <p14:creationId xmlns:p14="http://schemas.microsoft.com/office/powerpoint/2010/main" val="846485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6477000" cy="762000"/>
          </a:xfrm>
        </p:spPr>
        <p:txBody>
          <a:bodyPr>
            <a:noAutofit/>
          </a:bodyPr>
          <a:lstStyle/>
          <a:p>
            <a:r>
              <a:rPr lang="en-US" sz="2000" b="1" u="sng" dirty="0">
                <a:solidFill>
                  <a:srgbClr val="0070C0"/>
                </a:solidFill>
              </a:rPr>
              <a:t>Question</a:t>
            </a:r>
            <a:r>
              <a:rPr lang="en-US" sz="2000" dirty="0">
                <a:solidFill>
                  <a:srgbClr val="0070C0"/>
                </a:solidFill>
              </a:rPr>
              <a:t>: </a:t>
            </a:r>
            <a:r>
              <a:rPr lang="en-US" sz="2000" dirty="0">
                <a:solidFill>
                  <a:srgbClr val="0070C0"/>
                </a:solidFill>
              </a:rPr>
              <a:t> </a:t>
            </a:r>
            <a:r>
              <a:rPr lang="en-US" sz="2000" dirty="0">
                <a:solidFill>
                  <a:srgbClr val="0070C0"/>
                </a:solidFill>
              </a:rPr>
              <a:t>W</a:t>
            </a:r>
            <a:r>
              <a:rPr lang="en-US" sz="2000" dirty="0">
                <a:solidFill>
                  <a:srgbClr val="0070C0"/>
                </a:solidFill>
              </a:rPr>
              <a:t>hat about procedure codes? Would it significantly impact my study if I continued to use 15 procedure codes or less in FY2015, FY2016, and FY2017?</a:t>
            </a:r>
            <a:endParaRPr lang="en-US" sz="2000" dirty="0">
              <a:solidFill>
                <a:srgbClr val="0070C0"/>
              </a:solidFill>
            </a:endParaRPr>
          </a:p>
        </p:txBody>
      </p:sp>
      <p:sp>
        <p:nvSpPr>
          <p:cNvPr id="3" name="TextBox 2"/>
          <p:cNvSpPr txBox="1"/>
          <p:nvPr/>
        </p:nvSpPr>
        <p:spPr>
          <a:xfrm>
            <a:off x="1676400" y="1143000"/>
            <a:ext cx="8915400" cy="1600438"/>
          </a:xfrm>
          <a:prstGeom prst="rect">
            <a:avLst/>
          </a:prstGeom>
          <a:noFill/>
        </p:spPr>
        <p:txBody>
          <a:bodyPr wrap="square" rtlCol="0">
            <a:spAutoFit/>
          </a:bodyPr>
          <a:lstStyle/>
          <a:p>
            <a:pPr algn="just"/>
            <a:r>
              <a:rPr lang="en-US" sz="1400" b="1" u="sng" dirty="0">
                <a:solidFill>
                  <a:prstClr val="black"/>
                </a:solidFill>
              </a:rPr>
              <a:t>Answer</a:t>
            </a:r>
            <a:r>
              <a:rPr lang="en-US" sz="1400" b="1" dirty="0">
                <a:solidFill>
                  <a:prstClr val="black"/>
                </a:solidFill>
              </a:rPr>
              <a:t>:  </a:t>
            </a:r>
            <a:r>
              <a:rPr lang="en-US" sz="1400" dirty="0">
                <a:solidFill>
                  <a:prstClr val="black"/>
                </a:solidFill>
              </a:rPr>
              <a:t>After the limit was lifted on the number of procedure codes, so far annually, less than 3,000 discharges have </a:t>
            </a:r>
            <a:r>
              <a:rPr lang="en-US" sz="1400" dirty="0">
                <a:solidFill>
                  <a:prstClr val="black"/>
                </a:solidFill>
              </a:rPr>
              <a:t>had </a:t>
            </a:r>
            <a:r>
              <a:rPr lang="en-US" sz="1400" dirty="0">
                <a:solidFill>
                  <a:prstClr val="black"/>
                </a:solidFill>
              </a:rPr>
              <a:t>greater than 15 </a:t>
            </a:r>
            <a:r>
              <a:rPr lang="en-US" sz="1400" dirty="0">
                <a:solidFill>
                  <a:prstClr val="black"/>
                </a:solidFill>
              </a:rPr>
              <a:t>procedures. </a:t>
            </a:r>
            <a:r>
              <a:rPr lang="en-US" sz="1400" dirty="0">
                <a:solidFill>
                  <a:prstClr val="black"/>
                </a:solidFill>
              </a:rPr>
              <a:t>See </a:t>
            </a:r>
            <a:r>
              <a:rPr lang="en-US" sz="1400" b="1" dirty="0">
                <a:solidFill>
                  <a:prstClr val="black"/>
                </a:solidFill>
              </a:rPr>
              <a:t>Table 1 </a:t>
            </a:r>
            <a:r>
              <a:rPr lang="en-US" sz="1400" dirty="0">
                <a:solidFill>
                  <a:prstClr val="black"/>
                </a:solidFill>
              </a:rPr>
              <a:t>below.</a:t>
            </a:r>
            <a:r>
              <a:rPr lang="en-US" sz="1400" dirty="0">
                <a:solidFill>
                  <a:prstClr val="black"/>
                </a:solidFill>
              </a:rPr>
              <a:t> The shift to a higher number of procedure codes was seen in the code distributions for those undergoing complex transplant procedures, significant trauma and cardiac procedures, and infectious diseases patients who require operating room procedures. In both in ICD-9-CM and in ICD-10-CM, after the limit was lifted on procedure codes, this represents less than a half percent of the annual discharge volume. See </a:t>
            </a:r>
            <a:r>
              <a:rPr lang="en-US" sz="1400" b="1" dirty="0">
                <a:solidFill>
                  <a:prstClr val="black"/>
                </a:solidFill>
              </a:rPr>
              <a:t>Table 2</a:t>
            </a:r>
            <a:r>
              <a:rPr lang="en-US" sz="1400" dirty="0">
                <a:solidFill>
                  <a:prstClr val="black"/>
                </a:solidFill>
              </a:rPr>
              <a:t>.  While the number is small, the population with greater than 15 procedures could potentially include your study population and some of these patients do in fact have over 50 procedure codes.</a:t>
            </a:r>
          </a:p>
        </p:txBody>
      </p:sp>
      <p:sp>
        <p:nvSpPr>
          <p:cNvPr id="12" name="TextBox 11"/>
          <p:cNvSpPr txBox="1"/>
          <p:nvPr/>
        </p:nvSpPr>
        <p:spPr>
          <a:xfrm>
            <a:off x="1752600" y="2743201"/>
            <a:ext cx="4343400" cy="276999"/>
          </a:xfrm>
          <a:prstGeom prst="rect">
            <a:avLst/>
          </a:prstGeom>
          <a:noFill/>
        </p:spPr>
        <p:txBody>
          <a:bodyPr wrap="square" rtlCol="0">
            <a:spAutoFit/>
          </a:bodyPr>
          <a:lstStyle/>
          <a:p>
            <a:r>
              <a:rPr lang="en-US" sz="1200" b="1" dirty="0">
                <a:solidFill>
                  <a:srgbClr val="0070C0"/>
                </a:solidFill>
              </a:rPr>
              <a:t>Table 1. Discharge Volume by Number of Procedure Codes</a:t>
            </a:r>
            <a:endParaRPr lang="en-US" sz="1200" b="1" dirty="0">
              <a:solidFill>
                <a:srgbClr val="0070C0"/>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971801"/>
            <a:ext cx="4191000" cy="365464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971801"/>
            <a:ext cx="4277100" cy="365760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6248400" y="2743201"/>
            <a:ext cx="4343400" cy="276999"/>
          </a:xfrm>
          <a:prstGeom prst="rect">
            <a:avLst/>
          </a:prstGeom>
          <a:noFill/>
        </p:spPr>
        <p:txBody>
          <a:bodyPr wrap="square" rtlCol="0">
            <a:spAutoFit/>
          </a:bodyPr>
          <a:lstStyle/>
          <a:p>
            <a:r>
              <a:rPr lang="en-US" sz="1200" b="1" dirty="0">
                <a:solidFill>
                  <a:srgbClr val="0070C0"/>
                </a:solidFill>
              </a:rPr>
              <a:t>Table 2. Discharge Volume by Percent of Procedure Codes</a:t>
            </a:r>
            <a:endParaRPr lang="en-US" sz="1200" b="1" dirty="0">
              <a:solidFill>
                <a:srgbClr val="0070C0"/>
              </a:solidFill>
            </a:endParaRPr>
          </a:p>
        </p:txBody>
      </p:sp>
      <p:pic>
        <p:nvPicPr>
          <p:cNvPr id="1031" name="Picture 7" descr="Image result for icd-9-cm and icd-10-cm procedure cod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67800" y="35512"/>
            <a:ext cx="1229428" cy="917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072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409</Words>
  <Application>Microsoft Office PowerPoint</Application>
  <PresentationFormat>Widescreen</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Question:  I am using the Inpatient Hospital Discharge Data.  Since CHIA lifted the limit on diagnosis codes in FY2015 and switched to ICD-10-CM in FY2016, would it significantly impact my study if I continued to use 15 diagnosis codes or less in FY2015, FY2016, and FY2017?</vt:lpstr>
      <vt:lpstr>Question:  What about procedure codes? Would it significantly impact my study if I continued to use 15 procedure codes or less in FY2015, FY2016, and FY2017?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I am using the Inpatient Hospital Discharge Data.  Since CHIA lifted the limit on diagnosis codes in FY2015 and switched to ICD-10-CM in FY2016, would it significantly impact my study if I continued to use 15 diagnosis codes or less in FY2015, FY2016, and FY2017?</dc:title>
  <dc:creator>Adam</dc:creator>
  <cp:lastModifiedBy>Adam</cp:lastModifiedBy>
  <cp:revision>1</cp:revision>
  <dcterms:created xsi:type="dcterms:W3CDTF">2018-06-29T13:21:42Z</dcterms:created>
  <dcterms:modified xsi:type="dcterms:W3CDTF">2018-06-29T13:22:17Z</dcterms:modified>
</cp:coreProperties>
</file>