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6"/>
  </p:notesMasterIdLst>
  <p:sldIdLst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u="sng" baseline="0">
                <a:solidFill>
                  <a:srgbClr val="FF0000"/>
                </a:solidFill>
              </a:defRPr>
            </a:pPr>
            <a:r>
              <a:rPr lang="en-US" sz="1800" u="sng" baseline="0" dirty="0" smtClean="0">
                <a:solidFill>
                  <a:srgbClr val="FF0000"/>
                </a:solidFill>
              </a:rPr>
              <a:t>18,821 </a:t>
            </a:r>
            <a:r>
              <a:rPr lang="en-US" sz="1800" u="sng" baseline="0" dirty="0">
                <a:solidFill>
                  <a:srgbClr val="FF0000"/>
                </a:solidFill>
              </a:rPr>
              <a:t>ICD-9-CM Codes</a:t>
            </a:r>
          </a:p>
        </c:rich>
      </c:tx>
      <c:layout>
        <c:manualLayout>
          <c:xMode val="edge"/>
          <c:yMode val="edge"/>
          <c:x val="0.19931096982137303"/>
          <c:y val="2.51716262257954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9671798936907996"/>
          <c:y val="7.9657791411124015E-2"/>
          <c:w val="0.25401297608781631"/>
          <c:h val="0.888877675806631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ICD-9-CM Codes</c:v>
                </c:pt>
              </c:strCache>
            </c:strRef>
          </c:tx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Sheet1!$A$2:$A$22</c:f>
              <c:strCache>
                <c:ptCount val="21"/>
                <c:pt idx="0">
                  <c:v>Infectious and parasitic diseases  (001-139)</c:v>
                </c:pt>
                <c:pt idx="1">
                  <c:v>Neoplasms (140-239)</c:v>
                </c:pt>
                <c:pt idx="2">
                  <c:v>Endocrine, nutrional and metabolic diseases, and immunity disorders (240-279)</c:v>
                </c:pt>
                <c:pt idx="3">
                  <c:v>Diseases of the blood and blood-forming organs  (280-289)</c:v>
                </c:pt>
                <c:pt idx="4">
                  <c:v>Mental disorders (290-319)</c:v>
                </c:pt>
                <c:pt idx="5">
                  <c:v>Diseases of the nervous system and sense organs (320-389)</c:v>
                </c:pt>
                <c:pt idx="6">
                  <c:v>Diseases of the eye and adnexa</c:v>
                </c:pt>
                <c:pt idx="7">
                  <c:v>Diseases of the ear and mastoid process</c:v>
                </c:pt>
                <c:pt idx="8">
                  <c:v>Diseases of the circulatory system (390-459)</c:v>
                </c:pt>
                <c:pt idx="9">
                  <c:v>Diseases of the respiratory system (460-519)</c:v>
                </c:pt>
                <c:pt idx="10">
                  <c:v>Diseases of the digestive system (520-579)</c:v>
                </c:pt>
                <c:pt idx="11">
                  <c:v>Diseases of the skin and subcutaneous tissue (680-709)</c:v>
                </c:pt>
                <c:pt idx="12">
                  <c:v>Diseases of the musculoskeletal system and connective tissue (710-739)</c:v>
                </c:pt>
                <c:pt idx="13">
                  <c:v>Diseases of the genitourinary system (580-629)</c:v>
                </c:pt>
                <c:pt idx="14">
                  <c:v>Complications of pregnancy, childbirth, and the puerperium (630-679)</c:v>
                </c:pt>
                <c:pt idx="15">
                  <c:v>Certain conditions originating in the perinatal period (760-779)</c:v>
                </c:pt>
                <c:pt idx="16">
                  <c:v>Congenital anomalies (740-759)</c:v>
                </c:pt>
                <c:pt idx="17">
                  <c:v>Symptoms, signs, and ill-defined conditions (780-799)</c:v>
                </c:pt>
                <c:pt idx="18">
                  <c:v>Injury and poisoning (800-999)</c:v>
                </c:pt>
                <c:pt idx="19">
                  <c:v>Supplementary classification of external causes of injury and poisoning (E800-E999)</c:v>
                </c:pt>
                <c:pt idx="20">
                  <c:v>Supplementary classification of factors influencing health status and contact with health services (V01-V89)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1638</c:v>
                </c:pt>
                <c:pt idx="1">
                  <c:v>1219</c:v>
                </c:pt>
                <c:pt idx="2" formatCode="General">
                  <c:v>432</c:v>
                </c:pt>
                <c:pt idx="3" formatCode="General">
                  <c:v>148</c:v>
                </c:pt>
                <c:pt idx="4" formatCode="General">
                  <c:v>609</c:v>
                </c:pt>
                <c:pt idx="5">
                  <c:v>1776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711</c:v>
                </c:pt>
                <c:pt idx="9" formatCode="General">
                  <c:v>452</c:v>
                </c:pt>
                <c:pt idx="10" formatCode="General">
                  <c:v>840</c:v>
                </c:pt>
                <c:pt idx="11" formatCode="General">
                  <c:v>280</c:v>
                </c:pt>
                <c:pt idx="12">
                  <c:v>1037</c:v>
                </c:pt>
                <c:pt idx="13" formatCode="General">
                  <c:v>495</c:v>
                </c:pt>
                <c:pt idx="14">
                  <c:v>1480</c:v>
                </c:pt>
                <c:pt idx="15" formatCode="General">
                  <c:v>351</c:v>
                </c:pt>
                <c:pt idx="16" formatCode="General">
                  <c:v>501</c:v>
                </c:pt>
                <c:pt idx="17" formatCode="General">
                  <c:v>472</c:v>
                </c:pt>
                <c:pt idx="18">
                  <c:v>3557</c:v>
                </c:pt>
                <c:pt idx="19">
                  <c:v>1465</c:v>
                </c:pt>
                <c:pt idx="20">
                  <c:v>1358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5672080"/>
        <c:axId val="396709648"/>
      </c:barChart>
      <c:catAx>
        <c:axId val="4356720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aseline="0">
                <a:latin typeface="Arial" panose="020B0604020202020204" pitchFamily="34" charset="0"/>
              </a:defRPr>
            </a:pPr>
            <a:endParaRPr lang="en-US"/>
          </a:p>
        </c:txPr>
        <c:crossAx val="396709648"/>
        <c:crosses val="autoZero"/>
        <c:auto val="1"/>
        <c:lblAlgn val="ctr"/>
        <c:lblOffset val="100"/>
        <c:noMultiLvlLbl val="0"/>
      </c:catAx>
      <c:valAx>
        <c:axId val="396709648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435672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1800" b="1" i="0" u="sng" strike="noStrike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sng" strike="noStrike" kern="1200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94,042 </a:t>
            </a:r>
            <a:r>
              <a:rPr lang="en-US" sz="1800" b="1" i="0" u="sng" strike="noStrike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ICD-10-CM Codes</a:t>
            </a:r>
          </a:p>
        </c:rich>
      </c:tx>
      <c:layout>
        <c:manualLayout>
          <c:xMode val="edge"/>
          <c:yMode val="edge"/>
          <c:x val="0.20376107297186341"/>
          <c:y val="2.93382436669566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8415296461790486"/>
          <c:y val="8.8048333486389158E-2"/>
          <c:w val="0.47294880216606561"/>
          <c:h val="0.888877675806631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ICD-10-CM Codes</c:v>
                </c:pt>
              </c:strCache>
            </c:strRef>
          </c:tx>
          <c:invertIfNegative val="0"/>
          <c:dLbls>
            <c:dLbl>
              <c:idx val="18"/>
              <c:layout>
                <c:manualLayout>
                  <c:x val="-8.5427696133684856E-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 53,659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Sheet1!$A$2:$A$22</c:f>
              <c:strCache>
                <c:ptCount val="21"/>
                <c:pt idx="0">
                  <c:v>Certain infectious and parasitic diseases (A00-B99)</c:v>
                </c:pt>
                <c:pt idx="1">
                  <c:v>Neoplasms (C00-D49)</c:v>
                </c:pt>
                <c:pt idx="2">
                  <c:v>Endocrine, nutritional and metabolic diseases (E00-E89)</c:v>
                </c:pt>
                <c:pt idx="3">
                  <c:v>Diseases of the blood and blood-forming organs and certain disorders involving the immune mechanism (D50-D89)</c:v>
                </c:pt>
                <c:pt idx="4">
                  <c:v>Mental, Behavioral and Neurodevelopmental disorders (F01-F99)</c:v>
                </c:pt>
                <c:pt idx="5">
                  <c:v>Diseases of the nervous system (G00-G99)</c:v>
                </c:pt>
                <c:pt idx="6">
                  <c:v>Diseases of the eye and adnexa (H00-H59)</c:v>
                </c:pt>
                <c:pt idx="7">
                  <c:v>Diseases of the ear and mastoid process (H60-H95)</c:v>
                </c:pt>
                <c:pt idx="8">
                  <c:v>Diseases of the circulatory system (I00-I99)</c:v>
                </c:pt>
                <c:pt idx="9">
                  <c:v>Diseases of the respiratory system (J00-J99)</c:v>
                </c:pt>
                <c:pt idx="10">
                  <c:v>Diseases of the digestive system (K00-K95)</c:v>
                </c:pt>
                <c:pt idx="11">
                  <c:v>Diseases of the skin and subcutaneous tissue (L00-L99)</c:v>
                </c:pt>
                <c:pt idx="12">
                  <c:v>Diseases of the musculoskeletal system and connective tissue (M00-M99)</c:v>
                </c:pt>
                <c:pt idx="13">
                  <c:v>Diseases of the genitourinary system (N00-N99)</c:v>
                </c:pt>
                <c:pt idx="14">
                  <c:v>Pregnancy, childbirth and the puerperium (O00-O9A)</c:v>
                </c:pt>
                <c:pt idx="15">
                  <c:v>Certain conditions originating in the perinatal period (P00-P96)</c:v>
                </c:pt>
                <c:pt idx="16">
                  <c:v>Congenital malformations, deformations and chromosomal abnormalities (Q00-Q99)</c:v>
                </c:pt>
                <c:pt idx="17">
                  <c:v>Symptoms, signs and abnormal clinical and laboratory findings, not elsewhere classified (R00-R99)</c:v>
                </c:pt>
                <c:pt idx="18">
                  <c:v>Injury, poisoning and certain other consequences of external causes (S00-T88)</c:v>
                </c:pt>
                <c:pt idx="19">
                  <c:v>External causes of morbidity (V00-Y99)</c:v>
                </c:pt>
                <c:pt idx="20">
                  <c:v>Factors influencing health status and contact with health services (Z00-Z99)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1293</c:v>
                </c:pt>
                <c:pt idx="1">
                  <c:v>2039</c:v>
                </c:pt>
                <c:pt idx="2">
                  <c:v>1171</c:v>
                </c:pt>
                <c:pt idx="3">
                  <c:v>309</c:v>
                </c:pt>
                <c:pt idx="4">
                  <c:v>940</c:v>
                </c:pt>
                <c:pt idx="5">
                  <c:v>815</c:v>
                </c:pt>
                <c:pt idx="6">
                  <c:v>3252</c:v>
                </c:pt>
                <c:pt idx="7">
                  <c:v>875</c:v>
                </c:pt>
                <c:pt idx="8">
                  <c:v>1674</c:v>
                </c:pt>
                <c:pt idx="9">
                  <c:v>443</c:v>
                </c:pt>
                <c:pt idx="10">
                  <c:v>990</c:v>
                </c:pt>
                <c:pt idx="11">
                  <c:v>957</c:v>
                </c:pt>
                <c:pt idx="12">
                  <c:v>8450</c:v>
                </c:pt>
                <c:pt idx="13">
                  <c:v>792</c:v>
                </c:pt>
                <c:pt idx="14">
                  <c:v>2759</c:v>
                </c:pt>
                <c:pt idx="15">
                  <c:v>506</c:v>
                </c:pt>
                <c:pt idx="16">
                  <c:v>966</c:v>
                </c:pt>
                <c:pt idx="17">
                  <c:v>878</c:v>
                </c:pt>
                <c:pt idx="18">
                  <c:v>53659</c:v>
                </c:pt>
                <c:pt idx="19">
                  <c:v>9677</c:v>
                </c:pt>
                <c:pt idx="20">
                  <c:v>1597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96712448"/>
        <c:axId val="394914160"/>
      </c:barChart>
      <c:catAx>
        <c:axId val="3967124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aseline="0">
                <a:latin typeface="Arial" panose="020B0604020202020204" pitchFamily="34" charset="0"/>
              </a:defRPr>
            </a:pPr>
            <a:endParaRPr lang="en-US"/>
          </a:p>
        </c:txPr>
        <c:crossAx val="394914160"/>
        <c:crosses val="autoZero"/>
        <c:auto val="1"/>
        <c:lblAlgn val="ctr"/>
        <c:lblOffset val="100"/>
        <c:noMultiLvlLbl val="0"/>
      </c:catAx>
      <c:valAx>
        <c:axId val="394914160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39671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B315-DF29-45F5-84CB-FDBB7A94CF5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DDC9B-15F0-4831-A42F-EB5843222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6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23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126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7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3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5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66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50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9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995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30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67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682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93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13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235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824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53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900" y="109538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99017" y="1074078"/>
            <a:ext cx="107188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599017" y="1983716"/>
            <a:ext cx="107188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936567" y="6465889"/>
            <a:ext cx="28448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5606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6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6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4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5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6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9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18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960AD-0E55-4220-88B6-B3B66BF6BC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67EB-C44C-47DF-9213-434591C33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4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icd10data.com/ICD10CM/Codes/S00-T88/T07-T07" TargetMode="External"/><Relationship Id="rId18" Type="http://schemas.openxmlformats.org/officeDocument/2006/relationships/hyperlink" Target="http://www.icd10data.com/ICD10CM/Codes/S00-T88/T30-T32" TargetMode="External"/><Relationship Id="rId26" Type="http://schemas.openxmlformats.org/officeDocument/2006/relationships/hyperlink" Target="http://www.icd10data.com/ICD10CM/Codes/V00-Y99/V10-V19" TargetMode="External"/><Relationship Id="rId39" Type="http://schemas.openxmlformats.org/officeDocument/2006/relationships/hyperlink" Target="http://www.icd10data.com/ICD10CM/Codes/V00-Y99/W50-W64" TargetMode="External"/><Relationship Id="rId21" Type="http://schemas.openxmlformats.org/officeDocument/2006/relationships/hyperlink" Target="http://www.icd10data.com/ICD10CM/Codes/S00-T88/T51-T65" TargetMode="External"/><Relationship Id="rId34" Type="http://schemas.openxmlformats.org/officeDocument/2006/relationships/hyperlink" Target="http://www.icd10data.com/ICD10CM/Codes/V00-Y99/V90-V94" TargetMode="External"/><Relationship Id="rId42" Type="http://schemas.openxmlformats.org/officeDocument/2006/relationships/hyperlink" Target="http://www.icd10data.com/ICD10CM/Codes/V00-Y99/X00-X08" TargetMode="External"/><Relationship Id="rId47" Type="http://schemas.openxmlformats.org/officeDocument/2006/relationships/hyperlink" Target="http://www.icd10data.com/ICD10CM/Codes/V00-Y99/X71-X83" TargetMode="External"/><Relationship Id="rId50" Type="http://schemas.openxmlformats.org/officeDocument/2006/relationships/hyperlink" Target="http://www.icd10data.com/ICD10CM/Codes/V00-Y99/Y35-Y38" TargetMode="External"/><Relationship Id="rId7" Type="http://schemas.openxmlformats.org/officeDocument/2006/relationships/hyperlink" Target="http://www.icd10data.com/ICD10CM/Codes/S00-T88/S40-S49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icd10data.com/ICD10CM/Codes/S00-T88/T20-T25" TargetMode="External"/><Relationship Id="rId29" Type="http://schemas.openxmlformats.org/officeDocument/2006/relationships/hyperlink" Target="http://www.icd10data.com/ICD10CM/Codes/V00-Y99/V40-V49" TargetMode="External"/><Relationship Id="rId11" Type="http://schemas.openxmlformats.org/officeDocument/2006/relationships/hyperlink" Target="http://www.icd10data.com/ICD10CM/Codes/S00-T88/S80-S89" TargetMode="External"/><Relationship Id="rId24" Type="http://schemas.openxmlformats.org/officeDocument/2006/relationships/hyperlink" Target="http://www.icd10data.com/ICD10CM/Codes/S00-T88/T80-T88" TargetMode="External"/><Relationship Id="rId32" Type="http://schemas.openxmlformats.org/officeDocument/2006/relationships/hyperlink" Target="http://www.icd10data.com/ICD10CM/Codes/V00-Y99/V70-V79" TargetMode="External"/><Relationship Id="rId37" Type="http://schemas.openxmlformats.org/officeDocument/2006/relationships/hyperlink" Target="http://www.icd10data.com/ICD10CM/Codes/V00-Y99/W00-W19" TargetMode="External"/><Relationship Id="rId40" Type="http://schemas.openxmlformats.org/officeDocument/2006/relationships/hyperlink" Target="http://www.icd10data.com/ICD10CM/Codes/V00-Y99/W65-W74" TargetMode="External"/><Relationship Id="rId45" Type="http://schemas.openxmlformats.org/officeDocument/2006/relationships/hyperlink" Target="http://www.icd10data.com/ICD10CM/Codes/V00-Y99/X50-X50" TargetMode="External"/><Relationship Id="rId53" Type="http://schemas.openxmlformats.org/officeDocument/2006/relationships/hyperlink" Target="http://www.icd10data.com/ICD10CM/Codes/V00-Y99/Y83-Y84" TargetMode="External"/><Relationship Id="rId5" Type="http://schemas.openxmlformats.org/officeDocument/2006/relationships/hyperlink" Target="http://www.icd10data.com/ICD10CM/Codes/S00-T88/S20-S29" TargetMode="External"/><Relationship Id="rId10" Type="http://schemas.openxmlformats.org/officeDocument/2006/relationships/hyperlink" Target="http://www.icd10data.com/ICD10CM/Codes/S00-T88/S70-S79" TargetMode="External"/><Relationship Id="rId19" Type="http://schemas.openxmlformats.org/officeDocument/2006/relationships/hyperlink" Target="http://www.icd10data.com/ICD10CM/Codes/S00-T88/T33-T34" TargetMode="External"/><Relationship Id="rId31" Type="http://schemas.openxmlformats.org/officeDocument/2006/relationships/hyperlink" Target="http://www.icd10data.com/ICD10CM/Codes/V00-Y99/V60-V69" TargetMode="External"/><Relationship Id="rId44" Type="http://schemas.openxmlformats.org/officeDocument/2006/relationships/hyperlink" Target="http://www.icd10data.com/ICD10CM/Codes/V00-Y99/X30-X39" TargetMode="External"/><Relationship Id="rId52" Type="http://schemas.openxmlformats.org/officeDocument/2006/relationships/hyperlink" Target="http://www.icd10data.com/ICD10CM/Codes/V00-Y99/Y70-Y82" TargetMode="External"/><Relationship Id="rId4" Type="http://schemas.openxmlformats.org/officeDocument/2006/relationships/hyperlink" Target="http://www.icd10data.com/ICD10CM/Codes/S00-T88/S10-S19" TargetMode="External"/><Relationship Id="rId9" Type="http://schemas.openxmlformats.org/officeDocument/2006/relationships/hyperlink" Target="http://www.icd10data.com/ICD10CM/Codes/S00-T88/S60-S69" TargetMode="External"/><Relationship Id="rId14" Type="http://schemas.openxmlformats.org/officeDocument/2006/relationships/hyperlink" Target="http://www.icd10data.com/ICD10CM/Codes/S00-T88/T14-T14" TargetMode="External"/><Relationship Id="rId22" Type="http://schemas.openxmlformats.org/officeDocument/2006/relationships/hyperlink" Target="http://www.icd10data.com/ICD10CM/Codes/S00-T88/T66-T78" TargetMode="External"/><Relationship Id="rId27" Type="http://schemas.openxmlformats.org/officeDocument/2006/relationships/hyperlink" Target="http://www.icd10data.com/ICD10CM/Codes/V00-Y99/V20-V29" TargetMode="External"/><Relationship Id="rId30" Type="http://schemas.openxmlformats.org/officeDocument/2006/relationships/hyperlink" Target="http://www.icd10data.com/ICD10CM/Codes/V00-Y99/V50-V59" TargetMode="External"/><Relationship Id="rId35" Type="http://schemas.openxmlformats.org/officeDocument/2006/relationships/hyperlink" Target="http://www.icd10data.com/ICD10CM/Codes/V00-Y99/V95-V97" TargetMode="External"/><Relationship Id="rId43" Type="http://schemas.openxmlformats.org/officeDocument/2006/relationships/hyperlink" Target="http://www.icd10data.com/ICD10CM/Codes/V00-Y99/X10-X19" TargetMode="External"/><Relationship Id="rId48" Type="http://schemas.openxmlformats.org/officeDocument/2006/relationships/hyperlink" Target="http://www.icd10data.com/ICD10CM/Codes/V00-Y99/X92-Y09" TargetMode="External"/><Relationship Id="rId8" Type="http://schemas.openxmlformats.org/officeDocument/2006/relationships/hyperlink" Target="http://www.icd10data.com/ICD10CM/Codes/S00-T88/S50-S59" TargetMode="External"/><Relationship Id="rId51" Type="http://schemas.openxmlformats.org/officeDocument/2006/relationships/hyperlink" Target="http://www.icd10data.com/ICD10CM/Codes/V00-Y99/Y62-Y69" TargetMode="External"/><Relationship Id="rId3" Type="http://schemas.openxmlformats.org/officeDocument/2006/relationships/hyperlink" Target="http://www.icd10data.com/ICD10CM/Codes/S00-T88/S00-S09" TargetMode="External"/><Relationship Id="rId12" Type="http://schemas.openxmlformats.org/officeDocument/2006/relationships/hyperlink" Target="http://www.icd10data.com/ICD10CM/Codes/S00-T88/S90-S99" TargetMode="External"/><Relationship Id="rId17" Type="http://schemas.openxmlformats.org/officeDocument/2006/relationships/hyperlink" Target="http://www.icd10data.com/ICD10CM/Codes/S00-T88/T26-T28" TargetMode="External"/><Relationship Id="rId25" Type="http://schemas.openxmlformats.org/officeDocument/2006/relationships/hyperlink" Target="http://www.icd10data.com/ICD10CM/Codes/V00-Y99/V00-V09" TargetMode="External"/><Relationship Id="rId33" Type="http://schemas.openxmlformats.org/officeDocument/2006/relationships/hyperlink" Target="http://www.icd10data.com/ICD10CM/Codes/V00-Y99/V80-V89" TargetMode="External"/><Relationship Id="rId38" Type="http://schemas.openxmlformats.org/officeDocument/2006/relationships/hyperlink" Target="http://www.icd10data.com/ICD10CM/Codes/V00-Y99/W20-W49" TargetMode="External"/><Relationship Id="rId46" Type="http://schemas.openxmlformats.org/officeDocument/2006/relationships/hyperlink" Target="http://www.icd10data.com/ICD10CM/Codes/V00-Y99/X52-X58" TargetMode="External"/><Relationship Id="rId20" Type="http://schemas.openxmlformats.org/officeDocument/2006/relationships/hyperlink" Target="http://www.icd10data.com/ICD10CM/Codes/S00-T88/T36-T50" TargetMode="External"/><Relationship Id="rId41" Type="http://schemas.openxmlformats.org/officeDocument/2006/relationships/hyperlink" Target="http://www.icd10data.com/ICD10CM/Codes/V00-Y99/W85-W99" TargetMode="External"/><Relationship Id="rId54" Type="http://schemas.openxmlformats.org/officeDocument/2006/relationships/hyperlink" Target="http://www.icd10data.com/ICD10CM/Codes/V00-Y99/Y90-Y99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icd10data.com/ICD10CM/Codes/S00-T88/S30-S39" TargetMode="External"/><Relationship Id="rId15" Type="http://schemas.openxmlformats.org/officeDocument/2006/relationships/hyperlink" Target="http://www.icd10data.com/ICD10CM/Codes/S00-T88/T15-T19" TargetMode="External"/><Relationship Id="rId23" Type="http://schemas.openxmlformats.org/officeDocument/2006/relationships/hyperlink" Target="http://www.icd10data.com/ICD10CM/Codes/S00-T88/T79-T79" TargetMode="External"/><Relationship Id="rId28" Type="http://schemas.openxmlformats.org/officeDocument/2006/relationships/hyperlink" Target="http://www.icd10data.com/ICD10CM/Codes/V00-Y99/V30-V39" TargetMode="External"/><Relationship Id="rId36" Type="http://schemas.openxmlformats.org/officeDocument/2006/relationships/hyperlink" Target="http://www.icd10data.com/ICD10CM/Codes/V00-Y99/V98-V99" TargetMode="External"/><Relationship Id="rId49" Type="http://schemas.openxmlformats.org/officeDocument/2006/relationships/hyperlink" Target="http://www.icd10data.com/ICD10CM/Codes/V00-Y99/Y21-Y3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ms.gov/Medicare/Coding/ICD10/2015-ICD-10-CM-and-GEMs.html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35272"/>
            <a:ext cx="9220200" cy="1278194"/>
          </a:xfrm>
        </p:spPr>
        <p:txBody>
          <a:bodyPr>
            <a:noAutofit/>
          </a:bodyPr>
          <a:lstStyle/>
          <a:p>
            <a:pPr algn="l"/>
            <a:r>
              <a:rPr lang="en-US" sz="1600" b="1" i="1" u="sng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Question</a:t>
            </a: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ICD-9-CM External Cause of Injury Codes (E-Codes) are no longer used. What ICD-10-CM codes have replaced them</a:t>
            </a: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</a:t>
            </a:r>
            <a:b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600" b="1" i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Previously, if a patient had an ICD-9-CM Injury code </a:t>
            </a: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800- 904.9 or 910-995.89 EXCEPT 995.60-995.69) an E-Code would be used to describe the cause, intent and activity associated with the injury or poisoning. In ICD-10-CM, the S-Codes and T-Codes are used for coding injuries and poisonings and V-Codes, W-Codes, X-Codes and Y-Codes are used for cause.</a:t>
            </a:r>
            <a:r>
              <a:rPr lang="en-US" sz="2000" b="1" i="1" dirty="0">
                <a:latin typeface="+mn-lt"/>
                <a:ea typeface="+mn-ea"/>
                <a:cs typeface="+mn-cs"/>
              </a:rPr>
              <a:t/>
            </a:r>
            <a:br>
              <a:rPr lang="en-US" sz="2000" b="1" i="1" dirty="0">
                <a:latin typeface="+mn-lt"/>
                <a:ea typeface="+mn-ea"/>
                <a:cs typeface="+mn-cs"/>
              </a:rPr>
            </a:br>
            <a:r>
              <a:rPr lang="en-US" sz="2000" b="1" i="1" dirty="0">
                <a:latin typeface="+mn-lt"/>
                <a:ea typeface="+mn-ea"/>
                <a:cs typeface="+mn-cs"/>
              </a:rPr>
              <a:t/>
            </a:r>
            <a:br>
              <a:rPr lang="en-US" sz="2000" b="1" i="1" dirty="0">
                <a:latin typeface="+mn-lt"/>
                <a:ea typeface="+mn-ea"/>
                <a:cs typeface="+mn-cs"/>
              </a:rPr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b="1" i="1" dirty="0"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1676400" y="2133601"/>
            <a:ext cx="3657600" cy="389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61" tIns="6348" rIns="4761" bIns="6348" numCol="1" anchor="ctr" anchorCtr="0" compatLnSpc="1">
            <a:prstTxWarp prst="textNoShape">
              <a:avLst/>
            </a:prstTxWarp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S00-S09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head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S10-S19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neck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S20-S29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thorax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S30-S39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abdomen, lower back, lumbar spine, pelvis and external genitals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S40-S49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shoulder and upper arm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S50-S59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elbow and forearm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S60-S69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wrist, hand and fingers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S70-S79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hip and thigh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S80-S89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knee and lower leg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S90-S99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to the ankle and foot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T07-T07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Injuries involving multiple body regions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T14-T14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Injury of unspecified body region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T15-T19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Effects of foreign body entering through natural orifice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T20-T25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Burns and corrosions of external body surface, specified by site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T26-T28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Burns and corrosions confined to eye and internal organs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T30-T32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Burns and corrosions of multiple and unspecified body regions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T33-T34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Frostbite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T36-T50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Poisoning by, adverse effect of and underdosing of drugs, medicaments and biological substances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T51-T65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Toxic effects of substances chiefly nonmedicinal as to source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2"/>
              </a:rPr>
              <a:t>T66-T78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Other and unspecified effects of external causes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T79-T79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Certain early complications of trauma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4"/>
              </a:rPr>
              <a:t>T80-T88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Complications of surgical and medical care, not elsewhere classified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5638800" y="2133600"/>
            <a:ext cx="4800600" cy="458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61" tIns="6348" rIns="4761" bIns="6348" numCol="1" anchor="ctr" anchorCtr="0" compatLnSpc="1">
            <a:prstTxWarp prst="textNoShape">
              <a:avLst/>
            </a:prstTxWarp>
            <a:spAutoFit/>
          </a:bodyPr>
          <a:lstStyle/>
          <a:p>
            <a:pPr fontAlgn="ctr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25"/>
              </a:rPr>
              <a:t>V00-V09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Pedestrian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26"/>
              </a:rPr>
              <a:t>V10-V19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Pedal cycle rider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27"/>
              </a:rPr>
              <a:t>V20-V29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Motorcycle rider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28"/>
              </a:rPr>
              <a:t>V30-V39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Occupant of three-wheeled motor vehicle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29"/>
              </a:rPr>
              <a:t>V40-V49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Car occupant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0"/>
              </a:rPr>
              <a:t>V50-V59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Occupant of pick-up truck or van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1"/>
              </a:rPr>
              <a:t>V60-V69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Occupant of heavy transport vehicle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2"/>
              </a:rPr>
              <a:t>V70-V79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Bus occupant injured in transport accident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3"/>
              </a:rPr>
              <a:t>V80-V89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Other land transport accidents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4"/>
              </a:rPr>
              <a:t>V90-V94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Water transport accidents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5"/>
              </a:rPr>
              <a:t>V95-V97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Air and space transport accidents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6"/>
              </a:rPr>
              <a:t>V98-V99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Other and unspecified transport accidents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7"/>
              </a:rPr>
              <a:t>W00-W19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Slipping, tripping, stumbling and falls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8"/>
              </a:rPr>
              <a:t>W20-W49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Exposure to inanimate mechanical forces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39"/>
              </a:rPr>
              <a:t>W50-W64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Exposure to animate mechanical forces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0"/>
              </a:rPr>
              <a:t>W65-W74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Accidental non-transport drowning and submersion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1"/>
              </a:rPr>
              <a:t>W85-W99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Exposure to electric current, radiation and extreme ambient air temperature and pressure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2"/>
              </a:rPr>
              <a:t>X00-X08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Exposure to smoke, fire and flames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3"/>
              </a:rPr>
              <a:t>X10-X19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Contact with heat and hot substances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4"/>
              </a:rPr>
              <a:t>X30-X39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Exposure to forces of nature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5"/>
              </a:rPr>
              <a:t>X50-X50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Overexertion and strenuous or repetitive movements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6"/>
              </a:rPr>
              <a:t>X52-X58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Accidental exposure to other specified factors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7"/>
              </a:rPr>
              <a:t>X71-X83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Intentional self-harm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8"/>
              </a:rPr>
              <a:t>X92-Y09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Assault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49"/>
              </a:rPr>
              <a:t>Y21-Y33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Event of undetermined intent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50"/>
              </a:rPr>
              <a:t>Y35-Y38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Legal intervention, operations of war, military operations, and terrorism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51"/>
              </a:rPr>
              <a:t>Y62-Y69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Misadventures to patients during surgical and medical care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52"/>
              </a:rPr>
              <a:t>Y70-Y82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Medical devices associated with adverse incidents in diagnostic and therapeutic use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53"/>
              </a:rPr>
              <a:t>Y83-Y84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Surgical and other medical procedures as the cause of abnormal reaction of the patient, or of later complication, without mention of misadventure at the time of the procedure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9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  <a:hlinkClick r:id="rId54"/>
              </a:rPr>
              <a:t>Y90-Y99</a:t>
            </a:r>
            <a:r>
              <a:rPr lang="en-US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   Supplementary factors related to causes of morbidity classified elsewhere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1" y="1828800"/>
            <a:ext cx="384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0070C0"/>
                </a:solidFill>
              </a:rPr>
              <a:t>ICD-10-CM Injury and Poisoning Codes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15000" y="1828800"/>
            <a:ext cx="332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0070C0"/>
                </a:solidFill>
              </a:rPr>
              <a:t>ICD-10-CM Cause of Injury Codes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8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/>
          </p:nvPr>
        </p:nvGraphicFramePr>
        <p:xfrm>
          <a:off x="1524000" y="803564"/>
          <a:ext cx="4738254" cy="6054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/>
          </p:nvPr>
        </p:nvGraphicFramePr>
        <p:xfrm>
          <a:off x="5043056" y="789710"/>
          <a:ext cx="5624945" cy="6068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/>
          <p:cNvSpPr/>
          <p:nvPr/>
        </p:nvSpPr>
        <p:spPr>
          <a:xfrm>
            <a:off x="5153892" y="1787238"/>
            <a:ext cx="5514109" cy="2909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Image result for diagnosis cod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994" y="5463541"/>
            <a:ext cx="2171006" cy="108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167747" y="4599708"/>
            <a:ext cx="5361709" cy="54032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80299" y="4724403"/>
            <a:ext cx="2207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New Major Diagnosis Categories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524000" y="167640"/>
            <a:ext cx="9144000" cy="6413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of ICD-9-CM to ICD-10-CM Increase in Diagnosis Codes by ICD-10-CM Major Diagnosis Chapters</a:t>
            </a:r>
          </a:p>
        </p:txBody>
      </p:sp>
      <p:sp>
        <p:nvSpPr>
          <p:cNvPr id="2" name="Up Arrow 1"/>
          <p:cNvSpPr/>
          <p:nvPr/>
        </p:nvSpPr>
        <p:spPr>
          <a:xfrm>
            <a:off x="8808720" y="2072640"/>
            <a:ext cx="1859280" cy="1737360"/>
          </a:xfrm>
          <a:prstGeom prst="up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59% </a:t>
            </a:r>
            <a:r>
              <a:rPr lang="en-US" sz="1200" dirty="0">
                <a:solidFill>
                  <a:prstClr val="black"/>
                </a:solidFill>
              </a:rPr>
              <a:t>of ICD-10-CM codes are in the Injury/ poisoning chapter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3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263" y="776748"/>
            <a:ext cx="7278892" cy="9386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Link to the CMS ICD-9 to ICD-10 equivalency documentation.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263" y="2721135"/>
            <a:ext cx="8039100" cy="357981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www.cms.gov/Medicare/Coding/ICD10/2015-ICD-10-CM-and-GEMs.html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768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88</Words>
  <Application>Microsoft Office PowerPoint</Application>
  <PresentationFormat>Widescreen</PresentationFormat>
  <Paragraphs>65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Consolas</vt:lpstr>
      <vt:lpstr>Wingdings</vt:lpstr>
      <vt:lpstr>1_Office Theme</vt:lpstr>
      <vt:lpstr>2_Office Theme</vt:lpstr>
      <vt:lpstr>Question: ICD-9-CM External Cause of Injury Codes (E-Codes) are no longer used. What ICD-10-CM codes have replaced them?   Answer: Previously, if a patient had an ICD-9-CM Injury code (800- 904.9 or 910-995.89 EXCEPT 995.60-995.69) an E-Code would be used to describe the cause, intent and activity associated with the injury or poisoning. In ICD-10-CM, the S-Codes and T-Codes are used for coding injuries and poisonings and V-Codes, W-Codes, X-Codes and Y-Codes are used for cause.   </vt:lpstr>
      <vt:lpstr>Comparison of ICD-9-CM to ICD-10-CM Increase in Diagnosis Codes by ICD-10-CM Major Diagnosis Chapters</vt:lpstr>
      <vt:lpstr>Link to the CMS ICD-9 to ICD-10 equivalency documentation.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Question:  I am using the Inpatient Hospital Discharge Data.  Since CHIA lifted the limit on diagnosis codes in FY2015 and switched to ICD-10-CM in FY2016, would it significantly impact my study if I continued to use 15 diagnosis codes or less in FY2015, FY2016, and FY2017?</dc:title>
  <dc:creator>Adam</dc:creator>
  <cp:lastModifiedBy>Adam</cp:lastModifiedBy>
  <cp:revision>4</cp:revision>
  <dcterms:created xsi:type="dcterms:W3CDTF">2018-06-29T13:21:42Z</dcterms:created>
  <dcterms:modified xsi:type="dcterms:W3CDTF">2018-06-29T13:38:16Z</dcterms:modified>
</cp:coreProperties>
</file>