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Lst>
  <p:notesMasterIdLst>
    <p:notesMasterId r:id="rId4"/>
  </p:notesMasterIdLst>
  <p:sldIdLst>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199CA2-8977-439D-9ADD-6B24E3B9A287}" type="doc">
      <dgm:prSet loTypeId="urn:microsoft.com/office/officeart/2008/layout/IncreasingCircleProcess" loCatId="list" qsTypeId="urn:microsoft.com/office/officeart/2005/8/quickstyle/simple1" qsCatId="simple" csTypeId="urn:microsoft.com/office/officeart/2005/8/colors/accent1_2" csCatId="accent1" phldr="1"/>
      <dgm:spPr/>
      <dgm:t>
        <a:bodyPr/>
        <a:lstStyle/>
        <a:p>
          <a:endParaRPr lang="en-US"/>
        </a:p>
      </dgm:t>
    </dgm:pt>
    <dgm:pt modelId="{544C516C-0F62-41A4-B4C7-246EA833A77F}">
      <dgm:prSet phldrT="[Text]" custT="1"/>
      <dgm:spPr/>
      <dgm:t>
        <a:bodyPr/>
        <a:lstStyle/>
        <a:p>
          <a:r>
            <a:rPr lang="en-US" sz="2400" b="1" dirty="0" smtClean="0"/>
            <a:t>Case Mix Pharmacy Information</a:t>
          </a:r>
          <a:endParaRPr lang="en-US" sz="2400" b="1" dirty="0"/>
        </a:p>
      </dgm:t>
    </dgm:pt>
    <dgm:pt modelId="{E88E379B-5ECD-4EA8-8527-D4D5F87EF47A}" type="parTrans" cxnId="{8AC8AB92-575C-4F32-9664-B662B875D042}">
      <dgm:prSet/>
      <dgm:spPr/>
      <dgm:t>
        <a:bodyPr/>
        <a:lstStyle/>
        <a:p>
          <a:endParaRPr lang="en-US"/>
        </a:p>
      </dgm:t>
    </dgm:pt>
    <dgm:pt modelId="{9B7DAD03-5CE0-4DB9-B4F0-155A8E97F497}" type="sibTrans" cxnId="{8AC8AB92-575C-4F32-9664-B662B875D042}">
      <dgm:prSet/>
      <dgm:spPr/>
      <dgm:t>
        <a:bodyPr/>
        <a:lstStyle/>
        <a:p>
          <a:endParaRPr lang="en-US"/>
        </a:p>
      </dgm:t>
    </dgm:pt>
    <dgm:pt modelId="{60768854-1B8D-4195-B408-3EE3F0F87AFC}">
      <dgm:prSet phldrT="[Text]" custT="1"/>
      <dgm:spPr/>
      <dgm:t>
        <a:bodyPr/>
        <a:lstStyle/>
        <a:p>
          <a:r>
            <a:rPr lang="en-US" sz="1300" dirty="0" smtClean="0"/>
            <a:t>Inpatient revenue codes on generic, non-generic, take-home, experimental, IV therapeutic and diagnostic pharmaceuticals, charges (</a:t>
          </a:r>
          <a:r>
            <a:rPr lang="en-US" sz="1300" b="1" dirty="0" smtClean="0"/>
            <a:t>Inpatient Acute Care in Massachusetts)</a:t>
          </a:r>
          <a:endParaRPr lang="en-US" sz="1300" b="1" dirty="0"/>
        </a:p>
      </dgm:t>
    </dgm:pt>
    <dgm:pt modelId="{2A397474-0FF4-4167-B17B-E38EAD1F36CA}" type="parTrans" cxnId="{A60279BA-EA2D-40F4-89CB-82522AD33E2B}">
      <dgm:prSet/>
      <dgm:spPr/>
      <dgm:t>
        <a:bodyPr/>
        <a:lstStyle/>
        <a:p>
          <a:endParaRPr lang="en-US"/>
        </a:p>
      </dgm:t>
    </dgm:pt>
    <dgm:pt modelId="{9179EFCA-985F-4A6F-9927-67F47900D3E8}" type="sibTrans" cxnId="{A60279BA-EA2D-40F4-89CB-82522AD33E2B}">
      <dgm:prSet/>
      <dgm:spPr/>
      <dgm:t>
        <a:bodyPr/>
        <a:lstStyle/>
        <a:p>
          <a:endParaRPr lang="en-US"/>
        </a:p>
      </dgm:t>
    </dgm:pt>
    <dgm:pt modelId="{51A812F8-B485-4E01-B442-30E9D6CEB4B0}">
      <dgm:prSet phldrT="[Text]" custT="1"/>
      <dgm:spPr/>
      <dgm:t>
        <a:bodyPr/>
        <a:lstStyle/>
        <a:p>
          <a:r>
            <a:rPr lang="en-US" sz="1300" dirty="0" smtClean="0"/>
            <a:t>CPT Codes on professionally administered home injectable/infusion,  inhalation,  therapeutic and diagnostic pharmaceuticals,  and charges (</a:t>
          </a:r>
          <a:r>
            <a:rPr lang="en-US" sz="1300" b="1" dirty="0" smtClean="0"/>
            <a:t>ED or Observation Stay in Massachusetts</a:t>
          </a:r>
          <a:r>
            <a:rPr lang="en-US" sz="1300" dirty="0" smtClean="0"/>
            <a:t>)</a:t>
          </a:r>
          <a:endParaRPr lang="en-US" sz="1300" dirty="0"/>
        </a:p>
      </dgm:t>
    </dgm:pt>
    <dgm:pt modelId="{D0D01855-10BB-4C9E-9DE5-ACA4FBFA0226}" type="parTrans" cxnId="{5488FB78-B19B-4913-A3AE-3103D82327CE}">
      <dgm:prSet/>
      <dgm:spPr/>
      <dgm:t>
        <a:bodyPr/>
        <a:lstStyle/>
        <a:p>
          <a:endParaRPr lang="en-US"/>
        </a:p>
      </dgm:t>
    </dgm:pt>
    <dgm:pt modelId="{116ECAD4-C195-4E5A-A495-76D26A7932A5}" type="sibTrans" cxnId="{5488FB78-B19B-4913-A3AE-3103D82327CE}">
      <dgm:prSet/>
      <dgm:spPr/>
      <dgm:t>
        <a:bodyPr/>
        <a:lstStyle/>
        <a:p>
          <a:endParaRPr lang="en-US"/>
        </a:p>
      </dgm:t>
    </dgm:pt>
    <dgm:pt modelId="{ED6EB522-E840-4AA2-ABD6-77C3DA15AF08}">
      <dgm:prSet phldrT="[Text]" custT="1"/>
      <dgm:spPr/>
      <dgm:t>
        <a:bodyPr/>
        <a:lstStyle/>
        <a:p>
          <a:r>
            <a:rPr lang="en-US" sz="1300" dirty="0" smtClean="0"/>
            <a:t>HCPCS codes on therapeutic and diagnostic pharmaceuticals,  and charges    (</a:t>
          </a:r>
          <a:r>
            <a:rPr lang="en-US" sz="1300" b="1" dirty="0" smtClean="0"/>
            <a:t>ED or Observation Stay in Massachusetts</a:t>
          </a:r>
          <a:r>
            <a:rPr lang="en-US" sz="1300" dirty="0" smtClean="0"/>
            <a:t>)</a:t>
          </a:r>
          <a:endParaRPr lang="en-US" sz="1300" dirty="0"/>
        </a:p>
      </dgm:t>
    </dgm:pt>
    <dgm:pt modelId="{9294B1F5-0B00-400D-8530-B52EC076BD82}" type="parTrans" cxnId="{46331E5A-E875-4ECB-A5A9-A1A11136FD5A}">
      <dgm:prSet/>
      <dgm:spPr/>
      <dgm:t>
        <a:bodyPr/>
        <a:lstStyle/>
        <a:p>
          <a:endParaRPr lang="en-US"/>
        </a:p>
      </dgm:t>
    </dgm:pt>
    <dgm:pt modelId="{A5F1625B-BAF7-458E-B95B-61FFF605F61C}" type="sibTrans" cxnId="{46331E5A-E875-4ECB-A5A9-A1A11136FD5A}">
      <dgm:prSet/>
      <dgm:spPr/>
      <dgm:t>
        <a:bodyPr/>
        <a:lstStyle/>
        <a:p>
          <a:endParaRPr lang="en-US"/>
        </a:p>
      </dgm:t>
    </dgm:pt>
    <dgm:pt modelId="{B26E2EB3-D8F6-4707-A82C-87E40EF8F92F}">
      <dgm:prSet phldrT="[Text]" custT="1"/>
      <dgm:spPr/>
      <dgm:t>
        <a:bodyPr/>
        <a:lstStyle/>
        <a:p>
          <a:r>
            <a:rPr lang="en-US" sz="2400" b="1" dirty="0" smtClean="0"/>
            <a:t>MA APCD Pharmacy Information</a:t>
          </a:r>
          <a:endParaRPr lang="en-US" sz="2400" b="1" dirty="0"/>
        </a:p>
      </dgm:t>
    </dgm:pt>
    <dgm:pt modelId="{824C1C84-CF28-4691-A50C-A10579C99E7F}" type="parTrans" cxnId="{5CD41052-F3E5-489C-87F2-6B2EACE449D9}">
      <dgm:prSet/>
      <dgm:spPr/>
      <dgm:t>
        <a:bodyPr/>
        <a:lstStyle/>
        <a:p>
          <a:endParaRPr lang="en-US"/>
        </a:p>
      </dgm:t>
    </dgm:pt>
    <dgm:pt modelId="{7E64A395-CB12-40D7-8B22-DD7D2E08378F}" type="sibTrans" cxnId="{5CD41052-F3E5-489C-87F2-6B2EACE449D9}">
      <dgm:prSet/>
      <dgm:spPr/>
      <dgm:t>
        <a:bodyPr/>
        <a:lstStyle/>
        <a:p>
          <a:endParaRPr lang="en-US"/>
        </a:p>
      </dgm:t>
    </dgm:pt>
    <dgm:pt modelId="{41D0F940-E741-4940-9DCB-4C9BC0B070FB}">
      <dgm:prSet phldrT="[Text]" custT="1"/>
      <dgm:spPr/>
      <dgm:t>
        <a:bodyPr/>
        <a:lstStyle/>
        <a:p>
          <a:r>
            <a:rPr lang="en-US" sz="1200" dirty="0" smtClean="0"/>
            <a:t>Inpatient revenue codes on generic, non-generic, take-home, experimental, IV therapeutic and diagnostic pharmaceuticals, charges and paid amount (</a:t>
          </a:r>
          <a:r>
            <a:rPr lang="en-US" sz="1200" b="1" dirty="0" smtClean="0"/>
            <a:t>All Inpatient Care Settings  including Acute Care, Specialty Hospitals, and Nursing Homes</a:t>
          </a:r>
          <a:r>
            <a:rPr lang="en-US" sz="1200" dirty="0" smtClean="0"/>
            <a:t>)</a:t>
          </a:r>
          <a:endParaRPr lang="en-US" sz="1200" dirty="0"/>
        </a:p>
      </dgm:t>
    </dgm:pt>
    <dgm:pt modelId="{F7A0AB31-D7C8-4051-8F7B-62782CE425AA}" type="parTrans" cxnId="{69B02AF2-288F-4878-8EC5-439FD2ED0200}">
      <dgm:prSet/>
      <dgm:spPr/>
      <dgm:t>
        <a:bodyPr/>
        <a:lstStyle/>
        <a:p>
          <a:endParaRPr lang="en-US"/>
        </a:p>
      </dgm:t>
    </dgm:pt>
    <dgm:pt modelId="{FA39B398-FF36-4348-A128-905695DD517A}" type="sibTrans" cxnId="{69B02AF2-288F-4878-8EC5-439FD2ED0200}">
      <dgm:prSet/>
      <dgm:spPr/>
      <dgm:t>
        <a:bodyPr/>
        <a:lstStyle/>
        <a:p>
          <a:endParaRPr lang="en-US"/>
        </a:p>
      </dgm:t>
    </dgm:pt>
    <dgm:pt modelId="{DAE26E64-66AA-486A-B9F6-F8A95F457E74}">
      <dgm:prSet phldrT="[Text]" custT="1"/>
      <dgm:spPr/>
      <dgm:t>
        <a:bodyPr/>
        <a:lstStyle/>
        <a:p>
          <a:r>
            <a:rPr lang="en-US" sz="1200" dirty="0" smtClean="0"/>
            <a:t>CPT Codes on professionally administered home injectable/infusion,  inhalation,  therapeutic and diagnostic pharmaceuticals, charges and paid amount (</a:t>
          </a:r>
          <a:r>
            <a:rPr lang="en-US" sz="1200" b="1" dirty="0" smtClean="0"/>
            <a:t>All outpatient care settings including home health services</a:t>
          </a:r>
          <a:r>
            <a:rPr lang="en-US" sz="1200" dirty="0" smtClean="0"/>
            <a:t>)</a:t>
          </a:r>
          <a:endParaRPr lang="en-US" sz="1200" dirty="0"/>
        </a:p>
      </dgm:t>
    </dgm:pt>
    <dgm:pt modelId="{FA4F44E2-E656-4551-AABD-9CC259437708}" type="parTrans" cxnId="{F1AC06A9-09EE-442A-B09B-0716BFF298C5}">
      <dgm:prSet/>
      <dgm:spPr/>
      <dgm:t>
        <a:bodyPr/>
        <a:lstStyle/>
        <a:p>
          <a:endParaRPr lang="en-US"/>
        </a:p>
      </dgm:t>
    </dgm:pt>
    <dgm:pt modelId="{A8DDCAF7-13AA-44FE-9E53-9831C3C98236}" type="sibTrans" cxnId="{F1AC06A9-09EE-442A-B09B-0716BFF298C5}">
      <dgm:prSet/>
      <dgm:spPr/>
      <dgm:t>
        <a:bodyPr/>
        <a:lstStyle/>
        <a:p>
          <a:endParaRPr lang="en-US"/>
        </a:p>
      </dgm:t>
    </dgm:pt>
    <dgm:pt modelId="{8B466DCF-0D5E-4342-94D7-7EAB70C6E218}">
      <dgm:prSet phldrT="[Text]" custT="1"/>
      <dgm:spPr/>
      <dgm:t>
        <a:bodyPr/>
        <a:lstStyle/>
        <a:p>
          <a:r>
            <a:rPr lang="en-US" sz="1200" dirty="0" smtClean="0"/>
            <a:t>HCPCS codes on therapeutic and diagnostic pharmaceuticals , charges and paid  amount (</a:t>
          </a:r>
          <a:r>
            <a:rPr lang="en-US" sz="1200" b="1" dirty="0" smtClean="0"/>
            <a:t>All outpatient care settings including home health services</a:t>
          </a:r>
          <a:r>
            <a:rPr lang="en-US" sz="1200" dirty="0" smtClean="0"/>
            <a:t>)	</a:t>
          </a:r>
          <a:endParaRPr lang="en-US" sz="1200" dirty="0"/>
        </a:p>
      </dgm:t>
    </dgm:pt>
    <dgm:pt modelId="{CE7A4746-04CC-4A07-8042-1B96C1CBD6C0}" type="parTrans" cxnId="{B97F6A24-BC5F-4BEA-8F1F-75C4616E71F8}">
      <dgm:prSet/>
      <dgm:spPr/>
      <dgm:t>
        <a:bodyPr/>
        <a:lstStyle/>
        <a:p>
          <a:endParaRPr lang="en-US"/>
        </a:p>
      </dgm:t>
    </dgm:pt>
    <dgm:pt modelId="{8556D183-0192-4FA5-A1DA-6C5CBF454F88}" type="sibTrans" cxnId="{B97F6A24-BC5F-4BEA-8F1F-75C4616E71F8}">
      <dgm:prSet/>
      <dgm:spPr/>
      <dgm:t>
        <a:bodyPr/>
        <a:lstStyle/>
        <a:p>
          <a:endParaRPr lang="en-US"/>
        </a:p>
      </dgm:t>
    </dgm:pt>
    <dgm:pt modelId="{7D8CEE2F-44FC-4AFF-BA6C-F571DF7CC601}">
      <dgm:prSet phldrT="[Text]" custT="1"/>
      <dgm:spPr/>
      <dgm:t>
        <a:bodyPr/>
        <a:lstStyle/>
        <a:p>
          <a:r>
            <a:rPr lang="en-US" sz="1200" dirty="0" smtClean="0"/>
            <a:t>Detailed Pharmaceutical Claims which include drug Codes, units of measure, refills, days supply, quantity dispensed, route of administration,  sales tax, rebates, charges and  paid amount</a:t>
          </a:r>
          <a:endParaRPr lang="en-US" sz="1200" dirty="0"/>
        </a:p>
      </dgm:t>
    </dgm:pt>
    <dgm:pt modelId="{1D932CB5-8258-4FAE-97A5-538109B34708}" type="parTrans" cxnId="{B00504AC-9B56-4853-8C67-512EF1D13786}">
      <dgm:prSet/>
      <dgm:spPr/>
      <dgm:t>
        <a:bodyPr/>
        <a:lstStyle/>
        <a:p>
          <a:endParaRPr lang="en-US"/>
        </a:p>
      </dgm:t>
    </dgm:pt>
    <dgm:pt modelId="{0CFA1BC5-A248-4994-9D33-7009A2426914}" type="sibTrans" cxnId="{B00504AC-9B56-4853-8C67-512EF1D13786}">
      <dgm:prSet/>
      <dgm:spPr/>
      <dgm:t>
        <a:bodyPr/>
        <a:lstStyle/>
        <a:p>
          <a:endParaRPr lang="en-US"/>
        </a:p>
      </dgm:t>
    </dgm:pt>
    <dgm:pt modelId="{40ADAE9E-88BA-4F76-A0AB-C9E582F453B8}" type="pres">
      <dgm:prSet presAssocID="{1E199CA2-8977-439D-9ADD-6B24E3B9A287}" presName="Name0" presStyleCnt="0">
        <dgm:presLayoutVars>
          <dgm:chMax val="7"/>
          <dgm:chPref val="7"/>
          <dgm:dir/>
          <dgm:animOne val="branch"/>
          <dgm:animLvl val="lvl"/>
        </dgm:presLayoutVars>
      </dgm:prSet>
      <dgm:spPr/>
      <dgm:t>
        <a:bodyPr/>
        <a:lstStyle/>
        <a:p>
          <a:endParaRPr lang="en-US"/>
        </a:p>
      </dgm:t>
    </dgm:pt>
    <dgm:pt modelId="{399AA029-F072-44D4-A62A-2AE71BDC5B34}" type="pres">
      <dgm:prSet presAssocID="{544C516C-0F62-41A4-B4C7-246EA833A77F}" presName="composite" presStyleCnt="0"/>
      <dgm:spPr/>
    </dgm:pt>
    <dgm:pt modelId="{2E377B36-A7BD-480A-AC3F-1ED22B712AF7}" type="pres">
      <dgm:prSet presAssocID="{544C516C-0F62-41A4-B4C7-246EA833A77F}" presName="BackAccent" presStyleLbl="bgShp" presStyleIdx="0" presStyleCnt="2"/>
      <dgm:spPr/>
    </dgm:pt>
    <dgm:pt modelId="{6CEC4A18-B341-4F0A-AF61-5FF220E095F1}" type="pres">
      <dgm:prSet presAssocID="{544C516C-0F62-41A4-B4C7-246EA833A77F}" presName="Accent" presStyleLbl="alignNode1" presStyleIdx="0" presStyleCnt="2"/>
      <dgm:spPr/>
    </dgm:pt>
    <dgm:pt modelId="{9030E3F7-8606-409A-9405-E935C386E1E4}" type="pres">
      <dgm:prSet presAssocID="{544C516C-0F62-41A4-B4C7-246EA833A77F}" presName="Child" presStyleLbl="revTx" presStyleIdx="0" presStyleCnt="4">
        <dgm:presLayoutVars>
          <dgm:chMax val="0"/>
          <dgm:chPref val="0"/>
          <dgm:bulletEnabled val="1"/>
        </dgm:presLayoutVars>
      </dgm:prSet>
      <dgm:spPr/>
      <dgm:t>
        <a:bodyPr/>
        <a:lstStyle/>
        <a:p>
          <a:endParaRPr lang="en-US"/>
        </a:p>
      </dgm:t>
    </dgm:pt>
    <dgm:pt modelId="{D3752638-2ACF-4569-88C7-EE44AE895F01}" type="pres">
      <dgm:prSet presAssocID="{544C516C-0F62-41A4-B4C7-246EA833A77F}" presName="Parent" presStyleLbl="revTx" presStyleIdx="1" presStyleCnt="4">
        <dgm:presLayoutVars>
          <dgm:chMax val="1"/>
          <dgm:chPref val="1"/>
          <dgm:bulletEnabled val="1"/>
        </dgm:presLayoutVars>
      </dgm:prSet>
      <dgm:spPr/>
      <dgm:t>
        <a:bodyPr/>
        <a:lstStyle/>
        <a:p>
          <a:endParaRPr lang="en-US"/>
        </a:p>
      </dgm:t>
    </dgm:pt>
    <dgm:pt modelId="{B3D3C612-CB28-4BAC-97FB-39FCBD805B08}" type="pres">
      <dgm:prSet presAssocID="{9B7DAD03-5CE0-4DB9-B4F0-155A8E97F497}" presName="sibTrans" presStyleCnt="0"/>
      <dgm:spPr/>
    </dgm:pt>
    <dgm:pt modelId="{56C1DB3F-3C1C-4177-BBB3-49022EBA6658}" type="pres">
      <dgm:prSet presAssocID="{B26E2EB3-D8F6-4707-A82C-87E40EF8F92F}" presName="composite" presStyleCnt="0"/>
      <dgm:spPr/>
    </dgm:pt>
    <dgm:pt modelId="{2C906505-06AA-4BD6-BB16-925CE105B0F9}" type="pres">
      <dgm:prSet presAssocID="{B26E2EB3-D8F6-4707-A82C-87E40EF8F92F}" presName="BackAccent" presStyleLbl="bgShp" presStyleIdx="1" presStyleCnt="2"/>
      <dgm:spPr/>
    </dgm:pt>
    <dgm:pt modelId="{A0742676-8AF6-4348-9161-BD298831290A}" type="pres">
      <dgm:prSet presAssocID="{B26E2EB3-D8F6-4707-A82C-87E40EF8F92F}" presName="Accent" presStyleLbl="alignNode1" presStyleIdx="1" presStyleCnt="2"/>
      <dgm:spPr/>
    </dgm:pt>
    <dgm:pt modelId="{C86C2A1D-D890-48DD-AC70-8AF861B1378C}" type="pres">
      <dgm:prSet presAssocID="{B26E2EB3-D8F6-4707-A82C-87E40EF8F92F}" presName="Child" presStyleLbl="revTx" presStyleIdx="2" presStyleCnt="4">
        <dgm:presLayoutVars>
          <dgm:chMax val="0"/>
          <dgm:chPref val="0"/>
          <dgm:bulletEnabled val="1"/>
        </dgm:presLayoutVars>
      </dgm:prSet>
      <dgm:spPr/>
      <dgm:t>
        <a:bodyPr/>
        <a:lstStyle/>
        <a:p>
          <a:endParaRPr lang="en-US"/>
        </a:p>
      </dgm:t>
    </dgm:pt>
    <dgm:pt modelId="{D33CEE73-0B36-451F-BE09-6445993A5AFA}" type="pres">
      <dgm:prSet presAssocID="{B26E2EB3-D8F6-4707-A82C-87E40EF8F92F}" presName="Parent" presStyleLbl="revTx" presStyleIdx="3" presStyleCnt="4">
        <dgm:presLayoutVars>
          <dgm:chMax val="1"/>
          <dgm:chPref val="1"/>
          <dgm:bulletEnabled val="1"/>
        </dgm:presLayoutVars>
      </dgm:prSet>
      <dgm:spPr/>
      <dgm:t>
        <a:bodyPr/>
        <a:lstStyle/>
        <a:p>
          <a:endParaRPr lang="en-US"/>
        </a:p>
      </dgm:t>
    </dgm:pt>
  </dgm:ptLst>
  <dgm:cxnLst>
    <dgm:cxn modelId="{5488FB78-B19B-4913-A3AE-3103D82327CE}" srcId="{544C516C-0F62-41A4-B4C7-246EA833A77F}" destId="{51A812F8-B485-4E01-B442-30E9D6CEB4B0}" srcOrd="1" destOrd="0" parTransId="{D0D01855-10BB-4C9E-9DE5-ACA4FBFA0226}" sibTransId="{116ECAD4-C195-4E5A-A495-76D26A7932A5}"/>
    <dgm:cxn modelId="{CDAA7DAD-1243-4BBF-90D7-A3A7DEA91F58}" type="presOf" srcId="{DAE26E64-66AA-486A-B9F6-F8A95F457E74}" destId="{C86C2A1D-D890-48DD-AC70-8AF861B1378C}" srcOrd="0" destOrd="1" presId="urn:microsoft.com/office/officeart/2008/layout/IncreasingCircleProcess"/>
    <dgm:cxn modelId="{B97F6A24-BC5F-4BEA-8F1F-75C4616E71F8}" srcId="{B26E2EB3-D8F6-4707-A82C-87E40EF8F92F}" destId="{8B466DCF-0D5E-4342-94D7-7EAB70C6E218}" srcOrd="2" destOrd="0" parTransId="{CE7A4746-04CC-4A07-8042-1B96C1CBD6C0}" sibTransId="{8556D183-0192-4FA5-A1DA-6C5CBF454F88}"/>
    <dgm:cxn modelId="{7A91574A-E1CA-4A67-A096-D24EF237FC82}" type="presOf" srcId="{41D0F940-E741-4940-9DCB-4C9BC0B070FB}" destId="{C86C2A1D-D890-48DD-AC70-8AF861B1378C}" srcOrd="0" destOrd="0" presId="urn:microsoft.com/office/officeart/2008/layout/IncreasingCircleProcess"/>
    <dgm:cxn modelId="{F1AC06A9-09EE-442A-B09B-0716BFF298C5}" srcId="{B26E2EB3-D8F6-4707-A82C-87E40EF8F92F}" destId="{DAE26E64-66AA-486A-B9F6-F8A95F457E74}" srcOrd="1" destOrd="0" parTransId="{FA4F44E2-E656-4551-AABD-9CC259437708}" sibTransId="{A8DDCAF7-13AA-44FE-9E53-9831C3C98236}"/>
    <dgm:cxn modelId="{69B02AF2-288F-4878-8EC5-439FD2ED0200}" srcId="{B26E2EB3-D8F6-4707-A82C-87E40EF8F92F}" destId="{41D0F940-E741-4940-9DCB-4C9BC0B070FB}" srcOrd="0" destOrd="0" parTransId="{F7A0AB31-D7C8-4051-8F7B-62782CE425AA}" sibTransId="{FA39B398-FF36-4348-A128-905695DD517A}"/>
    <dgm:cxn modelId="{8AC8AB92-575C-4F32-9664-B662B875D042}" srcId="{1E199CA2-8977-439D-9ADD-6B24E3B9A287}" destId="{544C516C-0F62-41A4-B4C7-246EA833A77F}" srcOrd="0" destOrd="0" parTransId="{E88E379B-5ECD-4EA8-8527-D4D5F87EF47A}" sibTransId="{9B7DAD03-5CE0-4DB9-B4F0-155A8E97F497}"/>
    <dgm:cxn modelId="{AE5BF823-9574-46EA-81B5-E72C9086BAD0}" type="presOf" srcId="{51A812F8-B485-4E01-B442-30E9D6CEB4B0}" destId="{9030E3F7-8606-409A-9405-E935C386E1E4}" srcOrd="0" destOrd="1" presId="urn:microsoft.com/office/officeart/2008/layout/IncreasingCircleProcess"/>
    <dgm:cxn modelId="{B00504AC-9B56-4853-8C67-512EF1D13786}" srcId="{B26E2EB3-D8F6-4707-A82C-87E40EF8F92F}" destId="{7D8CEE2F-44FC-4AFF-BA6C-F571DF7CC601}" srcOrd="3" destOrd="0" parTransId="{1D932CB5-8258-4FAE-97A5-538109B34708}" sibTransId="{0CFA1BC5-A248-4994-9D33-7009A2426914}"/>
    <dgm:cxn modelId="{B25EBB60-4994-4326-A1EC-6FD7DD749575}" type="presOf" srcId="{B26E2EB3-D8F6-4707-A82C-87E40EF8F92F}" destId="{D33CEE73-0B36-451F-BE09-6445993A5AFA}" srcOrd="0" destOrd="0" presId="urn:microsoft.com/office/officeart/2008/layout/IncreasingCircleProcess"/>
    <dgm:cxn modelId="{5CD41052-F3E5-489C-87F2-6B2EACE449D9}" srcId="{1E199CA2-8977-439D-9ADD-6B24E3B9A287}" destId="{B26E2EB3-D8F6-4707-A82C-87E40EF8F92F}" srcOrd="1" destOrd="0" parTransId="{824C1C84-CF28-4691-A50C-A10579C99E7F}" sibTransId="{7E64A395-CB12-40D7-8B22-DD7D2E08378F}"/>
    <dgm:cxn modelId="{965B6948-F444-42DC-A93E-7FA0BA85889E}" type="presOf" srcId="{1E199CA2-8977-439D-9ADD-6B24E3B9A287}" destId="{40ADAE9E-88BA-4F76-A0AB-C9E582F453B8}" srcOrd="0" destOrd="0" presId="urn:microsoft.com/office/officeart/2008/layout/IncreasingCircleProcess"/>
    <dgm:cxn modelId="{00A363A4-DDB2-499E-B2D5-D2B54A190FB5}" type="presOf" srcId="{7D8CEE2F-44FC-4AFF-BA6C-F571DF7CC601}" destId="{C86C2A1D-D890-48DD-AC70-8AF861B1378C}" srcOrd="0" destOrd="3" presId="urn:microsoft.com/office/officeart/2008/layout/IncreasingCircleProcess"/>
    <dgm:cxn modelId="{0CB43BEC-274F-422D-9FDC-C6F87BDCC917}" type="presOf" srcId="{ED6EB522-E840-4AA2-ABD6-77C3DA15AF08}" destId="{9030E3F7-8606-409A-9405-E935C386E1E4}" srcOrd="0" destOrd="2" presId="urn:microsoft.com/office/officeart/2008/layout/IncreasingCircleProcess"/>
    <dgm:cxn modelId="{BEA200E4-082B-4F2A-BEC5-CCC4A72D9E05}" type="presOf" srcId="{544C516C-0F62-41A4-B4C7-246EA833A77F}" destId="{D3752638-2ACF-4569-88C7-EE44AE895F01}" srcOrd="0" destOrd="0" presId="urn:microsoft.com/office/officeart/2008/layout/IncreasingCircleProcess"/>
    <dgm:cxn modelId="{0A96D4CB-9CD7-40A9-BAD6-5CBC965307EF}" type="presOf" srcId="{8B466DCF-0D5E-4342-94D7-7EAB70C6E218}" destId="{C86C2A1D-D890-48DD-AC70-8AF861B1378C}" srcOrd="0" destOrd="2" presId="urn:microsoft.com/office/officeart/2008/layout/IncreasingCircleProcess"/>
    <dgm:cxn modelId="{46331E5A-E875-4ECB-A5A9-A1A11136FD5A}" srcId="{544C516C-0F62-41A4-B4C7-246EA833A77F}" destId="{ED6EB522-E840-4AA2-ABD6-77C3DA15AF08}" srcOrd="2" destOrd="0" parTransId="{9294B1F5-0B00-400D-8530-B52EC076BD82}" sibTransId="{A5F1625B-BAF7-458E-B95B-61FFF605F61C}"/>
    <dgm:cxn modelId="{A60279BA-EA2D-40F4-89CB-82522AD33E2B}" srcId="{544C516C-0F62-41A4-B4C7-246EA833A77F}" destId="{60768854-1B8D-4195-B408-3EE3F0F87AFC}" srcOrd="0" destOrd="0" parTransId="{2A397474-0FF4-4167-B17B-E38EAD1F36CA}" sibTransId="{9179EFCA-985F-4A6F-9927-67F47900D3E8}"/>
    <dgm:cxn modelId="{5F177C1D-50F9-47AE-A9E9-9A49F4EE7AF8}" type="presOf" srcId="{60768854-1B8D-4195-B408-3EE3F0F87AFC}" destId="{9030E3F7-8606-409A-9405-E935C386E1E4}" srcOrd="0" destOrd="0" presId="urn:microsoft.com/office/officeart/2008/layout/IncreasingCircleProcess"/>
    <dgm:cxn modelId="{50F6E8EB-CE2E-4A00-B3C4-A92B2D71AB06}" type="presParOf" srcId="{40ADAE9E-88BA-4F76-A0AB-C9E582F453B8}" destId="{399AA029-F072-44D4-A62A-2AE71BDC5B34}" srcOrd="0" destOrd="0" presId="urn:microsoft.com/office/officeart/2008/layout/IncreasingCircleProcess"/>
    <dgm:cxn modelId="{F7BE295D-FB4E-4CE9-B3DE-555F8BF03E6A}" type="presParOf" srcId="{399AA029-F072-44D4-A62A-2AE71BDC5B34}" destId="{2E377B36-A7BD-480A-AC3F-1ED22B712AF7}" srcOrd="0" destOrd="0" presId="urn:microsoft.com/office/officeart/2008/layout/IncreasingCircleProcess"/>
    <dgm:cxn modelId="{0FF379BB-25BC-4237-9387-14BFAD7CE92C}" type="presParOf" srcId="{399AA029-F072-44D4-A62A-2AE71BDC5B34}" destId="{6CEC4A18-B341-4F0A-AF61-5FF220E095F1}" srcOrd="1" destOrd="0" presId="urn:microsoft.com/office/officeart/2008/layout/IncreasingCircleProcess"/>
    <dgm:cxn modelId="{ABF48082-0FF2-4DB1-92CE-B1B2FEF300D8}" type="presParOf" srcId="{399AA029-F072-44D4-A62A-2AE71BDC5B34}" destId="{9030E3F7-8606-409A-9405-E935C386E1E4}" srcOrd="2" destOrd="0" presId="urn:microsoft.com/office/officeart/2008/layout/IncreasingCircleProcess"/>
    <dgm:cxn modelId="{738CB2E3-C565-4F60-825C-6330C83CDC06}" type="presParOf" srcId="{399AA029-F072-44D4-A62A-2AE71BDC5B34}" destId="{D3752638-2ACF-4569-88C7-EE44AE895F01}" srcOrd="3" destOrd="0" presId="urn:microsoft.com/office/officeart/2008/layout/IncreasingCircleProcess"/>
    <dgm:cxn modelId="{EAEF3F6E-2B89-4E56-81C2-7466325030D3}" type="presParOf" srcId="{40ADAE9E-88BA-4F76-A0AB-C9E582F453B8}" destId="{B3D3C612-CB28-4BAC-97FB-39FCBD805B08}" srcOrd="1" destOrd="0" presId="urn:microsoft.com/office/officeart/2008/layout/IncreasingCircleProcess"/>
    <dgm:cxn modelId="{CAD3EF17-B099-4329-83D5-8D6CA178AD50}" type="presParOf" srcId="{40ADAE9E-88BA-4F76-A0AB-C9E582F453B8}" destId="{56C1DB3F-3C1C-4177-BBB3-49022EBA6658}" srcOrd="2" destOrd="0" presId="urn:microsoft.com/office/officeart/2008/layout/IncreasingCircleProcess"/>
    <dgm:cxn modelId="{3B22A7ED-262C-40BB-90AC-4699E4339E00}" type="presParOf" srcId="{56C1DB3F-3C1C-4177-BBB3-49022EBA6658}" destId="{2C906505-06AA-4BD6-BB16-925CE105B0F9}" srcOrd="0" destOrd="0" presId="urn:microsoft.com/office/officeart/2008/layout/IncreasingCircleProcess"/>
    <dgm:cxn modelId="{8786C686-2419-4036-9F08-A528F76C29CA}" type="presParOf" srcId="{56C1DB3F-3C1C-4177-BBB3-49022EBA6658}" destId="{A0742676-8AF6-4348-9161-BD298831290A}" srcOrd="1" destOrd="0" presId="urn:microsoft.com/office/officeart/2008/layout/IncreasingCircleProcess"/>
    <dgm:cxn modelId="{499E3B94-E541-4298-8EF7-9E1DC8466550}" type="presParOf" srcId="{56C1DB3F-3C1C-4177-BBB3-49022EBA6658}" destId="{C86C2A1D-D890-48DD-AC70-8AF861B1378C}" srcOrd="2" destOrd="0" presId="urn:microsoft.com/office/officeart/2008/layout/IncreasingCircleProcess"/>
    <dgm:cxn modelId="{1565281C-05C7-4664-9C58-FBA574D641FD}" type="presParOf" srcId="{56C1DB3F-3C1C-4177-BBB3-49022EBA6658}" destId="{D33CEE73-0B36-451F-BE09-6445993A5AFA}" srcOrd="3" destOrd="0" presId="urn:microsoft.com/office/officeart/2008/layout/Increasing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377B36-A7BD-480A-AC3F-1ED22B712AF7}">
      <dsp:nvSpPr>
        <dsp:cNvPr id="0" name=""/>
        <dsp:cNvSpPr/>
      </dsp:nvSpPr>
      <dsp:spPr>
        <a:xfrm>
          <a:off x="4012" y="0"/>
          <a:ext cx="953604" cy="95360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EC4A18-B341-4F0A-AF61-5FF220E095F1}">
      <dsp:nvSpPr>
        <dsp:cNvPr id="0" name=""/>
        <dsp:cNvSpPr/>
      </dsp:nvSpPr>
      <dsp:spPr>
        <a:xfrm>
          <a:off x="99372" y="95360"/>
          <a:ext cx="762883" cy="762883"/>
        </a:xfrm>
        <a:prstGeom prst="chord">
          <a:avLst>
            <a:gd name="adj1" fmla="val 0"/>
            <a:gd name="adj2" fmla="val 108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30E3F7-8606-409A-9405-E935C386E1E4}">
      <dsp:nvSpPr>
        <dsp:cNvPr id="0" name=""/>
        <dsp:cNvSpPr/>
      </dsp:nvSpPr>
      <dsp:spPr>
        <a:xfrm>
          <a:off x="1156284" y="953604"/>
          <a:ext cx="2821081" cy="4013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t" anchorCtr="0">
          <a:noAutofit/>
        </a:bodyPr>
        <a:lstStyle/>
        <a:p>
          <a:pPr lvl="0" algn="l" defTabSz="577850">
            <a:lnSpc>
              <a:spcPct val="90000"/>
            </a:lnSpc>
            <a:spcBef>
              <a:spcPct val="0"/>
            </a:spcBef>
            <a:spcAft>
              <a:spcPct val="35000"/>
            </a:spcAft>
          </a:pPr>
          <a:r>
            <a:rPr lang="en-US" sz="1300" kern="1200" dirty="0" smtClean="0"/>
            <a:t>Inpatient revenue codes on generic, non-generic, take-home, experimental, IV therapeutic and diagnostic pharmaceuticals, charges (</a:t>
          </a:r>
          <a:r>
            <a:rPr lang="en-US" sz="1300" b="1" kern="1200" dirty="0" smtClean="0"/>
            <a:t>Inpatient Acute Care in Massachusetts)</a:t>
          </a:r>
          <a:endParaRPr lang="en-US" sz="1300" b="1" kern="1200" dirty="0"/>
        </a:p>
        <a:p>
          <a:pPr lvl="0" algn="l" defTabSz="577850">
            <a:lnSpc>
              <a:spcPct val="90000"/>
            </a:lnSpc>
            <a:spcBef>
              <a:spcPct val="0"/>
            </a:spcBef>
            <a:spcAft>
              <a:spcPct val="35000"/>
            </a:spcAft>
          </a:pPr>
          <a:r>
            <a:rPr lang="en-US" sz="1300" kern="1200" dirty="0" smtClean="0"/>
            <a:t>CPT Codes on professionally administered home injectable/infusion,  inhalation,  therapeutic and diagnostic pharmaceuticals,  and charges (</a:t>
          </a:r>
          <a:r>
            <a:rPr lang="en-US" sz="1300" b="1" kern="1200" dirty="0" smtClean="0"/>
            <a:t>ED or Observation Stay in Massachusetts</a:t>
          </a:r>
          <a:r>
            <a:rPr lang="en-US" sz="1300" kern="1200" dirty="0" smtClean="0"/>
            <a:t>)</a:t>
          </a:r>
          <a:endParaRPr lang="en-US" sz="1300" kern="1200" dirty="0"/>
        </a:p>
        <a:p>
          <a:pPr lvl="0" algn="l" defTabSz="577850">
            <a:lnSpc>
              <a:spcPct val="90000"/>
            </a:lnSpc>
            <a:spcBef>
              <a:spcPct val="0"/>
            </a:spcBef>
            <a:spcAft>
              <a:spcPct val="35000"/>
            </a:spcAft>
          </a:pPr>
          <a:r>
            <a:rPr lang="en-US" sz="1300" kern="1200" dirty="0" smtClean="0"/>
            <a:t>HCPCS codes on therapeutic and diagnostic pharmaceuticals,  and charges    (</a:t>
          </a:r>
          <a:r>
            <a:rPr lang="en-US" sz="1300" b="1" kern="1200" dirty="0" smtClean="0"/>
            <a:t>ED or Observation Stay in Massachusetts</a:t>
          </a:r>
          <a:r>
            <a:rPr lang="en-US" sz="1300" kern="1200" dirty="0" smtClean="0"/>
            <a:t>)</a:t>
          </a:r>
          <a:endParaRPr lang="en-US" sz="1300" kern="1200" dirty="0"/>
        </a:p>
      </dsp:txBody>
      <dsp:txXfrm>
        <a:off x="1156284" y="953604"/>
        <a:ext cx="2821081" cy="4013087"/>
      </dsp:txXfrm>
    </dsp:sp>
    <dsp:sp modelId="{D3752638-2ACF-4569-88C7-EE44AE895F01}">
      <dsp:nvSpPr>
        <dsp:cNvPr id="0" name=""/>
        <dsp:cNvSpPr/>
      </dsp:nvSpPr>
      <dsp:spPr>
        <a:xfrm>
          <a:off x="1156284" y="0"/>
          <a:ext cx="2821081" cy="9536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b" anchorCtr="0">
          <a:noAutofit/>
        </a:bodyPr>
        <a:lstStyle/>
        <a:p>
          <a:pPr lvl="0" algn="l" defTabSz="1066800">
            <a:lnSpc>
              <a:spcPct val="90000"/>
            </a:lnSpc>
            <a:spcBef>
              <a:spcPct val="0"/>
            </a:spcBef>
            <a:spcAft>
              <a:spcPct val="35000"/>
            </a:spcAft>
          </a:pPr>
          <a:r>
            <a:rPr lang="en-US" sz="2400" b="1" kern="1200" dirty="0" smtClean="0"/>
            <a:t>Case Mix Pharmacy Information</a:t>
          </a:r>
          <a:endParaRPr lang="en-US" sz="2400" b="1" kern="1200" dirty="0"/>
        </a:p>
      </dsp:txBody>
      <dsp:txXfrm>
        <a:off x="1156284" y="0"/>
        <a:ext cx="2821081" cy="953604"/>
      </dsp:txXfrm>
    </dsp:sp>
    <dsp:sp modelId="{2C906505-06AA-4BD6-BB16-925CE105B0F9}">
      <dsp:nvSpPr>
        <dsp:cNvPr id="0" name=""/>
        <dsp:cNvSpPr/>
      </dsp:nvSpPr>
      <dsp:spPr>
        <a:xfrm>
          <a:off x="4176033" y="0"/>
          <a:ext cx="953604" cy="95360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742676-8AF6-4348-9161-BD298831290A}">
      <dsp:nvSpPr>
        <dsp:cNvPr id="0" name=""/>
        <dsp:cNvSpPr/>
      </dsp:nvSpPr>
      <dsp:spPr>
        <a:xfrm>
          <a:off x="4271394" y="95360"/>
          <a:ext cx="762883" cy="762883"/>
        </a:xfrm>
        <a:prstGeom prst="chord">
          <a:avLst>
            <a:gd name="adj1" fmla="val 16200000"/>
            <a:gd name="adj2" fmla="val 162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6C2A1D-D890-48DD-AC70-8AF861B1378C}">
      <dsp:nvSpPr>
        <dsp:cNvPr id="0" name=""/>
        <dsp:cNvSpPr/>
      </dsp:nvSpPr>
      <dsp:spPr>
        <a:xfrm>
          <a:off x="5328306" y="953604"/>
          <a:ext cx="2821081" cy="4013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l" defTabSz="533400">
            <a:lnSpc>
              <a:spcPct val="90000"/>
            </a:lnSpc>
            <a:spcBef>
              <a:spcPct val="0"/>
            </a:spcBef>
            <a:spcAft>
              <a:spcPct val="35000"/>
            </a:spcAft>
          </a:pPr>
          <a:r>
            <a:rPr lang="en-US" sz="1200" kern="1200" dirty="0" smtClean="0"/>
            <a:t>Inpatient revenue codes on generic, non-generic, take-home, experimental, IV therapeutic and diagnostic pharmaceuticals, charges and paid amount (</a:t>
          </a:r>
          <a:r>
            <a:rPr lang="en-US" sz="1200" b="1" kern="1200" dirty="0" smtClean="0"/>
            <a:t>All Inpatient Care Settings  including Acute Care, Specialty Hospitals, and Nursing Homes</a:t>
          </a:r>
          <a:r>
            <a:rPr lang="en-US" sz="1200" kern="1200" dirty="0" smtClean="0"/>
            <a:t>)</a:t>
          </a:r>
          <a:endParaRPr lang="en-US" sz="1200" kern="1200" dirty="0"/>
        </a:p>
        <a:p>
          <a:pPr lvl="0" algn="l" defTabSz="533400">
            <a:lnSpc>
              <a:spcPct val="90000"/>
            </a:lnSpc>
            <a:spcBef>
              <a:spcPct val="0"/>
            </a:spcBef>
            <a:spcAft>
              <a:spcPct val="35000"/>
            </a:spcAft>
          </a:pPr>
          <a:r>
            <a:rPr lang="en-US" sz="1200" kern="1200" dirty="0" smtClean="0"/>
            <a:t>CPT Codes on professionally administered home injectable/infusion,  inhalation,  therapeutic and diagnostic pharmaceuticals, charges and paid amount (</a:t>
          </a:r>
          <a:r>
            <a:rPr lang="en-US" sz="1200" b="1" kern="1200" dirty="0" smtClean="0"/>
            <a:t>All outpatient care settings including home health services</a:t>
          </a:r>
          <a:r>
            <a:rPr lang="en-US" sz="1200" kern="1200" dirty="0" smtClean="0"/>
            <a:t>)</a:t>
          </a:r>
          <a:endParaRPr lang="en-US" sz="1200" kern="1200" dirty="0"/>
        </a:p>
        <a:p>
          <a:pPr lvl="0" algn="l" defTabSz="533400">
            <a:lnSpc>
              <a:spcPct val="90000"/>
            </a:lnSpc>
            <a:spcBef>
              <a:spcPct val="0"/>
            </a:spcBef>
            <a:spcAft>
              <a:spcPct val="35000"/>
            </a:spcAft>
          </a:pPr>
          <a:r>
            <a:rPr lang="en-US" sz="1200" kern="1200" dirty="0" smtClean="0"/>
            <a:t>HCPCS codes on therapeutic and diagnostic pharmaceuticals , charges and paid  amount (</a:t>
          </a:r>
          <a:r>
            <a:rPr lang="en-US" sz="1200" b="1" kern="1200" dirty="0" smtClean="0"/>
            <a:t>All outpatient care settings including home health services</a:t>
          </a:r>
          <a:r>
            <a:rPr lang="en-US" sz="1200" kern="1200" dirty="0" smtClean="0"/>
            <a:t>)	</a:t>
          </a:r>
          <a:endParaRPr lang="en-US" sz="1200" kern="1200" dirty="0"/>
        </a:p>
        <a:p>
          <a:pPr lvl="0" algn="l" defTabSz="533400">
            <a:lnSpc>
              <a:spcPct val="90000"/>
            </a:lnSpc>
            <a:spcBef>
              <a:spcPct val="0"/>
            </a:spcBef>
            <a:spcAft>
              <a:spcPct val="35000"/>
            </a:spcAft>
          </a:pPr>
          <a:r>
            <a:rPr lang="en-US" sz="1200" kern="1200" dirty="0" smtClean="0"/>
            <a:t>Detailed Pharmaceutical Claims which include drug Codes, units of measure, refills, days supply, quantity dispensed, route of administration,  sales tax, rebates, charges and  paid amount</a:t>
          </a:r>
          <a:endParaRPr lang="en-US" sz="1200" kern="1200" dirty="0"/>
        </a:p>
      </dsp:txBody>
      <dsp:txXfrm>
        <a:off x="5328306" y="953604"/>
        <a:ext cx="2821081" cy="4013087"/>
      </dsp:txXfrm>
    </dsp:sp>
    <dsp:sp modelId="{D33CEE73-0B36-451F-BE09-6445993A5AFA}">
      <dsp:nvSpPr>
        <dsp:cNvPr id="0" name=""/>
        <dsp:cNvSpPr/>
      </dsp:nvSpPr>
      <dsp:spPr>
        <a:xfrm>
          <a:off x="5328306" y="0"/>
          <a:ext cx="2821081" cy="9536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b" anchorCtr="0">
          <a:noAutofit/>
        </a:bodyPr>
        <a:lstStyle/>
        <a:p>
          <a:pPr lvl="0" algn="l" defTabSz="1066800">
            <a:lnSpc>
              <a:spcPct val="90000"/>
            </a:lnSpc>
            <a:spcBef>
              <a:spcPct val="0"/>
            </a:spcBef>
            <a:spcAft>
              <a:spcPct val="35000"/>
            </a:spcAft>
          </a:pPr>
          <a:r>
            <a:rPr lang="en-US" sz="2400" b="1" kern="1200" dirty="0" smtClean="0"/>
            <a:t>MA APCD Pharmacy Information</a:t>
          </a:r>
          <a:endParaRPr lang="en-US" sz="2400" b="1" kern="1200" dirty="0"/>
        </a:p>
      </dsp:txBody>
      <dsp:txXfrm>
        <a:off x="5328306" y="0"/>
        <a:ext cx="2821081" cy="953604"/>
      </dsp:txXfrm>
    </dsp:sp>
  </dsp:spTree>
</dsp:drawing>
</file>

<file path=ppt/diagrams/layout1.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770B44-CBFE-4821-97AE-4E1B2D825056}" type="datetimeFigureOut">
              <a:rPr lang="en-US" smtClean="0"/>
              <a:t>6/29/2018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DDADFA-1CC7-4358-80C5-6D8A7B083293}" type="slidenum">
              <a:rPr lang="en-US" smtClean="0"/>
              <a:t>‹#›</a:t>
            </a:fld>
            <a:endParaRPr lang="en-US"/>
          </a:p>
        </p:txBody>
      </p:sp>
    </p:spTree>
    <p:extLst>
      <p:ext uri="{BB962C8B-B14F-4D97-AF65-F5344CB8AC3E}">
        <p14:creationId xmlns:p14="http://schemas.microsoft.com/office/powerpoint/2010/main" val="128203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067071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11507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5792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28807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6A5C82-67E2-496C-9D52-97567273F100}"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7610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6A5C82-67E2-496C-9D52-97567273F100}"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4134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6A5C82-67E2-496C-9D52-97567273F100}"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76009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6A5C82-67E2-496C-9D52-97567273F100}"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268688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6A5C82-67E2-496C-9D52-97567273F100}" type="datetimeFigureOut">
              <a:rPr lang="en-US" smtClean="0">
                <a:solidFill>
                  <a:prstClr val="black">
                    <a:tint val="75000"/>
                  </a:prstClr>
                </a:solidFill>
              </a:rPr>
              <a:pPr/>
              <a:t>6/29/2018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106067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6A5C82-67E2-496C-9D52-97567273F100}" type="datetimeFigureOut">
              <a:rPr lang="en-US" smtClean="0">
                <a:solidFill>
                  <a:prstClr val="black">
                    <a:tint val="75000"/>
                  </a:prstClr>
                </a:solidFill>
              </a:rPr>
              <a:pPr/>
              <a:t>6/29/2018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58260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6A5C82-67E2-496C-9D52-97567273F100}" type="datetimeFigureOut">
              <a:rPr lang="en-US" smtClean="0">
                <a:solidFill>
                  <a:prstClr val="black">
                    <a:tint val="75000"/>
                  </a:prstClr>
                </a:solidFill>
              </a:rPr>
              <a:pPr/>
              <a:t>6/29/2018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993966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6A5C82-67E2-496C-9D52-97567273F100}"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4841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23089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6A5C82-67E2-496C-9D52-97567273F100}"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134757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6A5C82-67E2-496C-9D52-97567273F100}"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32909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6A5C82-67E2-496C-9D52-97567273F100}"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87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0887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0678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134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93109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10608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4701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1750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62159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6A5C82-67E2-496C-9D52-97567273F100}"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AEC260-16AC-4826-BE64-4AB32209589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664116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6200"/>
            <a:ext cx="8050138" cy="715962"/>
          </a:xfrm>
        </p:spPr>
        <p:txBody>
          <a:bodyPr>
            <a:noAutofit/>
          </a:bodyPr>
          <a:lstStyle/>
          <a:p>
            <a:r>
              <a:rPr lang="en-US" sz="2000" b="1" u="sng" dirty="0">
                <a:solidFill>
                  <a:srgbClr val="0070C0"/>
                </a:solidFill>
                <a:latin typeface="Arial" panose="020B0604020202020204" pitchFamily="34" charset="0"/>
                <a:cs typeface="Arial" panose="020B0604020202020204" pitchFamily="34" charset="0"/>
              </a:rPr>
              <a:t>Question</a:t>
            </a:r>
            <a:r>
              <a:rPr lang="en-US" sz="2000" b="1" dirty="0">
                <a:solidFill>
                  <a:srgbClr val="0070C0"/>
                </a:solidFill>
                <a:latin typeface="Arial" panose="020B0604020202020204" pitchFamily="34" charset="0"/>
                <a:cs typeface="Arial" panose="020B0604020202020204" pitchFamily="34" charset="0"/>
              </a:rPr>
              <a:t>:  </a:t>
            </a:r>
            <a:r>
              <a:rPr lang="en-US" sz="2000" b="1" dirty="0">
                <a:solidFill>
                  <a:srgbClr val="0070C0"/>
                </a:solidFill>
                <a:latin typeface="Arial" panose="020B0604020202020204" pitchFamily="34" charset="0"/>
                <a:cs typeface="Arial" panose="020B0604020202020204" pitchFamily="34" charset="0"/>
              </a:rPr>
              <a:t>What is the difference between the information on pharmaceuticals in administrative Case </a:t>
            </a:r>
            <a:r>
              <a:rPr lang="en-US" sz="2000" b="1" dirty="0">
                <a:solidFill>
                  <a:srgbClr val="0070C0"/>
                </a:solidFill>
                <a:latin typeface="Arial" panose="020B0604020202020204" pitchFamily="34" charset="0"/>
                <a:cs typeface="Arial" panose="020B0604020202020204" pitchFamily="34" charset="0"/>
              </a:rPr>
              <a:t>M</a:t>
            </a:r>
            <a:r>
              <a:rPr lang="en-US" sz="2000" b="1" dirty="0">
                <a:solidFill>
                  <a:srgbClr val="0070C0"/>
                </a:solidFill>
                <a:latin typeface="Arial" panose="020B0604020202020204" pitchFamily="34" charset="0"/>
                <a:cs typeface="Arial" panose="020B0604020202020204" pitchFamily="34" charset="0"/>
              </a:rPr>
              <a:t>ix data and the MA APCD?</a:t>
            </a:r>
            <a:endParaRPr lang="en-US" sz="2000" dirty="0"/>
          </a:p>
        </p:txBody>
      </p:sp>
      <p:graphicFrame>
        <p:nvGraphicFramePr>
          <p:cNvPr id="5" name="Diagram 4"/>
          <p:cNvGraphicFramePr/>
          <p:nvPr>
            <p:extLst/>
          </p:nvPr>
        </p:nvGraphicFramePr>
        <p:xfrm>
          <a:off x="2057400" y="2133600"/>
          <a:ext cx="8153400" cy="523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30" name="Picture 6" descr="Image result for pharmacy symbol"/>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601200" y="76200"/>
            <a:ext cx="990600" cy="99060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1676400" y="870156"/>
            <a:ext cx="8305800" cy="954107"/>
          </a:xfrm>
          <a:prstGeom prst="rect">
            <a:avLst/>
          </a:prstGeom>
          <a:noFill/>
        </p:spPr>
        <p:txBody>
          <a:bodyPr wrap="square" rtlCol="0">
            <a:spAutoFit/>
          </a:bodyPr>
          <a:lstStyle/>
          <a:p>
            <a:r>
              <a:rPr lang="en-US" sz="1400" b="1" u="sng" dirty="0">
                <a:solidFill>
                  <a:prstClr val="black"/>
                </a:solidFill>
              </a:rPr>
              <a:t>Answer</a:t>
            </a:r>
            <a:r>
              <a:rPr lang="en-US" sz="1400" dirty="0">
                <a:solidFill>
                  <a:prstClr val="black"/>
                </a:solidFill>
              </a:rPr>
              <a:t>: The Case </a:t>
            </a:r>
            <a:r>
              <a:rPr lang="en-US" sz="1400" dirty="0">
                <a:solidFill>
                  <a:prstClr val="black"/>
                </a:solidFill>
              </a:rPr>
              <a:t>M</a:t>
            </a:r>
            <a:r>
              <a:rPr lang="en-US" sz="1400" dirty="0">
                <a:solidFill>
                  <a:prstClr val="black"/>
                </a:solidFill>
              </a:rPr>
              <a:t>ix data includes revenue codes, CPT codes and HCPCS codes for pharmaceuticals administered in the Massachusetts acute care setting without detailed drug name nor dosage information. The MA APCD includes the revenue codes, CPT codes and HCPCS for all inpatient and outpatient care settings and detail pharmacy claims drug information. See Table Below.</a:t>
            </a:r>
            <a:endParaRPr lang="en-US" sz="1400" dirty="0">
              <a:solidFill>
                <a:prstClr val="black"/>
              </a:solidFill>
            </a:endParaRPr>
          </a:p>
        </p:txBody>
      </p:sp>
      <p:sp>
        <p:nvSpPr>
          <p:cNvPr id="8" name="TextBox 7"/>
          <p:cNvSpPr txBox="1"/>
          <p:nvPr/>
        </p:nvSpPr>
        <p:spPr>
          <a:xfrm>
            <a:off x="1524001" y="1752600"/>
            <a:ext cx="9216241" cy="400110"/>
          </a:xfrm>
          <a:prstGeom prst="rect">
            <a:avLst/>
          </a:prstGeom>
          <a:noFill/>
        </p:spPr>
        <p:txBody>
          <a:bodyPr wrap="none" rtlCol="0">
            <a:spAutoFit/>
          </a:bodyPr>
          <a:lstStyle/>
          <a:p>
            <a:r>
              <a:rPr lang="en-US" sz="2000" b="1" u="sng" dirty="0">
                <a:solidFill>
                  <a:srgbClr val="FF0000"/>
                </a:solidFill>
              </a:rPr>
              <a:t>Comparison of Types of Pharmacy Information Contained in Case Mix Data and APCD</a:t>
            </a:r>
            <a:endParaRPr lang="en-US" sz="2000" b="1" u="sng" dirty="0">
              <a:solidFill>
                <a:srgbClr val="FF0000"/>
              </a:solidFill>
            </a:endParaRPr>
          </a:p>
        </p:txBody>
      </p:sp>
    </p:spTree>
    <p:extLst>
      <p:ext uri="{BB962C8B-B14F-4D97-AF65-F5344CB8AC3E}">
        <p14:creationId xmlns:p14="http://schemas.microsoft.com/office/powerpoint/2010/main" val="230452949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296</Words>
  <Application>Microsoft Office PowerPoint</Application>
  <PresentationFormat>Widescreen</PresentationFormat>
  <Paragraphs>13</Paragraphs>
  <Slides>1</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Calibri</vt:lpstr>
      <vt:lpstr>1_Office Theme</vt:lpstr>
      <vt:lpstr>2_Office Theme</vt:lpstr>
      <vt:lpstr>Question:  What is the difference between the information on pharmaceuticals in administrative Case Mix data and the MA APCD?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 Are there Hospice Claims in the MA APCD and how do I find them?</dc:title>
  <dc:creator>Adam</dc:creator>
  <cp:lastModifiedBy>Adam</cp:lastModifiedBy>
  <cp:revision>4</cp:revision>
  <dcterms:created xsi:type="dcterms:W3CDTF">2018-06-29T12:40:23Z</dcterms:created>
  <dcterms:modified xsi:type="dcterms:W3CDTF">2018-06-29T12:46:23Z</dcterms:modified>
</cp:coreProperties>
</file>