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?>
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thumbnail" Target="docProps/thumbnail.jpeg"/>
  <Relationship Id="rId3" Type="http://schemas.openxmlformats.org/package/2006/relationships/metadata/core-properties" Target="docProps/core.xml"/>
  <Relationship Id="rId4" Type="http://schemas.openxmlformats.org/officeDocument/2006/relationships/extended-properties" Target="docProps/app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  <p:sldMasterId id="2147483671" r:id="rId2"/>
    <p:sldMasterId id="2147483674" r:id="rId3"/>
    <p:sldMasterId id="2147483678" r:id="rId4"/>
  </p:sldMasterIdLst>
  <p:notesMasterIdLst>
    <p:notesMasterId r:id="rId25"/>
  </p:notesMasterIdLst>
  <p:handoutMasterIdLst>
    <p:handoutMasterId r:id="rId26"/>
  </p:handoutMasterIdLst>
  <p:sldIdLst>
    <p:sldId id="257" r:id="rId5"/>
    <p:sldId id="258" r:id="rId6"/>
    <p:sldId id="337" r:id="rId7"/>
    <p:sldId id="326" r:id="rId8"/>
    <p:sldId id="339" r:id="rId9"/>
    <p:sldId id="338" r:id="rId10"/>
    <p:sldId id="340" r:id="rId11"/>
    <p:sldId id="341" r:id="rId12"/>
    <p:sldId id="331" r:id="rId13"/>
    <p:sldId id="342" r:id="rId14"/>
    <p:sldId id="322" r:id="rId15"/>
    <p:sldId id="343" r:id="rId16"/>
    <p:sldId id="344" r:id="rId17"/>
    <p:sldId id="263" r:id="rId18"/>
    <p:sldId id="318" r:id="rId19"/>
    <p:sldId id="334" r:id="rId20"/>
    <p:sldId id="320" r:id="rId21"/>
    <p:sldId id="271" r:id="rId22"/>
    <p:sldId id="274" r:id="rId23"/>
    <p:sldId id="273" r:id="rId24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536" autoAdjust="0"/>
  </p:normalViewPr>
  <p:slideViewPr>
    <p:cSldViewPr snapToGrid="0" snapToObjects="1" showGuides="1">
      <p:cViewPr varScale="1">
        <p:scale>
          <a:sx n="100" d="100"/>
          <a:sy n="100" d="100"/>
        </p:scale>
        <p:origin x="-1944" y="-96"/>
      </p:cViewPr>
      <p:guideLst>
        <p:guide orient="horz" pos="1019"/>
        <p:guide pos="29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?>

<Relationships xmlns="http://schemas.openxmlformats.org/package/2006/relationships">
  <Relationship Id="rId1" Type="http://schemas.openxmlformats.org/officeDocument/2006/relationships/slideMaster" Target="slideMasters/slideMaster1.xml"/>
  <Relationship Id="rId10" Type="http://schemas.openxmlformats.org/officeDocument/2006/relationships/slide" Target="slides/slide6.xml"/>
  <Relationship Id="rId11" Type="http://schemas.openxmlformats.org/officeDocument/2006/relationships/slide" Target="slides/slide7.xml"/>
  <Relationship Id="rId12" Type="http://schemas.openxmlformats.org/officeDocument/2006/relationships/slide" Target="slides/slide8.xml"/>
  <Relationship Id="rId13" Type="http://schemas.openxmlformats.org/officeDocument/2006/relationships/slide" Target="slides/slide9.xml"/>
  <Relationship Id="rId14" Type="http://schemas.openxmlformats.org/officeDocument/2006/relationships/slide" Target="slides/slide10.xml"/>
  <Relationship Id="rId15" Type="http://schemas.openxmlformats.org/officeDocument/2006/relationships/slide" Target="slides/slide11.xml"/>
  <Relationship Id="rId16" Type="http://schemas.openxmlformats.org/officeDocument/2006/relationships/slide" Target="slides/slide12.xml"/>
  <Relationship Id="rId17" Type="http://schemas.openxmlformats.org/officeDocument/2006/relationships/slide" Target="slides/slide13.xml"/>
  <Relationship Id="rId18" Type="http://schemas.openxmlformats.org/officeDocument/2006/relationships/slide" Target="slides/slide14.xml"/>
  <Relationship Id="rId19" Type="http://schemas.openxmlformats.org/officeDocument/2006/relationships/slide" Target="slides/slide15.xml"/>
  <Relationship Id="rId2" Type="http://schemas.openxmlformats.org/officeDocument/2006/relationships/slideMaster" Target="slideMasters/slideMaster2.xml"/>
  <Relationship Id="rId20" Type="http://schemas.openxmlformats.org/officeDocument/2006/relationships/slide" Target="slides/slide16.xml"/>
  <Relationship Id="rId21" Type="http://schemas.openxmlformats.org/officeDocument/2006/relationships/slide" Target="slides/slide17.xml"/>
  <Relationship Id="rId22" Type="http://schemas.openxmlformats.org/officeDocument/2006/relationships/slide" Target="slides/slide18.xml"/>
  <Relationship Id="rId23" Type="http://schemas.openxmlformats.org/officeDocument/2006/relationships/slide" Target="slides/slide19.xml"/>
  <Relationship Id="rId24" Type="http://schemas.openxmlformats.org/officeDocument/2006/relationships/slide" Target="slides/slide20.xml"/>
  <Relationship Id="rId25" Type="http://schemas.openxmlformats.org/officeDocument/2006/relationships/notesMaster" Target="notesMasters/notesMaster1.xml"/>
  <Relationship Id="rId26" Type="http://schemas.openxmlformats.org/officeDocument/2006/relationships/handoutMaster" Target="handoutMasters/handoutMaster1.xml"/>
  <Relationship Id="rId27" Type="http://schemas.openxmlformats.org/officeDocument/2006/relationships/presProps" Target="presProps.xml"/>
  <Relationship Id="rId28" Type="http://schemas.openxmlformats.org/officeDocument/2006/relationships/viewProps" Target="viewProps.xml"/>
  <Relationship Id="rId29" Type="http://schemas.openxmlformats.org/officeDocument/2006/relationships/theme" Target="theme/theme1.xml"/>
  <Relationship Id="rId3" Type="http://schemas.openxmlformats.org/officeDocument/2006/relationships/slideMaster" Target="slideMasters/slideMaster3.xml"/>
  <Relationship Id="rId30" Type="http://schemas.openxmlformats.org/officeDocument/2006/relationships/tableStyles" Target="tableStyles.xml"/>
  <Relationship Id="rId4" Type="http://schemas.openxmlformats.org/officeDocument/2006/relationships/slideMaster" Target="slideMasters/slideMaster4.xml"/>
  <Relationship Id="rId5" Type="http://schemas.openxmlformats.org/officeDocument/2006/relationships/slide" Target="slides/slide1.xml"/>
  <Relationship Id="rId6" Type="http://schemas.openxmlformats.org/officeDocument/2006/relationships/slide" Target="slides/slide2.xml"/>
  <Relationship Id="rId7" Type="http://schemas.openxmlformats.org/officeDocument/2006/relationships/slide" Target="slides/slide3.xml"/>
  <Relationship Id="rId8" Type="http://schemas.openxmlformats.org/officeDocument/2006/relationships/slide" Target="slides/slide4.xml"/>
  <Relationship Id="rId9" Type="http://schemas.openxmlformats.org/officeDocument/2006/relationships/slide" Target="slides/slide5.xml"/>
</Relationships>
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6D4AB4-6CF3-4D18-900C-49DF5BBCB5C0}" type="doc">
      <dgm:prSet loTypeId="urn:microsoft.com/office/officeart/2005/8/layout/venn1" loCatId="relationship" qsTypeId="urn:microsoft.com/office/officeart/2005/8/quickstyle/simple3" qsCatId="simple" csTypeId="urn:microsoft.com/office/officeart/2005/8/colors/accent1_2" csCatId="accent1" phldr="1"/>
      <dgm:spPr/>
    </dgm:pt>
    <dgm:pt modelId="{CCB82EA3-E7EF-463B-8352-4148D1BCCC4F}">
      <dgm:prSet phldrT="[Text]"/>
      <dgm:spPr/>
      <dgm:t>
        <a:bodyPr/>
        <a:lstStyle/>
        <a:p>
          <a:r>
            <a:rPr lang="en-US" dirty="0" smtClean="0"/>
            <a:t>Data Intake: New fields/edits</a:t>
          </a:r>
          <a:endParaRPr lang="en-US" dirty="0"/>
        </a:p>
      </dgm:t>
    </dgm:pt>
    <dgm:pt modelId="{B8551CC8-F217-4F21-B7E4-D8CB2DD0DEB9}" type="parTrans" cxnId="{BE7CD7D9-A740-4FCC-AE4A-C47E60BE33A3}">
      <dgm:prSet/>
      <dgm:spPr/>
    </dgm:pt>
    <dgm:pt modelId="{80889862-963F-4067-A4CF-4A61F101B460}" type="sibTrans" cxnId="{BE7CD7D9-A740-4FCC-AE4A-C47E60BE33A3}">
      <dgm:prSet/>
      <dgm:spPr/>
    </dgm:pt>
    <dgm:pt modelId="{9CCA5951-6794-4623-95C5-C3AAE85C71E7}">
      <dgm:prSet phldrT="[Text]"/>
      <dgm:spPr/>
      <dgm:t>
        <a:bodyPr/>
        <a:lstStyle/>
        <a:p>
          <a:r>
            <a:rPr lang="en-US" dirty="0" smtClean="0"/>
            <a:t>Data Compliance</a:t>
          </a:r>
          <a:endParaRPr lang="en-US" dirty="0"/>
        </a:p>
      </dgm:t>
    </dgm:pt>
    <dgm:pt modelId="{2B425206-6335-4B2D-BA1B-B85805229BF6}" type="parTrans" cxnId="{5FEF1943-5764-4E8B-8AC5-11FED6C2FAA9}">
      <dgm:prSet/>
      <dgm:spPr/>
    </dgm:pt>
    <dgm:pt modelId="{29E7C366-CA9D-4B29-85E4-DD84B4BE7FEE}" type="sibTrans" cxnId="{5FEF1943-5764-4E8B-8AC5-11FED6C2FAA9}">
      <dgm:prSet/>
      <dgm:spPr/>
    </dgm:pt>
    <dgm:pt modelId="{B53621C3-217E-4AC9-A067-2EB8C32FF3D3}">
      <dgm:prSet phldrT="[Text]"/>
      <dgm:spPr/>
      <dgm:t>
        <a:bodyPr/>
        <a:lstStyle/>
        <a:p>
          <a:r>
            <a:rPr lang="en-US" dirty="0" smtClean="0"/>
            <a:t>Data Validation</a:t>
          </a:r>
          <a:endParaRPr lang="en-US" dirty="0"/>
        </a:p>
      </dgm:t>
    </dgm:pt>
    <dgm:pt modelId="{29DFF1EE-E32E-4AF2-B2EF-7CE474C20270}" type="parTrans" cxnId="{604C67A9-AD44-418E-B359-821C6FAFE6CD}">
      <dgm:prSet/>
      <dgm:spPr/>
    </dgm:pt>
    <dgm:pt modelId="{3B3D29D4-D862-4768-A42F-8B439F820F38}" type="sibTrans" cxnId="{604C67A9-AD44-418E-B359-821C6FAFE6CD}">
      <dgm:prSet/>
      <dgm:spPr/>
    </dgm:pt>
    <dgm:pt modelId="{1BE47C12-A284-4663-A93B-CC1B2E578900}" type="pres">
      <dgm:prSet presAssocID="{5F6D4AB4-6CF3-4D18-900C-49DF5BBCB5C0}" presName="compositeShape" presStyleCnt="0">
        <dgm:presLayoutVars>
          <dgm:chMax val="7"/>
          <dgm:dir/>
          <dgm:resizeHandles val="exact"/>
        </dgm:presLayoutVars>
      </dgm:prSet>
      <dgm:spPr/>
    </dgm:pt>
    <dgm:pt modelId="{44B3C937-9597-4228-BA09-A522699E87BC}" type="pres">
      <dgm:prSet presAssocID="{CCB82EA3-E7EF-463B-8352-4148D1BCCC4F}" presName="circ1" presStyleLbl="vennNode1" presStyleIdx="0" presStyleCnt="3"/>
      <dgm:spPr/>
      <dgm:t>
        <a:bodyPr/>
        <a:lstStyle/>
        <a:p>
          <a:endParaRPr lang="en-US"/>
        </a:p>
      </dgm:t>
    </dgm:pt>
    <dgm:pt modelId="{8045AD55-1A87-4C9A-8026-F6CA6A187F2E}" type="pres">
      <dgm:prSet presAssocID="{CCB82EA3-E7EF-463B-8352-4148D1BCCC4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EB15F7-3AD6-4C63-8D2F-AE56324A6988}" type="pres">
      <dgm:prSet presAssocID="{9CCA5951-6794-4623-95C5-C3AAE85C71E7}" presName="circ2" presStyleLbl="vennNode1" presStyleIdx="1" presStyleCnt="3"/>
      <dgm:spPr/>
      <dgm:t>
        <a:bodyPr/>
        <a:lstStyle/>
        <a:p>
          <a:endParaRPr lang="en-US"/>
        </a:p>
      </dgm:t>
    </dgm:pt>
    <dgm:pt modelId="{DE4E8F88-CB19-4828-8CFC-1C0A65ACAF23}" type="pres">
      <dgm:prSet presAssocID="{9CCA5951-6794-4623-95C5-C3AAE85C71E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D35FF1-C137-4763-968A-0DF90722D678}" type="pres">
      <dgm:prSet presAssocID="{B53621C3-217E-4AC9-A067-2EB8C32FF3D3}" presName="circ3" presStyleLbl="vennNode1" presStyleIdx="2" presStyleCnt="3"/>
      <dgm:spPr/>
      <dgm:t>
        <a:bodyPr/>
        <a:lstStyle/>
        <a:p>
          <a:endParaRPr lang="en-US"/>
        </a:p>
      </dgm:t>
    </dgm:pt>
    <dgm:pt modelId="{D0AD1076-4BD8-4928-B14F-217B7C72B9BC}" type="pres">
      <dgm:prSet presAssocID="{B53621C3-217E-4AC9-A067-2EB8C32FF3D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9196C91-271C-4F1F-90A5-FB07C40AEFFE}" type="presOf" srcId="{B53621C3-217E-4AC9-A067-2EB8C32FF3D3}" destId="{D0AD1076-4BD8-4928-B14F-217B7C72B9BC}" srcOrd="1" destOrd="0" presId="urn:microsoft.com/office/officeart/2005/8/layout/venn1"/>
    <dgm:cxn modelId="{A7E08973-FEF0-4B72-AFE7-DD03BD6A76FC}" type="presOf" srcId="{5F6D4AB4-6CF3-4D18-900C-49DF5BBCB5C0}" destId="{1BE47C12-A284-4663-A93B-CC1B2E578900}" srcOrd="0" destOrd="0" presId="urn:microsoft.com/office/officeart/2005/8/layout/venn1"/>
    <dgm:cxn modelId="{9FA76700-1FC3-45AA-9A79-0216DBEE79E7}" type="presOf" srcId="{CCB82EA3-E7EF-463B-8352-4148D1BCCC4F}" destId="{44B3C937-9597-4228-BA09-A522699E87BC}" srcOrd="0" destOrd="0" presId="urn:microsoft.com/office/officeart/2005/8/layout/venn1"/>
    <dgm:cxn modelId="{AE960045-0A0E-441E-BFFD-2DCAE3401202}" type="presOf" srcId="{CCB82EA3-E7EF-463B-8352-4148D1BCCC4F}" destId="{8045AD55-1A87-4C9A-8026-F6CA6A187F2E}" srcOrd="1" destOrd="0" presId="urn:microsoft.com/office/officeart/2005/8/layout/venn1"/>
    <dgm:cxn modelId="{BE7CD7D9-A740-4FCC-AE4A-C47E60BE33A3}" srcId="{5F6D4AB4-6CF3-4D18-900C-49DF5BBCB5C0}" destId="{CCB82EA3-E7EF-463B-8352-4148D1BCCC4F}" srcOrd="0" destOrd="0" parTransId="{B8551CC8-F217-4F21-B7E4-D8CB2DD0DEB9}" sibTransId="{80889862-963F-4067-A4CF-4A61F101B460}"/>
    <dgm:cxn modelId="{72E91A80-9884-4FBB-910F-5CF25DAF6AA3}" type="presOf" srcId="{9CCA5951-6794-4623-95C5-C3AAE85C71E7}" destId="{BAEB15F7-3AD6-4C63-8D2F-AE56324A6988}" srcOrd="0" destOrd="0" presId="urn:microsoft.com/office/officeart/2005/8/layout/venn1"/>
    <dgm:cxn modelId="{604C67A9-AD44-418E-B359-821C6FAFE6CD}" srcId="{5F6D4AB4-6CF3-4D18-900C-49DF5BBCB5C0}" destId="{B53621C3-217E-4AC9-A067-2EB8C32FF3D3}" srcOrd="2" destOrd="0" parTransId="{29DFF1EE-E32E-4AF2-B2EF-7CE474C20270}" sibTransId="{3B3D29D4-D862-4768-A42F-8B439F820F38}"/>
    <dgm:cxn modelId="{ED852300-1449-4176-8CB6-06E442EC2630}" type="presOf" srcId="{9CCA5951-6794-4623-95C5-C3AAE85C71E7}" destId="{DE4E8F88-CB19-4828-8CFC-1C0A65ACAF23}" srcOrd="1" destOrd="0" presId="urn:microsoft.com/office/officeart/2005/8/layout/venn1"/>
    <dgm:cxn modelId="{0D9BB63B-9435-41B6-B290-9A2CA6CA5488}" type="presOf" srcId="{B53621C3-217E-4AC9-A067-2EB8C32FF3D3}" destId="{FED35FF1-C137-4763-968A-0DF90722D678}" srcOrd="0" destOrd="0" presId="urn:microsoft.com/office/officeart/2005/8/layout/venn1"/>
    <dgm:cxn modelId="{5FEF1943-5764-4E8B-8AC5-11FED6C2FAA9}" srcId="{5F6D4AB4-6CF3-4D18-900C-49DF5BBCB5C0}" destId="{9CCA5951-6794-4623-95C5-C3AAE85C71E7}" srcOrd="1" destOrd="0" parTransId="{2B425206-6335-4B2D-BA1B-B85805229BF6}" sibTransId="{29E7C366-CA9D-4B29-85E4-DD84B4BE7FEE}"/>
    <dgm:cxn modelId="{7F478A7D-872A-446E-90A1-9BEF7287280D}" type="presParOf" srcId="{1BE47C12-A284-4663-A93B-CC1B2E578900}" destId="{44B3C937-9597-4228-BA09-A522699E87BC}" srcOrd="0" destOrd="0" presId="urn:microsoft.com/office/officeart/2005/8/layout/venn1"/>
    <dgm:cxn modelId="{94FC6341-CF2B-4876-ABEC-64B8258B768D}" type="presParOf" srcId="{1BE47C12-A284-4663-A93B-CC1B2E578900}" destId="{8045AD55-1A87-4C9A-8026-F6CA6A187F2E}" srcOrd="1" destOrd="0" presId="urn:microsoft.com/office/officeart/2005/8/layout/venn1"/>
    <dgm:cxn modelId="{712D8363-E340-4654-AFC8-0EED77B4BBAD}" type="presParOf" srcId="{1BE47C12-A284-4663-A93B-CC1B2E578900}" destId="{BAEB15F7-3AD6-4C63-8D2F-AE56324A6988}" srcOrd="2" destOrd="0" presId="urn:microsoft.com/office/officeart/2005/8/layout/venn1"/>
    <dgm:cxn modelId="{716BF373-24B4-45CA-82E2-FE45A11B073C}" type="presParOf" srcId="{1BE47C12-A284-4663-A93B-CC1B2E578900}" destId="{DE4E8F88-CB19-4828-8CFC-1C0A65ACAF23}" srcOrd="3" destOrd="0" presId="urn:microsoft.com/office/officeart/2005/8/layout/venn1"/>
    <dgm:cxn modelId="{7E67D84C-9F3F-474A-A51E-809D68FDC5E3}" type="presParOf" srcId="{1BE47C12-A284-4663-A93B-CC1B2E578900}" destId="{FED35FF1-C137-4763-968A-0DF90722D678}" srcOrd="4" destOrd="0" presId="urn:microsoft.com/office/officeart/2005/8/layout/venn1"/>
    <dgm:cxn modelId="{036A8713-8088-4B61-87DB-FE99E180079B}" type="presParOf" srcId="{1BE47C12-A284-4663-A93B-CC1B2E578900}" destId="{D0AD1076-4BD8-4928-B14F-217B7C72B9BC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B3C937-9597-4228-BA09-A522699E87BC}">
      <dsp:nvSpPr>
        <dsp:cNvPr id="0" name=""/>
        <dsp:cNvSpPr/>
      </dsp:nvSpPr>
      <dsp:spPr>
        <a:xfrm>
          <a:off x="1828799" y="50799"/>
          <a:ext cx="2438400" cy="2438400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Data Intake: New fields/edits</a:t>
          </a:r>
          <a:endParaRPr lang="en-US" sz="2400" kern="1200" dirty="0"/>
        </a:p>
      </dsp:txBody>
      <dsp:txXfrm>
        <a:off x="2153920" y="477519"/>
        <a:ext cx="1788160" cy="1097280"/>
      </dsp:txXfrm>
    </dsp:sp>
    <dsp:sp modelId="{BAEB15F7-3AD6-4C63-8D2F-AE56324A6988}">
      <dsp:nvSpPr>
        <dsp:cNvPr id="0" name=""/>
        <dsp:cNvSpPr/>
      </dsp:nvSpPr>
      <dsp:spPr>
        <a:xfrm>
          <a:off x="2708656" y="1574800"/>
          <a:ext cx="2438400" cy="2438400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Data Compliance</a:t>
          </a:r>
          <a:endParaRPr lang="en-US" sz="2400" kern="1200" dirty="0"/>
        </a:p>
      </dsp:txBody>
      <dsp:txXfrm>
        <a:off x="3454400" y="2204720"/>
        <a:ext cx="1463040" cy="1341120"/>
      </dsp:txXfrm>
    </dsp:sp>
    <dsp:sp modelId="{FED35FF1-C137-4763-968A-0DF90722D678}">
      <dsp:nvSpPr>
        <dsp:cNvPr id="0" name=""/>
        <dsp:cNvSpPr/>
      </dsp:nvSpPr>
      <dsp:spPr>
        <a:xfrm>
          <a:off x="948943" y="1574800"/>
          <a:ext cx="2438400" cy="2438400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Data Validation</a:t>
          </a:r>
          <a:endParaRPr lang="en-US" sz="2400" kern="1200" dirty="0"/>
        </a:p>
      </dsp:txBody>
      <dsp:txXfrm>
        <a:off x="1178560" y="2204720"/>
        <a:ext cx="1463040" cy="1341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?>

<Relationships xmlns="http://schemas.openxmlformats.org/package/2006/relationships">
  <Relationship Id="rId1" Type="http://schemas.openxmlformats.org/officeDocument/2006/relationships/theme" Target="../theme/theme6.xml"/>
</Relationships>
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06" tIns="46652" rIns="93306" bIns="4665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4" y="0"/>
            <a:ext cx="3043343" cy="465455"/>
          </a:xfrm>
          <a:prstGeom prst="rect">
            <a:avLst/>
          </a:prstGeom>
        </p:spPr>
        <p:txBody>
          <a:bodyPr vert="horz" lIns="93306" tIns="46652" rIns="93306" bIns="46652" rtlCol="0"/>
          <a:lstStyle>
            <a:lvl1pPr algn="r">
              <a:defRPr sz="1200"/>
            </a:lvl1pPr>
          </a:lstStyle>
          <a:p>
            <a:fld id="{52CBF68B-4603-47A2-8D88-3CE54074F25F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1"/>
            <a:ext cx="3043343" cy="465455"/>
          </a:xfrm>
          <a:prstGeom prst="rect">
            <a:avLst/>
          </a:prstGeom>
        </p:spPr>
        <p:txBody>
          <a:bodyPr vert="horz" lIns="93306" tIns="46652" rIns="93306" bIns="4665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4" y="8842031"/>
            <a:ext cx="3043343" cy="465455"/>
          </a:xfrm>
          <a:prstGeom prst="rect">
            <a:avLst/>
          </a:prstGeom>
        </p:spPr>
        <p:txBody>
          <a:bodyPr vert="horz" lIns="93306" tIns="46652" rIns="93306" bIns="46652" rtlCol="0" anchor="b"/>
          <a:lstStyle>
            <a:lvl1pPr algn="r">
              <a:defRPr sz="1200"/>
            </a:lvl1pPr>
          </a:lstStyle>
          <a:p>
            <a:fld id="{96B69422-9BB5-44FC-95F9-4B06D7ADC4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877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?>

<Relationships xmlns="http://schemas.openxmlformats.org/package/2006/relationships">
  <Relationship Id="rId1" Type="http://schemas.openxmlformats.org/officeDocument/2006/relationships/theme" Target="../theme/theme5.xml"/>
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06" tIns="46652" rIns="93306" bIns="4665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4" y="0"/>
            <a:ext cx="3043343" cy="465455"/>
          </a:xfrm>
          <a:prstGeom prst="rect">
            <a:avLst/>
          </a:prstGeom>
        </p:spPr>
        <p:txBody>
          <a:bodyPr vert="horz" lIns="93306" tIns="46652" rIns="93306" bIns="46652" rtlCol="0"/>
          <a:lstStyle>
            <a:lvl1pPr algn="r">
              <a:defRPr sz="1200"/>
            </a:lvl1pPr>
          </a:lstStyle>
          <a:p>
            <a:fld id="{0A8360A1-FC21-43C4-B316-4BC452518222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06" tIns="46652" rIns="93306" bIns="4665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5"/>
            <a:ext cx="5618480" cy="4189095"/>
          </a:xfrm>
          <a:prstGeom prst="rect">
            <a:avLst/>
          </a:prstGeom>
        </p:spPr>
        <p:txBody>
          <a:bodyPr vert="horz" lIns="93306" tIns="46652" rIns="93306" bIns="4665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1"/>
            <a:ext cx="3043343" cy="465455"/>
          </a:xfrm>
          <a:prstGeom prst="rect">
            <a:avLst/>
          </a:prstGeom>
        </p:spPr>
        <p:txBody>
          <a:bodyPr vert="horz" lIns="93306" tIns="46652" rIns="93306" bIns="4665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4" y="8842031"/>
            <a:ext cx="3043343" cy="465455"/>
          </a:xfrm>
          <a:prstGeom prst="rect">
            <a:avLst/>
          </a:prstGeom>
        </p:spPr>
        <p:txBody>
          <a:bodyPr vert="horz" lIns="93306" tIns="46652" rIns="93306" bIns="46652" rtlCol="0" anchor="b"/>
          <a:lstStyle>
            <a:lvl1pPr algn="r">
              <a:defRPr sz="1200"/>
            </a:lvl1pPr>
          </a:lstStyle>
          <a:p>
            <a:fld id="{64D868C0-CEF8-4FCB-ACE4-ED790D8588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76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1.xml"/>
</Relationships>

</file>

<file path=ppt/notesSlides/_rels/notesSlide10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14.xml"/>
</Relationships>

</file>

<file path=ppt/notesSlides/_rels/notesSlide11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15.xml"/>
</Relationships>

</file>

<file path=ppt/notesSlides/_rels/notesSlide12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16.xml"/>
</Relationships>

</file>

<file path=ppt/notesSlides/_rels/notesSlide13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17.xml"/>
</Relationships>

</file>

<file path=ppt/notesSlides/_rels/notesSlide14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19.xml"/>
</Relationships>

</file>

<file path=ppt/notesSlides/_rels/notesSlide2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2.xml"/>
</Relationships>

</file>

<file path=ppt/notesSlides/_rels/notesSlide3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4.xml"/>
</Relationships>

</file>

<file path=ppt/notesSlides/_rels/notesSlide4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5.xml"/>
</Relationships>

</file>

<file path=ppt/notesSlides/_rels/notesSlide5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7.xml"/>
</Relationships>

</file>

<file path=ppt/notesSlides/_rels/notesSlide6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8.xml"/>
</Relationships>

</file>

<file path=ppt/notesSlides/_rels/notesSlide7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9.xml"/>
</Relationships>

</file>

<file path=ppt/notesSlides/_rels/notesSlide8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10.xml"/>
</Relationships>

</file>

<file path=ppt/notesSlides/_rels/notesSlide9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11.xml"/>
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868C0-CEF8-4FCB-ACE4-ED790D85883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u="sng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868C0-CEF8-4FCB-ACE4-ED790D85883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868C0-CEF8-4FCB-ACE4-ED790D85883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868C0-CEF8-4FCB-ACE4-ED790D85883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922E7-2C1D-4955-B318-9D275B8BF367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0850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868C0-CEF8-4FCB-ACE4-ED790D85883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868C0-CEF8-4FCB-ACE4-ED790D85883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868C0-CEF8-4FCB-ACE4-ED790D85883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868C0-CEF8-4FCB-ACE4-ED790D85883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868C0-CEF8-4FCB-ACE4-ED790D85883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868C0-CEF8-4FCB-ACE4-ED790D85883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868C0-CEF8-4FCB-ACE4-ED790D85883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_rels/slideLayout3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_rels/slideLayout4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_rels/slideLayout5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_rels/slideLayout6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3.xml"/>
</Relationships>

</file>

<file path=ppt/slideLayouts/_rels/slideLayout7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3.xml"/>
</Relationships>

</file>

<file path=ppt/slideLayouts/_rels/slideLayout8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4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/o Web Add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50">
                <a:latin typeface="Arial"/>
                <a:cs typeface="Arial"/>
              </a:defRPr>
            </a:lvl1pPr>
          </a:lstStyle>
          <a:p>
            <a:fld id="{5BD327E0-4AEA-5447-AD5A-BFD376AB0356}" type="datetimeFigureOut">
              <a:rPr lang="en-US" smtClean="0"/>
              <a:pPr/>
              <a:t>10/9/2013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Arial"/>
                <a:cs typeface="Arial"/>
              </a:defRPr>
            </a:lvl1pPr>
          </a:lstStyle>
          <a:p>
            <a:fld id="{CC5DEE3D-B2C0-CF45-B59A-D1D5ADF78D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195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A36E-6A91-4E21-AF8F-37C620A5BC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57162" y="1606549"/>
            <a:ext cx="8218487" cy="4381655"/>
          </a:xfrm>
        </p:spPr>
        <p:txBody>
          <a:bodyPr/>
          <a:lstStyle>
            <a:lvl2pPr marL="798513" indent="-341313"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9105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w/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A36E-6A91-4E21-AF8F-37C620A5BC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57162" y="1606549"/>
            <a:ext cx="3836057" cy="4381655"/>
          </a:xfrm>
        </p:spPr>
        <p:txBody>
          <a:bodyPr/>
          <a:lstStyle>
            <a:lvl1pPr marL="231775" indent="-231775"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2"/>
          </p:nvPr>
        </p:nvSpPr>
        <p:spPr>
          <a:xfrm>
            <a:off x="4293219" y="1606550"/>
            <a:ext cx="4382429" cy="4381654"/>
          </a:xfrm>
        </p:spPr>
        <p:txBody>
          <a:bodyPr/>
          <a:lstStyle>
            <a:lvl1pPr marL="0" indent="0" algn="ctr">
              <a:buFontTx/>
              <a:buNone/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21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15FD0-DBBE-4A51-AD51-362F3F4E55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/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A36E-6A91-4E21-AF8F-37C620A5BC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2"/>
          </p:nvPr>
        </p:nvSpPr>
        <p:spPr>
          <a:xfrm>
            <a:off x="468313" y="1606550"/>
            <a:ext cx="8207335" cy="4381654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560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w/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A36E-6A91-4E21-AF8F-37C620A5BC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57200" y="1617662"/>
            <a:ext cx="8229600" cy="4370541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549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A36E-6A91-4E21-AF8F-37C620A5BC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728728"/>
      </p:ext>
    </p:extLst>
  </p:cSld>
  <p:clrMapOvr>
    <a:masterClrMapping/>
  </p:clrMapOvr>
</p:sldLayout>
</file>

<file path=ppt/slideMasters/_rels/slideMaster1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  <Relationship Id="rId3" Type="http://schemas.openxmlformats.org/officeDocument/2006/relationships/image" Target="../media/image1.png"/>
  <Relationship Id="rId4" Type="http://schemas.openxmlformats.org/officeDocument/2006/relationships/image" Target="../media/image2.png"/>
</Relationships>

</file>

<file path=ppt/slideMasters/_rels/slideMaster2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slideLayout" Target="../slideLayouts/slideLayout3.xml"/>
  <Relationship Id="rId3" Type="http://schemas.openxmlformats.org/officeDocument/2006/relationships/slideLayout" Target="../slideLayouts/slideLayout4.xml"/>
  <Relationship Id="rId4" Type="http://schemas.openxmlformats.org/officeDocument/2006/relationships/slideLayout" Target="../slideLayouts/slideLayout5.xml"/>
  <Relationship Id="rId5" Type="http://schemas.openxmlformats.org/officeDocument/2006/relationships/theme" Target="../theme/theme2.xml"/>
  <Relationship Id="rId6" Type="http://schemas.openxmlformats.org/officeDocument/2006/relationships/image" Target="../media/image3.png"/>
</Relationships>

</file>

<file path=ppt/slideMasters/_rels/slideMaster3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6.xml"/>
  <Relationship Id="rId2" Type="http://schemas.openxmlformats.org/officeDocument/2006/relationships/slideLayout" Target="../slideLayouts/slideLayout7.xml"/>
  <Relationship Id="rId3" Type="http://schemas.openxmlformats.org/officeDocument/2006/relationships/theme" Target="../theme/theme3.xml"/>
  <Relationship Id="rId4" Type="http://schemas.openxmlformats.org/officeDocument/2006/relationships/image" Target="../media/image3.png"/>
</Relationships>

</file>

<file path=ppt/slideMasters/_rels/slideMaster4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8.xml"/>
  <Relationship Id="rId2" Type="http://schemas.openxmlformats.org/officeDocument/2006/relationships/theme" Target="../theme/theme4.xml"/>
  <Relationship Id="rId3" Type="http://schemas.openxmlformats.org/officeDocument/2006/relationships/image" Target="../media/image3.png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2D6B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" name="Picture 4" descr="state_se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11366" y="990600"/>
            <a:ext cx="1270234" cy="1270234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4419600"/>
            <a:ext cx="8229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400" b="1" dirty="0" smtClean="0">
                <a:latin typeface="Arial"/>
                <a:ea typeface="ＭＳ Ｐゴシック" charset="-128"/>
                <a:cs typeface="Arial"/>
              </a:rPr>
              <a:t>Name, Title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" y="2322493"/>
            <a:ext cx="7696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rial"/>
                <a:cs typeface="Arial"/>
              </a:rPr>
              <a:t>Presentation Title</a:t>
            </a:r>
            <a:endParaRPr lang="en-US" sz="3200" b="1" dirty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3441222"/>
            <a:ext cx="7315199" cy="749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600"/>
              </a:lnSpc>
            </a:pPr>
            <a:r>
              <a:rPr lang="en-US" b="1" dirty="0" smtClean="0">
                <a:latin typeface="Arial"/>
                <a:cs typeface="Arial"/>
              </a:rPr>
              <a:t>Date</a:t>
            </a:r>
          </a:p>
          <a:p>
            <a:pPr algn="ctr">
              <a:lnSpc>
                <a:spcPts val="2600"/>
              </a:lnSpc>
            </a:pPr>
            <a:r>
              <a:rPr lang="en-US" b="1" dirty="0" smtClean="0">
                <a:latin typeface="Arial"/>
                <a:cs typeface="Arial"/>
              </a:rPr>
              <a:t>Location</a:t>
            </a:r>
            <a:endParaRPr lang="en-US" b="1" dirty="0">
              <a:latin typeface="Arial"/>
              <a:cs typeface="Arial"/>
            </a:endParaRPr>
          </a:p>
        </p:txBody>
      </p:sp>
      <p:pic>
        <p:nvPicPr>
          <p:cNvPr id="10" name="Picture 9" descr="CHIAlogo_3i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547" y="5342546"/>
            <a:ext cx="5139100" cy="99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07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1323975"/>
          </a:xfrm>
          <a:prstGeom prst="rect">
            <a:avLst/>
          </a:prstGeom>
          <a:solidFill>
            <a:srgbClr val="2D6BB5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07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" y="62484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>
                <a:latin typeface="Arial" pitchFamily="34" charset="0"/>
                <a:cs typeface="Arial" pitchFamily="34" charset="0"/>
              </a:defRPr>
            </a:lvl1pPr>
          </a:lstStyle>
          <a:p>
            <a:fld id="{00B9A36E-6A91-4E21-AF8F-37C620A5BC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73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81" r:id="rId3"/>
    <p:sldLayoutId id="2147483682" r:id="rId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i="0" kern="1200">
          <a:solidFill>
            <a:schemeClr val="bg1"/>
          </a:solidFill>
          <a:latin typeface="Arial"/>
          <a:ea typeface="ＭＳ Ｐゴシック" charset="0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1323975"/>
          </a:xfrm>
          <a:prstGeom prst="rect">
            <a:avLst/>
          </a:prstGeom>
          <a:solidFill>
            <a:srgbClr val="2D6BB5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07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" y="62484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>
                <a:latin typeface="Arial" pitchFamily="34" charset="0"/>
                <a:cs typeface="Arial" pitchFamily="34" charset="0"/>
              </a:defRPr>
            </a:lvl1pPr>
          </a:lstStyle>
          <a:p>
            <a:fld id="{00B9A36E-6A91-4E21-AF8F-37C620A5BC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802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i="0" kern="1200">
          <a:solidFill>
            <a:schemeClr val="bg1"/>
          </a:solidFill>
          <a:latin typeface="Arial"/>
          <a:ea typeface="ＭＳ Ｐゴシック" charset="0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None/>
        <a:defRPr sz="32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1323975"/>
          </a:xfrm>
          <a:prstGeom prst="rect">
            <a:avLst/>
          </a:prstGeom>
          <a:solidFill>
            <a:srgbClr val="2D6BB5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07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" y="62484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>
                <a:latin typeface="Arial" pitchFamily="34" charset="0"/>
                <a:cs typeface="Arial" pitchFamily="34" charset="0"/>
              </a:defRPr>
            </a:lvl1pPr>
          </a:lstStyle>
          <a:p>
            <a:fld id="{00B9A36E-6A91-4E21-AF8F-37C620A5BC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093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i="0" kern="1200">
          <a:solidFill>
            <a:schemeClr val="bg1"/>
          </a:solidFill>
          <a:latin typeface="Arial"/>
          <a:ea typeface="ＭＳ Ｐゴシック" charset="0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None/>
        <a:defRPr sz="32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notesSlide" Target="../notesSlides/notesSlide1.xml"/>
</Relationships>

</file>

<file path=ppt/slides/_rels/slide10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notesSlide" Target="../notesSlides/notesSlide8.xml"/>
  <Relationship Id="rId3" Type="http://schemas.openxmlformats.org/officeDocument/2006/relationships/image" Target="../media/image4.png"/>
</Relationships>

</file>

<file path=ppt/slides/_rels/slide11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notesSlide" Target="../notesSlides/notesSlide9.xml"/>
</Relationships>

</file>

<file path=ppt/slides/_rels/slide12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3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4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notesSlide" Target="../notesSlides/notesSlide10.xml"/>
</Relationships>

</file>

<file path=ppt/slides/_rels/slide15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notesSlide" Target="../notesSlides/notesSlide11.xml"/>
  <Relationship Id="rId3" Type="http://schemas.openxmlformats.org/officeDocument/2006/relationships/diagramData" Target="../diagrams/data1.xml"/>
  <Relationship Id="rId4" Type="http://schemas.openxmlformats.org/officeDocument/2006/relationships/diagramLayout" Target="../diagrams/layout1.xml"/>
  <Relationship Id="rId5" Type="http://schemas.openxmlformats.org/officeDocument/2006/relationships/diagramQuickStyle" Target="../diagrams/quickStyle1.xml"/>
  <Relationship Id="rId6" Type="http://schemas.openxmlformats.org/officeDocument/2006/relationships/diagramColors" Target="../diagrams/colors1.xml"/>
  <Relationship Id="rId7" Type="http://schemas.microsoft.com/office/2007/relationships/diagramDrawing" Target="../diagrams/drawing1.xml"/>
</Relationships>

</file>

<file path=ppt/slides/_rels/slide16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notesSlide" Target="../notesSlides/notesSlide12.xml"/>
</Relationships>

</file>

<file path=ppt/slides/_rels/slide17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5.xml"/>
  <Relationship Id="rId2" Type="http://schemas.openxmlformats.org/officeDocument/2006/relationships/notesSlide" Target="../notesSlides/notesSlide13.xml"/>
</Relationships>

</file>

<file path=ppt/slides/_rels/slide18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9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notesSlide" Target="../notesSlides/notesSlide14.xml"/>
</Relationships>

</file>

<file path=ppt/slides/_rels/slide2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notesSlide" Target="../notesSlides/notesSlide2.xml"/>
</Relationships>

</file>

<file path=ppt/slides/_rels/slide20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hyperlink" TargetMode="External" Target="mailto:CHIA-APCD@state.ma.us"/>
  <Relationship Id="rId3" Type="http://schemas.openxmlformats.org/officeDocument/2006/relationships/hyperlink" TargetMode="External" Target="mailto:apcd.data@state.ma.us"/>
</Relationships>

</file>

<file path=ppt/slides/_rels/slide3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4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4.xml"/>
  <Relationship Id="rId2" Type="http://schemas.openxmlformats.org/officeDocument/2006/relationships/notesSlide" Target="../notesSlides/notesSlide3.xml"/>
</Relationships>

</file>

<file path=ppt/slides/_rels/slide5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4.xml"/>
  <Relationship Id="rId2" Type="http://schemas.openxmlformats.org/officeDocument/2006/relationships/notesSlide" Target="../notesSlides/notesSlide4.xml"/>
</Relationships>

</file>

<file path=ppt/slides/_rels/slide6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7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4.xml"/>
  <Relationship Id="rId2" Type="http://schemas.openxmlformats.org/officeDocument/2006/relationships/notesSlide" Target="../notesSlides/notesSlide5.xml"/>
</Relationships>

</file>

<file path=ppt/slides/_rels/slide8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4.xml"/>
  <Relationship Id="rId2" Type="http://schemas.openxmlformats.org/officeDocument/2006/relationships/notesSlide" Target="../notesSlides/notesSlide6.xml"/>
</Relationships>

</file>

<file path=ppt/slides/_rels/slide9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notesSlide" Target="../notesSlides/notesSlide7.xm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A36E-6A91-4E21-AF8F-37C620A5BC3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buNone/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Massachusetts All-Payer Claims Database:</a:t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Technical Assistance Group (TAG) </a:t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October 8, 2013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68774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EDIT REVIEW: RACP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A36E-6A91-4E21-AF8F-37C620A5BC3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Update to allow “Mock” Indicator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1" y="2538413"/>
            <a:ext cx="8218448" cy="249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A36E-6A91-4E21-AF8F-37C620A5BC3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7200" y="1606549"/>
            <a:ext cx="8218449" cy="4641851"/>
          </a:xfrm>
        </p:spPr>
        <p:txBody>
          <a:bodyPr/>
          <a:lstStyle/>
          <a:p>
            <a:r>
              <a:rPr lang="en-US" dirty="0" smtClean="0"/>
              <a:t> 139 DATA TYPE MISMATCH ERRORS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VERSION 2.1 – FAIL FILE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VERSION 3.0 -  FAIL LINE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IN SOME CASES THE EDIT WILL BE REMOVED ALTOGETHER</a:t>
            </a:r>
          </a:p>
          <a:p>
            <a:endParaRPr lang="en-US" sz="24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EDIT REVIEW:</a:t>
            </a:r>
            <a:br>
              <a:rPr lang="en-US" dirty="0" smtClean="0"/>
            </a:br>
            <a:r>
              <a:rPr lang="en-US" dirty="0" smtClean="0"/>
              <a:t>DATA TYPE MISMATCH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/>
              <a:t>EDIT REVIEW:</a:t>
            </a:r>
            <a:br>
              <a:rPr lang="en-US" sz="3600" dirty="0" smtClean="0"/>
            </a:br>
            <a:r>
              <a:rPr lang="en-US" sz="3600" dirty="0" smtClean="0"/>
              <a:t>DATA TYPE MISMATCH REMOVAL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A36E-6A91-4E21-AF8F-37C620A5BC3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Leading zeros in ID fields</a:t>
            </a:r>
          </a:p>
          <a:p>
            <a:pPr lvl="1"/>
            <a:r>
              <a:rPr lang="en-US" dirty="0" smtClean="0"/>
              <a:t>SSN fields</a:t>
            </a:r>
          </a:p>
          <a:p>
            <a:pPr lvl="1"/>
            <a:r>
              <a:rPr lang="en-US" dirty="0" smtClean="0"/>
              <a:t>Tax IDs</a:t>
            </a:r>
          </a:p>
          <a:p>
            <a:pPr lvl="1"/>
            <a:r>
              <a:rPr lang="en-US" dirty="0" smtClean="0"/>
              <a:t>EINs</a:t>
            </a:r>
          </a:p>
          <a:p>
            <a:r>
              <a:rPr lang="en-US" dirty="0" smtClean="0"/>
              <a:t>Zeros/Negatives in Amount Fields</a:t>
            </a:r>
          </a:p>
          <a:p>
            <a:pPr lvl="1"/>
            <a:r>
              <a:rPr lang="en-US" dirty="0" smtClean="0"/>
              <a:t>Allowed Amount</a:t>
            </a:r>
          </a:p>
          <a:p>
            <a:pPr lvl="1"/>
            <a:r>
              <a:rPr lang="en-US" dirty="0" smtClean="0"/>
              <a:t>Covered Amount</a:t>
            </a:r>
          </a:p>
          <a:p>
            <a:pPr lvl="1"/>
            <a:r>
              <a:rPr lang="en-US" dirty="0" smtClean="0"/>
              <a:t>Paid Amount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EDIT REVIEW:</a:t>
            </a:r>
            <a:br>
              <a:rPr lang="en-US" sz="3200" dirty="0" smtClean="0"/>
            </a:br>
            <a:r>
              <a:rPr lang="en-US" sz="3200" dirty="0" smtClean="0"/>
              <a:t>DATA TYPE MISMATCH CHANGE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A36E-6A91-4E21-AF8F-37C620A5BC3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Future Date Edits</a:t>
            </a:r>
          </a:p>
          <a:p>
            <a:pPr lvl="1"/>
            <a:r>
              <a:rPr lang="en-US" dirty="0" smtClean="0"/>
              <a:t>Date of Birth</a:t>
            </a:r>
          </a:p>
          <a:p>
            <a:pPr lvl="1"/>
            <a:r>
              <a:rPr lang="en-US" dirty="0" smtClean="0"/>
              <a:t>Date of Service</a:t>
            </a:r>
          </a:p>
          <a:p>
            <a:pPr lvl="1"/>
            <a:r>
              <a:rPr lang="en-US" dirty="0" smtClean="0"/>
              <a:t>Paid Date</a:t>
            </a:r>
          </a:p>
          <a:p>
            <a:r>
              <a:rPr lang="en-US" dirty="0" smtClean="0"/>
              <a:t>Format Edits – Integer Edits</a:t>
            </a:r>
          </a:p>
          <a:p>
            <a:pPr lvl="1"/>
            <a:r>
              <a:rPr lang="en-US" dirty="0" smtClean="0"/>
              <a:t>Type of Bill</a:t>
            </a:r>
          </a:p>
          <a:p>
            <a:pPr lvl="1"/>
            <a:r>
              <a:rPr lang="en-US" dirty="0" smtClean="0"/>
              <a:t>Deductibles</a:t>
            </a:r>
          </a:p>
          <a:p>
            <a:pPr lvl="1"/>
            <a:r>
              <a:rPr lang="en-US" dirty="0" smtClean="0"/>
              <a:t>Amount Fields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TESTING VERSION 3.0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A36E-6A91-4E21-AF8F-37C620A5BC3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579418"/>
            <a:ext cx="8305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 TESTING PROCESS</a:t>
            </a:r>
          </a:p>
          <a:p>
            <a:pPr>
              <a:buFont typeface="Arial" pitchFamily="34" charset="0"/>
              <a:buChar char="•"/>
            </a:pP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FORMAT TESTING</a:t>
            </a:r>
          </a:p>
          <a:p>
            <a:pPr>
              <a:buFont typeface="Arial" pitchFamily="34" charset="0"/>
              <a:buChar char="•"/>
            </a:pP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EDIT TESTING</a:t>
            </a:r>
          </a:p>
          <a:p>
            <a:pPr lvl="1">
              <a:buFont typeface="Wingdings" pitchFamily="2" charset="2"/>
              <a:buChar char="Ø"/>
            </a:pPr>
            <a:r>
              <a:rPr lang="en-US" sz="3200" dirty="0" smtClean="0"/>
              <a:t>Category A Edits</a:t>
            </a:r>
          </a:p>
          <a:p>
            <a:pPr lvl="1">
              <a:buFont typeface="Wingdings" pitchFamily="2" charset="2"/>
              <a:buChar char="Ø"/>
            </a:pPr>
            <a:r>
              <a:rPr lang="en-US" sz="3200" dirty="0" smtClean="0"/>
              <a:t>Category B and C Edits</a:t>
            </a:r>
          </a:p>
          <a:p>
            <a:pPr lvl="1">
              <a:buFont typeface="Wingdings" pitchFamily="2" charset="2"/>
              <a:buChar char="Ø"/>
            </a:pP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VARIANCE Reporting</a:t>
            </a:r>
          </a:p>
        </p:txBody>
      </p:sp>
      <p:sp>
        <p:nvSpPr>
          <p:cNvPr id="7" name="TextBox 6"/>
          <p:cNvSpPr txBox="1"/>
          <p:nvPr/>
        </p:nvSpPr>
        <p:spPr>
          <a:xfrm rot="20131862">
            <a:off x="4180114" y="2547256"/>
            <a:ext cx="45066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Version 3.0 Production  Due in November 2013 for October Data!</a:t>
            </a:r>
            <a:endParaRPr lang="en-US" sz="28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VALIDATION PROJECTS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A36E-6A91-4E21-AF8F-37C620A5BC35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12" name="Diagram 11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DATA VALIDATION PROJECTS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A36E-6A91-4E21-AF8F-37C620A5BC3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Versioning of highest claim line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TME Currency Fields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Health Policy Commission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The Connector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6553200" y="1659589"/>
            <a:ext cx="0" cy="4442827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35" idx="2"/>
          </p:cNvCxnSpPr>
          <p:nvPr/>
        </p:nvCxnSpPr>
        <p:spPr>
          <a:xfrm>
            <a:off x="5381569" y="1659589"/>
            <a:ext cx="27828" cy="4442827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803622" y="1659589"/>
            <a:ext cx="8814" cy="4442827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Pentagon 4"/>
          <p:cNvSpPr/>
          <p:nvPr/>
        </p:nvSpPr>
        <p:spPr>
          <a:xfrm>
            <a:off x="797485" y="1824789"/>
            <a:ext cx="6545179" cy="693019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Connector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1400" b="1" dirty="0" smtClean="0"/>
              <a:t>Risk Adjustment</a:t>
            </a:r>
            <a:endParaRPr lang="en-US" sz="1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172931" y="1900397"/>
            <a:ext cx="941283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/>
              <a:t>Extracts for </a:t>
            </a:r>
            <a:br>
              <a:rPr lang="en-US" sz="1050" b="1" dirty="0" smtClean="0"/>
            </a:br>
            <a:r>
              <a:rPr lang="en-US" sz="1050" b="1" dirty="0" smtClean="0"/>
              <a:t>Model </a:t>
            </a:r>
            <a:br>
              <a:rPr lang="en-US" sz="1050" b="1" dirty="0" smtClean="0"/>
            </a:br>
            <a:r>
              <a:rPr lang="en-US" sz="1050" b="1" dirty="0" smtClean="0"/>
              <a:t>Development</a:t>
            </a:r>
            <a:endParaRPr lang="en-US" sz="105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016227" y="2061979"/>
            <a:ext cx="78739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/>
              <a:t>Simulation</a:t>
            </a:r>
            <a:endParaRPr lang="en-US" sz="105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409397" y="1967558"/>
            <a:ext cx="80823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/>
              <a:t>Begin</a:t>
            </a:r>
            <a:br>
              <a:rPr lang="en-US" sz="1050" b="1" dirty="0" smtClean="0"/>
            </a:br>
            <a:r>
              <a:rPr lang="en-US" sz="1050" b="1" dirty="0" smtClean="0"/>
              <a:t>Operations</a:t>
            </a:r>
            <a:endParaRPr lang="en-US" sz="1050" b="1" dirty="0"/>
          </a:p>
        </p:txBody>
      </p:sp>
      <p:sp>
        <p:nvSpPr>
          <p:cNvPr id="9" name="Pentagon 8"/>
          <p:cNvSpPr/>
          <p:nvPr/>
        </p:nvSpPr>
        <p:spPr>
          <a:xfrm>
            <a:off x="770021" y="2788369"/>
            <a:ext cx="6699183" cy="693019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GIC</a:t>
            </a:r>
            <a:b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1400" b="1" dirty="0" smtClean="0"/>
              <a:t>Data Warehouse</a:t>
            </a:r>
            <a:br>
              <a:rPr lang="en-US" sz="1400" b="1" dirty="0" smtClean="0"/>
            </a:br>
            <a:r>
              <a:rPr lang="en-US" sz="1400" b="1" dirty="0" smtClean="0"/>
              <a:t>Replacement</a:t>
            </a: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70021" y="2484843"/>
            <a:ext cx="9269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>
                <a:solidFill>
                  <a:srgbClr val="7030A0"/>
                </a:solidFill>
              </a:rPr>
              <a:t>ACA Level II</a:t>
            </a:r>
            <a:endParaRPr lang="en-US" sz="1200" b="1" i="1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62741" y="1990642"/>
            <a:ext cx="63190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/>
              <a:t>Dry Run</a:t>
            </a:r>
            <a:endParaRPr lang="en-US" sz="105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937681" y="2927128"/>
            <a:ext cx="55816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 smtClean="0"/>
              <a:t>ISA</a:t>
            </a:r>
            <a:br>
              <a:rPr lang="en-US" sz="1050" b="1" dirty="0" smtClean="0"/>
            </a:br>
            <a:r>
              <a:rPr lang="en-US" sz="1050" b="1" dirty="0" smtClean="0"/>
              <a:t>Signed</a:t>
            </a:r>
            <a:endParaRPr lang="en-US" sz="105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084442" y="2943422"/>
            <a:ext cx="100059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 smtClean="0"/>
              <a:t>GIC Data</a:t>
            </a:r>
          </a:p>
          <a:p>
            <a:pPr algn="ctr"/>
            <a:r>
              <a:rPr lang="en-US" sz="1050" b="1" dirty="0" smtClean="0"/>
              <a:t>Begins to Flow</a:t>
            </a:r>
            <a:endParaRPr lang="en-US" sz="105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813514" y="2846337"/>
            <a:ext cx="1221563" cy="41549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50" b="1" dirty="0" smtClean="0"/>
              <a:t>Data Validation</a:t>
            </a:r>
            <a:br>
              <a:rPr lang="en-US" sz="1050" b="1" dirty="0" smtClean="0"/>
            </a:br>
            <a:r>
              <a:rPr lang="en-US" sz="1050" b="1" dirty="0" smtClean="0"/>
              <a:t> -Two Phases</a:t>
            </a:r>
            <a:endParaRPr lang="en-US" sz="1050" b="1" dirty="0"/>
          </a:p>
        </p:txBody>
      </p:sp>
      <p:sp>
        <p:nvSpPr>
          <p:cNvPr id="16" name="Pentagon 15"/>
          <p:cNvSpPr/>
          <p:nvPr/>
        </p:nvSpPr>
        <p:spPr>
          <a:xfrm>
            <a:off x="770021" y="3797417"/>
            <a:ext cx="6699183" cy="693019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HPC</a:t>
            </a:r>
            <a:b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1400" b="1" dirty="0" smtClean="0"/>
              <a:t>Cost Trend</a:t>
            </a:r>
            <a:endParaRPr lang="en-US" sz="1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889544" y="3944111"/>
            <a:ext cx="1610312" cy="25391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50" b="1" dirty="0" smtClean="0"/>
              <a:t>Data Validation</a:t>
            </a:r>
            <a:endParaRPr lang="en-US" sz="105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416291" y="4236520"/>
            <a:ext cx="91723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/>
              <a:t>Initial Report</a:t>
            </a:r>
            <a:endParaRPr lang="en-US" sz="105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889544" y="2273518"/>
            <a:ext cx="1053494" cy="25391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50" b="1" dirty="0" smtClean="0"/>
              <a:t>Data Validation</a:t>
            </a:r>
            <a:endParaRPr lang="en-US" sz="1050" b="1" dirty="0"/>
          </a:p>
        </p:txBody>
      </p:sp>
      <p:sp>
        <p:nvSpPr>
          <p:cNvPr id="22" name="Pentagon 21"/>
          <p:cNvSpPr/>
          <p:nvPr/>
        </p:nvSpPr>
        <p:spPr>
          <a:xfrm>
            <a:off x="770020" y="4902718"/>
            <a:ext cx="7777214" cy="693019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CHIA</a:t>
            </a:r>
            <a:b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1400" b="1" dirty="0" smtClean="0"/>
              <a:t>Dollar Fields Validation</a:t>
            </a:r>
            <a:endParaRPr lang="en-US" sz="1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770020" y="4480811"/>
            <a:ext cx="23332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>
                <a:solidFill>
                  <a:srgbClr val="7030A0"/>
                </a:solidFill>
              </a:rPr>
              <a:t>Consulting Contract: </a:t>
            </a:r>
            <a:r>
              <a:rPr lang="en-US" sz="1200" b="1" i="1" dirty="0" err="1" smtClean="0">
                <a:solidFill>
                  <a:srgbClr val="7030A0"/>
                </a:solidFill>
              </a:rPr>
              <a:t>Lewin</a:t>
            </a:r>
            <a:r>
              <a:rPr lang="en-US" sz="1200" b="1" i="1" dirty="0" smtClean="0">
                <a:solidFill>
                  <a:srgbClr val="7030A0"/>
                </a:solidFill>
              </a:rPr>
              <a:t> Group</a:t>
            </a:r>
            <a:endParaRPr lang="en-US" sz="1200" b="1" i="1" dirty="0">
              <a:solidFill>
                <a:srgbClr val="7030A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19130" y="1321035"/>
            <a:ext cx="7248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rgbClr val="7030A0"/>
                </a:solidFill>
              </a:rPr>
              <a:t>Jan 14</a:t>
            </a:r>
            <a:endParaRPr lang="en-US" sz="1600" b="1" i="1" dirty="0">
              <a:solidFill>
                <a:srgbClr val="7030A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609228" y="1321035"/>
            <a:ext cx="693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rgbClr val="7030A0"/>
                </a:solidFill>
              </a:rPr>
              <a:t>Today</a:t>
            </a:r>
            <a:endParaRPr lang="en-US" sz="1600" b="1" i="1" dirty="0">
              <a:solidFill>
                <a:srgbClr val="7030A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310199" y="1321035"/>
            <a:ext cx="7248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rgbClr val="7030A0"/>
                </a:solidFill>
              </a:rPr>
              <a:t>Jun 14</a:t>
            </a:r>
            <a:endParaRPr lang="en-US" sz="1600" b="1" i="1" dirty="0">
              <a:solidFill>
                <a:srgbClr val="7030A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2950" y="283229"/>
            <a:ext cx="78395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Data Validation 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Multi-prong Approach</a:t>
            </a:r>
            <a:endParaRPr lang="en-US" sz="3200" dirty="0">
              <a:solidFill>
                <a:schemeClr val="bg1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955343" y="263236"/>
            <a:ext cx="71371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808029" y="5103460"/>
            <a:ext cx="2766711" cy="25391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50" b="1" dirty="0" smtClean="0"/>
              <a:t>Data Validation</a:t>
            </a:r>
            <a:endParaRPr lang="en-US" sz="1050" b="1" dirty="0"/>
          </a:p>
        </p:txBody>
      </p:sp>
    </p:spTree>
    <p:extLst>
      <p:ext uri="{BB962C8B-B14F-4D97-AF65-F5344CB8AC3E}">
        <p14:creationId xmlns:p14="http://schemas.microsoft.com/office/powerpoint/2010/main" val="253917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WRAP-UP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A36E-6A91-4E21-AF8F-37C620A5BC3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4000" dirty="0" smtClean="0"/>
              <a:t>QUESTIONS?</a:t>
            </a:r>
            <a:endParaRPr lang="en-US" sz="4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TAG SCHEDULE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A36E-6A91-4E21-AF8F-37C620A5BC3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buNone/>
            </a:pPr>
            <a:endParaRPr lang="en-US" sz="4000" dirty="0" smtClean="0"/>
          </a:p>
          <a:p>
            <a:pPr>
              <a:buNone/>
            </a:pPr>
            <a:endParaRPr lang="en-US" dirty="0" smtClean="0"/>
          </a:p>
          <a:p>
            <a:r>
              <a:rPr lang="en-US" sz="4000" dirty="0" smtClean="0"/>
              <a:t>NOVEMBER 12 at 2:00 PM</a:t>
            </a:r>
            <a:endParaRPr lang="en-US" sz="4000" b="1" u="sng" dirty="0" smtClean="0"/>
          </a:p>
          <a:p>
            <a:pPr>
              <a:buNone/>
            </a:pPr>
            <a:endParaRPr lang="en-US" sz="4000" b="1" u="sng" dirty="0" smtClean="0"/>
          </a:p>
          <a:p>
            <a:r>
              <a:rPr lang="en-US" sz="4000" dirty="0" smtClean="0"/>
              <a:t>December 10 at 2:00 PM</a:t>
            </a:r>
          </a:p>
          <a:p>
            <a:endParaRPr lang="en-US" sz="4000" b="1" u="sng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A36E-6A91-4E21-AF8F-37C620A5BC3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3400" dirty="0" smtClean="0"/>
              <a:t>Highlight of the Month - Edit Update Review</a:t>
            </a:r>
          </a:p>
          <a:p>
            <a:pPr>
              <a:buNone/>
            </a:pPr>
            <a:endParaRPr lang="en-US" sz="3400" dirty="0" smtClean="0"/>
          </a:p>
          <a:p>
            <a:r>
              <a:rPr lang="en-US" sz="3400" dirty="0" smtClean="0"/>
              <a:t>Testing </a:t>
            </a:r>
            <a:r>
              <a:rPr lang="en-US" sz="3400" smtClean="0"/>
              <a:t>Version 3.0</a:t>
            </a:r>
          </a:p>
          <a:p>
            <a:pPr>
              <a:buNone/>
            </a:pPr>
            <a:endParaRPr lang="en-US" sz="3400" dirty="0" smtClean="0"/>
          </a:p>
          <a:p>
            <a:r>
              <a:rPr lang="en-US" sz="3400" dirty="0" smtClean="0"/>
              <a:t>Data Validation Projects</a:t>
            </a:r>
          </a:p>
          <a:p>
            <a:pPr lvl="1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A36E-6A91-4E21-AF8F-37C620A5BC3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457200" indent="-457200"/>
            <a:r>
              <a:rPr lang="en-US" dirty="0" smtClean="0"/>
              <a:t>Questions emailed to APCD Liaisons</a:t>
            </a:r>
          </a:p>
          <a:p>
            <a:pPr marL="457200" indent="-457200"/>
            <a:r>
              <a:rPr lang="en-US" dirty="0" smtClean="0"/>
              <a:t>Questions emailed to CHIA </a:t>
            </a:r>
          </a:p>
          <a:p>
            <a:pPr marL="457200" indent="-457200">
              <a:buNone/>
            </a:pPr>
            <a:r>
              <a:rPr lang="en-US" dirty="0" smtClean="0"/>
              <a:t>	(</a:t>
            </a:r>
            <a:r>
              <a:rPr lang="en-US" u="sng" dirty="0" smtClean="0">
                <a:hlinkClick r:id="rId2"/>
              </a:rPr>
              <a:t>CHIA-APCD@state.ma.us</a:t>
            </a:r>
            <a:r>
              <a:rPr lang="en-US" dirty="0" smtClean="0"/>
              <a:t>).  </a:t>
            </a:r>
          </a:p>
          <a:p>
            <a:pPr marL="457200" indent="-457200"/>
            <a:r>
              <a:rPr lang="en-US" dirty="0" smtClean="0"/>
              <a:t>Questions on the Data Release and Application emailed to CHIA (</a:t>
            </a:r>
            <a:r>
              <a:rPr lang="en-US" dirty="0" smtClean="0">
                <a:hlinkClick r:id="rId3"/>
              </a:rPr>
              <a:t>apcd.data@state.ma.us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EDIT UPDATE REVIEW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A36E-6A91-4E21-AF8F-37C620A5BC3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VERSIONING EDITS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RACP EDITS</a:t>
            </a:r>
          </a:p>
          <a:p>
            <a:endParaRPr lang="en-US" dirty="0" smtClean="0"/>
          </a:p>
          <a:p>
            <a:r>
              <a:rPr lang="en-US" dirty="0" smtClean="0"/>
              <a:t>TME EDITS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DATA TYPE MISMATCH EDITS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EDIT REVIEW: VERSIONING</a:t>
            </a:r>
            <a:br>
              <a:rPr lang="en-US" dirty="0" smtClean="0"/>
            </a:br>
            <a:r>
              <a:rPr lang="en-US" dirty="0" smtClean="0"/>
              <a:t>JULY 2013 TAG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en-US" sz="1600" b="1" u="sng" dirty="0" smtClean="0">
                <a:solidFill>
                  <a:schemeClr val="tx1"/>
                </a:solidFill>
              </a:rPr>
              <a:t>Line Failures</a:t>
            </a:r>
            <a:endParaRPr lang="en-US" sz="160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 </a:t>
            </a:r>
          </a:p>
          <a:p>
            <a:pPr>
              <a:lnSpc>
                <a:spcPct val="80000"/>
              </a:lnSpc>
              <a:buNone/>
            </a:pPr>
            <a:r>
              <a:rPr lang="en-US" sz="1500" dirty="0" smtClean="0">
                <a:solidFill>
                  <a:schemeClr val="tx1"/>
                </a:solidFill>
              </a:rPr>
              <a:t>Fail Line when DC005A (Version) = 0 and DC059 (Claim Line Type) = V, R, B, or A</a:t>
            </a:r>
          </a:p>
          <a:p>
            <a:pPr>
              <a:lnSpc>
                <a:spcPct val="80000"/>
              </a:lnSpc>
              <a:buNone/>
            </a:pPr>
            <a:r>
              <a:rPr lang="en-US" sz="1500" dirty="0" smtClean="0">
                <a:solidFill>
                  <a:schemeClr val="tx1"/>
                </a:solidFill>
              </a:rPr>
              <a:t>	</a:t>
            </a:r>
            <a:r>
              <a:rPr lang="en-US" sz="1500" b="1" dirty="0" smtClean="0">
                <a:solidFill>
                  <a:schemeClr val="tx1"/>
                </a:solidFill>
              </a:rPr>
              <a:t>Edit Language:</a:t>
            </a:r>
            <a:r>
              <a:rPr lang="en-US" sz="1500" dirty="0" smtClean="0">
                <a:solidFill>
                  <a:schemeClr val="tx1"/>
                </a:solidFill>
              </a:rPr>
              <a:t> Claim Line Type (DC059) must be O when Version (DC005A) is 0.</a:t>
            </a:r>
          </a:p>
          <a:p>
            <a:pPr>
              <a:lnSpc>
                <a:spcPct val="80000"/>
              </a:lnSpc>
              <a:buNone/>
            </a:pPr>
            <a:r>
              <a:rPr lang="en-US" sz="1500" dirty="0" smtClean="0">
                <a:solidFill>
                  <a:schemeClr val="tx1"/>
                </a:solidFill>
              </a:rPr>
              <a:t>Fail Line when MC005A (Version) = 0 and MC094 (Claim Line Type) = V, R, B, or A</a:t>
            </a:r>
          </a:p>
          <a:p>
            <a:pPr>
              <a:lnSpc>
                <a:spcPct val="80000"/>
              </a:lnSpc>
              <a:buNone/>
            </a:pPr>
            <a:r>
              <a:rPr lang="en-US" sz="1500" dirty="0" smtClean="0">
                <a:solidFill>
                  <a:schemeClr val="tx1"/>
                </a:solidFill>
              </a:rPr>
              <a:t>	</a:t>
            </a:r>
            <a:r>
              <a:rPr lang="en-US" sz="1500" b="1" dirty="0" smtClean="0">
                <a:solidFill>
                  <a:schemeClr val="tx1"/>
                </a:solidFill>
              </a:rPr>
              <a:t>Edit Language:</a:t>
            </a:r>
            <a:r>
              <a:rPr lang="en-US" sz="1500" dirty="0" smtClean="0">
                <a:solidFill>
                  <a:schemeClr val="tx1"/>
                </a:solidFill>
              </a:rPr>
              <a:t> Claim Line Type (MC094) must be O when Version (DC005A) is 0.</a:t>
            </a:r>
          </a:p>
          <a:p>
            <a:pPr>
              <a:lnSpc>
                <a:spcPct val="80000"/>
              </a:lnSpc>
              <a:buNone/>
            </a:pPr>
            <a:r>
              <a:rPr lang="en-US" sz="1500" dirty="0" smtClean="0">
                <a:solidFill>
                  <a:schemeClr val="tx1"/>
                </a:solidFill>
              </a:rPr>
              <a:t>Fail Line when PC005A (Version) = 0 and PC110 (Claim Line Type) = V, R, B or A</a:t>
            </a:r>
          </a:p>
          <a:p>
            <a:pPr>
              <a:lnSpc>
                <a:spcPct val="80000"/>
              </a:lnSpc>
              <a:buNone/>
            </a:pPr>
            <a:r>
              <a:rPr lang="en-US" sz="1500" dirty="0" smtClean="0">
                <a:solidFill>
                  <a:schemeClr val="tx1"/>
                </a:solidFill>
              </a:rPr>
              <a:t>	</a:t>
            </a:r>
            <a:r>
              <a:rPr lang="en-US" sz="1500" b="1" dirty="0" smtClean="0">
                <a:solidFill>
                  <a:schemeClr val="tx1"/>
                </a:solidFill>
              </a:rPr>
              <a:t>Edit Language:</a:t>
            </a:r>
            <a:r>
              <a:rPr lang="en-US" sz="1500" dirty="0" smtClean="0">
                <a:solidFill>
                  <a:schemeClr val="tx1"/>
                </a:solidFill>
              </a:rPr>
              <a:t> Claim Line Type (PC110) must be O when Version (DC005A) is 0.</a:t>
            </a:r>
          </a:p>
          <a:p>
            <a:pPr>
              <a:buNone/>
            </a:pPr>
            <a:r>
              <a:rPr lang="en-US" sz="1500" dirty="0" smtClean="0">
                <a:solidFill>
                  <a:schemeClr val="tx1"/>
                </a:solidFill>
              </a:rPr>
              <a:t> </a:t>
            </a:r>
            <a:r>
              <a:rPr lang="en-US" sz="1500" dirty="0" smtClean="0"/>
              <a:t>Fail Line when DC031 (Claim Status) = 22 (Reversal of Payment) and DC059 (Claim Line Type) = O, R or A </a:t>
            </a:r>
          </a:p>
          <a:p>
            <a:pPr>
              <a:buNone/>
            </a:pPr>
            <a:r>
              <a:rPr lang="en-US" sz="1500" dirty="0" smtClean="0"/>
              <a:t>	</a:t>
            </a:r>
            <a:r>
              <a:rPr lang="en-US" sz="1500" b="1" dirty="0" smtClean="0"/>
              <a:t>Edit Language:</a:t>
            </a:r>
            <a:r>
              <a:rPr lang="en-US" sz="1500" dirty="0" smtClean="0"/>
              <a:t>  A reversal claim cannot be listed as an original. (Review DC031 DC059)</a:t>
            </a:r>
          </a:p>
          <a:p>
            <a:pPr>
              <a:buNone/>
            </a:pPr>
            <a:r>
              <a:rPr lang="en-US" sz="1500" dirty="0" smtClean="0"/>
              <a:t>Fail Line when MC038 (Claim Status) = 22 (Reversal of Payment) and MC138 (Claim Line Type) = O, R or A</a:t>
            </a:r>
          </a:p>
          <a:p>
            <a:pPr>
              <a:buNone/>
            </a:pPr>
            <a:r>
              <a:rPr lang="en-US" sz="1500" dirty="0" smtClean="0"/>
              <a:t>	</a:t>
            </a:r>
            <a:r>
              <a:rPr lang="en-US" sz="1500" b="1" dirty="0" smtClean="0"/>
              <a:t>Edit Language:</a:t>
            </a:r>
            <a:r>
              <a:rPr lang="en-US" sz="1500" dirty="0" smtClean="0"/>
              <a:t>  A reversal claim cannot be listed as an original. (Review MC038 MC138)</a:t>
            </a:r>
          </a:p>
          <a:p>
            <a:pPr>
              <a:buNone/>
            </a:pPr>
            <a:r>
              <a:rPr lang="en-US" sz="1500" dirty="0" smtClean="0"/>
              <a:t>Fail Line when PC025 (Claim Status) = 22 (Reversal of Payment) and PC110 (Claim Line Type) = O, R or A</a:t>
            </a:r>
          </a:p>
          <a:p>
            <a:pPr>
              <a:buNone/>
            </a:pPr>
            <a:r>
              <a:rPr lang="en-US" sz="1500" dirty="0" smtClean="0"/>
              <a:t>	</a:t>
            </a:r>
            <a:r>
              <a:rPr lang="en-US" sz="1500" b="1" dirty="0" smtClean="0"/>
              <a:t>Edit Language:</a:t>
            </a:r>
            <a:r>
              <a:rPr lang="en-US" sz="1500" dirty="0" smtClean="0"/>
              <a:t>  A reversal claim cannot be listed as an original. (Review PC025 PC110)</a:t>
            </a:r>
          </a:p>
          <a:p>
            <a:pPr>
              <a:lnSpc>
                <a:spcPct val="80000"/>
              </a:lnSpc>
              <a:buNone/>
            </a:pPr>
            <a:endParaRPr lang="en-US" sz="1600" dirty="0" smtClean="0">
              <a:solidFill>
                <a:schemeClr val="tx1"/>
              </a:solidFill>
            </a:endParaRPr>
          </a:p>
        </p:txBody>
      </p:sp>
      <p:sp>
        <p:nvSpPr>
          <p:cNvPr id="5" name="Multiply 4"/>
          <p:cNvSpPr/>
          <p:nvPr/>
        </p:nvSpPr>
        <p:spPr>
          <a:xfrm>
            <a:off x="2341418" y="1600200"/>
            <a:ext cx="5140037" cy="4075690"/>
          </a:xfrm>
          <a:prstGeom prst="mathMultiply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EDIT REVIEW: VERSIONING</a:t>
            </a:r>
            <a:br>
              <a:rPr lang="en-US" dirty="0" smtClean="0"/>
            </a:br>
            <a:r>
              <a:rPr lang="en-US" dirty="0" smtClean="0"/>
              <a:t>UPDATE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sz="1600" b="1" u="sng" dirty="0" smtClean="0"/>
              <a:t>Line Failures</a:t>
            </a: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 </a:t>
            </a:r>
          </a:p>
          <a:p>
            <a:pPr>
              <a:buNone/>
            </a:pPr>
            <a:r>
              <a:rPr lang="en-US" sz="1600" dirty="0" smtClean="0"/>
              <a:t>Fail Line when DC005A (Version) = 0 and DC059 (Claim Line Type) =, R, or A</a:t>
            </a:r>
          </a:p>
          <a:p>
            <a:pPr>
              <a:buNone/>
            </a:pPr>
            <a:r>
              <a:rPr lang="en-US" sz="1600" dirty="0" smtClean="0"/>
              <a:t>	</a:t>
            </a:r>
            <a:r>
              <a:rPr lang="en-US" sz="1600" b="1" dirty="0" smtClean="0"/>
              <a:t>Edit Language:</a:t>
            </a:r>
            <a:r>
              <a:rPr lang="en-US" sz="1600" dirty="0" smtClean="0"/>
              <a:t> Claim Line Type (DC059) must be O when Version (DC005A) is 0.</a:t>
            </a:r>
          </a:p>
          <a:p>
            <a:pPr>
              <a:buNone/>
            </a:pPr>
            <a:r>
              <a:rPr lang="en-US" sz="1600" dirty="0" smtClean="0"/>
              <a:t>Fail Line when MC005A (Version) = 0 and  (MC138 (Claim Line Type) R or A</a:t>
            </a:r>
          </a:p>
          <a:p>
            <a:pPr>
              <a:buNone/>
            </a:pPr>
            <a:r>
              <a:rPr lang="en-US" sz="1600" dirty="0" smtClean="0"/>
              <a:t>	</a:t>
            </a:r>
            <a:r>
              <a:rPr lang="en-US" sz="1600" b="1" dirty="0" smtClean="0"/>
              <a:t>Edit Language:</a:t>
            </a:r>
            <a:r>
              <a:rPr lang="en-US" sz="1600" dirty="0" smtClean="0"/>
              <a:t> Claim Line Type ( MC138) must be O when Version (DC005A) is 0.</a:t>
            </a:r>
          </a:p>
          <a:p>
            <a:pPr>
              <a:buNone/>
            </a:pPr>
            <a:r>
              <a:rPr lang="en-US" sz="1600" dirty="0" smtClean="0"/>
              <a:t>Fail Line when PC005A (Version) = 0 and PC110 (Claim Line Type) =, R or A</a:t>
            </a:r>
          </a:p>
          <a:p>
            <a:pPr>
              <a:buNone/>
            </a:pPr>
            <a:r>
              <a:rPr lang="en-US" sz="1600" dirty="0" smtClean="0"/>
              <a:t>	</a:t>
            </a:r>
            <a:r>
              <a:rPr lang="en-US" sz="1600" b="1" dirty="0" smtClean="0"/>
              <a:t>Edit Language:</a:t>
            </a:r>
            <a:r>
              <a:rPr lang="en-US" sz="1600" dirty="0" smtClean="0"/>
              <a:t> Claim Line Type (PC110) must be O when Version (DC005A) is 0.</a:t>
            </a:r>
          </a:p>
          <a:p>
            <a:pPr>
              <a:buNone/>
            </a:pPr>
            <a:r>
              <a:rPr lang="en-US" sz="1600" dirty="0" smtClean="0"/>
              <a:t> </a:t>
            </a:r>
          </a:p>
          <a:p>
            <a:pPr>
              <a:buNone/>
            </a:pPr>
            <a:r>
              <a:rPr lang="en-US" sz="1600" dirty="0" smtClean="0"/>
              <a:t>Fail Line when DC060 (Former Claim Number) is populated and DC005A (Version) = 0</a:t>
            </a:r>
          </a:p>
          <a:p>
            <a:pPr>
              <a:buNone/>
            </a:pPr>
            <a:r>
              <a:rPr lang="en-US" sz="1600" dirty="0" smtClean="0"/>
              <a:t>  </a:t>
            </a:r>
            <a:r>
              <a:rPr lang="en-US" sz="1500" b="1" dirty="0" smtClean="0"/>
              <a:t>Edit Language:</a:t>
            </a:r>
            <a:r>
              <a:rPr lang="en-US" sz="1500" dirty="0" smtClean="0"/>
              <a:t> Former Claim Number (DC060) must be blank when Version (DC005A) is 0.</a:t>
            </a:r>
          </a:p>
          <a:p>
            <a:pPr>
              <a:buNone/>
            </a:pPr>
            <a:r>
              <a:rPr lang="en-US" sz="1600" dirty="0" smtClean="0"/>
              <a:t>Fail Line when MC139 (Former Claim Number) is populated and MC005A (Version) = 0</a:t>
            </a:r>
          </a:p>
          <a:p>
            <a:pPr>
              <a:buNone/>
            </a:pPr>
            <a:r>
              <a:rPr lang="en-US" sz="1600" dirty="0" smtClean="0"/>
              <a:t>  </a:t>
            </a:r>
            <a:r>
              <a:rPr lang="en-US" sz="1500" b="1" dirty="0" smtClean="0"/>
              <a:t>Edit Language:</a:t>
            </a:r>
            <a:r>
              <a:rPr lang="en-US" sz="1500" dirty="0" smtClean="0"/>
              <a:t> Former Claim Number (MC139) must be blank when Version (DC005A) is 0.</a:t>
            </a:r>
          </a:p>
          <a:p>
            <a:pPr>
              <a:buNone/>
            </a:pPr>
            <a:r>
              <a:rPr lang="en-US" sz="1600" dirty="0" smtClean="0"/>
              <a:t>Fail Line when PC111 (Former Claim Number) is populated and PC005A (Version) = 0</a:t>
            </a:r>
          </a:p>
          <a:p>
            <a:pPr>
              <a:buNone/>
            </a:pPr>
            <a:r>
              <a:rPr lang="en-US" sz="1600" dirty="0" smtClean="0"/>
              <a:t>  </a:t>
            </a:r>
            <a:r>
              <a:rPr lang="en-US" sz="1500" b="1" dirty="0" smtClean="0"/>
              <a:t>Edit Language:</a:t>
            </a:r>
            <a:r>
              <a:rPr lang="en-US" sz="1500" dirty="0" smtClean="0"/>
              <a:t> Former Claim Number (PC111) must be blank when Version (DC005A) is 0.</a:t>
            </a:r>
          </a:p>
          <a:p>
            <a:pPr>
              <a:buNone/>
            </a:pPr>
            <a:r>
              <a:rPr lang="en-US" sz="1200" dirty="0" smtClean="0"/>
              <a:t> </a:t>
            </a:r>
          </a:p>
          <a:p>
            <a:pPr>
              <a:buNone/>
            </a:pPr>
            <a:r>
              <a:rPr lang="en-US" sz="1600" dirty="0" smtClean="0"/>
              <a:t> 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EDIT REVIEW: VERSIONING</a:t>
            </a:r>
            <a:br>
              <a:rPr lang="en-US" dirty="0" smtClean="0"/>
            </a:br>
            <a:r>
              <a:rPr lang="en-US" dirty="0" smtClean="0"/>
              <a:t>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000" dirty="0" smtClean="0"/>
              <a:t>Fail Line when DC031 (Claim Status) = 22 (Reversal of Payment) and DC059 (Claim Line Type) = O </a:t>
            </a:r>
          </a:p>
          <a:p>
            <a:pPr>
              <a:buNone/>
            </a:pPr>
            <a:r>
              <a:rPr lang="en-US" sz="2000" dirty="0" smtClean="0"/>
              <a:t>	</a:t>
            </a:r>
            <a:r>
              <a:rPr lang="en-US" sz="2000" b="1" dirty="0" smtClean="0"/>
              <a:t>Edit Language:</a:t>
            </a:r>
            <a:r>
              <a:rPr lang="en-US" sz="2000" dirty="0" smtClean="0"/>
              <a:t>  A reversal claim cannot be listed as an original. (Review DC031 DC059)</a:t>
            </a:r>
          </a:p>
          <a:p>
            <a:pPr>
              <a:buNone/>
            </a:pPr>
            <a:r>
              <a:rPr lang="en-US" sz="2000" dirty="0" smtClean="0"/>
              <a:t>Fail Line when MC038 (Claim Status) = 22 (Reversal of Payment) and  MC138 (Claim Line Type) = O</a:t>
            </a:r>
          </a:p>
          <a:p>
            <a:pPr>
              <a:buNone/>
            </a:pPr>
            <a:r>
              <a:rPr lang="en-US" sz="2000" dirty="0" smtClean="0"/>
              <a:t>	</a:t>
            </a:r>
            <a:r>
              <a:rPr lang="en-US" sz="2000" b="1" dirty="0" smtClean="0"/>
              <a:t>Edit Language:</a:t>
            </a:r>
            <a:r>
              <a:rPr lang="en-US" sz="2000" dirty="0" smtClean="0"/>
              <a:t>  A reversal claim cannot be listed as an original. (Review MC038 MC138)</a:t>
            </a:r>
          </a:p>
          <a:p>
            <a:pPr>
              <a:buNone/>
            </a:pPr>
            <a:r>
              <a:rPr lang="en-US" sz="2000" dirty="0" smtClean="0"/>
              <a:t>Fail Line when PC025 (Claim Status) = 22 (Reversal of Payment) and PC110 (Claim Line Type) = O, </a:t>
            </a:r>
          </a:p>
          <a:p>
            <a:pPr>
              <a:buNone/>
            </a:pPr>
            <a:r>
              <a:rPr lang="en-US" sz="2000" dirty="0" smtClean="0"/>
              <a:t>	</a:t>
            </a:r>
            <a:r>
              <a:rPr lang="en-US" sz="2000" b="1" dirty="0" smtClean="0"/>
              <a:t>Edit Language:</a:t>
            </a:r>
            <a:r>
              <a:rPr lang="en-US" sz="2000" dirty="0" smtClean="0"/>
              <a:t>  A reversal claim cannot be listed as an original. (Review PC025 PC110)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915FD0-DBBE-4A51-AD51-362F3F4E556B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EDIT REVIEW: VERSIONING</a:t>
            </a:r>
            <a:br>
              <a:rPr lang="en-US" dirty="0" smtClean="0"/>
            </a:br>
            <a:r>
              <a:rPr lang="en-US" dirty="0" smtClean="0"/>
              <a:t>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b="1" u="sng" dirty="0" smtClean="0"/>
              <a:t>Line Warnings</a:t>
            </a:r>
            <a:endParaRPr lang="en-US" sz="2400" dirty="0" smtClean="0"/>
          </a:p>
          <a:p>
            <a:pPr>
              <a:buNone/>
            </a:pPr>
            <a:r>
              <a:rPr lang="en-US" sz="1600" dirty="0" smtClean="0"/>
              <a:t> </a:t>
            </a:r>
          </a:p>
          <a:p>
            <a:pPr>
              <a:buNone/>
            </a:pPr>
            <a:r>
              <a:rPr lang="en-US" sz="1800" dirty="0" smtClean="0"/>
              <a:t>Fail Line when DC005A (Version) = 0 and DC059 (Claim Line Type) = V, or  B</a:t>
            </a:r>
          </a:p>
          <a:p>
            <a:pPr>
              <a:buNone/>
            </a:pPr>
            <a:r>
              <a:rPr lang="en-US" sz="1800" dirty="0" smtClean="0"/>
              <a:t>	</a:t>
            </a:r>
            <a:r>
              <a:rPr lang="en-US" sz="1800" b="1" dirty="0" smtClean="0"/>
              <a:t>Edit Language:</a:t>
            </a:r>
            <a:r>
              <a:rPr lang="en-US" sz="1800" dirty="0" smtClean="0"/>
              <a:t> WARNING: Claim Line Type (DC059) must be O when Version (DC005A) is 0.</a:t>
            </a:r>
          </a:p>
          <a:p>
            <a:pPr>
              <a:buNone/>
            </a:pPr>
            <a:r>
              <a:rPr lang="en-US" sz="1800" dirty="0" smtClean="0"/>
              <a:t>Fail Line when MC005A (Version) = 0 and  MC138 (Claim Line Type) = V or B</a:t>
            </a:r>
          </a:p>
          <a:p>
            <a:pPr>
              <a:buNone/>
            </a:pPr>
            <a:r>
              <a:rPr lang="en-US" sz="1800" dirty="0" smtClean="0"/>
              <a:t>	</a:t>
            </a:r>
            <a:r>
              <a:rPr lang="en-US" sz="1800" b="1" dirty="0" smtClean="0"/>
              <a:t>Edit Language:</a:t>
            </a:r>
            <a:r>
              <a:rPr lang="en-US" sz="1800" dirty="0" smtClean="0"/>
              <a:t> </a:t>
            </a:r>
            <a:r>
              <a:rPr lang="en-US" sz="1800" dirty="0" err="1" smtClean="0"/>
              <a:t>WARNING:Claim</a:t>
            </a:r>
            <a:r>
              <a:rPr lang="en-US" sz="1800" dirty="0" smtClean="0"/>
              <a:t> Line Type ( MC138) must be O when Version (DC005A) is 0.</a:t>
            </a:r>
          </a:p>
          <a:p>
            <a:pPr>
              <a:buNone/>
            </a:pPr>
            <a:r>
              <a:rPr lang="en-US" sz="1800" dirty="0" smtClean="0"/>
              <a:t>Fail Line when PC005A (Version) = 0 and PC110 (Claim Line Type= V or B</a:t>
            </a:r>
          </a:p>
          <a:p>
            <a:pPr>
              <a:buNone/>
            </a:pPr>
            <a:r>
              <a:rPr lang="en-US" sz="1800" dirty="0" smtClean="0"/>
              <a:t>	</a:t>
            </a:r>
            <a:r>
              <a:rPr lang="en-US" sz="1800" b="1" dirty="0" smtClean="0"/>
              <a:t>Edit Language:</a:t>
            </a:r>
            <a:r>
              <a:rPr lang="en-US" sz="1800" dirty="0" smtClean="0"/>
              <a:t> </a:t>
            </a:r>
            <a:r>
              <a:rPr lang="en-US" sz="1800" dirty="0" err="1" smtClean="0"/>
              <a:t>WARNING:Claim</a:t>
            </a:r>
            <a:r>
              <a:rPr lang="en-US" sz="1800" dirty="0" smtClean="0"/>
              <a:t> Line Type (PC110) must be O when Version (DC005A) is 0.</a:t>
            </a:r>
          </a:p>
          <a:p>
            <a:pPr>
              <a:buNone/>
            </a:pPr>
            <a:r>
              <a:rPr lang="en-US" sz="1800" dirty="0" smtClean="0"/>
              <a:t> </a:t>
            </a:r>
          </a:p>
          <a:p>
            <a:pPr>
              <a:buNone/>
            </a:pPr>
            <a:r>
              <a:rPr lang="en-US" sz="1600" dirty="0" smtClean="0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915FD0-DBBE-4A51-AD51-362F3F4E556B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EDIT REVIEW: VERSIONING</a:t>
            </a:r>
            <a:br>
              <a:rPr lang="en-US" dirty="0" smtClean="0"/>
            </a:br>
            <a:r>
              <a:rPr lang="en-US" dirty="0" smtClean="0"/>
              <a:t>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b="1" u="sng" dirty="0" smtClean="0"/>
              <a:t>Line Warnings</a:t>
            </a:r>
            <a:endParaRPr lang="en-US" sz="2400" dirty="0" smtClean="0"/>
          </a:p>
          <a:p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Fail Line when DC031 (Claim Status) = 22 (Reversal of Payment) and DC059 (Claim Line Type) =  R or A </a:t>
            </a:r>
          </a:p>
          <a:p>
            <a:pPr>
              <a:buNone/>
            </a:pPr>
            <a:r>
              <a:rPr lang="en-US" sz="1600" dirty="0" smtClean="0"/>
              <a:t>	</a:t>
            </a:r>
            <a:r>
              <a:rPr lang="en-US" sz="1600" b="1" dirty="0" smtClean="0"/>
              <a:t>Edit Language:</a:t>
            </a:r>
            <a:r>
              <a:rPr lang="en-US" sz="1600" dirty="0" smtClean="0"/>
              <a:t> WARNING: A reversal claim cannot be listed as a replacement or amendment. (Review DC031 DC059)</a:t>
            </a:r>
          </a:p>
          <a:p>
            <a:pPr>
              <a:buNone/>
            </a:pPr>
            <a:r>
              <a:rPr lang="en-US" sz="1600" dirty="0" smtClean="0"/>
              <a:t>Fail Line when MC038 (Claim Status) = 22 (Reversal of Payment) and MC138 (Claim Line Type) =  R or A</a:t>
            </a:r>
          </a:p>
          <a:p>
            <a:pPr>
              <a:buNone/>
            </a:pPr>
            <a:r>
              <a:rPr lang="en-US" sz="1600" dirty="0" smtClean="0"/>
              <a:t>	</a:t>
            </a:r>
            <a:r>
              <a:rPr lang="en-US" sz="1600" b="1" dirty="0" smtClean="0"/>
              <a:t>Edit Language:</a:t>
            </a:r>
            <a:r>
              <a:rPr lang="en-US" sz="1600" dirty="0" smtClean="0"/>
              <a:t>  WARNING:A reversal claim cannot be listed as  a replacement or amendment. (Review MC038 MC138)</a:t>
            </a:r>
          </a:p>
          <a:p>
            <a:pPr>
              <a:buNone/>
            </a:pPr>
            <a:r>
              <a:rPr lang="en-US" sz="1600" dirty="0" smtClean="0"/>
              <a:t>Fail Line when PC025 (Claim Status) = 22 (Reversal of Payment) and PC110 (Claim Line Type) = O, R or A</a:t>
            </a:r>
          </a:p>
          <a:p>
            <a:pPr>
              <a:buNone/>
            </a:pPr>
            <a:r>
              <a:rPr lang="en-US" sz="1600" dirty="0" smtClean="0"/>
              <a:t>	</a:t>
            </a:r>
            <a:r>
              <a:rPr lang="en-US" sz="1600" b="1" dirty="0" smtClean="0"/>
              <a:t>Edit Language:</a:t>
            </a:r>
            <a:r>
              <a:rPr lang="en-US" sz="1600" dirty="0" smtClean="0"/>
              <a:t>  WARNING:A reversal claim cannot be listed as a replacement or amendment. (Review PC025 PC110)</a:t>
            </a:r>
          </a:p>
          <a:p>
            <a:pPr>
              <a:buNone/>
            </a:pPr>
            <a:r>
              <a:rPr lang="en-US" b="1" dirty="0" smtClean="0"/>
              <a:t> 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915FD0-DBBE-4A51-AD51-362F3F4E556B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EDIT REVIEW :TME </a:t>
            </a:r>
            <a:br>
              <a:rPr lang="en-US" dirty="0" smtClean="0"/>
            </a:br>
            <a:r>
              <a:rPr lang="en-US" dirty="0" smtClean="0"/>
              <a:t> ME125 &amp; PV031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A36E-6A91-4E21-AF8F-37C620A5BC3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182880" indent="0">
              <a:buNone/>
            </a:pPr>
            <a:endParaRPr lang="en-US" sz="2000" dirty="0" smtClean="0"/>
          </a:p>
          <a:p>
            <a:r>
              <a:rPr lang="en-US" sz="2000" dirty="0" smtClean="0"/>
              <a:t>In accordance with the TME current submission standards, the APCD will also allow the usage of the generic codes 999996 and 999997 under the certain circumstances </a:t>
            </a:r>
          </a:p>
          <a:p>
            <a:endParaRPr lang="en-US" sz="2000" dirty="0" smtClean="0"/>
          </a:p>
          <a:p>
            <a:r>
              <a:rPr lang="en-US" sz="2000" dirty="0" smtClean="0"/>
              <a:t>Phase out usage of 999997 by April 2014</a:t>
            </a:r>
          </a:p>
          <a:p>
            <a:endParaRPr lang="en-US" sz="2000" dirty="0" smtClean="0"/>
          </a:p>
          <a:p>
            <a:r>
              <a:rPr lang="en-US" sz="2000" dirty="0" smtClean="0"/>
              <a:t>Utilize the </a:t>
            </a:r>
            <a:r>
              <a:rPr lang="en-US" sz="2000" dirty="0" err="1" smtClean="0"/>
              <a:t>orgid</a:t>
            </a:r>
            <a:r>
              <a:rPr lang="en-US" sz="2000" dirty="0" smtClean="0"/>
              <a:t> of the Parent Physician Group instead of 999997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HIAtemplate_20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IAtemplate_Text Slide Option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HIAtemplate_Slides w/ Object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HIAtemplate_Blank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CHIAtemplate_2013</Template>
  <TotalTime>2926</TotalTime>
  <Words>407</Words>
  <Application>Microsoft Office PowerPoint</Application>
  <PresentationFormat>On-screen Show (4:3)</PresentationFormat>
  <Paragraphs>203</Paragraphs>
  <Slides>20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CHIAtemplate_2013</vt:lpstr>
      <vt:lpstr>CHIAtemplate_Text Slide Options</vt:lpstr>
      <vt:lpstr>CHIAtemplate_Slides w/ Objects</vt:lpstr>
      <vt:lpstr>CHIAtemplate_Blank Slide</vt:lpstr>
      <vt:lpstr>PowerPoint Presentation</vt:lpstr>
      <vt:lpstr>AGENDA</vt:lpstr>
      <vt:lpstr>EDIT UPDATE REVIEW</vt:lpstr>
      <vt:lpstr>EDIT REVIEW: VERSIONING JULY 2013 TAG</vt:lpstr>
      <vt:lpstr>EDIT REVIEW: VERSIONING UPDATE</vt:lpstr>
      <vt:lpstr>EDIT REVIEW: VERSIONING UPDATE</vt:lpstr>
      <vt:lpstr>EDIT REVIEW: VERSIONING UPDATE</vt:lpstr>
      <vt:lpstr>EDIT REVIEW: VERSIONING UPDATE</vt:lpstr>
      <vt:lpstr>EDIT REVIEW :TME   ME125 &amp; PV031</vt:lpstr>
      <vt:lpstr>EDIT REVIEW: RACP</vt:lpstr>
      <vt:lpstr>EDIT REVIEW: DATA TYPE MISMATCH</vt:lpstr>
      <vt:lpstr>EDIT REVIEW: DATA TYPE MISMATCH REMOVAL</vt:lpstr>
      <vt:lpstr>EDIT REVIEW: DATA TYPE MISMATCH CHANGE</vt:lpstr>
      <vt:lpstr>TESTING VERSION 3.0</vt:lpstr>
      <vt:lpstr>DATA VALIDATION PROJECTS</vt:lpstr>
      <vt:lpstr>DATA VALIDATION PROJECTS</vt:lpstr>
      <vt:lpstr>PowerPoint Presentation</vt:lpstr>
      <vt:lpstr>WRAP-UP</vt:lpstr>
      <vt:lpstr>TAG SCHEDULE</vt:lpstr>
      <vt:lpstr>QUESTIONS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oreProperties xmlns="http://schemas.openxmlformats.org/package/2006/metadata/core-properties" xmlns:cp="http://schemas.openxmlformats.org/package/2006/metadata/core-properties" xmlns:dc="http://purl.org/dc/elements/1.1/" xmlns:dcterms="http://purl.org/dc/terms/" xmlns:xsi="http://www.w3.org/2001/XMLSchema-instance">
  <dcterms:created xsi:type="dcterms:W3CDTF">2013-04-09T02:23:53Z</dcterms:created>
  <dc:creator>KATHY HINES</dc:creator>
  <lastModifiedBy>Rick Vogel</lastModifiedBy>
  <dcterms:modified xsi:type="dcterms:W3CDTF">2013-10-09T12:09:52Z</dcterms:modified>
  <revision>273</revision>
  <dc:title>Slide 1</dc:title>
</coreProperties>
</file>