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theme/theme6.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71" r:id="rId2"/>
    <p:sldMasterId id="2147483674" r:id="rId3"/>
    <p:sldMasterId id="2147483678" r:id="rId4"/>
  </p:sldMasterIdLst>
  <p:notesMasterIdLst>
    <p:notesMasterId r:id="rId28"/>
  </p:notesMasterIdLst>
  <p:handoutMasterIdLst>
    <p:handoutMasterId r:id="rId29"/>
  </p:handoutMasterIdLst>
  <p:sldIdLst>
    <p:sldId id="257" r:id="rId5"/>
    <p:sldId id="365" r:id="rId6"/>
    <p:sldId id="369" r:id="rId7"/>
    <p:sldId id="350" r:id="rId8"/>
    <p:sldId id="360" r:id="rId9"/>
    <p:sldId id="362" r:id="rId10"/>
    <p:sldId id="361" r:id="rId11"/>
    <p:sldId id="366" r:id="rId12"/>
    <p:sldId id="367" r:id="rId13"/>
    <p:sldId id="364" r:id="rId14"/>
    <p:sldId id="355" r:id="rId15"/>
    <p:sldId id="363" r:id="rId16"/>
    <p:sldId id="359" r:id="rId17"/>
    <p:sldId id="356" r:id="rId18"/>
    <p:sldId id="346" r:id="rId19"/>
    <p:sldId id="374" r:id="rId20"/>
    <p:sldId id="370" r:id="rId21"/>
    <p:sldId id="371" r:id="rId22"/>
    <p:sldId id="372" r:id="rId23"/>
    <p:sldId id="373" r:id="rId24"/>
    <p:sldId id="271" r:id="rId25"/>
    <p:sldId id="274" r:id="rId26"/>
    <p:sldId id="273" r:id="rId27"/>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112" autoAdjust="0"/>
  </p:normalViewPr>
  <p:slideViewPr>
    <p:cSldViewPr snapToGrid="0" snapToObjects="1" showGuides="1">
      <p:cViewPr varScale="1">
        <p:scale>
          <a:sx n="61" d="100"/>
          <a:sy n="61" d="100"/>
        </p:scale>
        <p:origin x="-1812" y="-78"/>
      </p:cViewPr>
      <p:guideLst>
        <p:guide orient="horz" pos="1019"/>
        <p:guide pos="295"/>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6" tIns="46652" rIns="93306" bIns="46652" rtlCol="0"/>
          <a:lstStyle>
            <a:lvl1pPr algn="l">
              <a:defRPr sz="1200"/>
            </a:lvl1pPr>
          </a:lstStyle>
          <a:p>
            <a:endParaRPr lang="en-US"/>
          </a:p>
        </p:txBody>
      </p:sp>
      <p:sp>
        <p:nvSpPr>
          <p:cNvPr id="3" name="Date Placeholder 2"/>
          <p:cNvSpPr>
            <a:spLocks noGrp="1"/>
          </p:cNvSpPr>
          <p:nvPr>
            <p:ph type="dt" sz="quarter" idx="1"/>
          </p:nvPr>
        </p:nvSpPr>
        <p:spPr>
          <a:xfrm>
            <a:off x="3978134" y="0"/>
            <a:ext cx="3043343" cy="465455"/>
          </a:xfrm>
          <a:prstGeom prst="rect">
            <a:avLst/>
          </a:prstGeom>
        </p:spPr>
        <p:txBody>
          <a:bodyPr vert="horz" lIns="93306" tIns="46652" rIns="93306" bIns="46652" rtlCol="0"/>
          <a:lstStyle>
            <a:lvl1pPr algn="r">
              <a:defRPr sz="1200"/>
            </a:lvl1pPr>
          </a:lstStyle>
          <a:p>
            <a:fld id="{52CBF68B-4603-47A2-8D88-3CE54074F25F}" type="datetimeFigureOut">
              <a:rPr lang="en-US" smtClean="0"/>
              <a:pPr/>
              <a:t>1/14/2014</a:t>
            </a:fld>
            <a:endParaRPr lang="en-US"/>
          </a:p>
        </p:txBody>
      </p:sp>
      <p:sp>
        <p:nvSpPr>
          <p:cNvPr id="4" name="Footer Placeholder 3"/>
          <p:cNvSpPr>
            <a:spLocks noGrp="1"/>
          </p:cNvSpPr>
          <p:nvPr>
            <p:ph type="ftr" sz="quarter" idx="2"/>
          </p:nvPr>
        </p:nvSpPr>
        <p:spPr>
          <a:xfrm>
            <a:off x="0" y="8842031"/>
            <a:ext cx="3043343" cy="465455"/>
          </a:xfrm>
          <a:prstGeom prst="rect">
            <a:avLst/>
          </a:prstGeom>
        </p:spPr>
        <p:txBody>
          <a:bodyPr vert="horz" lIns="93306" tIns="46652" rIns="93306" bIns="46652" rtlCol="0" anchor="b"/>
          <a:lstStyle>
            <a:lvl1pPr algn="l">
              <a:defRPr sz="1200"/>
            </a:lvl1pPr>
          </a:lstStyle>
          <a:p>
            <a:endParaRPr lang="en-US"/>
          </a:p>
        </p:txBody>
      </p:sp>
      <p:sp>
        <p:nvSpPr>
          <p:cNvPr id="5" name="Slide Number Placeholder 4"/>
          <p:cNvSpPr>
            <a:spLocks noGrp="1"/>
          </p:cNvSpPr>
          <p:nvPr>
            <p:ph type="sldNum" sz="quarter" idx="3"/>
          </p:nvPr>
        </p:nvSpPr>
        <p:spPr>
          <a:xfrm>
            <a:off x="3978134" y="8842031"/>
            <a:ext cx="3043343" cy="465455"/>
          </a:xfrm>
          <a:prstGeom prst="rect">
            <a:avLst/>
          </a:prstGeom>
        </p:spPr>
        <p:txBody>
          <a:bodyPr vert="horz" lIns="93306" tIns="46652" rIns="93306" bIns="46652" rtlCol="0" anchor="b"/>
          <a:lstStyle>
            <a:lvl1pPr algn="r">
              <a:defRPr sz="1200"/>
            </a:lvl1pPr>
          </a:lstStyle>
          <a:p>
            <a:fld id="{96B69422-9BB5-44FC-95F9-4B06D7ADC4AE}" type="slidenum">
              <a:rPr lang="en-US" smtClean="0"/>
              <a:pPr/>
              <a:t>‹#›</a:t>
            </a:fld>
            <a:endParaRPr lang="en-US"/>
          </a:p>
        </p:txBody>
      </p:sp>
    </p:spTree>
    <p:extLst>
      <p:ext uri="{BB962C8B-B14F-4D97-AF65-F5344CB8AC3E}">
        <p14:creationId xmlns:p14="http://schemas.microsoft.com/office/powerpoint/2010/main" xmlns="" val="1382453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6" tIns="46652" rIns="93306" bIns="46652" rtlCol="0"/>
          <a:lstStyle>
            <a:lvl1pPr algn="l">
              <a:defRPr sz="1200"/>
            </a:lvl1pPr>
          </a:lstStyle>
          <a:p>
            <a:endParaRPr lang="en-US"/>
          </a:p>
        </p:txBody>
      </p:sp>
      <p:sp>
        <p:nvSpPr>
          <p:cNvPr id="3" name="Date Placeholder 2"/>
          <p:cNvSpPr>
            <a:spLocks noGrp="1"/>
          </p:cNvSpPr>
          <p:nvPr>
            <p:ph type="dt" idx="1"/>
          </p:nvPr>
        </p:nvSpPr>
        <p:spPr>
          <a:xfrm>
            <a:off x="3978134" y="0"/>
            <a:ext cx="3043343" cy="465455"/>
          </a:xfrm>
          <a:prstGeom prst="rect">
            <a:avLst/>
          </a:prstGeom>
        </p:spPr>
        <p:txBody>
          <a:bodyPr vert="horz" lIns="93306" tIns="46652" rIns="93306" bIns="46652" rtlCol="0"/>
          <a:lstStyle>
            <a:lvl1pPr algn="r">
              <a:defRPr sz="1200"/>
            </a:lvl1pPr>
          </a:lstStyle>
          <a:p>
            <a:fld id="{0A8360A1-FC21-43C4-B316-4BC452518222}" type="datetimeFigureOut">
              <a:rPr lang="en-US" smtClean="0"/>
              <a:pPr/>
              <a:t>1/14/2014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6" tIns="46652" rIns="93306" bIns="46652" rtlCol="0" anchor="ctr"/>
          <a:lstStyle/>
          <a:p>
            <a:endParaRPr lang="en-US"/>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3306" tIns="46652" rIns="93306" bIns="4665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1"/>
            <a:ext cx="3043343" cy="465455"/>
          </a:xfrm>
          <a:prstGeom prst="rect">
            <a:avLst/>
          </a:prstGeom>
        </p:spPr>
        <p:txBody>
          <a:bodyPr vert="horz" lIns="93306" tIns="46652" rIns="93306" bIns="46652" rtlCol="0" anchor="b"/>
          <a:lstStyle>
            <a:lvl1pPr algn="l">
              <a:defRPr sz="1200"/>
            </a:lvl1pPr>
          </a:lstStyle>
          <a:p>
            <a:endParaRPr lang="en-US"/>
          </a:p>
        </p:txBody>
      </p:sp>
      <p:sp>
        <p:nvSpPr>
          <p:cNvPr id="7" name="Slide Number Placeholder 6"/>
          <p:cNvSpPr>
            <a:spLocks noGrp="1"/>
          </p:cNvSpPr>
          <p:nvPr>
            <p:ph type="sldNum" sz="quarter" idx="5"/>
          </p:nvPr>
        </p:nvSpPr>
        <p:spPr>
          <a:xfrm>
            <a:off x="3978134" y="8842031"/>
            <a:ext cx="3043343" cy="465455"/>
          </a:xfrm>
          <a:prstGeom prst="rect">
            <a:avLst/>
          </a:prstGeom>
        </p:spPr>
        <p:txBody>
          <a:bodyPr vert="horz" lIns="93306" tIns="46652" rIns="93306" bIns="46652" rtlCol="0" anchor="b"/>
          <a:lstStyle>
            <a:lvl1pPr algn="r">
              <a:defRPr sz="1200"/>
            </a:lvl1pPr>
          </a:lstStyle>
          <a:p>
            <a:fld id="{64D868C0-CEF8-4FCB-ACE4-ED790D858834}" type="slidenum">
              <a:rPr lang="en-US" smtClean="0"/>
              <a:pPr/>
              <a:t>‹#›</a:t>
            </a:fld>
            <a:endParaRPr lang="en-US"/>
          </a:p>
        </p:txBody>
      </p:sp>
    </p:spTree>
    <p:extLst>
      <p:ext uri="{BB962C8B-B14F-4D97-AF65-F5344CB8AC3E}">
        <p14:creationId xmlns:p14="http://schemas.microsoft.com/office/powerpoint/2010/main" xmlns="" val="2286693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4D868C0-CEF8-4FCB-ACE4-ED790D85883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4D868C0-CEF8-4FCB-ACE4-ED790D85883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D83355-8149-4970-ABB5-216C115AE2F7}" type="slidenum">
              <a:rPr lang="en-US" smtClean="0"/>
              <a:pPr/>
              <a:t>18</a:t>
            </a:fld>
            <a:endParaRPr lang="en-US"/>
          </a:p>
        </p:txBody>
      </p:sp>
    </p:spTree>
    <p:extLst>
      <p:ext uri="{BB962C8B-B14F-4D97-AF65-F5344CB8AC3E}">
        <p14:creationId xmlns:p14="http://schemas.microsoft.com/office/powerpoint/2010/main" xmlns="" val="3401420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D83355-8149-4970-ABB5-216C115AE2F7}" type="slidenum">
              <a:rPr lang="en-US" smtClean="0"/>
              <a:pPr/>
              <a:t>19</a:t>
            </a:fld>
            <a:endParaRPr lang="en-US"/>
          </a:p>
        </p:txBody>
      </p:sp>
    </p:spTree>
    <p:extLst>
      <p:ext uri="{BB962C8B-B14F-4D97-AF65-F5344CB8AC3E}">
        <p14:creationId xmlns:p14="http://schemas.microsoft.com/office/powerpoint/2010/main" xmlns="" val="3401420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4D868C0-CEF8-4FCB-ACE4-ED790D85883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D83355-8149-4970-ABB5-216C115AE2F7}" type="slidenum">
              <a:rPr lang="en-US" smtClean="0"/>
              <a:pPr/>
              <a:t>20</a:t>
            </a:fld>
            <a:endParaRPr lang="en-US"/>
          </a:p>
        </p:txBody>
      </p:sp>
    </p:spTree>
    <p:extLst>
      <p:ext uri="{BB962C8B-B14F-4D97-AF65-F5344CB8AC3E}">
        <p14:creationId xmlns:p14="http://schemas.microsoft.com/office/powerpoint/2010/main" xmlns="" val="3401420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4D868C0-CEF8-4FCB-ACE4-ED790D85883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o Web Address">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sz="1050">
                <a:latin typeface="Arial"/>
                <a:cs typeface="Arial"/>
              </a:defRPr>
            </a:lvl1pPr>
          </a:lstStyle>
          <a:p>
            <a:fld id="{5BD327E0-4AEA-5447-AD5A-BFD376AB0356}" type="datetimeFigureOut">
              <a:rPr lang="en-US" smtClean="0"/>
              <a:pPr/>
              <a:t>1/14/2014</a:t>
            </a:fld>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sz="1100">
                <a:latin typeface="Arial"/>
                <a:cs typeface="Arial"/>
              </a:defRPr>
            </a:lvl1pPr>
          </a:lstStyle>
          <a:p>
            <a:fld id="{CC5DEE3D-B2C0-CF45-B59A-D1D5ADF78D6D}" type="slidenum">
              <a:rPr lang="en-US" smtClean="0"/>
              <a:pPr/>
              <a:t>‹#›</a:t>
            </a:fld>
            <a:endParaRPr lang="en-US" dirty="0"/>
          </a:p>
        </p:txBody>
      </p:sp>
    </p:spTree>
    <p:extLst>
      <p:ext uri="{BB962C8B-B14F-4D97-AF65-F5344CB8AC3E}">
        <p14:creationId xmlns:p14="http://schemas.microsoft.com/office/powerpoint/2010/main" xmlns="" val="370919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onl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a:t>
            </a:fld>
            <a:endParaRPr lang="en-US" dirty="0"/>
          </a:p>
        </p:txBody>
      </p:sp>
      <p:sp>
        <p:nvSpPr>
          <p:cNvPr id="8" name="Text Placeholder 7"/>
          <p:cNvSpPr>
            <a:spLocks noGrp="1"/>
          </p:cNvSpPr>
          <p:nvPr>
            <p:ph type="body" sz="quarter" idx="11"/>
          </p:nvPr>
        </p:nvSpPr>
        <p:spPr>
          <a:xfrm>
            <a:off x="457162" y="1606549"/>
            <a:ext cx="8218487" cy="4381655"/>
          </a:xfrm>
        </p:spPr>
        <p:txBody>
          <a:bodyPr/>
          <a:lstStyle>
            <a:lvl2pPr marL="798513" indent="-341313">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xmlns="" val="2959105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w/ 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a:t>
            </a:fld>
            <a:endParaRPr lang="en-US" dirty="0"/>
          </a:p>
        </p:txBody>
      </p:sp>
      <p:sp>
        <p:nvSpPr>
          <p:cNvPr id="8" name="Text Placeholder 7"/>
          <p:cNvSpPr>
            <a:spLocks noGrp="1"/>
          </p:cNvSpPr>
          <p:nvPr>
            <p:ph type="body" sz="quarter" idx="11"/>
          </p:nvPr>
        </p:nvSpPr>
        <p:spPr>
          <a:xfrm>
            <a:off x="457162" y="1606549"/>
            <a:ext cx="3836057" cy="4381655"/>
          </a:xfrm>
        </p:spPr>
        <p:txBody>
          <a:bodyPr/>
          <a:lstStyle>
            <a:lvl1pPr marL="231775" indent="-231775">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Chart Placeholder 4"/>
          <p:cNvSpPr>
            <a:spLocks noGrp="1"/>
          </p:cNvSpPr>
          <p:nvPr>
            <p:ph type="chart" sz="quarter" idx="12"/>
          </p:nvPr>
        </p:nvSpPr>
        <p:spPr>
          <a:xfrm>
            <a:off x="4293219" y="1606550"/>
            <a:ext cx="4382429" cy="4381654"/>
          </a:xfrm>
        </p:spPr>
        <p:txBody>
          <a:bodyPr/>
          <a:lstStyle>
            <a:lvl1pPr marL="0" indent="0" algn="ctr">
              <a:buFontTx/>
              <a:buNone/>
              <a:defRPr sz="2000"/>
            </a:lvl1pPr>
          </a:lstStyle>
          <a:p>
            <a:endParaRPr lang="en-US" dirty="0"/>
          </a:p>
        </p:txBody>
      </p:sp>
    </p:spTree>
    <p:extLst>
      <p:ext uri="{BB962C8B-B14F-4D97-AF65-F5344CB8AC3E}">
        <p14:creationId xmlns:p14="http://schemas.microsoft.com/office/powerpoint/2010/main" xmlns="" val="372121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Bullet Tex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339165" y="6179616"/>
            <a:ext cx="457701" cy="365125"/>
          </a:xfrm>
          <a:prstGeom prst="rect">
            <a:avLst/>
          </a:prstGeom>
        </p:spPr>
        <p:txBody>
          <a:bodyPr/>
          <a:lstStyle>
            <a:lvl1pPr>
              <a:defRPr sz="1400">
                <a:solidFill>
                  <a:schemeClr val="bg1"/>
                </a:solidFill>
                <a:latin typeface="Arial"/>
                <a:cs typeface="Arial"/>
              </a:defRPr>
            </a:lvl1pPr>
          </a:lstStyle>
          <a:p>
            <a:pPr defTabSz="457200"/>
            <a:fld id="{E00E6504-0678-4484-AFD9-7612865C634A}" type="slidenum">
              <a:rPr lang="en-US" smtClean="0">
                <a:solidFill>
                  <a:prstClr val="white"/>
                </a:solidFill>
              </a:rPr>
              <a:pPr defTabSz="457200"/>
              <a:t>‹#›</a:t>
            </a:fld>
            <a:endParaRPr lang="en-US" dirty="0">
              <a:solidFill>
                <a:prstClr val="white"/>
              </a:solidFill>
            </a:endParaRPr>
          </a:p>
        </p:txBody>
      </p:sp>
      <p:sp>
        <p:nvSpPr>
          <p:cNvPr id="8" name="Title 1"/>
          <p:cNvSpPr>
            <a:spLocks noGrp="1"/>
          </p:cNvSpPr>
          <p:nvPr>
            <p:ph type="title" hasCustomPrompt="1"/>
          </p:nvPr>
        </p:nvSpPr>
        <p:spPr>
          <a:xfrm>
            <a:off x="468156" y="570744"/>
            <a:ext cx="8229600" cy="1143000"/>
          </a:xfrm>
          <a:prstGeom prst="rect">
            <a:avLst/>
          </a:prstGeom>
        </p:spPr>
        <p:txBody>
          <a:bodyPr>
            <a:normAutofit/>
          </a:bodyPr>
          <a:lstStyle>
            <a:lvl1pPr algn="l">
              <a:defRPr sz="3600" b="1">
                <a:solidFill>
                  <a:srgbClr val="004178"/>
                </a:solidFill>
                <a:latin typeface="Arial" pitchFamily="34" charset="0"/>
                <a:cs typeface="Arial" pitchFamily="34" charset="0"/>
              </a:defRPr>
            </a:lvl1pPr>
          </a:lstStyle>
          <a:p>
            <a:r>
              <a:rPr lang="en-US" dirty="0" smtClean="0"/>
              <a:t>Click to add a slide title</a:t>
            </a:r>
            <a:endParaRPr lang="en-US" dirty="0"/>
          </a:p>
        </p:txBody>
      </p:sp>
      <p:sp>
        <p:nvSpPr>
          <p:cNvPr id="9" name="Content Placeholder 2"/>
          <p:cNvSpPr>
            <a:spLocks noGrp="1"/>
          </p:cNvSpPr>
          <p:nvPr>
            <p:ph idx="1" hasCustomPrompt="1"/>
          </p:nvPr>
        </p:nvSpPr>
        <p:spPr>
          <a:xfrm>
            <a:off x="476054" y="1901864"/>
            <a:ext cx="8229600" cy="4112439"/>
          </a:xfrm>
          <a:prstGeom prst="rect">
            <a:avLst/>
          </a:prstGeom>
        </p:spPr>
        <p:txBody>
          <a:bodyPr/>
          <a:lstStyle>
            <a:lvl1pPr>
              <a:defRPr b="0" i="0">
                <a:solidFill>
                  <a:srgbClr val="004178"/>
                </a:solidFill>
                <a:latin typeface="Arial"/>
                <a:cs typeface="Arial"/>
              </a:defRPr>
            </a:lvl1pPr>
            <a:lvl2pPr>
              <a:defRPr b="0" i="0">
                <a:solidFill>
                  <a:srgbClr val="004178"/>
                </a:solidFill>
                <a:latin typeface="Arial"/>
                <a:cs typeface="Arial"/>
              </a:defRPr>
            </a:lvl2pPr>
            <a:lvl3pPr>
              <a:defRPr b="0" i="0">
                <a:solidFill>
                  <a:srgbClr val="004178"/>
                </a:solidFill>
                <a:latin typeface="Arial"/>
                <a:cs typeface="Arial"/>
              </a:defRPr>
            </a:lvl3pPr>
            <a:lvl4pPr>
              <a:defRPr b="0" i="0">
                <a:solidFill>
                  <a:srgbClr val="004178"/>
                </a:solidFill>
                <a:latin typeface="Arial"/>
                <a:cs typeface="Arial"/>
              </a:defRPr>
            </a:lvl4pPr>
            <a:lvl5pPr>
              <a:defRPr b="0" i="0">
                <a:solidFill>
                  <a:srgbClr val="004178"/>
                </a:solidFill>
                <a:latin typeface="Arial"/>
                <a:cs typeface="Arial"/>
              </a:defRPr>
            </a:lvl5pPr>
          </a:lstStyle>
          <a:p>
            <a:pPr lvl="0"/>
            <a:r>
              <a:rPr lang="en-US" dirty="0" smtClean="0"/>
              <a:t>Click to add bulleted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userDrawn="1"/>
        </p:nvCxnSpPr>
        <p:spPr>
          <a:xfrm>
            <a:off x="460375" y="1692669"/>
            <a:ext cx="7767638" cy="0"/>
          </a:xfrm>
          <a:prstGeom prst="line">
            <a:avLst/>
          </a:prstGeom>
          <a:ln w="50800" cmpd="dbl"/>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43426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w/ 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a:t>
            </a:fld>
            <a:endParaRPr lang="en-US" dirty="0"/>
          </a:p>
        </p:txBody>
      </p:sp>
      <p:sp>
        <p:nvSpPr>
          <p:cNvPr id="5" name="Chart Placeholder 4"/>
          <p:cNvSpPr>
            <a:spLocks noGrp="1"/>
          </p:cNvSpPr>
          <p:nvPr>
            <p:ph type="chart" sz="quarter" idx="12"/>
          </p:nvPr>
        </p:nvSpPr>
        <p:spPr>
          <a:xfrm>
            <a:off x="468313" y="1606550"/>
            <a:ext cx="8207335" cy="4381654"/>
          </a:xfrm>
          <a:prstGeom prst="rect">
            <a:avLst/>
          </a:prstGeom>
        </p:spPr>
        <p:txBody>
          <a:bodyPr/>
          <a:lstStyle>
            <a:lvl1pPr marL="0" indent="0" algn="l">
              <a:buFontTx/>
              <a:buNone/>
              <a:defRPr sz="2000"/>
            </a:lvl1pPr>
          </a:lstStyle>
          <a:p>
            <a:endParaRPr lang="en-US" dirty="0"/>
          </a:p>
        </p:txBody>
      </p:sp>
    </p:spTree>
    <p:extLst>
      <p:ext uri="{BB962C8B-B14F-4D97-AF65-F5344CB8AC3E}">
        <p14:creationId xmlns:p14="http://schemas.microsoft.com/office/powerpoint/2010/main" xmlns="" val="620560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lide w/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a:t>
            </a:fld>
            <a:endParaRPr lang="en-US" dirty="0"/>
          </a:p>
        </p:txBody>
      </p:sp>
      <p:sp>
        <p:nvSpPr>
          <p:cNvPr id="6" name="Picture Placeholder 5"/>
          <p:cNvSpPr>
            <a:spLocks noGrp="1"/>
          </p:cNvSpPr>
          <p:nvPr>
            <p:ph type="pic" sz="quarter" idx="13"/>
          </p:nvPr>
        </p:nvSpPr>
        <p:spPr>
          <a:xfrm>
            <a:off x="457200" y="1617662"/>
            <a:ext cx="8229600" cy="4370541"/>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xmlns="" val="1445549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a:t>
            </a:fld>
            <a:endParaRPr lang="en-US" dirty="0"/>
          </a:p>
        </p:txBody>
      </p:sp>
    </p:spTree>
    <p:extLst>
      <p:ext uri="{BB962C8B-B14F-4D97-AF65-F5344CB8AC3E}">
        <p14:creationId xmlns:p14="http://schemas.microsoft.com/office/powerpoint/2010/main" xmlns="" val="368072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onl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a:t>
            </a:fld>
            <a:endParaRPr lang="en-US" dirty="0"/>
          </a:p>
        </p:txBody>
      </p:sp>
      <p:sp>
        <p:nvSpPr>
          <p:cNvPr id="8" name="Text Placeholder 7"/>
          <p:cNvSpPr>
            <a:spLocks noGrp="1"/>
          </p:cNvSpPr>
          <p:nvPr>
            <p:ph type="body" sz="quarter" idx="11"/>
          </p:nvPr>
        </p:nvSpPr>
        <p:spPr>
          <a:xfrm>
            <a:off x="457162" y="1606549"/>
            <a:ext cx="8218487" cy="4381655"/>
          </a:xfrm>
          <a:prstGeom prst="rect">
            <a:avLst/>
          </a:prstGeom>
        </p:spPr>
        <p:txBody>
          <a:bodyPr/>
          <a:lstStyle>
            <a:lvl2pPr marL="798513" indent="-341313">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xmlns="" val="29591053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15000"/>
          </a:schemeClr>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685800"/>
          </a:xfrm>
          <a:prstGeom prst="rect">
            <a:avLst/>
          </a:prstGeom>
          <a:solidFill>
            <a:srgbClr val="2D6B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4" descr="state_seal.png"/>
          <p:cNvPicPr>
            <a:picLocks noChangeAspect="1"/>
          </p:cNvPicPr>
          <p:nvPr/>
        </p:nvPicPr>
        <p:blipFill>
          <a:blip r:embed="rId3" cstate="print"/>
          <a:stretch>
            <a:fillRect/>
          </a:stretch>
        </p:blipFill>
        <p:spPr>
          <a:xfrm>
            <a:off x="3911366" y="990600"/>
            <a:ext cx="1270234" cy="1270234"/>
          </a:xfrm>
          <a:prstGeom prst="rect">
            <a:avLst/>
          </a:prstGeom>
        </p:spPr>
      </p:pic>
      <p:sp>
        <p:nvSpPr>
          <p:cNvPr id="6" name="Title 1"/>
          <p:cNvSpPr txBox="1">
            <a:spLocks/>
          </p:cNvSpPr>
          <p:nvPr/>
        </p:nvSpPr>
        <p:spPr bwMode="auto">
          <a:xfrm>
            <a:off x="457200" y="4419600"/>
            <a:ext cx="8229600" cy="381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2400" b="1" dirty="0" smtClean="0">
                <a:latin typeface="Arial"/>
                <a:ea typeface="ＭＳ Ｐゴシック" charset="-128"/>
                <a:cs typeface="Arial"/>
              </a:rPr>
              <a:t>Name, Title</a:t>
            </a:r>
          </a:p>
        </p:txBody>
      </p:sp>
      <p:sp>
        <p:nvSpPr>
          <p:cNvPr id="7" name="TextBox 6"/>
          <p:cNvSpPr txBox="1"/>
          <p:nvPr/>
        </p:nvSpPr>
        <p:spPr>
          <a:xfrm>
            <a:off x="762000" y="2322493"/>
            <a:ext cx="7696200" cy="584776"/>
          </a:xfrm>
          <a:prstGeom prst="rect">
            <a:avLst/>
          </a:prstGeom>
          <a:noFill/>
        </p:spPr>
        <p:txBody>
          <a:bodyPr wrap="square" rtlCol="0">
            <a:spAutoFit/>
          </a:bodyPr>
          <a:lstStyle/>
          <a:p>
            <a:pPr algn="ctr"/>
            <a:r>
              <a:rPr lang="en-US" sz="3200" b="1" dirty="0" smtClean="0">
                <a:latin typeface="Arial"/>
                <a:cs typeface="Arial"/>
              </a:rPr>
              <a:t>Presentation Title</a:t>
            </a:r>
            <a:endParaRPr lang="en-US" sz="3200" b="1" dirty="0">
              <a:latin typeface="Arial"/>
              <a:cs typeface="Arial"/>
            </a:endParaRPr>
          </a:p>
        </p:txBody>
      </p:sp>
      <p:sp>
        <p:nvSpPr>
          <p:cNvPr id="8" name="TextBox 7"/>
          <p:cNvSpPr txBox="1"/>
          <p:nvPr/>
        </p:nvSpPr>
        <p:spPr>
          <a:xfrm>
            <a:off x="914400" y="3441222"/>
            <a:ext cx="7315199" cy="749778"/>
          </a:xfrm>
          <a:prstGeom prst="rect">
            <a:avLst/>
          </a:prstGeom>
          <a:noFill/>
        </p:spPr>
        <p:txBody>
          <a:bodyPr wrap="square" rtlCol="0">
            <a:spAutoFit/>
          </a:bodyPr>
          <a:lstStyle/>
          <a:p>
            <a:pPr algn="ctr">
              <a:lnSpc>
                <a:spcPts val="2600"/>
              </a:lnSpc>
            </a:pPr>
            <a:r>
              <a:rPr lang="en-US" b="1" dirty="0" smtClean="0">
                <a:latin typeface="Arial"/>
                <a:cs typeface="Arial"/>
              </a:rPr>
              <a:t>Date</a:t>
            </a:r>
          </a:p>
          <a:p>
            <a:pPr algn="ctr">
              <a:lnSpc>
                <a:spcPts val="2600"/>
              </a:lnSpc>
            </a:pPr>
            <a:r>
              <a:rPr lang="en-US" b="1" dirty="0" smtClean="0">
                <a:latin typeface="Arial"/>
                <a:cs typeface="Arial"/>
              </a:rPr>
              <a:t>Location</a:t>
            </a:r>
            <a:endParaRPr lang="en-US" b="1" dirty="0">
              <a:latin typeface="Arial"/>
              <a:cs typeface="Arial"/>
            </a:endParaRPr>
          </a:p>
        </p:txBody>
      </p:sp>
      <p:pic>
        <p:nvPicPr>
          <p:cNvPr id="10" name="Picture 9" descr="CHIAlogo_3in.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006547" y="5342546"/>
            <a:ext cx="5139100" cy="999778"/>
          </a:xfrm>
          <a:prstGeom prst="rect">
            <a:avLst/>
          </a:prstGeom>
        </p:spPr>
      </p:pic>
    </p:spTree>
    <p:extLst>
      <p:ext uri="{BB962C8B-B14F-4D97-AF65-F5344CB8AC3E}">
        <p14:creationId xmlns:p14="http://schemas.microsoft.com/office/powerpoint/2010/main" xmlns="" val="157307667"/>
      </p:ext>
    </p:extLst>
  </p:cSld>
  <p:clrMap bg1="lt1" tx1="dk1" bg2="lt2" tx2="dk2" accent1="accent1" accent2="accent2" accent3="accent3" accent4="accent4" accent5="accent5" accent6="accent6" hlink="hlink" folHlink="folHlink"/>
  <p:sldLayoutIdLst>
    <p:sldLayoutId id="2147483670" r:id="rId1"/>
  </p:sldLayoutIdLst>
  <p:hf hdr="0" ftr="0" dt="0"/>
  <p:txStyles>
    <p:titleStyle>
      <a:lvl1pPr algn="ctr" rtl="0" eaLnBrk="1" fontAlgn="base" hangingPunct="1">
        <a:spcBef>
          <a:spcPct val="0"/>
        </a:spcBef>
        <a:spcAft>
          <a:spcPct val="0"/>
        </a:spcAft>
        <a:defRPr sz="4400" kern="1200">
          <a:solidFill>
            <a:schemeClr val="tx1"/>
          </a:solidFill>
          <a:latin typeface="+mj-lt"/>
          <a:ea typeface="ＭＳ Ｐゴシック" charset="0"/>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1323975"/>
          </a:xfrm>
          <a:prstGeom prst="rect">
            <a:avLst/>
          </a:prstGeom>
          <a:solidFill>
            <a:srgbClr val="2D6BB5"/>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76"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5" name="Slide Number Placeholder 5"/>
          <p:cNvSpPr>
            <a:spLocks noGrp="1"/>
          </p:cNvSpPr>
          <p:nvPr>
            <p:ph type="sldNum" sz="quarter" idx="4"/>
          </p:nvPr>
        </p:nvSpPr>
        <p:spPr>
          <a:xfrm>
            <a:off x="381000" y="6248400"/>
            <a:ext cx="2133600" cy="365125"/>
          </a:xfrm>
          <a:prstGeom prst="rect">
            <a:avLst/>
          </a:prstGeom>
        </p:spPr>
        <p:txBody>
          <a:bodyPr vert="horz" wrap="square" lIns="91440" tIns="45720" rIns="91440" bIns="45720" numCol="1" anchor="t" anchorCtr="0" compatLnSpc="1">
            <a:prstTxWarp prst="textNoShape">
              <a:avLst/>
            </a:prstTxWarp>
          </a:bodyPr>
          <a:lstStyle>
            <a:lvl1pPr>
              <a:defRPr sz="1000" b="0">
                <a:latin typeface="Arial" pitchFamily="34" charset="0"/>
                <a:cs typeface="Arial" pitchFamily="34" charset="0"/>
              </a:defRPr>
            </a:lvl1pPr>
          </a:lstStyle>
          <a:p>
            <a:fld id="{00B9A36E-6A91-4E21-AF8F-37C620A5BC35}" type="slidenum">
              <a:rPr lang="en-US" smtClean="0"/>
              <a:pPr/>
              <a:t>‹#›</a:t>
            </a:fld>
            <a:endParaRPr lang="en-US" dirty="0"/>
          </a:p>
        </p:txBody>
      </p:sp>
    </p:spTree>
    <p:extLst>
      <p:ext uri="{BB962C8B-B14F-4D97-AF65-F5344CB8AC3E}">
        <p14:creationId xmlns:p14="http://schemas.microsoft.com/office/powerpoint/2010/main" xmlns="" val="11837342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81" r:id="rId3"/>
  </p:sldLayoutIdLst>
  <p:hf hdr="0" ftr="0" dt="0"/>
  <p:txStyles>
    <p:titleStyle>
      <a:lvl1pPr algn="l" rtl="0" eaLnBrk="0" fontAlgn="base" hangingPunct="0">
        <a:spcBef>
          <a:spcPct val="0"/>
        </a:spcBef>
        <a:spcAft>
          <a:spcPct val="0"/>
        </a:spcAft>
        <a:defRPr sz="4000" b="1" i="0" kern="1200">
          <a:solidFill>
            <a:schemeClr val="bg1"/>
          </a:solidFill>
          <a:latin typeface="Arial"/>
          <a:ea typeface="ＭＳ Ｐゴシック" charset="0"/>
          <a:cs typeface="Arial"/>
        </a:defRPr>
      </a:lvl1pPr>
      <a:lvl2pPr algn="ctr" rtl="0" eaLnBrk="0" fontAlgn="base" hangingPunct="0">
        <a:spcBef>
          <a:spcPct val="0"/>
        </a:spcBef>
        <a:spcAft>
          <a:spcPct val="0"/>
        </a:spcAft>
        <a:defRPr sz="4400">
          <a:solidFill>
            <a:schemeClr val="bg1"/>
          </a:solidFill>
          <a:latin typeface="Calibri" pitchFamily="34" charset="0"/>
          <a:ea typeface="ＭＳ Ｐゴシック" charset="0"/>
        </a:defRPr>
      </a:lvl2pPr>
      <a:lvl3pPr algn="ctr" rtl="0" eaLnBrk="0" fontAlgn="base" hangingPunct="0">
        <a:spcBef>
          <a:spcPct val="0"/>
        </a:spcBef>
        <a:spcAft>
          <a:spcPct val="0"/>
        </a:spcAft>
        <a:defRPr sz="4400">
          <a:solidFill>
            <a:schemeClr val="bg1"/>
          </a:solidFill>
          <a:latin typeface="Calibri" pitchFamily="34" charset="0"/>
          <a:ea typeface="ＭＳ Ｐゴシック" charset="0"/>
        </a:defRPr>
      </a:lvl3pPr>
      <a:lvl4pPr algn="ctr" rtl="0" eaLnBrk="0" fontAlgn="base" hangingPunct="0">
        <a:spcBef>
          <a:spcPct val="0"/>
        </a:spcBef>
        <a:spcAft>
          <a:spcPct val="0"/>
        </a:spcAft>
        <a:defRPr sz="4400">
          <a:solidFill>
            <a:schemeClr val="bg1"/>
          </a:solidFill>
          <a:latin typeface="Calibri" pitchFamily="34" charset="0"/>
          <a:ea typeface="ＭＳ Ｐゴシック" charset="0"/>
        </a:defRPr>
      </a:lvl4pPr>
      <a:lvl5pPr algn="ctr" rtl="0" eaLnBrk="0" fontAlgn="base" hangingPunct="0">
        <a:spcBef>
          <a:spcPct val="0"/>
        </a:spcBef>
        <a:spcAft>
          <a:spcPct val="0"/>
        </a:spcAft>
        <a:defRPr sz="4400">
          <a:solidFill>
            <a:schemeClr val="bg1"/>
          </a:solidFill>
          <a:latin typeface="Calibri" pitchFamily="34" charset="0"/>
          <a:ea typeface="ＭＳ Ｐゴシック"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a:ea typeface="ＭＳ Ｐゴシック" charset="0"/>
          <a:cs typeface="Arial"/>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a:ea typeface="ＭＳ Ｐゴシック" charset="0"/>
          <a:cs typeface="Arial"/>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1323975"/>
          </a:xfrm>
          <a:prstGeom prst="rect">
            <a:avLst/>
          </a:prstGeom>
          <a:solidFill>
            <a:srgbClr val="2D6BB5"/>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3076"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5" name="Slide Number Placeholder 5"/>
          <p:cNvSpPr>
            <a:spLocks noGrp="1"/>
          </p:cNvSpPr>
          <p:nvPr>
            <p:ph type="sldNum" sz="quarter" idx="4"/>
          </p:nvPr>
        </p:nvSpPr>
        <p:spPr>
          <a:xfrm>
            <a:off x="381000" y="6248400"/>
            <a:ext cx="2133600" cy="365125"/>
          </a:xfrm>
          <a:prstGeom prst="rect">
            <a:avLst/>
          </a:prstGeom>
        </p:spPr>
        <p:txBody>
          <a:bodyPr vert="horz" wrap="square" lIns="91440" tIns="45720" rIns="91440" bIns="45720" numCol="1" anchor="t" anchorCtr="0" compatLnSpc="1">
            <a:prstTxWarp prst="textNoShape">
              <a:avLst/>
            </a:prstTxWarp>
          </a:bodyPr>
          <a:lstStyle>
            <a:lvl1pPr>
              <a:defRPr sz="1000" b="0">
                <a:latin typeface="Arial" pitchFamily="34" charset="0"/>
                <a:cs typeface="Arial" pitchFamily="34" charset="0"/>
              </a:defRPr>
            </a:lvl1pPr>
          </a:lstStyle>
          <a:p>
            <a:fld id="{00B9A36E-6A91-4E21-AF8F-37C620A5BC35}" type="slidenum">
              <a:rPr lang="en-US" smtClean="0"/>
              <a:pPr/>
              <a:t>‹#›</a:t>
            </a:fld>
            <a:endParaRPr lang="en-US" dirty="0"/>
          </a:p>
        </p:txBody>
      </p:sp>
    </p:spTree>
    <p:extLst>
      <p:ext uri="{BB962C8B-B14F-4D97-AF65-F5344CB8AC3E}">
        <p14:creationId xmlns:p14="http://schemas.microsoft.com/office/powerpoint/2010/main" xmlns="" val="1645802400"/>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ftr="0" dt="0"/>
  <p:txStyles>
    <p:titleStyle>
      <a:lvl1pPr algn="l" rtl="0" eaLnBrk="0" fontAlgn="base" hangingPunct="0">
        <a:spcBef>
          <a:spcPct val="0"/>
        </a:spcBef>
        <a:spcAft>
          <a:spcPct val="0"/>
        </a:spcAft>
        <a:defRPr sz="4000" b="1" i="0" kern="1200">
          <a:solidFill>
            <a:schemeClr val="bg1"/>
          </a:solidFill>
          <a:latin typeface="Arial"/>
          <a:ea typeface="ＭＳ Ｐゴシック" charset="0"/>
          <a:cs typeface="Arial"/>
        </a:defRPr>
      </a:lvl1pPr>
      <a:lvl2pPr algn="ctr" rtl="0" eaLnBrk="0" fontAlgn="base" hangingPunct="0">
        <a:spcBef>
          <a:spcPct val="0"/>
        </a:spcBef>
        <a:spcAft>
          <a:spcPct val="0"/>
        </a:spcAft>
        <a:defRPr sz="4400">
          <a:solidFill>
            <a:schemeClr val="bg1"/>
          </a:solidFill>
          <a:latin typeface="Calibri" pitchFamily="34" charset="0"/>
          <a:ea typeface="ＭＳ Ｐゴシック" charset="0"/>
        </a:defRPr>
      </a:lvl2pPr>
      <a:lvl3pPr algn="ctr" rtl="0" eaLnBrk="0" fontAlgn="base" hangingPunct="0">
        <a:spcBef>
          <a:spcPct val="0"/>
        </a:spcBef>
        <a:spcAft>
          <a:spcPct val="0"/>
        </a:spcAft>
        <a:defRPr sz="4400">
          <a:solidFill>
            <a:schemeClr val="bg1"/>
          </a:solidFill>
          <a:latin typeface="Calibri" pitchFamily="34" charset="0"/>
          <a:ea typeface="ＭＳ Ｐゴシック" charset="0"/>
        </a:defRPr>
      </a:lvl3pPr>
      <a:lvl4pPr algn="ctr" rtl="0" eaLnBrk="0" fontAlgn="base" hangingPunct="0">
        <a:spcBef>
          <a:spcPct val="0"/>
        </a:spcBef>
        <a:spcAft>
          <a:spcPct val="0"/>
        </a:spcAft>
        <a:defRPr sz="4400">
          <a:solidFill>
            <a:schemeClr val="bg1"/>
          </a:solidFill>
          <a:latin typeface="Calibri" pitchFamily="34" charset="0"/>
          <a:ea typeface="ＭＳ Ｐゴシック" charset="0"/>
        </a:defRPr>
      </a:lvl4pPr>
      <a:lvl5pPr algn="ctr" rtl="0" eaLnBrk="0" fontAlgn="base" hangingPunct="0">
        <a:spcBef>
          <a:spcPct val="0"/>
        </a:spcBef>
        <a:spcAft>
          <a:spcPct val="0"/>
        </a:spcAft>
        <a:defRPr sz="4400">
          <a:solidFill>
            <a:schemeClr val="bg1"/>
          </a:solidFill>
          <a:latin typeface="Calibri" pitchFamily="34" charset="0"/>
          <a:ea typeface="ＭＳ Ｐゴシック"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0" indent="0" algn="l" rtl="0" eaLnBrk="0" fontAlgn="base" hangingPunct="0">
        <a:spcBef>
          <a:spcPct val="20000"/>
        </a:spcBef>
        <a:spcAft>
          <a:spcPct val="0"/>
        </a:spcAft>
        <a:buFont typeface="Arial" pitchFamily="34" charset="0"/>
        <a:buNone/>
        <a:defRPr sz="3200" kern="1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a:ea typeface="ＭＳ Ｐゴシック" charset="0"/>
          <a:cs typeface="Arial"/>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a:ea typeface="ＭＳ Ｐゴシック" charset="0"/>
          <a:cs typeface="Arial"/>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1323975"/>
          </a:xfrm>
          <a:prstGeom prst="rect">
            <a:avLst/>
          </a:prstGeom>
          <a:solidFill>
            <a:srgbClr val="2D6BB5"/>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3076"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5" name="Slide Number Placeholder 5"/>
          <p:cNvSpPr>
            <a:spLocks noGrp="1"/>
          </p:cNvSpPr>
          <p:nvPr>
            <p:ph type="sldNum" sz="quarter" idx="4"/>
          </p:nvPr>
        </p:nvSpPr>
        <p:spPr>
          <a:xfrm>
            <a:off x="381000" y="6248400"/>
            <a:ext cx="2133600" cy="365125"/>
          </a:xfrm>
          <a:prstGeom prst="rect">
            <a:avLst/>
          </a:prstGeom>
        </p:spPr>
        <p:txBody>
          <a:bodyPr vert="horz" wrap="square" lIns="91440" tIns="45720" rIns="91440" bIns="45720" numCol="1" anchor="t" anchorCtr="0" compatLnSpc="1">
            <a:prstTxWarp prst="textNoShape">
              <a:avLst/>
            </a:prstTxWarp>
          </a:bodyPr>
          <a:lstStyle>
            <a:lvl1pPr>
              <a:defRPr sz="1000" b="0">
                <a:latin typeface="Arial" pitchFamily="34" charset="0"/>
                <a:cs typeface="Arial" pitchFamily="34" charset="0"/>
              </a:defRPr>
            </a:lvl1pPr>
          </a:lstStyle>
          <a:p>
            <a:fld id="{00B9A36E-6A91-4E21-AF8F-37C620A5BC35}" type="slidenum">
              <a:rPr lang="en-US" smtClean="0"/>
              <a:pPr/>
              <a:t>‹#›</a:t>
            </a:fld>
            <a:endParaRPr lang="en-US" dirty="0"/>
          </a:p>
        </p:txBody>
      </p:sp>
    </p:spTree>
    <p:extLst>
      <p:ext uri="{BB962C8B-B14F-4D97-AF65-F5344CB8AC3E}">
        <p14:creationId xmlns:p14="http://schemas.microsoft.com/office/powerpoint/2010/main" xmlns="" val="1630093801"/>
      </p:ext>
    </p:extLst>
  </p:cSld>
  <p:clrMap bg1="lt1" tx1="dk1" bg2="lt2" tx2="dk2" accent1="accent1" accent2="accent2" accent3="accent3" accent4="accent4" accent5="accent5" accent6="accent6" hlink="hlink" folHlink="folHlink"/>
  <p:sldLayoutIdLst>
    <p:sldLayoutId id="2147483679" r:id="rId1"/>
    <p:sldLayoutId id="2147483680" r:id="rId2"/>
  </p:sldLayoutIdLst>
  <p:hf hdr="0" ftr="0" dt="0"/>
  <p:txStyles>
    <p:titleStyle>
      <a:lvl1pPr algn="l" rtl="0" eaLnBrk="0" fontAlgn="base" hangingPunct="0">
        <a:spcBef>
          <a:spcPct val="0"/>
        </a:spcBef>
        <a:spcAft>
          <a:spcPct val="0"/>
        </a:spcAft>
        <a:defRPr sz="4000" b="1" i="0" kern="1200">
          <a:solidFill>
            <a:schemeClr val="bg1"/>
          </a:solidFill>
          <a:latin typeface="Arial"/>
          <a:ea typeface="ＭＳ Ｐゴシック" charset="0"/>
          <a:cs typeface="Arial"/>
        </a:defRPr>
      </a:lvl1pPr>
      <a:lvl2pPr algn="ctr" rtl="0" eaLnBrk="0" fontAlgn="base" hangingPunct="0">
        <a:spcBef>
          <a:spcPct val="0"/>
        </a:spcBef>
        <a:spcAft>
          <a:spcPct val="0"/>
        </a:spcAft>
        <a:defRPr sz="4400">
          <a:solidFill>
            <a:schemeClr val="bg1"/>
          </a:solidFill>
          <a:latin typeface="Calibri" pitchFamily="34" charset="0"/>
          <a:ea typeface="ＭＳ Ｐゴシック" charset="0"/>
        </a:defRPr>
      </a:lvl2pPr>
      <a:lvl3pPr algn="ctr" rtl="0" eaLnBrk="0" fontAlgn="base" hangingPunct="0">
        <a:spcBef>
          <a:spcPct val="0"/>
        </a:spcBef>
        <a:spcAft>
          <a:spcPct val="0"/>
        </a:spcAft>
        <a:defRPr sz="4400">
          <a:solidFill>
            <a:schemeClr val="bg1"/>
          </a:solidFill>
          <a:latin typeface="Calibri" pitchFamily="34" charset="0"/>
          <a:ea typeface="ＭＳ Ｐゴシック" charset="0"/>
        </a:defRPr>
      </a:lvl3pPr>
      <a:lvl4pPr algn="ctr" rtl="0" eaLnBrk="0" fontAlgn="base" hangingPunct="0">
        <a:spcBef>
          <a:spcPct val="0"/>
        </a:spcBef>
        <a:spcAft>
          <a:spcPct val="0"/>
        </a:spcAft>
        <a:defRPr sz="4400">
          <a:solidFill>
            <a:schemeClr val="bg1"/>
          </a:solidFill>
          <a:latin typeface="Calibri" pitchFamily="34" charset="0"/>
          <a:ea typeface="ＭＳ Ｐゴシック" charset="0"/>
        </a:defRPr>
      </a:lvl4pPr>
      <a:lvl5pPr algn="ctr" rtl="0" eaLnBrk="0" fontAlgn="base" hangingPunct="0">
        <a:spcBef>
          <a:spcPct val="0"/>
        </a:spcBef>
        <a:spcAft>
          <a:spcPct val="0"/>
        </a:spcAft>
        <a:defRPr sz="4400">
          <a:solidFill>
            <a:schemeClr val="bg1"/>
          </a:solidFill>
          <a:latin typeface="Calibri" pitchFamily="34" charset="0"/>
          <a:ea typeface="ＭＳ Ｐゴシック"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0" indent="0" algn="l" rtl="0" eaLnBrk="0" fontAlgn="base" hangingPunct="0">
        <a:spcBef>
          <a:spcPct val="20000"/>
        </a:spcBef>
        <a:spcAft>
          <a:spcPct val="0"/>
        </a:spcAft>
        <a:buFont typeface="Arial" pitchFamily="34" charset="0"/>
        <a:buNone/>
        <a:defRPr sz="3200" kern="1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a:ea typeface="ＭＳ Ｐゴシック" charset="0"/>
          <a:cs typeface="Arial"/>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a:ea typeface="ＭＳ Ｐゴシック" charset="0"/>
          <a:cs typeface="Arial"/>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apcd.data@state.ma.us" TargetMode="External"/><Relationship Id="rId2" Type="http://schemas.openxmlformats.org/officeDocument/2006/relationships/hyperlink" Target="mailto:CHIA-APCD@state.ma.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1</a:t>
            </a:fld>
            <a:endParaRPr lang="en-US" dirty="0"/>
          </a:p>
        </p:txBody>
      </p:sp>
      <p:sp>
        <p:nvSpPr>
          <p:cNvPr id="7" name="Text Placeholder 6"/>
          <p:cNvSpPr>
            <a:spLocks noGrp="1"/>
          </p:cNvSpPr>
          <p:nvPr>
            <p:ph type="body" sz="quarter" idx="11"/>
          </p:nvPr>
        </p:nvSpPr>
        <p:spPr/>
        <p:txBody>
          <a:bodyPr/>
          <a:lstStyle/>
          <a:p>
            <a:pPr>
              <a:buNone/>
            </a:pPr>
            <a:endParaRPr lang="en-US" dirty="0" smtClean="0">
              <a:solidFill>
                <a:schemeClr val="tx2">
                  <a:lumMod val="75000"/>
                </a:schemeClr>
              </a:solidFill>
            </a:endParaRPr>
          </a:p>
          <a:p>
            <a:pPr>
              <a:buNone/>
            </a:pPr>
            <a:endParaRPr lang="en-US" dirty="0" smtClean="0">
              <a:solidFill>
                <a:schemeClr val="tx2">
                  <a:lumMod val="75000"/>
                </a:schemeClr>
              </a:solidFill>
            </a:endParaRPr>
          </a:p>
          <a:p>
            <a:pPr algn="ctr">
              <a:buNone/>
            </a:pPr>
            <a:r>
              <a:rPr lang="en-US" dirty="0" smtClean="0">
                <a:solidFill>
                  <a:schemeClr val="tx2">
                    <a:lumMod val="75000"/>
                  </a:schemeClr>
                </a:solidFill>
              </a:rPr>
              <a:t>Massachusetts All-Payer Claims Database:</a:t>
            </a:r>
            <a:br>
              <a:rPr lang="en-US" dirty="0" smtClean="0">
                <a:solidFill>
                  <a:schemeClr val="tx2">
                    <a:lumMod val="75000"/>
                  </a:schemeClr>
                </a:solidFill>
              </a:rPr>
            </a:br>
            <a:r>
              <a:rPr lang="en-US" dirty="0" smtClean="0">
                <a:solidFill>
                  <a:schemeClr val="tx2">
                    <a:lumMod val="75000"/>
                  </a:schemeClr>
                </a:solidFill>
              </a:rPr>
              <a:t>Technical Assistance Group (TAG) </a:t>
            </a:r>
            <a:br>
              <a:rPr lang="en-US" dirty="0" smtClean="0">
                <a:solidFill>
                  <a:schemeClr val="tx2">
                    <a:lumMod val="75000"/>
                  </a:schemeClr>
                </a:solidFill>
              </a:rPr>
            </a:br>
            <a:r>
              <a:rPr lang="en-US" sz="2000" dirty="0" smtClean="0">
                <a:solidFill>
                  <a:schemeClr val="tx2">
                    <a:lumMod val="75000"/>
                  </a:schemeClr>
                </a:solidFill>
              </a:rPr>
              <a:t>January 14, 2014</a:t>
            </a:r>
            <a:endParaRPr lang="en-US" sz="2000" dirty="0"/>
          </a:p>
        </p:txBody>
      </p:sp>
    </p:spTree>
    <p:extLst>
      <p:ext uri="{BB962C8B-B14F-4D97-AF65-F5344CB8AC3E}">
        <p14:creationId xmlns:p14="http://schemas.microsoft.com/office/powerpoint/2010/main" xmlns="" val="2668774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TME PROVIDER ID</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10</a:t>
            </a:fld>
            <a:endParaRPr lang="en-US" dirty="0"/>
          </a:p>
        </p:txBody>
      </p:sp>
      <p:sp>
        <p:nvSpPr>
          <p:cNvPr id="4" name="Text Placeholder 3"/>
          <p:cNvSpPr>
            <a:spLocks noGrp="1"/>
          </p:cNvSpPr>
          <p:nvPr>
            <p:ph type="body" sz="quarter" idx="11"/>
          </p:nvPr>
        </p:nvSpPr>
        <p:spPr/>
        <p:txBody>
          <a:bodyPr/>
          <a:lstStyle/>
          <a:p>
            <a:pPr>
              <a:buFont typeface="Arial" pitchFamily="34" charset="0"/>
              <a:buChar char="•"/>
            </a:pPr>
            <a:r>
              <a:rPr lang="en-US" dirty="0" smtClean="0"/>
              <a:t> </a:t>
            </a:r>
            <a:r>
              <a:rPr lang="en-US" dirty="0" smtClean="0"/>
              <a:t>ME124 Attributed </a:t>
            </a:r>
            <a:r>
              <a:rPr lang="en-US" dirty="0" smtClean="0"/>
              <a:t>PCP</a:t>
            </a:r>
          </a:p>
          <a:p>
            <a:pPr>
              <a:buFont typeface="Arial" pitchFamily="34" charset="0"/>
              <a:buChar char="•"/>
            </a:pPr>
            <a:r>
              <a:rPr lang="en-US" dirty="0" smtClean="0"/>
              <a:t> ME125 </a:t>
            </a:r>
            <a:r>
              <a:rPr lang="en-US" dirty="0" smtClean="0"/>
              <a:t>Physician Group of </a:t>
            </a:r>
            <a:r>
              <a:rPr lang="en-US" dirty="0" smtClean="0"/>
              <a:t>Member’s PCP</a:t>
            </a:r>
          </a:p>
          <a:p>
            <a:pPr>
              <a:buFont typeface="Arial" pitchFamily="34" charset="0"/>
              <a:buChar char="•"/>
            </a:pPr>
            <a:r>
              <a:rPr lang="en-US" dirty="0" smtClean="0"/>
              <a:t> Required in December Filing</a:t>
            </a:r>
          </a:p>
          <a:p>
            <a:pPr>
              <a:buFont typeface="Arial" pitchFamily="34" charset="0"/>
              <a:buChar char="•"/>
            </a:pPr>
            <a:r>
              <a:rPr lang="en-US" dirty="0" smtClean="0"/>
              <a:t> </a:t>
            </a:r>
            <a:r>
              <a:rPr lang="en-US" dirty="0" smtClean="0"/>
              <a:t>Edits</a:t>
            </a:r>
            <a:endParaRPr lang="en-US" dirty="0" smtClean="0"/>
          </a:p>
          <a:p>
            <a:pPr>
              <a:buFont typeface="Arial" pitchFamily="34" charset="0"/>
              <a:buChar char="•"/>
            </a:pPr>
            <a:r>
              <a:rPr lang="en-US" dirty="0" smtClean="0"/>
              <a:t> New Physician Groups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RISK ADJUSTMENT FIELDS</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11</a:t>
            </a:fld>
            <a:endParaRPr lang="en-US" dirty="0"/>
          </a:p>
        </p:txBody>
      </p:sp>
      <p:graphicFrame>
        <p:nvGraphicFramePr>
          <p:cNvPr id="5" name="Table 4"/>
          <p:cNvGraphicFramePr>
            <a:graphicFrameLocks noGrp="1"/>
          </p:cNvGraphicFramePr>
          <p:nvPr/>
        </p:nvGraphicFramePr>
        <p:xfrm>
          <a:off x="457200" y="1642188"/>
          <a:ext cx="8229600" cy="2103120"/>
        </p:xfrm>
        <a:graphic>
          <a:graphicData uri="http://schemas.openxmlformats.org/drawingml/2006/table">
            <a:tbl>
              <a:tblPr/>
              <a:tblGrid>
                <a:gridCol w="521758"/>
                <a:gridCol w="1018824"/>
                <a:gridCol w="1078078"/>
                <a:gridCol w="5610940"/>
              </a:tblGrid>
              <a:tr h="0">
                <a:tc>
                  <a:txBody>
                    <a:bodyPr/>
                    <a:lstStyle/>
                    <a:p>
                      <a:pPr marL="0" marR="0" algn="ctr">
                        <a:lnSpc>
                          <a:spcPct val="115000"/>
                        </a:lnSpc>
                        <a:spcBef>
                          <a:spcPts val="0"/>
                        </a:spcBef>
                        <a:spcAft>
                          <a:spcPts val="600"/>
                        </a:spcAft>
                      </a:pPr>
                      <a:r>
                        <a:rPr lang="en-US" sz="1200" b="1">
                          <a:solidFill>
                            <a:srgbClr val="000000"/>
                          </a:solidFill>
                          <a:latin typeface="Calibri"/>
                          <a:ea typeface="Calibri"/>
                          <a:cs typeface="Arial"/>
                        </a:rPr>
                        <a:t>ME126</a:t>
                      </a:r>
                      <a:endParaRPr lang="en-US"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200" b="1">
                          <a:solidFill>
                            <a:srgbClr val="000000"/>
                          </a:solidFill>
                          <a:latin typeface="Calibri"/>
                          <a:ea typeface="Calibri"/>
                          <a:cs typeface="Arial"/>
                        </a:rPr>
                        <a:t>Risk Adjustment Covered Plan (RACP)</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200" b="1">
                          <a:solidFill>
                            <a:srgbClr val="000000"/>
                          </a:solidFill>
                          <a:latin typeface="Calibri"/>
                          <a:ea typeface="Calibri"/>
                          <a:cs typeface="Arial"/>
                        </a:rPr>
                        <a:t>Member Enrolled in RACP Indicator</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latin typeface="Calibri"/>
                          <a:ea typeface="Times New Roman"/>
                        </a:rPr>
                        <a:t>Non-grandfathered individual and small group plans underwritten and filed in the Commonwealth of Massachusetts are subject to risk adjustment.  Large group plans, self-insured plans, and plans underwritten and filed in states other than Massachusetts are not subject to risk adjustment.</a:t>
                      </a:r>
                      <a:endParaRPr lang="en-US" sz="900">
                        <a:solidFill>
                          <a:srgbClr val="000000"/>
                        </a:solidFill>
                        <a:latin typeface="Arial"/>
                        <a:ea typeface="Times New Roman"/>
                      </a:endParaRPr>
                    </a:p>
                    <a:p>
                      <a:pPr marL="0" marR="0" algn="l">
                        <a:lnSpc>
                          <a:spcPct val="115000"/>
                        </a:lnSpc>
                        <a:spcBef>
                          <a:spcPts val="0"/>
                        </a:spcBef>
                        <a:spcAft>
                          <a:spcPts val="0"/>
                        </a:spcAft>
                      </a:pPr>
                      <a:r>
                        <a:rPr lang="en-US" sz="1200" b="1">
                          <a:solidFill>
                            <a:srgbClr val="000000"/>
                          </a:solidFill>
                          <a:latin typeface="Calibri"/>
                          <a:ea typeface="Times New Roman"/>
                        </a:rPr>
                        <a:t>Report RACP status as of the 15th of the month.</a:t>
                      </a:r>
                      <a:endParaRPr lang="en-US" sz="900">
                        <a:solidFill>
                          <a:srgbClr val="000000"/>
                        </a:solidFill>
                        <a:latin typeface="Arial"/>
                        <a:ea typeface="Times New Roman"/>
                      </a:endParaRPr>
                    </a:p>
                    <a:p>
                      <a:pPr marL="0" marR="0" algn="l">
                        <a:lnSpc>
                          <a:spcPct val="115000"/>
                        </a:lnSpc>
                        <a:spcBef>
                          <a:spcPts val="0"/>
                        </a:spcBef>
                        <a:spcAft>
                          <a:spcPts val="0"/>
                        </a:spcAft>
                      </a:pPr>
                      <a:r>
                        <a:rPr lang="en-US" sz="1200" b="1">
                          <a:solidFill>
                            <a:srgbClr val="000000"/>
                          </a:solidFill>
                          <a:latin typeface="Calibri"/>
                          <a:ea typeface="Times New Roman"/>
                        </a:rPr>
                        <a:t>EXAMPLE: 1 = Yes, the Member was enrolled in RACP as of the 15th of the month.</a:t>
                      </a:r>
                      <a:endParaRPr lang="en-US" sz="900">
                        <a:solidFill>
                          <a:srgbClr val="000000"/>
                        </a:solidFill>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600"/>
                        </a:spcAft>
                      </a:pPr>
                      <a:r>
                        <a:rPr lang="en-US" sz="1200" b="1">
                          <a:solidFill>
                            <a:srgbClr val="FFFFFF"/>
                          </a:solidFill>
                          <a:latin typeface="Calibri"/>
                          <a:ea typeface="Calibri"/>
                          <a:cs typeface="Arial"/>
                        </a:rPr>
                        <a:t> </a:t>
                      </a:r>
                      <a:endParaRPr lang="en-US"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600"/>
                        </a:spcAft>
                      </a:pPr>
                      <a:r>
                        <a:rPr lang="en-US" sz="1200" b="1">
                          <a:solidFill>
                            <a:srgbClr val="FFFFFF"/>
                          </a:solidFill>
                          <a:latin typeface="Calibri"/>
                          <a:ea typeface="Calibri"/>
                          <a:cs typeface="Arial"/>
                        </a:rPr>
                        <a:t> </a:t>
                      </a:r>
                      <a:endParaRPr lang="en-US"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600"/>
                        </a:spcAft>
                      </a:pPr>
                      <a:r>
                        <a:rPr lang="en-US" sz="1200" b="1" i="1">
                          <a:solidFill>
                            <a:srgbClr val="000000"/>
                          </a:solidFill>
                          <a:latin typeface="Calibri"/>
                          <a:ea typeface="Calibri"/>
                          <a:cs typeface="Arial"/>
                        </a:rPr>
                        <a:t>Value</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600"/>
                        </a:spcAft>
                      </a:pPr>
                      <a:r>
                        <a:rPr lang="en-US" sz="1200" b="1" i="1">
                          <a:solidFill>
                            <a:srgbClr val="000000"/>
                          </a:solidFill>
                          <a:latin typeface="Calibri"/>
                          <a:ea typeface="Calibri"/>
                          <a:cs typeface="Arial"/>
                        </a:rPr>
                        <a:t>Description</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0">
                <a:tc>
                  <a:txBody>
                    <a:bodyPr/>
                    <a:lstStyle/>
                    <a:p>
                      <a:pPr marL="0" marR="0" algn="ctr">
                        <a:lnSpc>
                          <a:spcPct val="115000"/>
                        </a:lnSpc>
                        <a:spcBef>
                          <a:spcPts val="0"/>
                        </a:spcBef>
                        <a:spcAft>
                          <a:spcPts val="600"/>
                        </a:spcAft>
                      </a:pPr>
                      <a:endParaRPr lang="en-US" sz="1100">
                        <a:latin typeface="Calibri"/>
                        <a:ea typeface="Calibri"/>
                        <a:cs typeface="Times New Roman"/>
                      </a:endParaRPr>
                    </a:p>
                  </a:txBody>
                  <a:tcPr marL="68580" marR="68580" marT="0" marB="0" anchor="ctr">
                    <a:lnL>
                      <a:noFill/>
                    </a:lnL>
                    <a:lnR>
                      <a:noFill/>
                    </a:lnR>
                    <a:lnT>
                      <a:noFill/>
                    </a:lnT>
                    <a:lnB>
                      <a:noFill/>
                    </a:lnB>
                  </a:tcPr>
                </a:tc>
                <a:tc>
                  <a:txBody>
                    <a:bodyPr/>
                    <a:lstStyle/>
                    <a:p>
                      <a:pPr marL="0" marR="0">
                        <a:lnSpc>
                          <a:spcPct val="115000"/>
                        </a:lnSpc>
                        <a:spcBef>
                          <a:spcPts val="0"/>
                        </a:spcBef>
                        <a:spcAft>
                          <a:spcPts val="600"/>
                        </a:spcAft>
                      </a:pPr>
                      <a:endParaRPr lang="en-US"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600"/>
                        </a:spcAft>
                      </a:pPr>
                      <a:r>
                        <a:rPr lang="en-US" sz="1200" b="1">
                          <a:solidFill>
                            <a:srgbClr val="000000"/>
                          </a:solidFill>
                          <a:latin typeface="Calibri"/>
                          <a:ea typeface="Calibri"/>
                          <a:cs typeface="Times New Roman"/>
                        </a:rPr>
                        <a:t>1</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1200" b="1">
                          <a:solidFill>
                            <a:srgbClr val="000000"/>
                          </a:solidFill>
                          <a:latin typeface="Calibri"/>
                          <a:ea typeface="Calibri"/>
                          <a:cs typeface="Times New Roman"/>
                        </a:rPr>
                        <a:t>Yes</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600"/>
                        </a:spcAft>
                      </a:pPr>
                      <a:endParaRPr lang="en-US" sz="1100">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endParaRPr lang="en-US"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1200" b="1">
                          <a:solidFill>
                            <a:srgbClr val="000000"/>
                          </a:solidFill>
                          <a:latin typeface="Calibri"/>
                          <a:ea typeface="Calibri"/>
                          <a:cs typeface="Times New Roman"/>
                        </a:rPr>
                        <a:t>2</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1200" b="1">
                          <a:solidFill>
                            <a:srgbClr val="000000"/>
                          </a:solidFill>
                          <a:latin typeface="Calibri"/>
                          <a:ea typeface="Calibri"/>
                          <a:cs typeface="Times New Roman"/>
                        </a:rPr>
                        <a:t>No</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600"/>
                        </a:spcAft>
                      </a:pPr>
                      <a:endParaRPr lang="en-US"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endParaRPr lang="en-US"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1200" b="1">
                          <a:solidFill>
                            <a:srgbClr val="000000"/>
                          </a:solidFill>
                          <a:latin typeface="Calibri"/>
                          <a:ea typeface="Calibri"/>
                          <a:cs typeface="Times New Roman"/>
                        </a:rPr>
                        <a:t>3</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1200" b="1" dirty="0">
                          <a:solidFill>
                            <a:srgbClr val="000000"/>
                          </a:solidFill>
                          <a:latin typeface="Calibri"/>
                          <a:ea typeface="Calibri"/>
                          <a:cs typeface="Times New Roman"/>
                        </a:rPr>
                        <a:t>Mock</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1524000" y="4419598"/>
          <a:ext cx="6096000" cy="1828802"/>
        </p:xfrm>
        <a:graphic>
          <a:graphicData uri="http://schemas.openxmlformats.org/drawingml/2006/table">
            <a:tbl>
              <a:tblPr/>
              <a:tblGrid>
                <a:gridCol w="1919021"/>
                <a:gridCol w="4176979"/>
              </a:tblGrid>
              <a:tr h="316232">
                <a:tc>
                  <a:txBody>
                    <a:bodyPr/>
                    <a:lstStyle/>
                    <a:p>
                      <a:pPr marL="0" marR="0" algn="ctr">
                        <a:lnSpc>
                          <a:spcPct val="115000"/>
                        </a:lnSpc>
                        <a:spcBef>
                          <a:spcPts val="0"/>
                        </a:spcBef>
                        <a:spcAft>
                          <a:spcPts val="0"/>
                        </a:spcAft>
                      </a:pPr>
                      <a:r>
                        <a:rPr lang="en-US" sz="900" dirty="0">
                          <a:solidFill>
                            <a:srgbClr val="000000"/>
                          </a:solidFill>
                          <a:latin typeface="Arial"/>
                          <a:ea typeface="Times New Roman"/>
                        </a:rPr>
                        <a:t>ME120</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latin typeface="Arial"/>
                          <a:ea typeface="Times New Roman"/>
                        </a:rPr>
                        <a:t>Actuarial Value</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070">
                <a:tc>
                  <a:txBody>
                    <a:bodyPr/>
                    <a:lstStyle/>
                    <a:p>
                      <a:pPr marL="0" marR="0" algn="ctr">
                        <a:lnSpc>
                          <a:spcPct val="115000"/>
                        </a:lnSpc>
                        <a:spcBef>
                          <a:spcPts val="0"/>
                        </a:spcBef>
                        <a:spcAft>
                          <a:spcPts val="0"/>
                        </a:spcAft>
                      </a:pPr>
                      <a:r>
                        <a:rPr lang="en-US" sz="900">
                          <a:solidFill>
                            <a:srgbClr val="000000"/>
                          </a:solidFill>
                          <a:latin typeface="Arial"/>
                          <a:ea typeface="Times New Roman"/>
                        </a:rPr>
                        <a:t>ME121</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solidFill>
                            <a:srgbClr val="000000"/>
                          </a:solidFill>
                          <a:latin typeface="Arial"/>
                          <a:ea typeface="Times New Roman"/>
                        </a:rPr>
                        <a:t>Metal Level</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125">
                <a:tc>
                  <a:txBody>
                    <a:bodyPr/>
                    <a:lstStyle/>
                    <a:p>
                      <a:pPr marL="0" marR="0" algn="ctr">
                        <a:lnSpc>
                          <a:spcPct val="115000"/>
                        </a:lnSpc>
                        <a:spcBef>
                          <a:spcPts val="0"/>
                        </a:spcBef>
                        <a:spcAft>
                          <a:spcPts val="0"/>
                        </a:spcAft>
                      </a:pPr>
                      <a:r>
                        <a:rPr lang="en-US" sz="900">
                          <a:solidFill>
                            <a:srgbClr val="000000"/>
                          </a:solidFill>
                          <a:latin typeface="Arial"/>
                          <a:ea typeface="Times New Roman"/>
                        </a:rPr>
                        <a:t>ME127</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latin typeface="Arial"/>
                          <a:ea typeface="Times New Roman"/>
                        </a:rPr>
                        <a:t>Billable Member</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125">
                <a:tc>
                  <a:txBody>
                    <a:bodyPr/>
                    <a:lstStyle/>
                    <a:p>
                      <a:pPr marL="0" marR="0" algn="ctr">
                        <a:lnSpc>
                          <a:spcPct val="115000"/>
                        </a:lnSpc>
                        <a:spcBef>
                          <a:spcPts val="0"/>
                        </a:spcBef>
                        <a:spcAft>
                          <a:spcPts val="0"/>
                        </a:spcAft>
                      </a:pPr>
                      <a:r>
                        <a:rPr lang="en-US" sz="900">
                          <a:solidFill>
                            <a:srgbClr val="000000"/>
                          </a:solidFill>
                          <a:latin typeface="Arial"/>
                          <a:ea typeface="Times New Roman"/>
                        </a:rPr>
                        <a:t>ME128</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Arial"/>
                          <a:ea typeface="Times New Roman"/>
                        </a:rPr>
                        <a:t>Benefit Plan Contract ID</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125">
                <a:tc>
                  <a:txBody>
                    <a:bodyPr/>
                    <a:lstStyle/>
                    <a:p>
                      <a:pPr marL="0" marR="0" algn="ctr">
                        <a:lnSpc>
                          <a:spcPct val="115000"/>
                        </a:lnSpc>
                        <a:spcBef>
                          <a:spcPts val="0"/>
                        </a:spcBef>
                        <a:spcAft>
                          <a:spcPts val="0"/>
                        </a:spcAft>
                      </a:pPr>
                      <a:r>
                        <a:rPr lang="en-US" sz="900">
                          <a:solidFill>
                            <a:srgbClr val="000000"/>
                          </a:solidFill>
                          <a:latin typeface="Arial"/>
                          <a:ea typeface="Times New Roman"/>
                        </a:rPr>
                        <a:t>ME129</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latin typeface="Arial"/>
                          <a:ea typeface="Times New Roman"/>
                        </a:rPr>
                        <a:t>Member Benefit Plan Contract Enrollment Start Date</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125">
                <a:tc>
                  <a:txBody>
                    <a:bodyPr/>
                    <a:lstStyle/>
                    <a:p>
                      <a:pPr marL="0" marR="0" algn="ctr">
                        <a:lnSpc>
                          <a:spcPct val="115000"/>
                        </a:lnSpc>
                        <a:spcBef>
                          <a:spcPts val="0"/>
                        </a:spcBef>
                        <a:spcAft>
                          <a:spcPts val="0"/>
                        </a:spcAft>
                      </a:pPr>
                      <a:r>
                        <a:rPr lang="en-US" sz="900">
                          <a:solidFill>
                            <a:srgbClr val="000000"/>
                          </a:solidFill>
                          <a:latin typeface="Arial"/>
                          <a:ea typeface="Times New Roman"/>
                        </a:rPr>
                        <a:t>ME130</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solidFill>
                            <a:srgbClr val="000000"/>
                          </a:solidFill>
                          <a:latin typeface="Arial"/>
                          <a:ea typeface="Times New Roman"/>
                        </a:rPr>
                        <a:t>Member Benefit Plan Contract Enrollment End Date</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BILLABLE MEMBER</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12</a:t>
            </a:fld>
            <a:endParaRPr lang="en-US" dirty="0"/>
          </a:p>
        </p:txBody>
      </p:sp>
      <p:sp>
        <p:nvSpPr>
          <p:cNvPr id="4" name="Text Placeholder 3"/>
          <p:cNvSpPr>
            <a:spLocks noGrp="1"/>
          </p:cNvSpPr>
          <p:nvPr>
            <p:ph type="body" sz="quarter" idx="11"/>
          </p:nvPr>
        </p:nvSpPr>
        <p:spPr>
          <a:xfrm>
            <a:off x="457162" y="4400550"/>
            <a:ext cx="8218487" cy="1587654"/>
          </a:xfrm>
        </p:spPr>
        <p:txBody>
          <a:bodyPr/>
          <a:lstStyle/>
          <a:p>
            <a:pPr>
              <a:buFont typeface="Arial" pitchFamily="34" charset="0"/>
              <a:buChar char="•"/>
            </a:pPr>
            <a:r>
              <a:rPr lang="en-US" dirty="0" smtClean="0"/>
              <a:t>  </a:t>
            </a:r>
            <a:r>
              <a:rPr lang="en-US" sz="3000" dirty="0" smtClean="0"/>
              <a:t>Spouse under 21</a:t>
            </a:r>
            <a:r>
              <a:rPr lang="en-US" sz="1800" dirty="0" smtClean="0"/>
              <a:t> (Final Market Reform Rules preamble (p. 13409)</a:t>
            </a:r>
          </a:p>
          <a:p>
            <a:pPr>
              <a:buFont typeface="Arial" pitchFamily="34" charset="0"/>
              <a:buChar char="•"/>
            </a:pPr>
            <a:r>
              <a:rPr lang="en-US" sz="3000" dirty="0" smtClean="0"/>
              <a:t>  New family member</a:t>
            </a:r>
            <a:r>
              <a:rPr lang="en-US" sz="1800" dirty="0" smtClean="0"/>
              <a:t> (Final Market Reforms Rules -- p. 13412)</a:t>
            </a:r>
            <a:endParaRPr lang="en-US" sz="1800" dirty="0"/>
          </a:p>
        </p:txBody>
      </p:sp>
      <p:pic>
        <p:nvPicPr>
          <p:cNvPr id="3076" name="Picture 4"/>
          <p:cNvPicPr>
            <a:picLocks noChangeAspect="1" noChangeArrowheads="1"/>
          </p:cNvPicPr>
          <p:nvPr/>
        </p:nvPicPr>
        <p:blipFill>
          <a:blip r:embed="rId3"/>
          <a:srcRect/>
          <a:stretch>
            <a:fillRect/>
          </a:stretch>
        </p:blipFill>
        <p:spPr bwMode="auto">
          <a:xfrm>
            <a:off x="366713" y="1455576"/>
            <a:ext cx="8408987" cy="294497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BENEFIT PLAN CONTROL TOTALS</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13</a:t>
            </a:fld>
            <a:endParaRPr lang="en-US" dirty="0"/>
          </a:p>
        </p:txBody>
      </p:sp>
      <p:graphicFrame>
        <p:nvGraphicFramePr>
          <p:cNvPr id="4" name="Table 3"/>
          <p:cNvGraphicFramePr>
            <a:graphicFrameLocks noGrp="1"/>
          </p:cNvGraphicFramePr>
          <p:nvPr/>
        </p:nvGraphicFramePr>
        <p:xfrm>
          <a:off x="457200" y="1661886"/>
          <a:ext cx="8229600" cy="4064000"/>
        </p:xfrm>
        <a:graphic>
          <a:graphicData uri="http://schemas.openxmlformats.org/drawingml/2006/table">
            <a:tbl>
              <a:tblPr/>
              <a:tblGrid>
                <a:gridCol w="535032"/>
                <a:gridCol w="1254441"/>
                <a:gridCol w="910376"/>
                <a:gridCol w="5529751"/>
              </a:tblGrid>
              <a:tr h="1117781">
                <a:tc>
                  <a:txBody>
                    <a:bodyPr/>
                    <a:lstStyle/>
                    <a:p>
                      <a:pPr marL="0" marR="0" algn="ctr">
                        <a:lnSpc>
                          <a:spcPct val="115000"/>
                        </a:lnSpc>
                        <a:spcBef>
                          <a:spcPts val="0"/>
                        </a:spcBef>
                        <a:spcAft>
                          <a:spcPts val="600"/>
                        </a:spcAft>
                      </a:pPr>
                      <a:r>
                        <a:rPr lang="en-US" sz="900" b="1">
                          <a:solidFill>
                            <a:srgbClr val="000000"/>
                          </a:solidFill>
                          <a:latin typeface="Calibri"/>
                          <a:ea typeface="Calibri"/>
                          <a:cs typeface="Times New Roman"/>
                        </a:rPr>
                        <a:t>BP005</a:t>
                      </a:r>
                      <a:endParaRPr lang="en-US" sz="900">
                        <a:latin typeface="Calibri"/>
                        <a:ea typeface="Calibri"/>
                        <a:cs typeface="Times New Roman"/>
                      </a:endParaRPr>
                    </a:p>
                  </a:txBody>
                  <a:tcPr marL="36135" marR="361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900" b="1">
                          <a:solidFill>
                            <a:srgbClr val="000000"/>
                          </a:solidFill>
                          <a:latin typeface="Calibri"/>
                          <a:ea typeface="Calibri"/>
                          <a:cs typeface="Times New Roman"/>
                        </a:rPr>
                        <a:t>Monthly Claims Paid Number for the Benefit Plan</a:t>
                      </a:r>
                      <a:endParaRPr lang="en-US" sz="900">
                        <a:latin typeface="Calibri"/>
                        <a:ea typeface="Calibri"/>
                        <a:cs typeface="Times New Roman"/>
                      </a:endParaRPr>
                    </a:p>
                  </a:txBody>
                  <a:tcPr marL="36135" marR="361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900" b="1">
                          <a:solidFill>
                            <a:srgbClr val="000000"/>
                          </a:solidFill>
                          <a:latin typeface="Calibri"/>
                          <a:ea typeface="Calibri"/>
                          <a:cs typeface="Times New Roman"/>
                        </a:rPr>
                        <a:t>Total Number of Claims Paid</a:t>
                      </a:r>
                      <a:endParaRPr lang="en-US" sz="900">
                        <a:latin typeface="Calibri"/>
                        <a:ea typeface="Calibri"/>
                        <a:cs typeface="Times New Roman"/>
                      </a:endParaRPr>
                    </a:p>
                  </a:txBody>
                  <a:tcPr marL="36135" marR="361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900" b="1">
                          <a:solidFill>
                            <a:srgbClr val="000000"/>
                          </a:solidFill>
                          <a:latin typeface="Calibri"/>
                          <a:ea typeface="Calibri"/>
                          <a:cs typeface="Times New Roman"/>
                        </a:rPr>
                        <a:t>Report the total number of claim lines that correspond to the Benefit Plan Contract ID in BP001 and Monthly Net Dollars Paid in BP006. (Note that not all will be “paid” claim lines).</a:t>
                      </a:r>
                      <a:endParaRPr lang="en-US" sz="900">
                        <a:latin typeface="Calibri"/>
                        <a:ea typeface="Calibri"/>
                        <a:cs typeface="Times New Roman"/>
                      </a:endParaRPr>
                    </a:p>
                    <a:p>
                      <a:pPr marL="0" marR="0">
                        <a:lnSpc>
                          <a:spcPct val="115000"/>
                        </a:lnSpc>
                        <a:spcBef>
                          <a:spcPts val="0"/>
                        </a:spcBef>
                        <a:spcAft>
                          <a:spcPts val="600"/>
                        </a:spcAft>
                      </a:pPr>
                      <a:r>
                        <a:rPr lang="en-US" sz="900" b="1">
                          <a:solidFill>
                            <a:srgbClr val="000000"/>
                          </a:solidFill>
                          <a:latin typeface="Calibri"/>
                          <a:ea typeface="Calibri"/>
                          <a:cs typeface="Times New Roman"/>
                        </a:rPr>
                        <a:t>Use Claims Paid Date MC089 </a:t>
                      </a:r>
                      <a:r>
                        <a:rPr lang="en-US" sz="900" b="1">
                          <a:latin typeface="Calibri"/>
                          <a:ea typeface="Calibri"/>
                          <a:cs typeface="Times New Roman"/>
                        </a:rPr>
                        <a:t>or PC063</a:t>
                      </a:r>
                      <a:r>
                        <a:rPr lang="en-US" sz="900" b="1">
                          <a:solidFill>
                            <a:srgbClr val="000000"/>
                          </a:solidFill>
                          <a:latin typeface="Calibri"/>
                          <a:ea typeface="Calibri"/>
                          <a:cs typeface="Times New Roman"/>
                        </a:rPr>
                        <a:t>.</a:t>
                      </a:r>
                      <a:endParaRPr lang="en-US" sz="900">
                        <a:latin typeface="Calibri"/>
                        <a:ea typeface="Calibri"/>
                        <a:cs typeface="Times New Roman"/>
                      </a:endParaRPr>
                    </a:p>
                    <a:p>
                      <a:pPr marL="0" marR="0">
                        <a:lnSpc>
                          <a:spcPct val="115000"/>
                        </a:lnSpc>
                        <a:spcBef>
                          <a:spcPts val="0"/>
                        </a:spcBef>
                        <a:spcAft>
                          <a:spcPts val="600"/>
                        </a:spcAft>
                      </a:pPr>
                      <a:r>
                        <a:rPr lang="en-US" sz="900" b="1">
                          <a:solidFill>
                            <a:srgbClr val="000000"/>
                          </a:solidFill>
                          <a:latin typeface="Calibri"/>
                          <a:ea typeface="Calibri"/>
                          <a:cs typeface="Times New Roman"/>
                        </a:rPr>
                        <a:t>If no claims were paid for this BP Contract ID, report 0.</a:t>
                      </a:r>
                      <a:r>
                        <a:rPr lang="en-US" sz="900" b="1">
                          <a:latin typeface="Calibri"/>
                          <a:ea typeface="Calibri"/>
                          <a:cs typeface="Times New Roman"/>
                        </a:rPr>
                        <a:t> Do not use a 1000 separator (commas).</a:t>
                      </a:r>
                      <a:endParaRPr lang="en-US" sz="900">
                        <a:latin typeface="Calibri"/>
                        <a:ea typeface="Calibri"/>
                        <a:cs typeface="Times New Roman"/>
                      </a:endParaRPr>
                    </a:p>
                  </a:txBody>
                  <a:tcPr marL="36135" marR="361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2667">
                <a:tc>
                  <a:txBody>
                    <a:bodyPr/>
                    <a:lstStyle/>
                    <a:p>
                      <a:pPr marL="0" marR="0" algn="ctr">
                        <a:lnSpc>
                          <a:spcPct val="115000"/>
                        </a:lnSpc>
                        <a:spcBef>
                          <a:spcPts val="0"/>
                        </a:spcBef>
                        <a:spcAft>
                          <a:spcPts val="600"/>
                        </a:spcAft>
                      </a:pPr>
                      <a:r>
                        <a:rPr lang="en-US" sz="900" b="1">
                          <a:solidFill>
                            <a:srgbClr val="000000"/>
                          </a:solidFill>
                          <a:latin typeface="Calibri"/>
                          <a:ea typeface="Calibri"/>
                          <a:cs typeface="Times New Roman"/>
                        </a:rPr>
                        <a:t>BP006</a:t>
                      </a:r>
                      <a:endParaRPr lang="en-US" sz="900">
                        <a:latin typeface="Calibri"/>
                        <a:ea typeface="Calibri"/>
                        <a:cs typeface="Times New Roman"/>
                      </a:endParaRPr>
                    </a:p>
                  </a:txBody>
                  <a:tcPr marL="36135" marR="361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900" b="1">
                          <a:solidFill>
                            <a:srgbClr val="000000"/>
                          </a:solidFill>
                          <a:latin typeface="Calibri"/>
                          <a:ea typeface="Calibri"/>
                          <a:cs typeface="Times New Roman"/>
                        </a:rPr>
                        <a:t>Monthly Net Dollars Paid for the Benefit Plan</a:t>
                      </a:r>
                      <a:endParaRPr lang="en-US" sz="900">
                        <a:latin typeface="Calibri"/>
                        <a:ea typeface="Calibri"/>
                        <a:cs typeface="Times New Roman"/>
                      </a:endParaRPr>
                    </a:p>
                  </a:txBody>
                  <a:tcPr marL="36135" marR="361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900" b="1">
                          <a:solidFill>
                            <a:srgbClr val="000000"/>
                          </a:solidFill>
                          <a:latin typeface="Calibri"/>
                          <a:ea typeface="Calibri"/>
                          <a:cs typeface="Times New Roman"/>
                        </a:rPr>
                        <a:t>Total Paid Amount</a:t>
                      </a:r>
                      <a:endParaRPr lang="en-US" sz="900">
                        <a:latin typeface="Calibri"/>
                        <a:ea typeface="Calibri"/>
                        <a:cs typeface="Times New Roman"/>
                      </a:endParaRPr>
                    </a:p>
                  </a:txBody>
                  <a:tcPr marL="36135" marR="361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900" b="1">
                          <a:solidFill>
                            <a:srgbClr val="000000"/>
                          </a:solidFill>
                          <a:latin typeface="Calibri"/>
                          <a:ea typeface="Calibri"/>
                          <a:cs typeface="Times New Roman"/>
                        </a:rPr>
                        <a:t>Report the monthly aggregate Total Plan Paid Amount that corresponds to the Benefit Plan Contract ID in BP001 and the Claim Type in BP004. For the medical claims, the Paid Amount is MC063 and for pharmacy claims the Paid Amount is PC036.</a:t>
                      </a:r>
                      <a:endParaRPr lang="en-US" sz="900">
                        <a:latin typeface="Calibri"/>
                        <a:ea typeface="Calibri"/>
                        <a:cs typeface="Times New Roman"/>
                      </a:endParaRPr>
                    </a:p>
                    <a:p>
                      <a:pPr marL="0" marR="0">
                        <a:lnSpc>
                          <a:spcPct val="115000"/>
                        </a:lnSpc>
                        <a:spcBef>
                          <a:spcPts val="0"/>
                        </a:spcBef>
                        <a:spcAft>
                          <a:spcPts val="600"/>
                        </a:spcAft>
                      </a:pPr>
                      <a:r>
                        <a:rPr lang="en-US" sz="900" b="1">
                          <a:solidFill>
                            <a:srgbClr val="000000"/>
                          </a:solidFill>
                          <a:latin typeface="Calibri"/>
                          <a:ea typeface="Calibri"/>
                          <a:cs typeface="Times New Roman"/>
                        </a:rPr>
                        <a:t>Calculate the total based on Paid Date (</a:t>
                      </a:r>
                      <a:r>
                        <a:rPr lang="en-US" sz="900" b="1">
                          <a:latin typeface="Calibri"/>
                          <a:ea typeface="Calibri"/>
                          <a:cs typeface="Times New Roman"/>
                        </a:rPr>
                        <a:t>MC089</a:t>
                      </a:r>
                      <a:r>
                        <a:rPr lang="en-US" sz="900" b="1">
                          <a:solidFill>
                            <a:srgbClr val="FF0000"/>
                          </a:solidFill>
                          <a:latin typeface="Calibri"/>
                          <a:ea typeface="Calibri"/>
                          <a:cs typeface="Times New Roman"/>
                        </a:rPr>
                        <a:t> </a:t>
                      </a:r>
                      <a:r>
                        <a:rPr lang="en-US" sz="900" b="1">
                          <a:latin typeface="Calibri"/>
                          <a:ea typeface="Calibri"/>
                          <a:cs typeface="Times New Roman"/>
                        </a:rPr>
                        <a:t>or PC063</a:t>
                      </a:r>
                      <a:r>
                        <a:rPr lang="en-US" sz="900" b="1">
                          <a:solidFill>
                            <a:srgbClr val="000000"/>
                          </a:solidFill>
                          <a:latin typeface="Calibri"/>
                          <a:ea typeface="Calibri"/>
                          <a:cs typeface="Times New Roman"/>
                        </a:rPr>
                        <a:t>). Include fee-for-service equivalent paid amount for services that have been carved out.</a:t>
                      </a:r>
                      <a:endParaRPr lang="en-US" sz="900">
                        <a:latin typeface="Calibri"/>
                        <a:ea typeface="Calibri"/>
                        <a:cs typeface="Times New Roman"/>
                      </a:endParaRPr>
                    </a:p>
                    <a:p>
                      <a:pPr marL="0" marR="0">
                        <a:lnSpc>
                          <a:spcPct val="115000"/>
                        </a:lnSpc>
                        <a:spcBef>
                          <a:spcPts val="0"/>
                        </a:spcBef>
                        <a:spcAft>
                          <a:spcPts val="600"/>
                        </a:spcAft>
                      </a:pPr>
                      <a:r>
                        <a:rPr lang="en-US" sz="900" b="1">
                          <a:solidFill>
                            <a:srgbClr val="000000"/>
                          </a:solidFill>
                          <a:latin typeface="Calibri"/>
                          <a:ea typeface="Calibri"/>
                          <a:cs typeface="Times New Roman"/>
                        </a:rPr>
                        <a:t>Do not code decimal or round up / down to whole dollars, code zero cents (00) when applicable. EXAMPLE:  150.00 is reported as 15000; 150.70 is reported as 15070</a:t>
                      </a:r>
                      <a:endParaRPr lang="en-US" sz="900">
                        <a:latin typeface="Calibri"/>
                        <a:ea typeface="Calibri"/>
                        <a:cs typeface="Times New Roman"/>
                      </a:endParaRPr>
                    </a:p>
                  </a:txBody>
                  <a:tcPr marL="36135" marR="361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3552">
                <a:tc>
                  <a:txBody>
                    <a:bodyPr/>
                    <a:lstStyle/>
                    <a:p>
                      <a:pPr marL="0" marR="0" algn="ctr">
                        <a:lnSpc>
                          <a:spcPct val="115000"/>
                        </a:lnSpc>
                        <a:spcBef>
                          <a:spcPts val="0"/>
                        </a:spcBef>
                        <a:spcAft>
                          <a:spcPts val="600"/>
                        </a:spcAft>
                      </a:pPr>
                      <a:r>
                        <a:rPr lang="en-US" sz="900" b="1">
                          <a:solidFill>
                            <a:srgbClr val="000000"/>
                          </a:solidFill>
                          <a:latin typeface="Calibri"/>
                          <a:ea typeface="Calibri"/>
                          <a:cs typeface="Times New Roman"/>
                        </a:rPr>
                        <a:t>BP007</a:t>
                      </a:r>
                      <a:endParaRPr lang="en-US" sz="900">
                        <a:latin typeface="Calibri"/>
                        <a:ea typeface="Calibri"/>
                        <a:cs typeface="Times New Roman"/>
                      </a:endParaRPr>
                    </a:p>
                  </a:txBody>
                  <a:tcPr marL="36135" marR="361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900" b="1">
                          <a:solidFill>
                            <a:srgbClr val="000000"/>
                          </a:solidFill>
                          <a:latin typeface="Calibri"/>
                          <a:ea typeface="Calibri"/>
                          <a:cs typeface="Times New Roman"/>
                        </a:rPr>
                        <a:t>Total Monthly Eligible Members by Benefit Plan ID Period Date</a:t>
                      </a:r>
                      <a:endParaRPr lang="en-US" sz="900">
                        <a:latin typeface="Calibri"/>
                        <a:ea typeface="Calibri"/>
                        <a:cs typeface="Times New Roman"/>
                      </a:endParaRPr>
                    </a:p>
                  </a:txBody>
                  <a:tcPr marL="36135" marR="361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900" b="1">
                          <a:solidFill>
                            <a:srgbClr val="000000"/>
                          </a:solidFill>
                          <a:latin typeface="Calibri"/>
                          <a:ea typeface="Calibri"/>
                          <a:cs typeface="Times New Roman"/>
                        </a:rPr>
                        <a:t>Total Eligible Members</a:t>
                      </a:r>
                      <a:endParaRPr lang="en-US" sz="900">
                        <a:latin typeface="Calibri"/>
                        <a:ea typeface="Calibri"/>
                        <a:cs typeface="Times New Roman"/>
                      </a:endParaRPr>
                    </a:p>
                  </a:txBody>
                  <a:tcPr marL="36135" marR="361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900" b="1" dirty="0">
                          <a:solidFill>
                            <a:srgbClr val="000000"/>
                          </a:solidFill>
                          <a:latin typeface="Calibri"/>
                          <a:ea typeface="Calibri"/>
                          <a:cs typeface="Times New Roman"/>
                        </a:rPr>
                        <a:t>Number of eligible members enrolled on the 15th of the month for the Benefit Plan Contract ID reported in BP001, including billable and non-billable members.</a:t>
                      </a:r>
                      <a:endParaRPr lang="en-US" sz="900" dirty="0">
                        <a:latin typeface="Calibri"/>
                        <a:ea typeface="Calibri"/>
                        <a:cs typeface="Times New Roman"/>
                      </a:endParaRPr>
                    </a:p>
                  </a:txBody>
                  <a:tcPr marL="36135" marR="361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BENEFIT PLAN CONTROL TOTALS</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14</a:t>
            </a:fld>
            <a:endParaRPr lang="en-US" dirty="0"/>
          </a:p>
        </p:txBody>
      </p:sp>
      <p:sp>
        <p:nvSpPr>
          <p:cNvPr id="5" name="TextBox 4"/>
          <p:cNvSpPr txBox="1"/>
          <p:nvPr/>
        </p:nvSpPr>
        <p:spPr>
          <a:xfrm>
            <a:off x="457200" y="1735494"/>
            <a:ext cx="8229600" cy="4801314"/>
          </a:xfrm>
          <a:prstGeom prst="rect">
            <a:avLst/>
          </a:prstGeom>
          <a:noFill/>
        </p:spPr>
        <p:txBody>
          <a:bodyPr wrap="square" rtlCol="0">
            <a:spAutoFit/>
          </a:bodyPr>
          <a:lstStyle/>
          <a:p>
            <a:r>
              <a:rPr lang="en-US" dirty="0" smtClean="0"/>
              <a:t>Control totals on the BP file should be bucketed under the plan they were covered under irrespective of which plan the member was enrolled on during the 15</a:t>
            </a:r>
            <a:r>
              <a:rPr lang="en-US" baseline="30000" dirty="0" smtClean="0"/>
              <a:t>th</a:t>
            </a:r>
            <a:r>
              <a:rPr lang="en-US" dirty="0" smtClean="0"/>
              <a:t> of that month.</a:t>
            </a:r>
          </a:p>
          <a:p>
            <a:r>
              <a:rPr lang="en-US" dirty="0" smtClean="0"/>
              <a:t>The claims and eligibility files should not “speak” to each other for the control total files:</a:t>
            </a:r>
          </a:p>
          <a:p>
            <a:r>
              <a:rPr lang="en-US" dirty="0" smtClean="0"/>
              <a:t> </a:t>
            </a:r>
          </a:p>
          <a:p>
            <a:r>
              <a:rPr lang="en-US" dirty="0" smtClean="0"/>
              <a:t>1.      BP007 -  Count up the members by plan that are enrolled on the 15</a:t>
            </a:r>
            <a:r>
              <a:rPr lang="en-US" baseline="30000" dirty="0" smtClean="0"/>
              <a:t>th</a:t>
            </a:r>
            <a:r>
              <a:rPr lang="en-US" dirty="0" smtClean="0"/>
              <a:t> </a:t>
            </a:r>
          </a:p>
          <a:p>
            <a:r>
              <a:rPr lang="en-US" dirty="0" smtClean="0"/>
              <a:t>2.       BP005/BP006 -Sum up the # of claims and dollars by plan (without looking at eligibility)</a:t>
            </a:r>
          </a:p>
          <a:p>
            <a:r>
              <a:rPr lang="en-US" dirty="0" smtClean="0"/>
              <a:t> </a:t>
            </a:r>
          </a:p>
          <a:p>
            <a:r>
              <a:rPr lang="en-US" dirty="0" smtClean="0"/>
              <a:t>This way the claim dollars will line up with the claims files (eligibility might  not match claims if someone enrolls after the 15</a:t>
            </a:r>
            <a:r>
              <a:rPr lang="en-US" baseline="30000" dirty="0" smtClean="0"/>
              <a:t>th</a:t>
            </a:r>
            <a:r>
              <a:rPr lang="en-US" dirty="0" smtClean="0"/>
              <a:t> or disenrolls before the 15</a:t>
            </a:r>
            <a:r>
              <a:rPr lang="en-US" baseline="30000" dirty="0" smtClean="0"/>
              <a:t>th</a:t>
            </a:r>
            <a:r>
              <a:rPr lang="en-US" dirty="0" smtClean="0"/>
              <a:t>).</a:t>
            </a:r>
          </a:p>
          <a:p>
            <a:endParaRPr lang="en-US" dirty="0" smtClean="0"/>
          </a:p>
          <a:p>
            <a:r>
              <a:rPr lang="en-US" dirty="0" smtClean="0"/>
              <a:t>BP007 will match up with the number of members in the ME file  where the RACP Flag is  YES. (ME126 = 1)</a:t>
            </a:r>
          </a:p>
          <a:p>
            <a:r>
              <a:rPr lang="en-US" dirty="0" smtClean="0"/>
              <a:t>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VERSION 3.0 VARIANCES</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15</a:t>
            </a:fld>
            <a:endParaRPr lang="en-US" dirty="0"/>
          </a:p>
        </p:txBody>
      </p:sp>
      <p:sp>
        <p:nvSpPr>
          <p:cNvPr id="6" name="Text Placeholder 5"/>
          <p:cNvSpPr>
            <a:spLocks noGrp="1"/>
          </p:cNvSpPr>
          <p:nvPr>
            <p:ph type="body" sz="quarter" idx="11"/>
          </p:nvPr>
        </p:nvSpPr>
        <p:spPr/>
        <p:txBody>
          <a:bodyPr/>
          <a:lstStyle/>
          <a:p>
            <a:pPr>
              <a:buNone/>
            </a:pPr>
            <a:endParaRPr lang="en-US" dirty="0" smtClean="0"/>
          </a:p>
          <a:p>
            <a:r>
              <a:rPr lang="en-US" dirty="0" smtClean="0"/>
              <a:t>LIAISON/MANAGER REVIEW</a:t>
            </a:r>
          </a:p>
          <a:p>
            <a:endParaRPr lang="en-US" dirty="0" smtClean="0"/>
          </a:p>
          <a:p>
            <a:r>
              <a:rPr lang="en-US" dirty="0" smtClean="0"/>
              <a:t>VERSION 2 AS BASE NOT STANDARD</a:t>
            </a:r>
          </a:p>
          <a:p>
            <a:endParaRPr lang="en-US" dirty="0" smtClean="0"/>
          </a:p>
          <a:p>
            <a:r>
              <a:rPr lang="en-US" dirty="0" smtClean="0"/>
              <a:t>CONDITIONAL ELEMENT VARIANCES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16</a:t>
            </a:fld>
            <a:endParaRPr lang="en-US" dirty="0"/>
          </a:p>
        </p:txBody>
      </p:sp>
      <p:sp>
        <p:nvSpPr>
          <p:cNvPr id="7" name="Text Placeholder 6"/>
          <p:cNvSpPr>
            <a:spLocks noGrp="1"/>
          </p:cNvSpPr>
          <p:nvPr>
            <p:ph type="body" sz="quarter" idx="11"/>
          </p:nvPr>
        </p:nvSpPr>
        <p:spPr/>
        <p:txBody>
          <a:bodyPr/>
          <a:lstStyle/>
          <a:p>
            <a:r>
              <a:rPr lang="en-US" dirty="0" smtClean="0"/>
              <a:t>TEST System now accepts December files</a:t>
            </a:r>
          </a:p>
          <a:p>
            <a:endParaRPr lang="en-US" dirty="0" smtClean="0"/>
          </a:p>
          <a:p>
            <a:r>
              <a:rPr lang="en-US" dirty="0" smtClean="0"/>
              <a:t>Document Updates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3" name="Slide Number Placeholder 2"/>
          <p:cNvSpPr>
            <a:spLocks noGrp="1"/>
          </p:cNvSpPr>
          <p:nvPr>
            <p:ph type="sldNum" sz="quarter" idx="10"/>
          </p:nvPr>
        </p:nvSpPr>
        <p:spPr/>
        <p:txBody>
          <a:bodyPr/>
          <a:lstStyle/>
          <a:p>
            <a:fld id="{00B9A36E-6A91-4E21-AF8F-37C620A5BC35}" type="slidenum">
              <a:rPr lang="en-US" smtClean="0"/>
              <a:pPr/>
              <a:t>17</a:t>
            </a:fld>
            <a:endParaRPr lang="en-US" dirty="0"/>
          </a:p>
        </p:txBody>
      </p:sp>
      <p:sp>
        <p:nvSpPr>
          <p:cNvPr id="7" name="Text Placeholder 6"/>
          <p:cNvSpPr>
            <a:spLocks noGrp="1"/>
          </p:cNvSpPr>
          <p:nvPr>
            <p:ph type="body" sz="quarter" idx="11"/>
          </p:nvPr>
        </p:nvSpPr>
        <p:spPr/>
        <p:txBody>
          <a:bodyPr/>
          <a:lstStyle/>
          <a:p>
            <a:pPr algn="ctr">
              <a:buNone/>
            </a:pPr>
            <a:endParaRPr lang="en-US" sz="4000" dirty="0" smtClean="0"/>
          </a:p>
          <a:p>
            <a:pPr algn="ctr">
              <a:buNone/>
            </a:pPr>
            <a:endParaRPr lang="en-US" sz="4000" dirty="0" smtClean="0"/>
          </a:p>
          <a:p>
            <a:pPr algn="ctr">
              <a:buNone/>
            </a:pPr>
            <a:r>
              <a:rPr lang="en-US" sz="4000" dirty="0" smtClean="0"/>
              <a:t>CLAIMS VERSIONING</a:t>
            </a:r>
            <a:endParaRPr lang="en-US" sz="4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156" y="286128"/>
            <a:ext cx="8229600" cy="951744"/>
          </a:xfrm>
        </p:spPr>
        <p:txBody>
          <a:bodyPr>
            <a:normAutofit/>
          </a:bodyPr>
          <a:lstStyle/>
          <a:p>
            <a:pPr algn="ctr"/>
            <a:r>
              <a:rPr lang="en-US" dirty="0" smtClean="0">
                <a:solidFill>
                  <a:schemeClr val="bg1"/>
                </a:solidFill>
              </a:rPr>
              <a:t>Claims Versioning Update</a:t>
            </a:r>
            <a:endParaRPr lang="en-US" dirty="0">
              <a:solidFill>
                <a:schemeClr val="bg1"/>
              </a:solidFill>
            </a:endParaRPr>
          </a:p>
        </p:txBody>
      </p:sp>
      <p:sp>
        <p:nvSpPr>
          <p:cNvPr id="3" name="Content Placeholder 2"/>
          <p:cNvSpPr>
            <a:spLocks noGrp="1"/>
          </p:cNvSpPr>
          <p:nvPr>
            <p:ph idx="1"/>
          </p:nvPr>
        </p:nvSpPr>
        <p:spPr>
          <a:xfrm>
            <a:off x="838200" y="1828800"/>
            <a:ext cx="7620000" cy="4185503"/>
          </a:xfrm>
        </p:spPr>
        <p:txBody>
          <a:bodyPr/>
          <a:lstStyle/>
          <a:p>
            <a:pPr marL="400050" lvl="1" indent="-342900">
              <a:spcBef>
                <a:spcPts val="1200"/>
              </a:spcBef>
              <a:buFont typeface="Wingdings" panose="05000000000000000000" pitchFamily="2" charset="2"/>
              <a:buChar char="Ø"/>
            </a:pPr>
            <a:r>
              <a:rPr lang="en-US" sz="2400" dirty="0" smtClean="0">
                <a:solidFill>
                  <a:schemeClr val="tx2"/>
                </a:solidFill>
                <a:latin typeface="Arial" panose="020B0604020202020204" pitchFamily="34" charset="0"/>
                <a:cs typeface="Arial" panose="020B0604020202020204" pitchFamily="34" charset="0"/>
              </a:rPr>
              <a:t>Goal</a:t>
            </a:r>
            <a:r>
              <a:rPr lang="en-US" sz="2400" dirty="0">
                <a:solidFill>
                  <a:schemeClr val="tx2"/>
                </a:solidFill>
                <a:latin typeface="Arial" panose="020B0604020202020204" pitchFamily="34" charset="0"/>
                <a:cs typeface="Arial" panose="020B0604020202020204" pitchFamily="34" charset="0"/>
              </a:rPr>
              <a:t>: Use the highest version claim lines to produce accurate cost and utilization measures for each payer and for the Commonwealth</a:t>
            </a:r>
            <a:endParaRPr lang="en-US" dirty="0"/>
          </a:p>
          <a:p>
            <a:pPr marL="400050" lvl="1" indent="-342900">
              <a:spcBef>
                <a:spcPts val="1200"/>
              </a:spcBef>
              <a:buFont typeface="Wingdings" panose="05000000000000000000" pitchFamily="2" charset="2"/>
              <a:buChar char="Ø"/>
            </a:pPr>
            <a:r>
              <a:rPr lang="en-ZW" sz="2400" dirty="0" smtClean="0">
                <a:solidFill>
                  <a:schemeClr val="tx2"/>
                </a:solidFill>
                <a:latin typeface="Arial" panose="020B0604020202020204" pitchFamily="34" charset="0"/>
                <a:cs typeface="Arial" panose="020B0604020202020204" pitchFamily="34" charset="0"/>
              </a:rPr>
              <a:t>Background: CHIA has standard </a:t>
            </a:r>
            <a:r>
              <a:rPr lang="en-ZW" sz="2400" dirty="0">
                <a:solidFill>
                  <a:schemeClr val="tx2"/>
                </a:solidFill>
                <a:latin typeface="Arial" panose="020B0604020202020204" pitchFamily="34" charset="0"/>
                <a:cs typeface="Arial" panose="020B0604020202020204" pitchFamily="34" charset="0"/>
              </a:rPr>
              <a:t>versioning </a:t>
            </a:r>
            <a:r>
              <a:rPr lang="en-ZW" sz="2400" dirty="0" smtClean="0">
                <a:solidFill>
                  <a:schemeClr val="tx2"/>
                </a:solidFill>
                <a:latin typeface="Arial" panose="020B0604020202020204" pitchFamily="34" charset="0"/>
                <a:cs typeface="Arial" panose="020B0604020202020204" pitchFamily="34" charset="0"/>
              </a:rPr>
              <a:t>logic, based on the APCD data submission guides: </a:t>
            </a:r>
          </a:p>
          <a:p>
            <a:pPr marL="1371600" lvl="3" indent="-457200">
              <a:buFont typeface="+mj-lt"/>
              <a:buAutoNum type="arabicParenR"/>
            </a:pPr>
            <a:r>
              <a:rPr lang="en-ZW" dirty="0" smtClean="0">
                <a:solidFill>
                  <a:schemeClr val="tx2"/>
                </a:solidFill>
                <a:latin typeface="Arial" panose="020B0604020202020204" pitchFamily="34" charset="0"/>
                <a:cs typeface="Arial" panose="020B0604020202020204" pitchFamily="34" charset="0"/>
              </a:rPr>
              <a:t>Applies cleaning logic</a:t>
            </a:r>
          </a:p>
          <a:p>
            <a:pPr marL="1371600" lvl="3" indent="-457200">
              <a:buFont typeface="+mj-lt"/>
              <a:buAutoNum type="arabicParenR"/>
            </a:pPr>
            <a:r>
              <a:rPr lang="en-ZW" dirty="0" smtClean="0">
                <a:solidFill>
                  <a:schemeClr val="tx2"/>
                </a:solidFill>
                <a:latin typeface="Arial" panose="020B0604020202020204" pitchFamily="34" charset="0"/>
                <a:cs typeface="Arial" panose="020B0604020202020204" pitchFamily="34" charset="0"/>
              </a:rPr>
              <a:t>Identifies duplicates</a:t>
            </a:r>
            <a:r>
              <a:rPr lang="en-ZW" dirty="0">
                <a:solidFill>
                  <a:schemeClr val="tx2"/>
                </a:solidFill>
                <a:latin typeface="Arial" panose="020B0604020202020204" pitchFamily="34" charset="0"/>
                <a:cs typeface="Arial" panose="020B0604020202020204" pitchFamily="34" charset="0"/>
              </a:rPr>
              <a:t>, voids/back-outs, and </a:t>
            </a:r>
            <a:r>
              <a:rPr lang="en-ZW" dirty="0" smtClean="0">
                <a:solidFill>
                  <a:schemeClr val="tx2"/>
                </a:solidFill>
                <a:latin typeface="Arial" panose="020B0604020202020204" pitchFamily="34" charset="0"/>
                <a:cs typeface="Arial" panose="020B0604020202020204" pitchFamily="34" charset="0"/>
              </a:rPr>
              <a:t>replacements/amendments</a:t>
            </a:r>
          </a:p>
          <a:p>
            <a:pPr marL="1371600" lvl="3" indent="-457200">
              <a:buFont typeface="+mj-lt"/>
              <a:buAutoNum type="arabicParenR"/>
            </a:pPr>
            <a:r>
              <a:rPr lang="en-ZW" dirty="0" smtClean="0">
                <a:solidFill>
                  <a:schemeClr val="tx2"/>
                </a:solidFill>
                <a:latin typeface="Arial" panose="020B0604020202020204" pitchFamily="34" charset="0"/>
                <a:cs typeface="Arial" panose="020B0604020202020204" pitchFamily="34" charset="0"/>
              </a:rPr>
              <a:t>Sets highest </a:t>
            </a:r>
            <a:r>
              <a:rPr lang="en-ZW" dirty="0">
                <a:solidFill>
                  <a:schemeClr val="tx2"/>
                </a:solidFill>
                <a:latin typeface="Arial" panose="020B0604020202020204" pitchFamily="34" charset="0"/>
                <a:cs typeface="Arial" panose="020B0604020202020204" pitchFamily="34" charset="0"/>
              </a:rPr>
              <a:t>version </a:t>
            </a:r>
            <a:r>
              <a:rPr lang="en-ZW" dirty="0" smtClean="0">
                <a:solidFill>
                  <a:schemeClr val="tx2"/>
                </a:solidFill>
                <a:latin typeface="Arial" panose="020B0604020202020204" pitchFamily="34" charset="0"/>
                <a:cs typeface="Arial" panose="020B0604020202020204" pitchFamily="34" charset="0"/>
              </a:rPr>
              <a:t>flag</a:t>
            </a:r>
          </a:p>
          <a:p>
            <a:pPr marL="914400" lvl="3" indent="0">
              <a:buNone/>
            </a:pPr>
            <a:endParaRPr lang="en-US" dirty="0" smtClean="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370136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156" y="286128"/>
            <a:ext cx="8229600" cy="951744"/>
          </a:xfrm>
        </p:spPr>
        <p:txBody>
          <a:bodyPr>
            <a:normAutofit/>
          </a:bodyPr>
          <a:lstStyle/>
          <a:p>
            <a:pPr algn="ctr"/>
            <a:r>
              <a:rPr lang="en-US" dirty="0" smtClean="0">
                <a:solidFill>
                  <a:schemeClr val="bg1"/>
                </a:solidFill>
              </a:rPr>
              <a:t>Claims Versioning Update</a:t>
            </a:r>
            <a:endParaRPr lang="en-US" dirty="0">
              <a:solidFill>
                <a:schemeClr val="bg1"/>
              </a:solidFill>
            </a:endParaRPr>
          </a:p>
        </p:txBody>
      </p:sp>
      <p:sp>
        <p:nvSpPr>
          <p:cNvPr id="3" name="Content Placeholder 2"/>
          <p:cNvSpPr>
            <a:spLocks noGrp="1"/>
          </p:cNvSpPr>
          <p:nvPr>
            <p:ph idx="1"/>
          </p:nvPr>
        </p:nvSpPr>
        <p:spPr>
          <a:xfrm>
            <a:off x="533400" y="1834297"/>
            <a:ext cx="7772400" cy="4185503"/>
          </a:xfrm>
        </p:spPr>
        <p:txBody>
          <a:bodyPr/>
          <a:lstStyle/>
          <a:p>
            <a:pPr marL="400050" lvl="1" indent="-342900">
              <a:spcBef>
                <a:spcPts val="1200"/>
              </a:spcBef>
              <a:buFont typeface="Wingdings" panose="05000000000000000000" pitchFamily="2" charset="2"/>
              <a:buChar char="Ø"/>
            </a:pPr>
            <a:r>
              <a:rPr lang="en-US" sz="2400" dirty="0" smtClean="0">
                <a:solidFill>
                  <a:schemeClr val="tx2"/>
                </a:solidFill>
                <a:latin typeface="Arial" panose="020B0604020202020204" pitchFamily="34" charset="0"/>
                <a:cs typeface="Arial" panose="020B0604020202020204" pitchFamily="34" charset="0"/>
              </a:rPr>
              <a:t>Since last </a:t>
            </a:r>
            <a:r>
              <a:rPr lang="en-US" sz="2400" dirty="0">
                <a:solidFill>
                  <a:schemeClr val="tx2"/>
                </a:solidFill>
                <a:latin typeface="Arial" panose="020B0604020202020204" pitchFamily="34" charset="0"/>
                <a:cs typeface="Arial" panose="020B0604020202020204" pitchFamily="34" charset="0"/>
              </a:rPr>
              <a:t>summer, </a:t>
            </a:r>
            <a:r>
              <a:rPr lang="en-US" sz="2400" dirty="0" smtClean="0">
                <a:solidFill>
                  <a:schemeClr val="tx2"/>
                </a:solidFill>
                <a:latin typeface="Arial" panose="020B0604020202020204" pitchFamily="34" charset="0"/>
                <a:cs typeface="Arial" panose="020B0604020202020204" pitchFamily="34" charset="0"/>
              </a:rPr>
              <a:t>CHIA’s </a:t>
            </a:r>
            <a:r>
              <a:rPr lang="en-US" sz="2400" dirty="0">
                <a:solidFill>
                  <a:schemeClr val="tx2"/>
                </a:solidFill>
                <a:latin typeface="Arial" panose="020B0604020202020204" pitchFamily="34" charset="0"/>
                <a:cs typeface="Arial" panose="020B0604020202020204" pitchFamily="34" charset="0"/>
              </a:rPr>
              <a:t>liaisons </a:t>
            </a:r>
            <a:r>
              <a:rPr lang="en-US" sz="2400" dirty="0" smtClean="0">
                <a:solidFill>
                  <a:schemeClr val="tx2"/>
                </a:solidFill>
                <a:latin typeface="Arial" panose="020B0604020202020204" pitchFamily="34" charset="0"/>
                <a:cs typeface="Arial" panose="020B0604020202020204" pitchFamily="34" charset="0"/>
              </a:rPr>
              <a:t>and QA analysts have been working closely with selected carriers </a:t>
            </a:r>
            <a:r>
              <a:rPr lang="en-US" sz="2400" dirty="0">
                <a:solidFill>
                  <a:schemeClr val="tx2"/>
                </a:solidFill>
                <a:latin typeface="Arial" panose="020B0604020202020204" pitchFamily="34" charset="0"/>
                <a:cs typeface="Arial" panose="020B0604020202020204" pitchFamily="34" charset="0"/>
              </a:rPr>
              <a:t>to</a:t>
            </a:r>
          </a:p>
          <a:p>
            <a:pPr marL="1371600" lvl="3" indent="-457200">
              <a:buFont typeface="+mj-lt"/>
              <a:buAutoNum type="arabicParenR"/>
            </a:pPr>
            <a:r>
              <a:rPr lang="en-ZW" dirty="0" smtClean="0">
                <a:solidFill>
                  <a:schemeClr val="tx2"/>
                </a:solidFill>
                <a:latin typeface="Arial" panose="020B0604020202020204" pitchFamily="34" charset="0"/>
                <a:cs typeface="Arial" panose="020B0604020202020204" pitchFamily="34" charset="0"/>
              </a:rPr>
              <a:t>Review if the CHIA standard logic apply and if any deviations </a:t>
            </a:r>
          </a:p>
          <a:p>
            <a:pPr marL="1371600" lvl="3" indent="-457200">
              <a:buFont typeface="+mj-lt"/>
              <a:buAutoNum type="arabicParenR"/>
            </a:pPr>
            <a:r>
              <a:rPr lang="en-ZW" dirty="0" smtClean="0">
                <a:solidFill>
                  <a:schemeClr val="tx2"/>
                </a:solidFill>
                <a:latin typeface="Arial" panose="020B0604020202020204" pitchFamily="34" charset="0"/>
                <a:cs typeface="Arial" panose="020B0604020202020204" pitchFamily="34" charset="0"/>
              </a:rPr>
              <a:t>Examine deviations and assess potential impact. For example,</a:t>
            </a:r>
          </a:p>
          <a:p>
            <a:pPr marL="2065338" lvl="5" indent="-236538">
              <a:buFont typeface="Wingdings" panose="05000000000000000000" pitchFamily="2" charset="2"/>
              <a:buChar char="ü"/>
            </a:pPr>
            <a:r>
              <a:rPr lang="en-ZW" sz="1800" dirty="0" smtClean="0">
                <a:solidFill>
                  <a:schemeClr val="tx2"/>
                </a:solidFill>
                <a:latin typeface="Arial" panose="020B0604020202020204" pitchFamily="34" charset="0"/>
                <a:cs typeface="Arial" panose="020B0604020202020204" pitchFamily="34" charset="0"/>
              </a:rPr>
              <a:t>Consistency in submitting PCCN (MC004)</a:t>
            </a:r>
          </a:p>
          <a:p>
            <a:pPr marL="2065338" lvl="5" indent="-236538">
              <a:buFont typeface="Wingdings" panose="05000000000000000000" pitchFamily="2" charset="2"/>
              <a:buChar char="ü"/>
            </a:pPr>
            <a:r>
              <a:rPr lang="en-ZW" sz="1800" dirty="0" smtClean="0">
                <a:solidFill>
                  <a:schemeClr val="tx2"/>
                </a:solidFill>
                <a:latin typeface="Arial" panose="020B0604020202020204" pitchFamily="34" charset="0"/>
                <a:cs typeface="Arial" panose="020B0604020202020204" pitchFamily="34" charset="0"/>
              </a:rPr>
              <a:t>Former Claim Number (MC139)</a:t>
            </a:r>
          </a:p>
          <a:p>
            <a:pPr marL="2065338" lvl="5" indent="-236538">
              <a:buFont typeface="Wingdings" panose="05000000000000000000" pitchFamily="2" charset="2"/>
              <a:buChar char="ü"/>
            </a:pPr>
            <a:r>
              <a:rPr lang="en-ZW" sz="1800" dirty="0" smtClean="0">
                <a:solidFill>
                  <a:schemeClr val="tx2"/>
                </a:solidFill>
                <a:latin typeface="Arial" panose="020B0604020202020204" pitchFamily="34" charset="0"/>
                <a:cs typeface="Arial" panose="020B0604020202020204" pitchFamily="34" charset="0"/>
              </a:rPr>
              <a:t>Denied Flag (MC123)</a:t>
            </a:r>
          </a:p>
          <a:p>
            <a:pPr marL="1371600" lvl="3" indent="-457200">
              <a:buFont typeface="+mj-lt"/>
              <a:buAutoNum type="arabicParenR"/>
            </a:pPr>
            <a:r>
              <a:rPr lang="en-ZW" dirty="0" smtClean="0">
                <a:solidFill>
                  <a:schemeClr val="tx2"/>
                </a:solidFill>
                <a:latin typeface="Arial" panose="020B0604020202020204" pitchFamily="34" charset="0"/>
                <a:cs typeface="Arial" panose="020B0604020202020204" pitchFamily="34" charset="0"/>
              </a:rPr>
              <a:t>Find agreeable solutions</a:t>
            </a:r>
          </a:p>
          <a:p>
            <a:pPr marL="1371600" lvl="3" indent="-457200">
              <a:buFont typeface="+mj-lt"/>
              <a:buAutoNum type="arabicParenR"/>
            </a:pPr>
            <a:r>
              <a:rPr lang="en-ZW" dirty="0" smtClean="0">
                <a:solidFill>
                  <a:schemeClr val="tx2"/>
                </a:solidFill>
                <a:latin typeface="Arial" panose="020B0604020202020204" pitchFamily="34" charset="0"/>
                <a:cs typeface="Arial" panose="020B0604020202020204" pitchFamily="34" charset="0"/>
              </a:rPr>
              <a:t>Implement and validate carrier-specific versioning logic </a:t>
            </a:r>
            <a:endParaRPr lang="en-US" dirty="0">
              <a:solidFill>
                <a:schemeClr val="tx2"/>
              </a:solidFill>
              <a:latin typeface="Arial" panose="020B0604020202020204" pitchFamily="34" charset="0"/>
              <a:cs typeface="Arial" panose="020B0604020202020204" pitchFamily="34" charset="0"/>
            </a:endParaRPr>
          </a:p>
          <a:p>
            <a:endParaRPr lang="en-US" sz="2800" dirty="0"/>
          </a:p>
        </p:txBody>
      </p:sp>
    </p:spTree>
    <p:extLst>
      <p:ext uri="{BB962C8B-B14F-4D97-AF65-F5344CB8AC3E}">
        <p14:creationId xmlns:p14="http://schemas.microsoft.com/office/powerpoint/2010/main" xmlns="" val="372732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AGENDA</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2</a:t>
            </a:fld>
            <a:endParaRPr lang="en-US" dirty="0"/>
          </a:p>
        </p:txBody>
      </p:sp>
      <p:sp>
        <p:nvSpPr>
          <p:cNvPr id="7" name="Text Placeholder 6"/>
          <p:cNvSpPr>
            <a:spLocks noGrp="1"/>
          </p:cNvSpPr>
          <p:nvPr>
            <p:ph type="body" sz="quarter" idx="11"/>
          </p:nvPr>
        </p:nvSpPr>
        <p:spPr/>
        <p:txBody>
          <a:bodyPr/>
          <a:lstStyle/>
          <a:p>
            <a:r>
              <a:rPr lang="en-US" dirty="0" smtClean="0"/>
              <a:t>IT Update</a:t>
            </a:r>
          </a:p>
          <a:p>
            <a:endParaRPr lang="en-US" dirty="0" smtClean="0"/>
          </a:p>
          <a:p>
            <a:r>
              <a:rPr lang="en-US" dirty="0" smtClean="0"/>
              <a:t>Field Edit Report</a:t>
            </a:r>
          </a:p>
          <a:p>
            <a:pPr>
              <a:buNone/>
            </a:pPr>
            <a:endParaRPr lang="en-US" dirty="0" smtClean="0"/>
          </a:p>
          <a:p>
            <a:r>
              <a:rPr lang="en-US" dirty="0" smtClean="0"/>
              <a:t>Version 3 Update/Questions</a:t>
            </a:r>
          </a:p>
          <a:p>
            <a:endParaRPr lang="en-US" dirty="0" smtClean="0"/>
          </a:p>
          <a:p>
            <a:r>
              <a:rPr lang="en-US" dirty="0" smtClean="0"/>
              <a:t>Claims Versioning</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156" y="286128"/>
            <a:ext cx="8229600" cy="951744"/>
          </a:xfrm>
        </p:spPr>
        <p:txBody>
          <a:bodyPr>
            <a:normAutofit/>
          </a:bodyPr>
          <a:lstStyle/>
          <a:p>
            <a:pPr algn="ctr"/>
            <a:r>
              <a:rPr lang="en-US" dirty="0" smtClean="0">
                <a:solidFill>
                  <a:schemeClr val="bg1"/>
                </a:solidFill>
              </a:rPr>
              <a:t>Claims Versioning Update</a:t>
            </a:r>
            <a:endParaRPr lang="en-US" dirty="0">
              <a:solidFill>
                <a:schemeClr val="bg1"/>
              </a:solidFill>
            </a:endParaRPr>
          </a:p>
        </p:txBody>
      </p:sp>
      <p:sp>
        <p:nvSpPr>
          <p:cNvPr id="3" name="Content Placeholder 2"/>
          <p:cNvSpPr>
            <a:spLocks noGrp="1"/>
          </p:cNvSpPr>
          <p:nvPr>
            <p:ph idx="1"/>
          </p:nvPr>
        </p:nvSpPr>
        <p:spPr>
          <a:xfrm>
            <a:off x="533400" y="1752600"/>
            <a:ext cx="8001000" cy="4261703"/>
          </a:xfrm>
        </p:spPr>
        <p:txBody>
          <a:bodyPr/>
          <a:lstStyle/>
          <a:p>
            <a:pPr marL="400050" lvl="1" indent="-342900">
              <a:spcBef>
                <a:spcPts val="1200"/>
              </a:spcBef>
              <a:buFont typeface="Wingdings" panose="05000000000000000000" pitchFamily="2" charset="2"/>
              <a:buChar char="Ø"/>
            </a:pPr>
            <a:r>
              <a:rPr lang="en-ZW" sz="2400" dirty="0" smtClean="0">
                <a:solidFill>
                  <a:schemeClr val="tx2"/>
                </a:solidFill>
                <a:latin typeface="Arial" panose="020B0604020202020204" pitchFamily="34" charset="0"/>
                <a:cs typeface="Arial" panose="020B0604020202020204" pitchFamily="34" charset="0"/>
              </a:rPr>
              <a:t>Medical claims versioned for the following seven carriers (included in Release 2.0):</a:t>
            </a:r>
          </a:p>
          <a:p>
            <a:pPr marL="742950" lvl="2">
              <a:spcBef>
                <a:spcPts val="200"/>
              </a:spcBef>
              <a:buFont typeface="Wingdings" panose="05000000000000000000" pitchFamily="2" charset="2"/>
              <a:buChar char="ü"/>
            </a:pPr>
            <a:r>
              <a:rPr lang="en-ZW" sz="1800" dirty="0">
                <a:solidFill>
                  <a:schemeClr val="tx2"/>
                </a:solidFill>
                <a:latin typeface="Arial" panose="020B0604020202020204" pitchFamily="34" charset="0"/>
                <a:cs typeface="Arial" panose="020B0604020202020204" pitchFamily="34" charset="0"/>
              </a:rPr>
              <a:t>Blue Cross Blue Shield of </a:t>
            </a:r>
            <a:r>
              <a:rPr lang="en-ZW" sz="1800" dirty="0" smtClean="0">
                <a:solidFill>
                  <a:schemeClr val="tx2"/>
                </a:solidFill>
                <a:latin typeface="Arial" panose="020B0604020202020204" pitchFamily="34" charset="0"/>
                <a:cs typeface="Arial" panose="020B0604020202020204" pitchFamily="34" charset="0"/>
              </a:rPr>
              <a:t>Massachusetts </a:t>
            </a:r>
          </a:p>
          <a:p>
            <a:pPr marL="742950" lvl="2">
              <a:spcBef>
                <a:spcPts val="200"/>
              </a:spcBef>
              <a:buFont typeface="Wingdings" panose="05000000000000000000" pitchFamily="2" charset="2"/>
              <a:buChar char="ü"/>
            </a:pPr>
            <a:r>
              <a:rPr lang="en-ZW" sz="1800" dirty="0" smtClean="0">
                <a:solidFill>
                  <a:schemeClr val="tx2"/>
                </a:solidFill>
                <a:latin typeface="Arial" panose="020B0604020202020204" pitchFamily="34" charset="0"/>
                <a:cs typeface="Arial" panose="020B0604020202020204" pitchFamily="34" charset="0"/>
              </a:rPr>
              <a:t>Boston Medical </a:t>
            </a:r>
            <a:r>
              <a:rPr lang="en-ZW" sz="1800" dirty="0" err="1" smtClean="0">
                <a:solidFill>
                  <a:schemeClr val="tx2"/>
                </a:solidFill>
                <a:latin typeface="Arial" panose="020B0604020202020204" pitchFamily="34" charset="0"/>
                <a:cs typeface="Arial" panose="020B0604020202020204" pitchFamily="34" charset="0"/>
              </a:rPr>
              <a:t>Center</a:t>
            </a:r>
            <a:r>
              <a:rPr lang="en-ZW" sz="1800" dirty="0" smtClean="0">
                <a:solidFill>
                  <a:schemeClr val="tx2"/>
                </a:solidFill>
                <a:latin typeface="Arial" panose="020B0604020202020204" pitchFamily="34" charset="0"/>
                <a:cs typeface="Arial" panose="020B0604020202020204" pitchFamily="34" charset="0"/>
              </a:rPr>
              <a:t> </a:t>
            </a:r>
            <a:r>
              <a:rPr lang="en-ZW" sz="1800" dirty="0" err="1" smtClean="0">
                <a:solidFill>
                  <a:schemeClr val="tx2"/>
                </a:solidFill>
                <a:latin typeface="Arial" panose="020B0604020202020204" pitchFamily="34" charset="0"/>
                <a:cs typeface="Arial" panose="020B0604020202020204" pitchFamily="34" charset="0"/>
              </a:rPr>
              <a:t>HealthNet</a:t>
            </a:r>
            <a:r>
              <a:rPr lang="en-ZW" sz="1800" dirty="0" smtClean="0">
                <a:solidFill>
                  <a:schemeClr val="tx2"/>
                </a:solidFill>
                <a:latin typeface="Arial" panose="020B0604020202020204" pitchFamily="34" charset="0"/>
                <a:cs typeface="Arial" panose="020B0604020202020204" pitchFamily="34" charset="0"/>
              </a:rPr>
              <a:t> Plan</a:t>
            </a:r>
            <a:endParaRPr lang="en-ZW" sz="1800" dirty="0">
              <a:solidFill>
                <a:schemeClr val="tx2"/>
              </a:solidFill>
              <a:latin typeface="Arial" panose="020B0604020202020204" pitchFamily="34" charset="0"/>
              <a:cs typeface="Arial" panose="020B0604020202020204" pitchFamily="34" charset="0"/>
            </a:endParaRPr>
          </a:p>
          <a:p>
            <a:pPr marL="742950" lvl="2">
              <a:spcBef>
                <a:spcPts val="200"/>
              </a:spcBef>
              <a:buFont typeface="Wingdings" panose="05000000000000000000" pitchFamily="2" charset="2"/>
              <a:buChar char="ü"/>
            </a:pPr>
            <a:r>
              <a:rPr lang="en-ZW" sz="1800" dirty="0" err="1" smtClean="0">
                <a:solidFill>
                  <a:schemeClr val="tx2"/>
                </a:solidFill>
                <a:latin typeface="Arial" panose="020B0604020202020204" pitchFamily="34" charset="0"/>
                <a:cs typeface="Arial" panose="020B0604020202020204" pitchFamily="34" charset="0"/>
              </a:rPr>
              <a:t>ConnectiCare</a:t>
            </a:r>
            <a:r>
              <a:rPr lang="en-ZW" sz="1800" dirty="0" smtClean="0">
                <a:solidFill>
                  <a:schemeClr val="tx2"/>
                </a:solidFill>
                <a:latin typeface="Arial" panose="020B0604020202020204" pitchFamily="34" charset="0"/>
                <a:cs typeface="Arial" panose="020B0604020202020204" pitchFamily="34" charset="0"/>
              </a:rPr>
              <a:t> of Massachusetts, Inc. </a:t>
            </a:r>
            <a:endParaRPr lang="en-ZW" sz="1800" dirty="0">
              <a:solidFill>
                <a:schemeClr val="tx2"/>
              </a:solidFill>
              <a:latin typeface="Arial" panose="020B0604020202020204" pitchFamily="34" charset="0"/>
              <a:cs typeface="Arial" panose="020B0604020202020204" pitchFamily="34" charset="0"/>
            </a:endParaRPr>
          </a:p>
          <a:p>
            <a:pPr marL="742950" lvl="2">
              <a:spcBef>
                <a:spcPts val="200"/>
              </a:spcBef>
              <a:buFont typeface="Wingdings" panose="05000000000000000000" pitchFamily="2" charset="2"/>
              <a:buChar char="ü"/>
            </a:pPr>
            <a:r>
              <a:rPr lang="en-ZW" sz="1800" dirty="0">
                <a:solidFill>
                  <a:schemeClr val="tx2"/>
                </a:solidFill>
                <a:latin typeface="Arial" panose="020B0604020202020204" pitchFamily="34" charset="0"/>
                <a:cs typeface="Arial" panose="020B0604020202020204" pitchFamily="34" charset="0"/>
              </a:rPr>
              <a:t>Fallon </a:t>
            </a:r>
            <a:r>
              <a:rPr lang="en-ZW" sz="1800" dirty="0" smtClean="0">
                <a:solidFill>
                  <a:schemeClr val="tx2"/>
                </a:solidFill>
                <a:latin typeface="Arial" panose="020B0604020202020204" pitchFamily="34" charset="0"/>
                <a:cs typeface="Arial" panose="020B0604020202020204" pitchFamily="34" charset="0"/>
              </a:rPr>
              <a:t>Community Health </a:t>
            </a:r>
          </a:p>
          <a:p>
            <a:pPr marL="742950" lvl="2">
              <a:spcBef>
                <a:spcPts val="200"/>
              </a:spcBef>
              <a:buFont typeface="Wingdings" panose="05000000000000000000" pitchFamily="2" charset="2"/>
              <a:buChar char="ü"/>
            </a:pPr>
            <a:r>
              <a:rPr lang="en-ZW" sz="1800" dirty="0" smtClean="0">
                <a:solidFill>
                  <a:schemeClr val="tx2"/>
                </a:solidFill>
                <a:latin typeface="Arial" panose="020B0604020202020204" pitchFamily="34" charset="0"/>
                <a:cs typeface="Arial" panose="020B0604020202020204" pitchFamily="34" charset="0"/>
              </a:rPr>
              <a:t>Harvard </a:t>
            </a:r>
            <a:r>
              <a:rPr lang="en-ZW" sz="1800" dirty="0">
                <a:solidFill>
                  <a:schemeClr val="tx2"/>
                </a:solidFill>
                <a:latin typeface="Arial" panose="020B0604020202020204" pitchFamily="34" charset="0"/>
                <a:cs typeface="Arial" panose="020B0604020202020204" pitchFamily="34" charset="0"/>
              </a:rPr>
              <a:t>Pilgrim Health Care </a:t>
            </a:r>
          </a:p>
          <a:p>
            <a:pPr marL="742950" lvl="2">
              <a:spcBef>
                <a:spcPts val="200"/>
              </a:spcBef>
              <a:buFont typeface="Wingdings" panose="05000000000000000000" pitchFamily="2" charset="2"/>
              <a:buChar char="ü"/>
            </a:pPr>
            <a:r>
              <a:rPr lang="en-ZW" sz="1800" dirty="0">
                <a:solidFill>
                  <a:schemeClr val="tx2"/>
                </a:solidFill>
                <a:latin typeface="Arial" panose="020B0604020202020204" pitchFamily="34" charset="0"/>
                <a:cs typeface="Arial" panose="020B0604020202020204" pitchFamily="34" charset="0"/>
              </a:rPr>
              <a:t>Network </a:t>
            </a:r>
            <a:r>
              <a:rPr lang="en-ZW" sz="1800" dirty="0" smtClean="0">
                <a:solidFill>
                  <a:schemeClr val="tx2"/>
                </a:solidFill>
                <a:latin typeface="Arial" panose="020B0604020202020204" pitchFamily="34" charset="0"/>
                <a:cs typeface="Arial" panose="020B0604020202020204" pitchFamily="34" charset="0"/>
              </a:rPr>
              <a:t>Health</a:t>
            </a:r>
            <a:endParaRPr lang="en-ZW" sz="1800" dirty="0">
              <a:solidFill>
                <a:schemeClr val="tx2"/>
              </a:solidFill>
              <a:latin typeface="Arial" panose="020B0604020202020204" pitchFamily="34" charset="0"/>
              <a:cs typeface="Arial" panose="020B0604020202020204" pitchFamily="34" charset="0"/>
            </a:endParaRPr>
          </a:p>
          <a:p>
            <a:pPr marL="742950" lvl="2">
              <a:spcBef>
                <a:spcPts val="200"/>
              </a:spcBef>
              <a:buFont typeface="Wingdings" panose="05000000000000000000" pitchFamily="2" charset="2"/>
              <a:buChar char="ü"/>
            </a:pPr>
            <a:r>
              <a:rPr lang="en-ZW" sz="1800" dirty="0">
                <a:solidFill>
                  <a:schemeClr val="tx2"/>
                </a:solidFill>
                <a:latin typeface="Arial" panose="020B0604020202020204" pitchFamily="34" charset="0"/>
                <a:cs typeface="Arial" panose="020B0604020202020204" pitchFamily="34" charset="0"/>
              </a:rPr>
              <a:t>Tufts Health </a:t>
            </a:r>
            <a:r>
              <a:rPr lang="en-ZW" sz="1800" dirty="0" smtClean="0">
                <a:solidFill>
                  <a:schemeClr val="tx2"/>
                </a:solidFill>
                <a:latin typeface="Arial" panose="020B0604020202020204" pitchFamily="34" charset="0"/>
                <a:cs typeface="Arial" panose="020B0604020202020204" pitchFamily="34" charset="0"/>
              </a:rPr>
              <a:t>Plan</a:t>
            </a:r>
            <a:endParaRPr lang="en-US" sz="1800" dirty="0">
              <a:solidFill>
                <a:schemeClr val="tx2"/>
              </a:solidFill>
              <a:latin typeface="Arial" panose="020B0604020202020204" pitchFamily="34" charset="0"/>
              <a:cs typeface="Arial" panose="020B0604020202020204" pitchFamily="34" charset="0"/>
            </a:endParaRPr>
          </a:p>
          <a:p>
            <a:pPr>
              <a:spcBef>
                <a:spcPts val="1200"/>
              </a:spcBef>
              <a:buFont typeface="Wingdings" panose="05000000000000000000" pitchFamily="2" charset="2"/>
              <a:buChar char="Ø"/>
            </a:pPr>
            <a:r>
              <a:rPr lang="en-ZW" sz="2400" dirty="0" smtClean="0"/>
              <a:t>Future </a:t>
            </a:r>
            <a:r>
              <a:rPr lang="en-ZW" sz="2400" dirty="0"/>
              <a:t>releases will include versioning </a:t>
            </a:r>
            <a:r>
              <a:rPr lang="en-ZW" sz="2400" dirty="0" smtClean="0"/>
              <a:t>for pharmacy </a:t>
            </a:r>
            <a:r>
              <a:rPr lang="en-ZW" sz="2400" dirty="0"/>
              <a:t>and dental claims and for </a:t>
            </a:r>
            <a:r>
              <a:rPr lang="en-ZW" sz="2400" dirty="0" smtClean="0"/>
              <a:t>other large carriers</a:t>
            </a:r>
            <a:r>
              <a:rPr lang="en-ZW" sz="2400" dirty="0"/>
              <a:t>.</a:t>
            </a:r>
          </a:p>
          <a:p>
            <a:endParaRPr lang="en-US" sz="2800" dirty="0"/>
          </a:p>
        </p:txBody>
      </p:sp>
    </p:spTree>
    <p:extLst>
      <p:ext uri="{BB962C8B-B14F-4D97-AF65-F5344CB8AC3E}">
        <p14:creationId xmlns:p14="http://schemas.microsoft.com/office/powerpoint/2010/main" xmlns="" val="1669385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WRAP-UP</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21</a:t>
            </a:fld>
            <a:endParaRPr lang="en-US" dirty="0"/>
          </a:p>
        </p:txBody>
      </p:sp>
      <p:sp>
        <p:nvSpPr>
          <p:cNvPr id="7" name="Text Placeholder 6"/>
          <p:cNvSpPr>
            <a:spLocks noGrp="1"/>
          </p:cNvSpPr>
          <p:nvPr>
            <p:ph type="body" sz="quarter" idx="11"/>
          </p:nvPr>
        </p:nvSpPr>
        <p:spPr/>
        <p:txBody>
          <a:bodyPr/>
          <a:lstStyle/>
          <a:p>
            <a:pPr algn="ctr">
              <a:buNone/>
            </a:pPr>
            <a:endParaRPr lang="en-US" dirty="0" smtClean="0"/>
          </a:p>
          <a:p>
            <a:pPr algn="ctr">
              <a:buNone/>
            </a:pPr>
            <a:endParaRPr lang="en-US" dirty="0" smtClean="0"/>
          </a:p>
          <a:p>
            <a:pPr algn="ctr">
              <a:buNone/>
            </a:pPr>
            <a:r>
              <a:rPr lang="en-US" sz="4000" dirty="0" smtClean="0"/>
              <a:t>QUESTIONS?</a:t>
            </a:r>
            <a:endParaRPr lang="en-US" sz="4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TAG SCHEDULE</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22</a:t>
            </a:fld>
            <a:endParaRPr lang="en-US" dirty="0"/>
          </a:p>
        </p:txBody>
      </p:sp>
      <p:sp>
        <p:nvSpPr>
          <p:cNvPr id="7" name="Text Placeholder 6"/>
          <p:cNvSpPr>
            <a:spLocks noGrp="1"/>
          </p:cNvSpPr>
          <p:nvPr>
            <p:ph type="body" sz="quarter" idx="11"/>
          </p:nvPr>
        </p:nvSpPr>
        <p:spPr/>
        <p:txBody>
          <a:bodyPr/>
          <a:lstStyle/>
          <a:p>
            <a:pPr>
              <a:buNone/>
            </a:pPr>
            <a:endParaRPr lang="en-US" dirty="0" smtClean="0"/>
          </a:p>
          <a:p>
            <a:pPr>
              <a:buNone/>
            </a:pPr>
            <a:endParaRPr lang="en-US" sz="4000" dirty="0" smtClean="0"/>
          </a:p>
          <a:p>
            <a:r>
              <a:rPr lang="en-US" sz="4000" dirty="0" smtClean="0"/>
              <a:t>February 11at 2:00 PM</a:t>
            </a:r>
          </a:p>
          <a:p>
            <a:r>
              <a:rPr lang="en-US" sz="4000" dirty="0" smtClean="0"/>
              <a:t>March 11 at 2:00 PM</a:t>
            </a:r>
          </a:p>
          <a:p>
            <a:endParaRPr lang="en-US" sz="4000" b="1" u="sng" dirty="0" smtClean="0"/>
          </a:p>
          <a:p>
            <a:pPr>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QUESTIONS</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23</a:t>
            </a:fld>
            <a:endParaRPr lang="en-US" dirty="0"/>
          </a:p>
        </p:txBody>
      </p:sp>
      <p:sp>
        <p:nvSpPr>
          <p:cNvPr id="7" name="Text Placeholder 6"/>
          <p:cNvSpPr>
            <a:spLocks noGrp="1"/>
          </p:cNvSpPr>
          <p:nvPr>
            <p:ph type="body" sz="quarter" idx="11"/>
          </p:nvPr>
        </p:nvSpPr>
        <p:spPr/>
        <p:txBody>
          <a:bodyPr/>
          <a:lstStyle/>
          <a:p>
            <a:pPr marL="457200" indent="-457200"/>
            <a:r>
              <a:rPr lang="en-US" dirty="0" smtClean="0"/>
              <a:t>Questions emailed to APCD Liaisons</a:t>
            </a:r>
          </a:p>
          <a:p>
            <a:pPr marL="457200" indent="-457200"/>
            <a:r>
              <a:rPr lang="en-US" dirty="0" smtClean="0"/>
              <a:t>Questions emailed to CHIA </a:t>
            </a:r>
          </a:p>
          <a:p>
            <a:pPr marL="457200" indent="-457200">
              <a:buNone/>
            </a:pPr>
            <a:r>
              <a:rPr lang="en-US" dirty="0" smtClean="0"/>
              <a:t>	(</a:t>
            </a:r>
            <a:r>
              <a:rPr lang="en-US" u="sng" dirty="0" smtClean="0">
                <a:hlinkClick r:id="rId2"/>
              </a:rPr>
              <a:t>CHIA-APCD@state.ma.us</a:t>
            </a:r>
            <a:r>
              <a:rPr lang="en-US" dirty="0" smtClean="0"/>
              <a:t>).  </a:t>
            </a:r>
          </a:p>
          <a:p>
            <a:pPr marL="457200" indent="-457200"/>
            <a:r>
              <a:rPr lang="en-US" dirty="0" smtClean="0"/>
              <a:t>Questions on the Data Release and Application emailed to CHIA (</a:t>
            </a:r>
            <a:r>
              <a:rPr lang="en-US" dirty="0" smtClean="0">
                <a:hlinkClick r:id="rId3"/>
              </a:rPr>
              <a:t>apcd.data@state.ma.us</a:t>
            </a:r>
            <a:r>
              <a:rPr lang="en-US" dirty="0" smtClean="0"/>
              <a: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3" name="Slide Number Placeholder 2"/>
          <p:cNvSpPr>
            <a:spLocks noGrp="1"/>
          </p:cNvSpPr>
          <p:nvPr>
            <p:ph type="sldNum" sz="quarter" idx="10"/>
          </p:nvPr>
        </p:nvSpPr>
        <p:spPr/>
        <p:txBody>
          <a:bodyPr/>
          <a:lstStyle/>
          <a:p>
            <a:fld id="{00B9A36E-6A91-4E21-AF8F-37C620A5BC35}" type="slidenum">
              <a:rPr lang="en-US" smtClean="0"/>
              <a:pPr/>
              <a:t>3</a:t>
            </a:fld>
            <a:endParaRPr lang="en-US" dirty="0"/>
          </a:p>
        </p:txBody>
      </p:sp>
      <p:sp>
        <p:nvSpPr>
          <p:cNvPr id="7" name="Text Placeholder 6"/>
          <p:cNvSpPr>
            <a:spLocks noGrp="1"/>
          </p:cNvSpPr>
          <p:nvPr>
            <p:ph type="body" sz="quarter" idx="11"/>
          </p:nvPr>
        </p:nvSpPr>
        <p:spPr/>
        <p:txBody>
          <a:bodyPr/>
          <a:lstStyle/>
          <a:p>
            <a:pPr algn="ctr">
              <a:buNone/>
            </a:pPr>
            <a:endParaRPr lang="en-US" sz="4000" dirty="0" smtClean="0"/>
          </a:p>
          <a:p>
            <a:pPr algn="ctr">
              <a:buNone/>
            </a:pPr>
            <a:endParaRPr lang="en-US" sz="4000" dirty="0" smtClean="0"/>
          </a:p>
          <a:p>
            <a:pPr algn="ctr">
              <a:buNone/>
            </a:pPr>
            <a:r>
              <a:rPr lang="en-US" sz="4000" dirty="0" smtClean="0"/>
              <a:t>IT UPDATE</a:t>
            </a:r>
            <a:endParaRPr lang="en-US"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FIELD EDIT REPORT</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4</a:t>
            </a:fld>
            <a:endParaRPr lang="en-US" dirty="0"/>
          </a:p>
        </p:txBody>
      </p:sp>
      <p:sp>
        <p:nvSpPr>
          <p:cNvPr id="7" name="Text Placeholder 6"/>
          <p:cNvSpPr>
            <a:spLocks noGrp="1"/>
          </p:cNvSpPr>
          <p:nvPr>
            <p:ph type="body" sz="quarter" idx="11"/>
          </p:nvPr>
        </p:nvSpPr>
        <p:spPr/>
        <p:txBody>
          <a:bodyPr/>
          <a:lstStyle/>
          <a:p>
            <a:pPr algn="ctr">
              <a:buNone/>
            </a:pPr>
            <a:r>
              <a:rPr lang="en-US" dirty="0" smtClean="0"/>
              <a:t>Percent Passed Calculation</a:t>
            </a:r>
          </a:p>
          <a:p>
            <a:pPr algn="ctr">
              <a:buNone/>
            </a:pPr>
            <a:endParaRPr lang="en-US" dirty="0" smtClean="0"/>
          </a:p>
          <a:p>
            <a:pPr algn="ctr">
              <a:buNone/>
            </a:pPr>
            <a:endParaRPr lang="en-US" dirty="0" smtClean="0"/>
          </a:p>
          <a:p>
            <a:pPr algn="ctr">
              <a:buNone/>
            </a:pPr>
            <a:endParaRPr lang="en-US" dirty="0" smtClean="0"/>
          </a:p>
        </p:txBody>
      </p:sp>
      <p:pic>
        <p:nvPicPr>
          <p:cNvPr id="3074" name="Picture 2"/>
          <p:cNvPicPr>
            <a:picLocks noChangeAspect="1" noChangeArrowheads="1"/>
          </p:cNvPicPr>
          <p:nvPr/>
        </p:nvPicPr>
        <p:blipFill>
          <a:blip r:embed="rId3"/>
          <a:srcRect/>
          <a:stretch>
            <a:fillRect/>
          </a:stretch>
        </p:blipFill>
        <p:spPr bwMode="auto">
          <a:xfrm>
            <a:off x="457162" y="4028914"/>
            <a:ext cx="8132763" cy="1104900"/>
          </a:xfrm>
          <a:prstGeom prst="rect">
            <a:avLst/>
          </a:prstGeom>
          <a:noFill/>
          <a:ln w="9525">
            <a:noFill/>
            <a:miter lim="800000"/>
            <a:headEnd/>
            <a:tailEnd/>
          </a:ln>
        </p:spPr>
      </p:pic>
      <p:pic>
        <p:nvPicPr>
          <p:cNvPr id="3076" name="Picture 4"/>
          <p:cNvPicPr>
            <a:picLocks noChangeAspect="1" noChangeArrowheads="1"/>
          </p:cNvPicPr>
          <p:nvPr/>
        </p:nvPicPr>
        <p:blipFill>
          <a:blip r:embed="rId4"/>
          <a:srcRect/>
          <a:stretch>
            <a:fillRect/>
          </a:stretch>
        </p:blipFill>
        <p:spPr bwMode="auto">
          <a:xfrm>
            <a:off x="457200" y="2216258"/>
            <a:ext cx="8151813" cy="952500"/>
          </a:xfrm>
          <a:prstGeom prst="rect">
            <a:avLst/>
          </a:prstGeom>
          <a:noFill/>
          <a:ln w="9525">
            <a:noFill/>
            <a:miter lim="800000"/>
            <a:headEnd/>
            <a:tailEnd/>
          </a:ln>
        </p:spPr>
      </p:pic>
      <p:sp>
        <p:nvSpPr>
          <p:cNvPr id="9" name="TextBox 8"/>
          <p:cNvSpPr txBox="1"/>
          <p:nvPr/>
        </p:nvSpPr>
        <p:spPr>
          <a:xfrm>
            <a:off x="504825" y="3168758"/>
            <a:ext cx="8104188" cy="369332"/>
          </a:xfrm>
          <a:prstGeom prst="rect">
            <a:avLst/>
          </a:prstGeom>
          <a:noFill/>
        </p:spPr>
        <p:txBody>
          <a:bodyPr wrap="square" rtlCol="0">
            <a:spAutoFit/>
          </a:bodyPr>
          <a:lstStyle/>
          <a:p>
            <a:r>
              <a:rPr lang="en-US" dirty="0" smtClean="0"/>
              <a:t> ME116 is  required when ME118 = 1</a:t>
            </a:r>
            <a:endParaRPr lang="en-US" dirty="0"/>
          </a:p>
        </p:txBody>
      </p:sp>
      <p:sp>
        <p:nvSpPr>
          <p:cNvPr id="10" name="TextBox 9"/>
          <p:cNvSpPr txBox="1"/>
          <p:nvPr/>
        </p:nvSpPr>
        <p:spPr>
          <a:xfrm>
            <a:off x="485737" y="5133814"/>
            <a:ext cx="8104188" cy="369332"/>
          </a:xfrm>
          <a:prstGeom prst="rect">
            <a:avLst/>
          </a:prstGeom>
          <a:noFill/>
        </p:spPr>
        <p:txBody>
          <a:bodyPr wrap="square" rtlCol="0">
            <a:spAutoFit/>
          </a:bodyPr>
          <a:lstStyle/>
          <a:p>
            <a:r>
              <a:rPr lang="en-US" dirty="0" smtClean="0"/>
              <a:t> PR007 is required when PR006 = 0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PRESENT ON ADMISSION</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5</a:t>
            </a:fld>
            <a:endParaRPr lang="en-US" dirty="0"/>
          </a:p>
        </p:txBody>
      </p:sp>
      <p:graphicFrame>
        <p:nvGraphicFramePr>
          <p:cNvPr id="4" name="Table 3"/>
          <p:cNvGraphicFramePr>
            <a:graphicFrameLocks noGrp="1"/>
          </p:cNvGraphicFramePr>
          <p:nvPr/>
        </p:nvGraphicFramePr>
        <p:xfrm>
          <a:off x="1194318" y="1940767"/>
          <a:ext cx="6904653" cy="671804"/>
        </p:xfrm>
        <a:graphic>
          <a:graphicData uri="http://schemas.openxmlformats.org/drawingml/2006/table">
            <a:tbl>
              <a:tblPr/>
              <a:tblGrid>
                <a:gridCol w="1846086"/>
                <a:gridCol w="5058567"/>
              </a:tblGrid>
              <a:tr h="671804">
                <a:tc>
                  <a:txBody>
                    <a:bodyPr/>
                    <a:lstStyle/>
                    <a:p>
                      <a:pPr marL="0" marR="0" algn="ctr">
                        <a:spcBef>
                          <a:spcPts val="0"/>
                        </a:spcBef>
                        <a:spcAft>
                          <a:spcPts val="0"/>
                        </a:spcAft>
                      </a:pPr>
                      <a:r>
                        <a:rPr lang="en-US" sz="1800" b="1">
                          <a:solidFill>
                            <a:srgbClr val="000000"/>
                          </a:solidFill>
                          <a:latin typeface="Calibri"/>
                          <a:ea typeface="Calibri"/>
                          <a:cs typeface="Times New Roman"/>
                        </a:rPr>
                        <a:t>MC154 - 178</a:t>
                      </a:r>
                      <a:endParaRPr lang="en-US" sz="18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a:solidFill>
                            <a:srgbClr val="000000"/>
                          </a:solidFill>
                          <a:latin typeface="Calibri"/>
                          <a:ea typeface="Calibri"/>
                          <a:cs typeface="Times New Roman"/>
                        </a:rPr>
                        <a:t>Present on Admission (POA) – 1 through 24</a:t>
                      </a:r>
                      <a:endParaRPr lang="en-US" sz="18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1194318" y="2929812"/>
            <a:ext cx="6904653" cy="2246769"/>
          </a:xfrm>
          <a:prstGeom prst="rect">
            <a:avLst/>
          </a:prstGeom>
          <a:noFill/>
        </p:spPr>
        <p:txBody>
          <a:bodyPr wrap="square" rtlCol="0">
            <a:spAutoFit/>
          </a:bodyPr>
          <a:lstStyle/>
          <a:p>
            <a:pPr>
              <a:buFont typeface="Arial" pitchFamily="34" charset="0"/>
              <a:buChar char="•"/>
            </a:pPr>
            <a:r>
              <a:rPr lang="en-US" sz="2800" dirty="0" smtClean="0"/>
              <a:t>  Code Based Exemptions</a:t>
            </a:r>
          </a:p>
          <a:p>
            <a:pPr>
              <a:buFont typeface="Arial" pitchFamily="34" charset="0"/>
              <a:buChar char="•"/>
            </a:pPr>
            <a:r>
              <a:rPr lang="en-US" sz="2800" dirty="0" smtClean="0"/>
              <a:t>  Provider Based  Exemptions</a:t>
            </a:r>
          </a:p>
          <a:p>
            <a:pPr>
              <a:buFont typeface="Arial" pitchFamily="34" charset="0"/>
              <a:buChar char="•"/>
            </a:pPr>
            <a:r>
              <a:rPr lang="en-US" sz="2800" dirty="0" smtClean="0"/>
              <a:t>  Utilize ‘ 1’ to Signify Exempt</a:t>
            </a:r>
          </a:p>
          <a:p>
            <a:pPr>
              <a:buFont typeface="Arial" pitchFamily="34" charset="0"/>
              <a:buChar char="•"/>
            </a:pPr>
            <a:r>
              <a:rPr lang="en-US" sz="2800" dirty="0" smtClean="0"/>
              <a:t>  Utilize  Variance Rationale to Denote High Level of Exempt Usage</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FLAG INDICATOR FIELDS</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6</a:t>
            </a:fld>
            <a:endParaRPr lang="en-US" dirty="0"/>
          </a:p>
        </p:txBody>
      </p:sp>
      <p:pic>
        <p:nvPicPr>
          <p:cNvPr id="6147" name="Picture 3"/>
          <p:cNvPicPr>
            <a:picLocks noChangeAspect="1" noChangeArrowheads="1"/>
          </p:cNvPicPr>
          <p:nvPr/>
        </p:nvPicPr>
        <p:blipFill>
          <a:blip r:embed="rId3"/>
          <a:srcRect/>
          <a:stretch>
            <a:fillRect/>
          </a:stretch>
        </p:blipFill>
        <p:spPr bwMode="auto">
          <a:xfrm>
            <a:off x="1042988" y="1669961"/>
            <a:ext cx="7056437" cy="2733675"/>
          </a:xfrm>
          <a:prstGeom prst="rect">
            <a:avLst/>
          </a:prstGeom>
          <a:noFill/>
          <a:ln w="9525">
            <a:noFill/>
            <a:miter lim="800000"/>
            <a:headEnd/>
            <a:tailEnd/>
          </a:ln>
        </p:spPr>
      </p:pic>
      <p:sp>
        <p:nvSpPr>
          <p:cNvPr id="10" name="TextBox 9"/>
          <p:cNvSpPr txBox="1"/>
          <p:nvPr/>
        </p:nvSpPr>
        <p:spPr>
          <a:xfrm>
            <a:off x="1042988" y="4803820"/>
            <a:ext cx="7056437" cy="1015663"/>
          </a:xfrm>
          <a:prstGeom prst="rect">
            <a:avLst/>
          </a:prstGeom>
          <a:noFill/>
        </p:spPr>
        <p:txBody>
          <a:bodyPr wrap="square" rtlCol="0">
            <a:spAutoFit/>
          </a:bodyPr>
          <a:lstStyle/>
          <a:p>
            <a:pPr>
              <a:buFont typeface="Arial" pitchFamily="34" charset="0"/>
              <a:buChar char="•"/>
            </a:pPr>
            <a:r>
              <a:rPr lang="en-US" sz="2000" b="1" dirty="0" smtClean="0"/>
              <a:t> Expect 100% compliance on Flag Indicator fields</a:t>
            </a:r>
          </a:p>
          <a:p>
            <a:pPr>
              <a:buFont typeface="Arial" pitchFamily="34" charset="0"/>
              <a:buChar char="•"/>
            </a:pPr>
            <a:r>
              <a:rPr lang="en-US" sz="2000" b="1" dirty="0" smtClean="0"/>
              <a:t> Expect high usage of Unknown/Other/Not Applicable will be explained in the Variance Rationale column</a:t>
            </a:r>
            <a:endParaRPr lang="en-US" sz="20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7</a:t>
            </a:fld>
            <a:endParaRPr lang="en-US" dirty="0"/>
          </a:p>
        </p:txBody>
      </p:sp>
      <p:graphicFrame>
        <p:nvGraphicFramePr>
          <p:cNvPr id="4" name="Table 3"/>
          <p:cNvGraphicFramePr>
            <a:graphicFrameLocks noGrp="1"/>
          </p:cNvGraphicFramePr>
          <p:nvPr/>
        </p:nvGraphicFramePr>
        <p:xfrm>
          <a:off x="1362269" y="2165408"/>
          <a:ext cx="4876800" cy="1097661"/>
        </p:xfrm>
        <a:graphic>
          <a:graphicData uri="http://schemas.openxmlformats.org/drawingml/2006/table">
            <a:tbl>
              <a:tblPr/>
              <a:tblGrid>
                <a:gridCol w="927567"/>
                <a:gridCol w="3949233"/>
              </a:tblGrid>
              <a:tr h="314325">
                <a:tc>
                  <a:txBody>
                    <a:bodyPr/>
                    <a:lstStyle/>
                    <a:p>
                      <a:pPr marL="0" marR="0" algn="ctr">
                        <a:lnSpc>
                          <a:spcPct val="115000"/>
                        </a:lnSpc>
                        <a:spcBef>
                          <a:spcPts val="0"/>
                        </a:spcBef>
                        <a:spcAft>
                          <a:spcPts val="0"/>
                        </a:spcAft>
                      </a:pPr>
                      <a:r>
                        <a:rPr lang="en-US" sz="1800">
                          <a:solidFill>
                            <a:srgbClr val="000000"/>
                          </a:solidFill>
                          <a:latin typeface="Arial"/>
                          <a:ea typeface="Times New Roman"/>
                        </a:rPr>
                        <a:t>PV047</a:t>
                      </a:r>
                      <a:endParaRPr lang="en-US" sz="1200">
                        <a:latin typeface="Times New Roman"/>
                        <a:ea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800">
                          <a:solidFill>
                            <a:srgbClr val="000000"/>
                          </a:solidFill>
                          <a:latin typeface="Arial"/>
                          <a:ea typeface="Times New Roman"/>
                        </a:rPr>
                        <a:t>Uses Electronic Health Records</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r>
              <a:tr h="466725">
                <a:tc>
                  <a:txBody>
                    <a:bodyPr/>
                    <a:lstStyle/>
                    <a:p>
                      <a:pPr marL="0" marR="0" algn="ctr">
                        <a:lnSpc>
                          <a:spcPct val="115000"/>
                        </a:lnSpc>
                        <a:spcBef>
                          <a:spcPts val="0"/>
                        </a:spcBef>
                        <a:spcAft>
                          <a:spcPts val="0"/>
                        </a:spcAft>
                      </a:pPr>
                      <a:r>
                        <a:rPr lang="en-US" sz="1800">
                          <a:solidFill>
                            <a:srgbClr val="000000"/>
                          </a:solidFill>
                          <a:latin typeface="Arial"/>
                          <a:ea typeface="Times New Roman"/>
                        </a:rPr>
                        <a:t>PV049</a:t>
                      </a:r>
                      <a:endParaRPr lang="en-US" sz="1200">
                        <a:latin typeface="Times New Roman"/>
                        <a:ea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800">
                          <a:solidFill>
                            <a:srgbClr val="000000"/>
                          </a:solidFill>
                          <a:latin typeface="Arial"/>
                          <a:ea typeface="Times New Roman"/>
                        </a:rPr>
                        <a:t>Accepting New Patients</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4325">
                <a:tc>
                  <a:txBody>
                    <a:bodyPr/>
                    <a:lstStyle/>
                    <a:p>
                      <a:pPr marL="0" marR="0" algn="ctr">
                        <a:lnSpc>
                          <a:spcPct val="115000"/>
                        </a:lnSpc>
                        <a:spcBef>
                          <a:spcPts val="0"/>
                        </a:spcBef>
                        <a:spcAft>
                          <a:spcPts val="0"/>
                        </a:spcAft>
                      </a:pPr>
                      <a:r>
                        <a:rPr lang="en-US" sz="1800">
                          <a:solidFill>
                            <a:srgbClr val="000000"/>
                          </a:solidFill>
                          <a:latin typeface="Arial"/>
                          <a:ea typeface="Times New Roman"/>
                        </a:rPr>
                        <a:t>PV050</a:t>
                      </a:r>
                      <a:endParaRPr lang="en-US" sz="1200">
                        <a:latin typeface="Times New Roman"/>
                        <a:ea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800" dirty="0">
                          <a:solidFill>
                            <a:srgbClr val="000000"/>
                          </a:solidFill>
                          <a:latin typeface="Arial"/>
                          <a:ea typeface="Times New Roman"/>
                        </a:rPr>
                        <a:t>Offers e-Visits</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5" name="TextBox 4"/>
          <p:cNvSpPr txBox="1"/>
          <p:nvPr/>
        </p:nvSpPr>
        <p:spPr>
          <a:xfrm>
            <a:off x="746449" y="1642188"/>
            <a:ext cx="6997959" cy="523220"/>
          </a:xfrm>
          <a:prstGeom prst="rect">
            <a:avLst/>
          </a:prstGeom>
          <a:noFill/>
        </p:spPr>
        <p:txBody>
          <a:bodyPr wrap="square" rtlCol="0">
            <a:spAutoFit/>
          </a:bodyPr>
          <a:lstStyle/>
          <a:p>
            <a:pPr>
              <a:buFont typeface="Arial" pitchFamily="34" charset="0"/>
              <a:buChar char="•"/>
            </a:pPr>
            <a:r>
              <a:rPr lang="en-US" sz="2800" b="1" dirty="0" smtClean="0"/>
              <a:t> FLAG FIELDS</a:t>
            </a:r>
            <a:endParaRPr lang="en-US" sz="2800" b="1" dirty="0"/>
          </a:p>
        </p:txBody>
      </p:sp>
      <p:sp>
        <p:nvSpPr>
          <p:cNvPr id="6" name="TextBox 5"/>
          <p:cNvSpPr txBox="1"/>
          <p:nvPr/>
        </p:nvSpPr>
        <p:spPr>
          <a:xfrm>
            <a:off x="746449" y="3863226"/>
            <a:ext cx="4236098" cy="523220"/>
          </a:xfrm>
          <a:prstGeom prst="rect">
            <a:avLst/>
          </a:prstGeom>
          <a:noFill/>
        </p:spPr>
        <p:txBody>
          <a:bodyPr wrap="square" rtlCol="0">
            <a:spAutoFit/>
          </a:bodyPr>
          <a:lstStyle/>
          <a:p>
            <a:pPr>
              <a:buFont typeface="Arial" pitchFamily="34" charset="0"/>
              <a:buChar char="•"/>
            </a:pPr>
            <a:r>
              <a:rPr lang="en-US" sz="2800" dirty="0" smtClean="0"/>
              <a:t> </a:t>
            </a:r>
            <a:r>
              <a:rPr lang="en-US" sz="2800" b="1" dirty="0" smtClean="0"/>
              <a:t> END DATES</a:t>
            </a:r>
            <a:endParaRPr lang="en-US" sz="28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PROCEDURE CODE</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8</a:t>
            </a:fld>
            <a:endParaRPr lang="en-US" dirty="0"/>
          </a:p>
        </p:txBody>
      </p:sp>
      <p:sp>
        <p:nvSpPr>
          <p:cNvPr id="4" name="Text Placeholder 3"/>
          <p:cNvSpPr>
            <a:spLocks noGrp="1"/>
          </p:cNvSpPr>
          <p:nvPr>
            <p:ph type="body" sz="quarter" idx="11"/>
          </p:nvPr>
        </p:nvSpPr>
        <p:spPr>
          <a:xfrm>
            <a:off x="457162" y="3582954"/>
            <a:ext cx="8218487" cy="2405249"/>
          </a:xfrm>
        </p:spPr>
        <p:txBody>
          <a:bodyPr/>
          <a:lstStyle/>
          <a:p>
            <a:pPr>
              <a:buFont typeface="Arial" pitchFamily="34" charset="0"/>
              <a:buChar char="•"/>
            </a:pPr>
            <a:r>
              <a:rPr lang="en-US" dirty="0" smtClean="0"/>
              <a:t> </a:t>
            </a:r>
            <a:r>
              <a:rPr lang="en-US" sz="2800" dirty="0" smtClean="0"/>
              <a:t>Outpatient Facility Revenue Code Exception</a:t>
            </a:r>
          </a:p>
          <a:p>
            <a:pPr>
              <a:buFont typeface="Arial" pitchFamily="34" charset="0"/>
              <a:buChar char="•"/>
            </a:pPr>
            <a:r>
              <a:rPr lang="en-US" sz="2800" dirty="0" smtClean="0"/>
              <a:t>  Examples: </a:t>
            </a:r>
          </a:p>
          <a:p>
            <a:pPr lvl="1">
              <a:buFont typeface="Wingdings" pitchFamily="2" charset="2"/>
              <a:buChar char="Ø"/>
            </a:pPr>
            <a:r>
              <a:rPr lang="en-US" sz="2400" dirty="0" smtClean="0"/>
              <a:t>0250 Pharmacy – General</a:t>
            </a:r>
          </a:p>
          <a:p>
            <a:pPr lvl="1">
              <a:buFont typeface="Wingdings" pitchFamily="2" charset="2"/>
              <a:buChar char="Ø"/>
            </a:pPr>
            <a:r>
              <a:rPr lang="en-US" sz="2400" dirty="0" smtClean="0"/>
              <a:t>0270-0273 Medical/Surgical Supplies</a:t>
            </a:r>
          </a:p>
          <a:p>
            <a:pPr lvl="1">
              <a:buFont typeface="Wingdings" pitchFamily="2" charset="2"/>
              <a:buChar char="Ø"/>
            </a:pPr>
            <a:r>
              <a:rPr lang="en-US" sz="2400" dirty="0" smtClean="0"/>
              <a:t>0370-0372 Anesthesia…etc</a:t>
            </a:r>
          </a:p>
          <a:p>
            <a:pPr lvl="1">
              <a:buFont typeface="Arial" pitchFamily="34" charset="0"/>
              <a:buChar char="•"/>
            </a:pPr>
            <a:endParaRPr lang="en-US" dirty="0"/>
          </a:p>
        </p:txBody>
      </p:sp>
      <p:pic>
        <p:nvPicPr>
          <p:cNvPr id="1026" name="Picture 2"/>
          <p:cNvPicPr>
            <a:picLocks noChangeAspect="1" noChangeArrowheads="1"/>
          </p:cNvPicPr>
          <p:nvPr/>
        </p:nvPicPr>
        <p:blipFill>
          <a:blip r:embed="rId3"/>
          <a:srcRect/>
          <a:stretch>
            <a:fillRect/>
          </a:stretch>
        </p:blipFill>
        <p:spPr bwMode="auto">
          <a:xfrm>
            <a:off x="457162" y="1606549"/>
            <a:ext cx="8037513" cy="173381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TOOTH NUMBER</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9</a:t>
            </a:fld>
            <a:endParaRPr lang="en-US" dirty="0"/>
          </a:p>
        </p:txBody>
      </p:sp>
      <p:sp>
        <p:nvSpPr>
          <p:cNvPr id="4" name="Text Placeholder 3"/>
          <p:cNvSpPr>
            <a:spLocks noGrp="1"/>
          </p:cNvSpPr>
          <p:nvPr>
            <p:ph type="body" sz="quarter" idx="11"/>
          </p:nvPr>
        </p:nvSpPr>
        <p:spPr>
          <a:xfrm>
            <a:off x="457162" y="3191069"/>
            <a:ext cx="8218487" cy="2797135"/>
          </a:xfrm>
        </p:spPr>
        <p:txBody>
          <a:bodyPr/>
          <a:lstStyle/>
          <a:p>
            <a:r>
              <a:rPr lang="en-US" dirty="0" smtClean="0"/>
              <a:t>Leading zeros will be allowed.</a:t>
            </a:r>
            <a:endParaRPr lang="en-US" dirty="0"/>
          </a:p>
        </p:txBody>
      </p:sp>
      <p:pic>
        <p:nvPicPr>
          <p:cNvPr id="2050" name="Picture 2"/>
          <p:cNvPicPr>
            <a:picLocks noChangeAspect="1" noChangeArrowheads="1"/>
          </p:cNvPicPr>
          <p:nvPr/>
        </p:nvPicPr>
        <p:blipFill>
          <a:blip r:embed="rId3"/>
          <a:srcRect/>
          <a:stretch>
            <a:fillRect/>
          </a:stretch>
        </p:blipFill>
        <p:spPr bwMode="auto">
          <a:xfrm>
            <a:off x="457200" y="1606549"/>
            <a:ext cx="8229600" cy="93137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CHIAtemplate_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IAtemplate_Text Slide Op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IAtemplate_Slides w/ Objec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HIAtemplate_Blank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CHIAtemplate_2013</Template>
  <TotalTime>6245</TotalTime>
  <Words>916</Words>
  <Application>Microsoft Office PowerPoint</Application>
  <PresentationFormat>On-screen Show (4:3)</PresentationFormat>
  <Paragraphs>205</Paragraphs>
  <Slides>23</Slides>
  <Notes>21</Notes>
  <HiddenSlides>0</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CHIAtemplate_2013</vt:lpstr>
      <vt:lpstr>CHIAtemplate_Text Slide Options</vt:lpstr>
      <vt:lpstr>CHIAtemplate_Slides w/ Objects</vt:lpstr>
      <vt:lpstr>CHIAtemplate_Blank Slide</vt:lpstr>
      <vt:lpstr>Slide 1</vt:lpstr>
      <vt:lpstr>AGENDA</vt:lpstr>
      <vt:lpstr>Slide 3</vt:lpstr>
      <vt:lpstr>FIELD EDIT REPORT</vt:lpstr>
      <vt:lpstr>PRESENT ON ADMISSION</vt:lpstr>
      <vt:lpstr>FLAG INDICATOR FIELDS</vt:lpstr>
      <vt:lpstr>Slide 7</vt:lpstr>
      <vt:lpstr>PROCEDURE CODE</vt:lpstr>
      <vt:lpstr>TOOTH NUMBER</vt:lpstr>
      <vt:lpstr>TME PROVIDER ID</vt:lpstr>
      <vt:lpstr>RISK ADJUSTMENT FIELDS</vt:lpstr>
      <vt:lpstr>BILLABLE MEMBER</vt:lpstr>
      <vt:lpstr>BENEFIT PLAN CONTROL TOTALS</vt:lpstr>
      <vt:lpstr>BENEFIT PLAN CONTROL TOTALS</vt:lpstr>
      <vt:lpstr>VERSION 3.0 VARIANCES</vt:lpstr>
      <vt:lpstr>Slide 16</vt:lpstr>
      <vt:lpstr>Slide 17</vt:lpstr>
      <vt:lpstr>Claims Versioning Update</vt:lpstr>
      <vt:lpstr>Claims Versioning Update</vt:lpstr>
      <vt:lpstr>Claims Versioning Update</vt:lpstr>
      <vt:lpstr>WRAP-UP</vt:lpstr>
      <vt:lpstr>TAG SCHEDULE</vt:lpstr>
      <vt:lpstr>QUESTIONS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KATHY HINES</dc:creator>
  <cp:lastModifiedBy>KATHY HINES</cp:lastModifiedBy>
  <cp:revision>425</cp:revision>
  <dcterms:created xsi:type="dcterms:W3CDTF">2013-04-09T02:23:53Z</dcterms:created>
  <dcterms:modified xsi:type="dcterms:W3CDTF">2014-01-14T18:02:52Z</dcterms:modified>
</cp:coreProperties>
</file>