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81" r:id="rId4"/>
    <p:sldId id="282" r:id="rId5"/>
    <p:sldId id="283" r:id="rId6"/>
    <p:sldId id="286" r:id="rId7"/>
    <p:sldId id="275" r:id="rId8"/>
    <p:sldId id="276" r:id="rId9"/>
    <p:sldId id="280" r:id="rId10"/>
    <p:sldId id="272" r:id="rId11"/>
    <p:sldId id="271" r:id="rId12"/>
    <p:sldId id="259" r:id="rId13"/>
    <p:sldId id="277" r:id="rId14"/>
    <p:sldId id="274" r:id="rId15"/>
    <p:sldId id="264" r:id="rId16"/>
    <p:sldId id="285" r:id="rId17"/>
  </p:sldIdLst>
  <p:sldSz cx="9144000" cy="6858000" type="screen4x3"/>
  <p:notesSz cx="6881813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391" autoAdjust="0"/>
  </p:normalViewPr>
  <p:slideViewPr>
    <p:cSldViewPr snapToGrid="0" snapToObjects="1" showGuides="1">
      <p:cViewPr varScale="1">
        <p:scale>
          <a:sx n="64" d="100"/>
          <a:sy n="64" d="100"/>
        </p:scale>
        <p:origin x="-1982" y="-67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5/13/2014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5/13/2014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9" rIns="92437" bIns="4621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1"/>
            <a:ext cx="5505450" cy="4183380"/>
          </a:xfrm>
          <a:prstGeom prst="rect">
            <a:avLst/>
          </a:prstGeom>
        </p:spPr>
        <p:txBody>
          <a:bodyPr vert="horz" lIns="92437" tIns="46219" rIns="92437" bIns="4621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37" tIns="46219" rIns="92437" bIns="46219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1052" indent="-288865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55464" indent="-23109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17649" indent="-23109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79834" indent="-23109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42020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04205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66390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28577" indent="-231093" defTabSz="46218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47371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7772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8237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2863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6903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859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083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595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769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May 13, 2014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895499"/>
            <a:ext cx="7761815" cy="3768701"/>
          </a:xfrm>
        </p:spPr>
        <p:txBody>
          <a:bodyPr/>
          <a:lstStyle/>
          <a:p>
            <a:pPr algn="ctr"/>
            <a:r>
              <a:rPr lang="en-US" dirty="0" smtClean="0"/>
              <a:t>n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4901" y="1895499"/>
            <a:ext cx="6660908" cy="317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85415" y="515389"/>
            <a:ext cx="7761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Timeline</a:t>
            </a: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92200" y="5202535"/>
            <a:ext cx="61123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Note:  Retroactivity should be reflected in your submissions.  </a:t>
            </a:r>
            <a:br>
              <a:rPr lang="en-US" sz="1800" b="1" dirty="0" smtClean="0"/>
            </a:br>
            <a:r>
              <a:rPr lang="en-US" sz="1800" b="1" dirty="0" smtClean="0"/>
              <a:t>Meaning March membership reported in the June submission </a:t>
            </a:r>
            <a:br>
              <a:rPr lang="en-US" sz="1800" b="1" dirty="0" smtClean="0"/>
            </a:br>
            <a:r>
              <a:rPr lang="en-US" sz="1800" b="1" dirty="0" smtClean="0"/>
              <a:t>may be different than enrollment reported in May.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Submission to CHIA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b="1" dirty="0" smtClean="0"/>
          </a:p>
          <a:p>
            <a:pPr>
              <a:buSzPct val="112000"/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sz="3200" dirty="0"/>
              <a:t>Spreadsheet submitted </a:t>
            </a:r>
            <a:r>
              <a:rPr lang="en-US" sz="3200" dirty="0" smtClean="0"/>
              <a:t>monthly</a:t>
            </a:r>
          </a:p>
          <a:p>
            <a:pPr>
              <a:buSzPct val="112000"/>
            </a:pPr>
            <a:r>
              <a:rPr lang="en-US" sz="3200" dirty="0" smtClean="0"/>
              <a:t> </a:t>
            </a: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SENDS+ not needed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3200" dirty="0" smtClean="0"/>
              <a:t>  </a:t>
            </a:r>
            <a:r>
              <a:rPr lang="en-US" dirty="0" smtClean="0">
                <a:solidFill>
                  <a:srgbClr val="002060"/>
                </a:solidFill>
              </a:rPr>
              <a:t>Aggregate data - no encryption needed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 Submit directly to liaison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QHP Key Data Elements in MA APCD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/>
              <a:t> 	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r>
              <a:rPr lang="en-US" sz="3200" dirty="0" smtClean="0"/>
              <a:t>	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485416" y="1895499"/>
            <a:ext cx="70474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Three fields </a:t>
            </a:r>
            <a:r>
              <a:rPr lang="en-US" dirty="0">
                <a:solidFill>
                  <a:srgbClr val="002060"/>
                </a:solidFill>
              </a:rPr>
              <a:t>are needed to determine whether a plan is a </a:t>
            </a:r>
            <a:r>
              <a:rPr lang="en-US" dirty="0" smtClean="0">
                <a:solidFill>
                  <a:srgbClr val="002060"/>
                </a:solidFill>
              </a:rPr>
              <a:t>Qualified Health Plan, </a:t>
            </a:r>
            <a:r>
              <a:rPr lang="en-US" dirty="0">
                <a:solidFill>
                  <a:srgbClr val="002060"/>
                </a:solidFill>
              </a:rPr>
              <a:t>purchased inside/outside the MA </a:t>
            </a:r>
            <a:r>
              <a:rPr lang="en-US" dirty="0" smtClean="0">
                <a:solidFill>
                  <a:srgbClr val="002060"/>
                </a:solidFill>
              </a:rPr>
              <a:t>Connector:</a:t>
            </a:r>
            <a:endParaRPr lang="en-US" dirty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marL="800100" lvl="1" indent="-228600">
              <a:buFont typeface="Arial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  Product </a:t>
            </a:r>
            <a:r>
              <a:rPr lang="en-US" dirty="0">
                <a:solidFill>
                  <a:srgbClr val="002060"/>
                </a:solidFill>
              </a:rPr>
              <a:t>Line of Business (PR004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endParaRPr lang="en-US" dirty="0">
              <a:solidFill>
                <a:srgbClr val="002060"/>
              </a:solidFill>
            </a:endParaRPr>
          </a:p>
          <a:p>
            <a:pPr marL="800100" lvl="1" indent="-228600">
              <a:buFont typeface="Arial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marL="800100" lvl="1" indent="-228600">
              <a:buFont typeface="Arial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  Purchased Through MA Exchange Flag (ME045)</a:t>
            </a:r>
          </a:p>
          <a:p>
            <a:pPr marL="800100" lvl="1" indent="-228600">
              <a:buFont typeface="Arial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marL="800100" lvl="1" indent="-228600">
              <a:buFont typeface="Arial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  Risk Adjustment Covered Plan (ME126)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18041"/>
              </p:ext>
            </p:extLst>
          </p:nvPr>
        </p:nvGraphicFramePr>
        <p:xfrm>
          <a:off x="449263" y="1646238"/>
          <a:ext cx="7793037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4537"/>
                <a:gridCol w="1892300"/>
                <a:gridCol w="261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Element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Threshold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14300" lvl="1" indent="0" algn="l">
                        <a:buFont typeface="Arial" pitchFamily="34" charset="0"/>
                        <a:buNone/>
                      </a:pPr>
                      <a:r>
                        <a:rPr lang="en-US" dirty="0" smtClean="0"/>
                        <a:t>PR004</a:t>
                      </a:r>
                      <a:r>
                        <a:rPr lang="en-US" baseline="0" dirty="0" smtClean="0"/>
                        <a:t> - </a:t>
                      </a:r>
                      <a:r>
                        <a:rPr lang="en-US" dirty="0" smtClean="0"/>
                        <a:t>Product Line of 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143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ME045</a:t>
                      </a:r>
                      <a:r>
                        <a:rPr lang="en-US" sz="18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18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Purchased Through MA Exchange Flag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14300" indent="0"/>
                      <a:r>
                        <a:rPr lang="en-US" dirty="0" smtClean="0"/>
                        <a:t>ME126- Risk Adjustment Covered Plan (RACP)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Data Elements – June 2014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0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0898" y="748791"/>
            <a:ext cx="7772400" cy="1017981"/>
          </a:xfrm>
        </p:spPr>
        <p:txBody>
          <a:bodyPr>
            <a:noAutofit/>
          </a:bodyPr>
          <a:lstStyle/>
          <a:p>
            <a:r>
              <a:rPr lang="en-US" sz="2800" dirty="0" smtClean="0"/>
              <a:t>How CHIA Will Use MA </a:t>
            </a:r>
            <a:r>
              <a:rPr lang="en-US" sz="2800" dirty="0"/>
              <a:t>APCD Data </a:t>
            </a:r>
            <a:r>
              <a:rPr lang="en-US" sz="2800" dirty="0" smtClean="0"/>
              <a:t>Elements to Capture Enrollment On/Off of Exchange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149816"/>
              </p:ext>
            </p:extLst>
          </p:nvPr>
        </p:nvGraphicFramePr>
        <p:xfrm>
          <a:off x="1158081" y="2355162"/>
          <a:ext cx="6096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ME045 - Purchased Thru</a:t>
                      </a:r>
                      <a:r>
                        <a:rPr lang="en-US" baseline="0" dirty="0" smtClean="0"/>
                        <a:t> Exchange - 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ME045 -</a:t>
                      </a:r>
                      <a:r>
                        <a:rPr lang="en-US" baseline="0" dirty="0" smtClean="0"/>
                        <a:t> Purchased Thru Exchange – NOT 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PR004- Product Line -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QHP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ME126</a:t>
                      </a:r>
                      <a:r>
                        <a:rPr lang="en-US" baseline="0" dirty="0" smtClean="0"/>
                        <a:t> (RACP Flag) is 1*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ME126</a:t>
                      </a:r>
                      <a:r>
                        <a:rPr lang="en-US" baseline="0" dirty="0" smtClean="0"/>
                        <a:t> (RACP Flag) is 1*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PR004- Product Line –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NOT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QHP</a:t>
                      </a:r>
                    </a:p>
                    <a:p>
                      <a:pPr marL="0" algn="l" defTabSz="457200" rtl="0" eaLnBrk="1" latinLnBrk="0" hangingPunct="1"/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ME126</a:t>
                      </a:r>
                      <a:r>
                        <a:rPr lang="en-US" baseline="0" dirty="0" smtClean="0"/>
                        <a:t> (RACP Flag) </a:t>
                      </a:r>
                      <a:r>
                        <a:rPr lang="en-US" b="0" baseline="0" dirty="0" smtClean="0"/>
                        <a:t>is 1* or 2</a:t>
                      </a:r>
                      <a:endParaRPr lang="en-US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58080" y="5005095"/>
            <a:ext cx="78886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sz="1800" dirty="0" smtClean="0"/>
              <a:t>Will use values of 1 or 3 per Connector. ME126 is used as a QA check for those </a:t>
            </a:r>
          </a:p>
          <a:p>
            <a:r>
              <a:rPr lang="en-US" sz="1800" dirty="0"/>
              <a:t>i</a:t>
            </a:r>
            <a:r>
              <a:rPr lang="en-US" sz="1800" dirty="0" smtClean="0"/>
              <a:t>nvolved in Risk Adjustment.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 APCD Data Validation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Insured </a:t>
            </a:r>
            <a:r>
              <a:rPr lang="en-US" sz="2400" dirty="0">
                <a:solidFill>
                  <a:srgbClr val="002060"/>
                </a:solidFill>
              </a:rPr>
              <a:t>lives for carriers reporting to </a:t>
            </a:r>
            <a:r>
              <a:rPr lang="en-US" sz="2400" dirty="0" smtClean="0">
                <a:solidFill>
                  <a:srgbClr val="002060"/>
                </a:solidFill>
              </a:rPr>
              <a:t>DOI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DOI/CHIA </a:t>
            </a:r>
            <a:r>
              <a:rPr lang="en-US" sz="2400" dirty="0">
                <a:solidFill>
                  <a:srgbClr val="002060"/>
                </a:solidFill>
              </a:rPr>
              <a:t>visits scheduled for May-June as part of reconciliation of MA APCD with DOI Quarterly Membership report </a:t>
            </a:r>
            <a:r>
              <a:rPr lang="en-US" sz="2400" dirty="0" smtClean="0">
                <a:solidFill>
                  <a:srgbClr val="002060"/>
                </a:solidFill>
              </a:rPr>
              <a:t>submissions.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3600" dirty="0" smtClean="0"/>
              <a:t>QUESTIONS?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669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 </a:t>
            </a:r>
            <a:r>
              <a:rPr lang="en-US" sz="2400" dirty="0" smtClean="0"/>
              <a:t>ME124/ME125 Update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 ME107/ME117 Update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  V2 to V3 Profiles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  ACA Membership Reporting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  QHP Key Data Elements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  CHIA/DOI Data Validation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 Questions</a:t>
            </a:r>
          </a:p>
        </p:txBody>
      </p:sp>
    </p:spTree>
    <p:extLst>
      <p:ext uri="{BB962C8B-B14F-4D97-AF65-F5344CB8AC3E}">
        <p14:creationId xmlns:p14="http://schemas.microsoft.com/office/powerpoint/2010/main" val="3558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ME124/ME125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2400" b="1" dirty="0" smtClean="0"/>
              <a:t>ME124 – Attributed PCP</a:t>
            </a:r>
            <a:br>
              <a:rPr lang="en-US" sz="2400" b="1" dirty="0" smtClean="0"/>
            </a:br>
            <a:r>
              <a:rPr lang="en-US" sz="2400" b="1" dirty="0" smtClean="0"/>
              <a:t>ME125 – Physician Group of Member’s PCP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Adjusted edits to accurately reflect subset of TME </a:t>
            </a:r>
            <a:r>
              <a:rPr lang="en-US" dirty="0" err="1" smtClean="0"/>
              <a:t>OrgIDs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Error Summary Report to report accurate percentages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ME125 Update Needed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Notice to CHIA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Subscriber ID/Member 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	</a:t>
            </a:r>
            <a:r>
              <a:rPr lang="en-US" sz="2400" dirty="0" smtClean="0"/>
              <a:t>ME107 – Carrier Specific Unique Member ID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	ME117 – Carrier Specific Unique Subscriber ID</a:t>
            </a:r>
          </a:p>
          <a:p>
            <a:endParaRPr lang="en-US" sz="2400" dirty="0" smtClean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Expectation that ME117 = ME107 when the subscriber is the member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ME132 – Total Monthly Premium looking at Employment Status (ME060)</a:t>
            </a:r>
            <a:endParaRPr lang="en-US" sz="2400" dirty="0">
              <a:solidFill>
                <a:schemeClr val="tx2"/>
              </a:solidFill>
            </a:endParaRPr>
          </a:p>
          <a:p>
            <a:pPr lvl="1"/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V2 to V3 Profiles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400" dirty="0"/>
          </a:p>
        </p:txBody>
      </p:sp>
      <p:pic>
        <p:nvPicPr>
          <p:cNvPr id="5" name="Picture 4" descr="32iT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80" y="1760809"/>
            <a:ext cx="8906494" cy="2043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38iT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80" y="3970609"/>
            <a:ext cx="8906494" cy="2043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16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Version 3 Compliance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We are looking to have all carriers in full compliance by July with production data through June 2014.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51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Goals of Membership Reporting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Quarterly report</a:t>
            </a:r>
            <a:r>
              <a:rPr lang="en-US" sz="2400" dirty="0"/>
              <a:t> </a:t>
            </a:r>
            <a:r>
              <a:rPr lang="en-US" sz="2400" dirty="0" smtClean="0"/>
              <a:t>to be shared broadly, including: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Governors office, A &amp; F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CCA Board of Directors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CHIA website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Monitor changes in enrollment due to ACA, including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Enrollment through Exchange and directly through carriers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Insured as well as self-insured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1996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Game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n-lt"/>
              </a:rPr>
              <a:t>Carriers requested to submit overall commercial membership counts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Through September 2014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  <a:latin typeface="+mn-lt"/>
              </a:rPr>
              <a:t>After September, data to be sourced from MA APCD provided that plans can populate three data elements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>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ME045– Purchased through Exchange or Not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PR004– Qualified Health Plan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ME126- Risk Adjustment Covered Plan (RACP)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538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99278"/>
            <a:ext cx="9144000" cy="5644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1512</TotalTime>
  <Words>443</Words>
  <Application>Microsoft Office PowerPoint</Application>
  <PresentationFormat>On-screen Show (4:3)</PresentationFormat>
  <Paragraphs>115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FINALPowerPointTEMPLATE</vt:lpstr>
      <vt:lpstr>PowerPoint Presentation</vt:lpstr>
      <vt:lpstr>Agenda</vt:lpstr>
      <vt:lpstr>ME124/ME125</vt:lpstr>
      <vt:lpstr>Subscriber ID/Member ID</vt:lpstr>
      <vt:lpstr>V2 to V3 Profiles </vt:lpstr>
      <vt:lpstr>Version 3 Compliance</vt:lpstr>
      <vt:lpstr>Goals of Membership Reporting </vt:lpstr>
      <vt:lpstr>Game Plan</vt:lpstr>
      <vt:lpstr>PowerPoint Presentation</vt:lpstr>
      <vt:lpstr>PowerPoint Presentation</vt:lpstr>
      <vt:lpstr>Submission to CHIA</vt:lpstr>
      <vt:lpstr>QHP Key Data Elements in MA APCD</vt:lpstr>
      <vt:lpstr>Key Data Elements – June 2014 Guidelines</vt:lpstr>
      <vt:lpstr>How CHIA Will Use MA APCD Data Elements to Capture Enrollment On/Off of Exchange </vt:lpstr>
      <vt:lpstr>MA APCD Data Validation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sysadmin</cp:lastModifiedBy>
  <cp:revision>125</cp:revision>
  <cp:lastPrinted>2014-05-13T16:25:13Z</cp:lastPrinted>
  <dcterms:created xsi:type="dcterms:W3CDTF">2014-02-09T20:57:02Z</dcterms:created>
  <dcterms:modified xsi:type="dcterms:W3CDTF">2014-05-13T17:08:41Z</dcterms:modified>
</cp:coreProperties>
</file>