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7" r:id="rId2"/>
    <p:sldMasterId id="2147483693" r:id="rId3"/>
  </p:sldMasterIdLst>
  <p:notesMasterIdLst>
    <p:notesMasterId r:id="rId18"/>
  </p:notesMasterIdLst>
  <p:handoutMasterIdLst>
    <p:handoutMasterId r:id="rId19"/>
  </p:handoutMasterIdLst>
  <p:sldIdLst>
    <p:sldId id="317" r:id="rId4"/>
    <p:sldId id="264" r:id="rId5"/>
    <p:sldId id="295" r:id="rId6"/>
    <p:sldId id="328" r:id="rId7"/>
    <p:sldId id="342" r:id="rId8"/>
    <p:sldId id="343" r:id="rId9"/>
    <p:sldId id="300" r:id="rId10"/>
    <p:sldId id="332" r:id="rId11"/>
    <p:sldId id="339" r:id="rId12"/>
    <p:sldId id="340" r:id="rId13"/>
    <p:sldId id="341" r:id="rId14"/>
    <p:sldId id="296" r:id="rId15"/>
    <p:sldId id="338" r:id="rId16"/>
    <p:sldId id="272" r:id="rId17"/>
  </p:sldIdLst>
  <p:sldSz cx="9144000" cy="6858000" type="screen4x3"/>
  <p:notesSz cx="6858000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703" autoAdjust="0"/>
  </p:normalViewPr>
  <p:slideViewPr>
    <p:cSldViewPr snapToGrid="0" snapToObjects="1" showGuides="1">
      <p:cViewPr>
        <p:scale>
          <a:sx n="87" d="100"/>
          <a:sy n="87" d="100"/>
        </p:scale>
        <p:origin x="-2310" y="-582"/>
      </p:cViewPr>
      <p:guideLst>
        <p:guide orient="horz" pos="973"/>
        <p:guide pos="1188"/>
      </p:guideLst>
    </p:cSldViewPr>
  </p:slideViewPr>
  <p:outlineViewPr>
    <p:cViewPr>
      <p:scale>
        <a:sx n="33" d="100"/>
        <a:sy n="33" d="100"/>
      </p:scale>
      <p:origin x="0" y="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8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5789E4-E3E7-4EB9-BAB1-559C175EE5F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3377B2-2F5E-49D4-96A3-19732DDADB4D}">
      <dgm:prSet phldrT="[Text]" custT="1"/>
      <dgm:spPr/>
      <dgm:t>
        <a:bodyPr anchor="t" anchorCtr="0"/>
        <a:lstStyle/>
        <a:p>
          <a:r>
            <a:rPr lang="en-US" sz="1600" b="1" dirty="0" smtClean="0"/>
            <a:t>Revenue Codes</a:t>
          </a:r>
        </a:p>
        <a:p>
          <a:r>
            <a:rPr lang="en-US" sz="1600" b="1" dirty="0" smtClean="0">
              <a:solidFill>
                <a:srgbClr val="FFFF00"/>
              </a:solidFill>
            </a:rPr>
            <a:t>For Emergency Room Use</a:t>
          </a:r>
        </a:p>
        <a:p>
          <a:r>
            <a:rPr lang="en-US" sz="1200" b="1" dirty="0" smtClean="0">
              <a:solidFill>
                <a:srgbClr val="FFFF00"/>
              </a:solidFill>
            </a:rPr>
            <a:t>0450,  0451, 0452, 0456, 0459, 0981 = Professional fees-Emergency room</a:t>
          </a:r>
          <a:endParaRPr lang="en-US" sz="1200" b="1" dirty="0">
            <a:solidFill>
              <a:srgbClr val="FFFF00"/>
            </a:solidFill>
          </a:endParaRPr>
        </a:p>
      </dgm:t>
    </dgm:pt>
    <dgm:pt modelId="{C56F7237-D173-407C-B876-2943A66BC5DC}" type="parTrans" cxnId="{0BE22195-5A19-4A1B-A5EB-FBA5C4AB8F51}">
      <dgm:prSet/>
      <dgm:spPr/>
      <dgm:t>
        <a:bodyPr/>
        <a:lstStyle/>
        <a:p>
          <a:endParaRPr lang="en-US"/>
        </a:p>
      </dgm:t>
    </dgm:pt>
    <dgm:pt modelId="{63E82536-6B9B-4D07-8B6E-D45FA2F2C628}" type="sibTrans" cxnId="{0BE22195-5A19-4A1B-A5EB-FBA5C4AB8F51}">
      <dgm:prSet/>
      <dgm:spPr/>
      <dgm:t>
        <a:bodyPr/>
        <a:lstStyle/>
        <a:p>
          <a:endParaRPr lang="en-US"/>
        </a:p>
      </dgm:t>
    </dgm:pt>
    <dgm:pt modelId="{51F36D9D-4B87-459E-9F5D-EDDF98222AAA}">
      <dgm:prSet phldrT="[Text]" custT="1"/>
      <dgm:spPr/>
      <dgm:t>
        <a:bodyPr anchor="t" anchorCtr="0"/>
        <a:lstStyle/>
        <a:p>
          <a:r>
            <a:rPr lang="en-US" sz="1600" b="1" dirty="0" smtClean="0"/>
            <a:t>Site of Service - on NSF/CMS 1500 Claims (for Professional Claims only)</a:t>
          </a:r>
        </a:p>
        <a:p>
          <a:r>
            <a:rPr lang="en-US" sz="1400" b="1" dirty="0" smtClean="0">
              <a:solidFill>
                <a:srgbClr val="FFFF00"/>
              </a:solidFill>
            </a:rPr>
            <a:t>23 = Emergency Room-hospital</a:t>
          </a:r>
          <a:endParaRPr lang="en-US" sz="1400" b="1" dirty="0">
            <a:solidFill>
              <a:srgbClr val="FFFF00"/>
            </a:solidFill>
          </a:endParaRPr>
        </a:p>
      </dgm:t>
    </dgm:pt>
    <dgm:pt modelId="{8550FE75-9655-4CAB-8BE8-155E64CEB362}" type="parTrans" cxnId="{FFDDFFB6-C881-4EB2-8256-8991527D2042}">
      <dgm:prSet/>
      <dgm:spPr/>
      <dgm:t>
        <a:bodyPr/>
        <a:lstStyle/>
        <a:p>
          <a:endParaRPr lang="en-US"/>
        </a:p>
      </dgm:t>
    </dgm:pt>
    <dgm:pt modelId="{398E1966-6316-4F25-BFE5-88D596192F96}" type="sibTrans" cxnId="{FFDDFFB6-C881-4EB2-8256-8991527D2042}">
      <dgm:prSet/>
      <dgm:spPr/>
      <dgm:t>
        <a:bodyPr/>
        <a:lstStyle/>
        <a:p>
          <a:endParaRPr lang="en-US"/>
        </a:p>
      </dgm:t>
    </dgm:pt>
    <dgm:pt modelId="{41B40ABB-97DD-4F84-AB03-2395864CC378}">
      <dgm:prSet phldrT="[Text]" custT="1"/>
      <dgm:spPr/>
      <dgm:t>
        <a:bodyPr anchor="t" anchorCtr="0"/>
        <a:lstStyle/>
        <a:p>
          <a:r>
            <a:rPr lang="en-US" sz="1600" b="1" dirty="0" smtClean="0"/>
            <a:t>HCPCS procedure codes </a:t>
          </a:r>
        </a:p>
        <a:p>
          <a:r>
            <a:rPr lang="en-US" sz="1600" b="1" dirty="0" smtClean="0">
              <a:solidFill>
                <a:srgbClr val="FFFF00"/>
              </a:solidFill>
            </a:rPr>
            <a:t>For Emergency Room Evaluation &amp; Management</a:t>
          </a:r>
        </a:p>
        <a:p>
          <a:r>
            <a:rPr lang="en-US" sz="1200" dirty="0" smtClean="0">
              <a:solidFill>
                <a:srgbClr val="FFFF00"/>
              </a:solidFill>
            </a:rPr>
            <a:t>99281, 99282 , 99283, 99284, 99285, 99291, 99292 </a:t>
          </a:r>
          <a:endParaRPr lang="en-US" sz="1200" dirty="0">
            <a:solidFill>
              <a:srgbClr val="FFFF00"/>
            </a:solidFill>
          </a:endParaRPr>
        </a:p>
      </dgm:t>
    </dgm:pt>
    <dgm:pt modelId="{447E9483-8366-43BB-923E-8F941FA0C9B2}" type="parTrans" cxnId="{AEFB28D2-8FDC-4878-8EDD-7A8CFB239751}">
      <dgm:prSet/>
      <dgm:spPr/>
      <dgm:t>
        <a:bodyPr/>
        <a:lstStyle/>
        <a:p>
          <a:endParaRPr lang="en-US"/>
        </a:p>
      </dgm:t>
    </dgm:pt>
    <dgm:pt modelId="{B70BD53C-013A-402B-9814-191CD7442019}" type="sibTrans" cxnId="{AEFB28D2-8FDC-4878-8EDD-7A8CFB239751}">
      <dgm:prSet/>
      <dgm:spPr/>
      <dgm:t>
        <a:bodyPr/>
        <a:lstStyle/>
        <a:p>
          <a:endParaRPr lang="en-US"/>
        </a:p>
      </dgm:t>
    </dgm:pt>
    <dgm:pt modelId="{C0256CE2-1980-4916-922A-1C086E3CCA77}">
      <dgm:prSet phldrT="[Text]" custT="1"/>
      <dgm:spPr/>
      <dgm:t>
        <a:bodyPr anchor="t" anchorCtr="0"/>
        <a:lstStyle/>
        <a:p>
          <a:r>
            <a:rPr lang="en-US" sz="1600" b="1" dirty="0" smtClean="0"/>
            <a:t>Admission Source </a:t>
          </a:r>
        </a:p>
        <a:p>
          <a:r>
            <a:rPr lang="en-US" sz="1700" dirty="0" smtClean="0">
              <a:solidFill>
                <a:srgbClr val="FFFF00"/>
              </a:solidFill>
            </a:rPr>
            <a:t>Inpatient Claims for patient referred through Emergency Room</a:t>
          </a:r>
        </a:p>
        <a:p>
          <a:r>
            <a:rPr lang="en-US" sz="1700" dirty="0" smtClean="0">
              <a:solidFill>
                <a:srgbClr val="FFFF00"/>
              </a:solidFill>
            </a:rPr>
            <a:t>7 = Emergency Room</a:t>
          </a:r>
          <a:endParaRPr lang="en-US" sz="1700" dirty="0">
            <a:solidFill>
              <a:srgbClr val="FFFF00"/>
            </a:solidFill>
          </a:endParaRPr>
        </a:p>
      </dgm:t>
    </dgm:pt>
    <dgm:pt modelId="{1176BF7D-CFCC-49D2-B36D-90141E24BFBE}" type="parTrans" cxnId="{64010F75-0189-4DE6-BEED-B6FC83F51DF8}">
      <dgm:prSet/>
      <dgm:spPr/>
      <dgm:t>
        <a:bodyPr/>
        <a:lstStyle/>
        <a:p>
          <a:endParaRPr lang="en-US"/>
        </a:p>
      </dgm:t>
    </dgm:pt>
    <dgm:pt modelId="{9AC8215A-D577-4C56-9C77-7CB68BBC6DE8}" type="sibTrans" cxnId="{64010F75-0189-4DE6-BEED-B6FC83F51DF8}">
      <dgm:prSet/>
      <dgm:spPr/>
      <dgm:t>
        <a:bodyPr/>
        <a:lstStyle/>
        <a:p>
          <a:endParaRPr lang="en-US"/>
        </a:p>
      </dgm:t>
    </dgm:pt>
    <dgm:pt modelId="{5CECD50D-1C9E-489D-B1CE-D60D0E26864C}" type="pres">
      <dgm:prSet presAssocID="{F35789E4-E3E7-4EB9-BAB1-559C175EE5F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5C5F5888-1CC8-4771-BEF9-200463B1DEC9}" type="pres">
      <dgm:prSet presAssocID="{F35789E4-E3E7-4EB9-BAB1-559C175EE5FB}" presName="Name1" presStyleCnt="0"/>
      <dgm:spPr/>
    </dgm:pt>
    <dgm:pt modelId="{56BFC612-A88F-466E-B486-8531777DCD39}" type="pres">
      <dgm:prSet presAssocID="{F35789E4-E3E7-4EB9-BAB1-559C175EE5FB}" presName="cycle" presStyleCnt="0"/>
      <dgm:spPr/>
    </dgm:pt>
    <dgm:pt modelId="{409AA13E-3DA2-44E3-B7E9-F9ED4E4F4541}" type="pres">
      <dgm:prSet presAssocID="{F35789E4-E3E7-4EB9-BAB1-559C175EE5FB}" presName="srcNode" presStyleLbl="node1" presStyleIdx="0" presStyleCnt="4"/>
      <dgm:spPr/>
    </dgm:pt>
    <dgm:pt modelId="{A65BFA08-01A1-444D-91D1-CB750C705098}" type="pres">
      <dgm:prSet presAssocID="{F35789E4-E3E7-4EB9-BAB1-559C175EE5FB}" presName="conn" presStyleLbl="parChTrans1D2" presStyleIdx="0" presStyleCnt="1"/>
      <dgm:spPr/>
      <dgm:t>
        <a:bodyPr/>
        <a:lstStyle/>
        <a:p>
          <a:endParaRPr lang="en-US"/>
        </a:p>
      </dgm:t>
    </dgm:pt>
    <dgm:pt modelId="{57E1D969-E8CE-434E-BCE9-7E38060DB2DF}" type="pres">
      <dgm:prSet presAssocID="{F35789E4-E3E7-4EB9-BAB1-559C175EE5FB}" presName="extraNode" presStyleLbl="node1" presStyleIdx="0" presStyleCnt="4"/>
      <dgm:spPr/>
    </dgm:pt>
    <dgm:pt modelId="{DB0551FB-4F20-417A-8F46-B33A1E3B9221}" type="pres">
      <dgm:prSet presAssocID="{F35789E4-E3E7-4EB9-BAB1-559C175EE5FB}" presName="dstNode" presStyleLbl="node1" presStyleIdx="0" presStyleCnt="4"/>
      <dgm:spPr/>
    </dgm:pt>
    <dgm:pt modelId="{9F69FF68-470D-4A59-B908-A97B3F3EE7D8}" type="pres">
      <dgm:prSet presAssocID="{043377B2-2F5E-49D4-96A3-19732DDADB4D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BA361D-02FA-4680-A5C5-4BE36B6B9E1B}" type="pres">
      <dgm:prSet presAssocID="{043377B2-2F5E-49D4-96A3-19732DDADB4D}" presName="accent_1" presStyleCnt="0"/>
      <dgm:spPr/>
    </dgm:pt>
    <dgm:pt modelId="{7AE27AF9-1D75-45C5-A8CC-7DCCD4FD19EE}" type="pres">
      <dgm:prSet presAssocID="{043377B2-2F5E-49D4-96A3-19732DDADB4D}" presName="accentRepeatNode" presStyleLbl="solidFgAcc1" presStyleIdx="0" presStyleCnt="4"/>
      <dgm:spPr/>
    </dgm:pt>
    <dgm:pt modelId="{993CB546-D85A-4BAA-9B53-4004B089E3F5}" type="pres">
      <dgm:prSet presAssocID="{51F36D9D-4B87-459E-9F5D-EDDF98222AAA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A372F7-676E-4494-88EB-CA29C961FF4B}" type="pres">
      <dgm:prSet presAssocID="{51F36D9D-4B87-459E-9F5D-EDDF98222AAA}" presName="accent_2" presStyleCnt="0"/>
      <dgm:spPr/>
    </dgm:pt>
    <dgm:pt modelId="{6CF6D05D-EEE7-4670-8CC2-6A6CED8F580C}" type="pres">
      <dgm:prSet presAssocID="{51F36D9D-4B87-459E-9F5D-EDDF98222AAA}" presName="accentRepeatNode" presStyleLbl="solidFgAcc1" presStyleIdx="1" presStyleCnt="4"/>
      <dgm:spPr/>
    </dgm:pt>
    <dgm:pt modelId="{C2F7D363-CBD6-474F-8E90-357D97BE875F}" type="pres">
      <dgm:prSet presAssocID="{41B40ABB-97DD-4F84-AB03-2395864CC378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900873-B96A-4277-AC48-05DB4E0A9ECA}" type="pres">
      <dgm:prSet presAssocID="{41B40ABB-97DD-4F84-AB03-2395864CC378}" presName="accent_3" presStyleCnt="0"/>
      <dgm:spPr/>
    </dgm:pt>
    <dgm:pt modelId="{DCCEEB2B-003A-42EE-B1C1-E5CF6963CEB8}" type="pres">
      <dgm:prSet presAssocID="{41B40ABB-97DD-4F84-AB03-2395864CC378}" presName="accentRepeatNode" presStyleLbl="solidFgAcc1" presStyleIdx="2" presStyleCnt="4"/>
      <dgm:spPr/>
    </dgm:pt>
    <dgm:pt modelId="{E304823C-F694-4390-B691-1666AC3BFF55}" type="pres">
      <dgm:prSet presAssocID="{C0256CE2-1980-4916-922A-1C086E3CCA77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73D1BF-FA3F-4446-BA1E-1CDEA4386290}" type="pres">
      <dgm:prSet presAssocID="{C0256CE2-1980-4916-922A-1C086E3CCA77}" presName="accent_4" presStyleCnt="0"/>
      <dgm:spPr/>
    </dgm:pt>
    <dgm:pt modelId="{171EDEC1-76E2-448E-BD22-F244DF2B20A1}" type="pres">
      <dgm:prSet presAssocID="{C0256CE2-1980-4916-922A-1C086E3CCA77}" presName="accentRepeatNode" presStyleLbl="solidFgAcc1" presStyleIdx="3" presStyleCnt="4"/>
      <dgm:spPr/>
    </dgm:pt>
  </dgm:ptLst>
  <dgm:cxnLst>
    <dgm:cxn modelId="{AEFB28D2-8FDC-4878-8EDD-7A8CFB239751}" srcId="{F35789E4-E3E7-4EB9-BAB1-559C175EE5FB}" destId="{41B40ABB-97DD-4F84-AB03-2395864CC378}" srcOrd="2" destOrd="0" parTransId="{447E9483-8366-43BB-923E-8F941FA0C9B2}" sibTransId="{B70BD53C-013A-402B-9814-191CD7442019}"/>
    <dgm:cxn modelId="{7B2AEB01-41E3-4144-89F0-AC31CCFCF0D3}" type="presOf" srcId="{51F36D9D-4B87-459E-9F5D-EDDF98222AAA}" destId="{993CB546-D85A-4BAA-9B53-4004B089E3F5}" srcOrd="0" destOrd="0" presId="urn:microsoft.com/office/officeart/2008/layout/VerticalCurvedList"/>
    <dgm:cxn modelId="{FFDDFFB6-C881-4EB2-8256-8991527D2042}" srcId="{F35789E4-E3E7-4EB9-BAB1-559C175EE5FB}" destId="{51F36D9D-4B87-459E-9F5D-EDDF98222AAA}" srcOrd="1" destOrd="0" parTransId="{8550FE75-9655-4CAB-8BE8-155E64CEB362}" sibTransId="{398E1966-6316-4F25-BFE5-88D596192F96}"/>
    <dgm:cxn modelId="{64010F75-0189-4DE6-BEED-B6FC83F51DF8}" srcId="{F35789E4-E3E7-4EB9-BAB1-559C175EE5FB}" destId="{C0256CE2-1980-4916-922A-1C086E3CCA77}" srcOrd="3" destOrd="0" parTransId="{1176BF7D-CFCC-49D2-B36D-90141E24BFBE}" sibTransId="{9AC8215A-D577-4C56-9C77-7CB68BBC6DE8}"/>
    <dgm:cxn modelId="{3BF6D8F9-1C75-4778-B80F-9DAE5B55FE58}" type="presOf" srcId="{C0256CE2-1980-4916-922A-1C086E3CCA77}" destId="{E304823C-F694-4390-B691-1666AC3BFF55}" srcOrd="0" destOrd="0" presId="urn:microsoft.com/office/officeart/2008/layout/VerticalCurvedList"/>
    <dgm:cxn modelId="{160B8DE6-46EC-4FD0-B598-3FDF5E8EC901}" type="presOf" srcId="{F35789E4-E3E7-4EB9-BAB1-559C175EE5FB}" destId="{5CECD50D-1C9E-489D-B1CE-D60D0E26864C}" srcOrd="0" destOrd="0" presId="urn:microsoft.com/office/officeart/2008/layout/VerticalCurvedList"/>
    <dgm:cxn modelId="{4C357EA7-5372-46E2-93F2-3B4C1AB5BD5A}" type="presOf" srcId="{41B40ABB-97DD-4F84-AB03-2395864CC378}" destId="{C2F7D363-CBD6-474F-8E90-357D97BE875F}" srcOrd="0" destOrd="0" presId="urn:microsoft.com/office/officeart/2008/layout/VerticalCurvedList"/>
    <dgm:cxn modelId="{8D7786B5-8962-4CD0-B780-D670A2D76BEE}" type="presOf" srcId="{043377B2-2F5E-49D4-96A3-19732DDADB4D}" destId="{9F69FF68-470D-4A59-B908-A97B3F3EE7D8}" srcOrd="0" destOrd="0" presId="urn:microsoft.com/office/officeart/2008/layout/VerticalCurvedList"/>
    <dgm:cxn modelId="{B38D5AB4-11A8-465B-9E03-E28AFBB06FAD}" type="presOf" srcId="{63E82536-6B9B-4D07-8B6E-D45FA2F2C628}" destId="{A65BFA08-01A1-444D-91D1-CB750C705098}" srcOrd="0" destOrd="0" presId="urn:microsoft.com/office/officeart/2008/layout/VerticalCurvedList"/>
    <dgm:cxn modelId="{0BE22195-5A19-4A1B-A5EB-FBA5C4AB8F51}" srcId="{F35789E4-E3E7-4EB9-BAB1-559C175EE5FB}" destId="{043377B2-2F5E-49D4-96A3-19732DDADB4D}" srcOrd="0" destOrd="0" parTransId="{C56F7237-D173-407C-B876-2943A66BC5DC}" sibTransId="{63E82536-6B9B-4D07-8B6E-D45FA2F2C628}"/>
    <dgm:cxn modelId="{63F7879A-85A2-4DB4-AEA0-AAFC489C215B}" type="presParOf" srcId="{5CECD50D-1C9E-489D-B1CE-D60D0E26864C}" destId="{5C5F5888-1CC8-4771-BEF9-200463B1DEC9}" srcOrd="0" destOrd="0" presId="urn:microsoft.com/office/officeart/2008/layout/VerticalCurvedList"/>
    <dgm:cxn modelId="{A520754C-D3E4-4F94-97C9-8C0BC0944CD1}" type="presParOf" srcId="{5C5F5888-1CC8-4771-BEF9-200463B1DEC9}" destId="{56BFC612-A88F-466E-B486-8531777DCD39}" srcOrd="0" destOrd="0" presId="urn:microsoft.com/office/officeart/2008/layout/VerticalCurvedList"/>
    <dgm:cxn modelId="{D02628B3-DD75-402E-8717-8F27D4442832}" type="presParOf" srcId="{56BFC612-A88F-466E-B486-8531777DCD39}" destId="{409AA13E-3DA2-44E3-B7E9-F9ED4E4F4541}" srcOrd="0" destOrd="0" presId="urn:microsoft.com/office/officeart/2008/layout/VerticalCurvedList"/>
    <dgm:cxn modelId="{96D4ACAC-02A6-4BB1-A28B-03A72118340C}" type="presParOf" srcId="{56BFC612-A88F-466E-B486-8531777DCD39}" destId="{A65BFA08-01A1-444D-91D1-CB750C705098}" srcOrd="1" destOrd="0" presId="urn:microsoft.com/office/officeart/2008/layout/VerticalCurvedList"/>
    <dgm:cxn modelId="{683EE672-A3A2-4161-82CB-7B23324108CA}" type="presParOf" srcId="{56BFC612-A88F-466E-B486-8531777DCD39}" destId="{57E1D969-E8CE-434E-BCE9-7E38060DB2DF}" srcOrd="2" destOrd="0" presId="urn:microsoft.com/office/officeart/2008/layout/VerticalCurvedList"/>
    <dgm:cxn modelId="{33164B44-DA9B-4D1E-B05C-C429C61EBB66}" type="presParOf" srcId="{56BFC612-A88F-466E-B486-8531777DCD39}" destId="{DB0551FB-4F20-417A-8F46-B33A1E3B9221}" srcOrd="3" destOrd="0" presId="urn:microsoft.com/office/officeart/2008/layout/VerticalCurvedList"/>
    <dgm:cxn modelId="{DBEE031F-742D-49AE-BB64-E6470077AAC3}" type="presParOf" srcId="{5C5F5888-1CC8-4771-BEF9-200463B1DEC9}" destId="{9F69FF68-470D-4A59-B908-A97B3F3EE7D8}" srcOrd="1" destOrd="0" presId="urn:microsoft.com/office/officeart/2008/layout/VerticalCurvedList"/>
    <dgm:cxn modelId="{A817C1B0-6945-4325-9912-81E1CC6872C0}" type="presParOf" srcId="{5C5F5888-1CC8-4771-BEF9-200463B1DEC9}" destId="{C1BA361D-02FA-4680-A5C5-4BE36B6B9E1B}" srcOrd="2" destOrd="0" presId="urn:microsoft.com/office/officeart/2008/layout/VerticalCurvedList"/>
    <dgm:cxn modelId="{ED1B8E42-EA66-494A-BAAB-61C3D53A0418}" type="presParOf" srcId="{C1BA361D-02FA-4680-A5C5-4BE36B6B9E1B}" destId="{7AE27AF9-1D75-45C5-A8CC-7DCCD4FD19EE}" srcOrd="0" destOrd="0" presId="urn:microsoft.com/office/officeart/2008/layout/VerticalCurvedList"/>
    <dgm:cxn modelId="{AD28A34C-7916-4F76-B144-4D7B5003966E}" type="presParOf" srcId="{5C5F5888-1CC8-4771-BEF9-200463B1DEC9}" destId="{993CB546-D85A-4BAA-9B53-4004B089E3F5}" srcOrd="3" destOrd="0" presId="urn:microsoft.com/office/officeart/2008/layout/VerticalCurvedList"/>
    <dgm:cxn modelId="{AAF9BD3D-0266-4F8F-ABB5-130EAD60FCFB}" type="presParOf" srcId="{5C5F5888-1CC8-4771-BEF9-200463B1DEC9}" destId="{47A372F7-676E-4494-88EB-CA29C961FF4B}" srcOrd="4" destOrd="0" presId="urn:microsoft.com/office/officeart/2008/layout/VerticalCurvedList"/>
    <dgm:cxn modelId="{59C34C64-7DD8-44A3-98C3-311DAB5A41A7}" type="presParOf" srcId="{47A372F7-676E-4494-88EB-CA29C961FF4B}" destId="{6CF6D05D-EEE7-4670-8CC2-6A6CED8F580C}" srcOrd="0" destOrd="0" presId="urn:microsoft.com/office/officeart/2008/layout/VerticalCurvedList"/>
    <dgm:cxn modelId="{889B1F69-1A06-420B-91A9-671AA565BC5F}" type="presParOf" srcId="{5C5F5888-1CC8-4771-BEF9-200463B1DEC9}" destId="{C2F7D363-CBD6-474F-8E90-357D97BE875F}" srcOrd="5" destOrd="0" presId="urn:microsoft.com/office/officeart/2008/layout/VerticalCurvedList"/>
    <dgm:cxn modelId="{0E3D323E-34E5-4800-A218-6BEA71293D9A}" type="presParOf" srcId="{5C5F5888-1CC8-4771-BEF9-200463B1DEC9}" destId="{34900873-B96A-4277-AC48-05DB4E0A9ECA}" srcOrd="6" destOrd="0" presId="urn:microsoft.com/office/officeart/2008/layout/VerticalCurvedList"/>
    <dgm:cxn modelId="{1FBC044E-7174-4FB7-B257-84DE202E3D73}" type="presParOf" srcId="{34900873-B96A-4277-AC48-05DB4E0A9ECA}" destId="{DCCEEB2B-003A-42EE-B1C1-E5CF6963CEB8}" srcOrd="0" destOrd="0" presId="urn:microsoft.com/office/officeart/2008/layout/VerticalCurvedList"/>
    <dgm:cxn modelId="{E2E9D624-4802-4B94-83CF-B0264FA82974}" type="presParOf" srcId="{5C5F5888-1CC8-4771-BEF9-200463B1DEC9}" destId="{E304823C-F694-4390-B691-1666AC3BFF55}" srcOrd="7" destOrd="0" presId="urn:microsoft.com/office/officeart/2008/layout/VerticalCurvedList"/>
    <dgm:cxn modelId="{B5E42248-D130-48E2-8059-82B0303FF5A5}" type="presParOf" srcId="{5C5F5888-1CC8-4771-BEF9-200463B1DEC9}" destId="{0773D1BF-FA3F-4446-BA1E-1CDEA4386290}" srcOrd="8" destOrd="0" presId="urn:microsoft.com/office/officeart/2008/layout/VerticalCurvedList"/>
    <dgm:cxn modelId="{C92A7218-C08B-49CB-BBD4-C0FFB1BB3EEF}" type="presParOf" srcId="{0773D1BF-FA3F-4446-BA1E-1CDEA4386290}" destId="{171EDEC1-76E2-448E-BD22-F244DF2B20A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8FC3DC-BB1E-46E9-A5E4-9D51A5F5243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316EA9-F489-42E7-A5EC-B118F2E15388}">
      <dgm:prSet phldrT="[Text]" custT="1"/>
      <dgm:spPr/>
      <dgm:t>
        <a:bodyPr/>
        <a:lstStyle/>
        <a:p>
          <a:r>
            <a:rPr lang="en-US" sz="1600" b="1" u="sng" dirty="0" smtClean="0"/>
            <a:t>MC038</a:t>
          </a:r>
        </a:p>
        <a:p>
          <a:r>
            <a:rPr lang="en-US" sz="1600" b="1" dirty="0" smtClean="0"/>
            <a:t>Claim Status</a:t>
          </a:r>
          <a:endParaRPr lang="en-US" sz="1600" b="1" dirty="0"/>
        </a:p>
      </dgm:t>
    </dgm:pt>
    <dgm:pt modelId="{F03410E4-FB42-4797-A181-F0DC2B0B18E5}" type="parTrans" cxnId="{823D87AC-89BE-4F15-A69D-D99821E8B75A}">
      <dgm:prSet/>
      <dgm:spPr/>
      <dgm:t>
        <a:bodyPr/>
        <a:lstStyle/>
        <a:p>
          <a:endParaRPr lang="en-US"/>
        </a:p>
      </dgm:t>
    </dgm:pt>
    <dgm:pt modelId="{697750DC-E12D-4CAC-BF68-9693688F02A4}" type="sibTrans" cxnId="{823D87AC-89BE-4F15-A69D-D99821E8B75A}">
      <dgm:prSet/>
      <dgm:spPr/>
      <dgm:t>
        <a:bodyPr/>
        <a:lstStyle/>
        <a:p>
          <a:endParaRPr lang="en-US"/>
        </a:p>
      </dgm:t>
    </dgm:pt>
    <dgm:pt modelId="{B478EF1A-0257-4CA5-8853-568744F4DCFB}">
      <dgm:prSet phldrT="[Text]" custT="1"/>
      <dgm:spPr/>
      <dgm:t>
        <a:bodyPr/>
        <a:lstStyle/>
        <a:p>
          <a:r>
            <a:rPr lang="en-US" sz="1800" b="1" dirty="0" smtClean="0"/>
            <a:t>Defines whether the claim line was processed by primary or secondary payer</a:t>
          </a:r>
          <a:endParaRPr lang="en-US" sz="1800" b="1" dirty="0"/>
        </a:p>
      </dgm:t>
    </dgm:pt>
    <dgm:pt modelId="{35B31A21-B113-485A-A2E3-43236EEFAB1B}" type="parTrans" cxnId="{4E4211AA-EA88-4AEA-B078-5EF5AF998473}">
      <dgm:prSet/>
      <dgm:spPr/>
      <dgm:t>
        <a:bodyPr/>
        <a:lstStyle/>
        <a:p>
          <a:endParaRPr lang="en-US"/>
        </a:p>
      </dgm:t>
    </dgm:pt>
    <dgm:pt modelId="{B6E0C3ED-03C8-4A5F-8D32-1F764E45AD5D}" type="sibTrans" cxnId="{4E4211AA-EA88-4AEA-B078-5EF5AF998473}">
      <dgm:prSet/>
      <dgm:spPr/>
      <dgm:t>
        <a:bodyPr/>
        <a:lstStyle/>
        <a:p>
          <a:endParaRPr lang="en-US"/>
        </a:p>
      </dgm:t>
    </dgm:pt>
    <dgm:pt modelId="{1EEFCF0A-7CF1-4876-9B9B-2C08A638CC7E}">
      <dgm:prSet phldrT="[Text]" custT="1"/>
      <dgm:spPr/>
      <dgm:t>
        <a:bodyPr/>
        <a:lstStyle/>
        <a:p>
          <a:endParaRPr lang="en-US" sz="1000" dirty="0" smtClean="0"/>
        </a:p>
        <a:p>
          <a:r>
            <a:rPr lang="en-US" sz="1600" b="1" u="sng" dirty="0" smtClean="0"/>
            <a:t>MC096</a:t>
          </a:r>
        </a:p>
        <a:p>
          <a:r>
            <a:rPr lang="en-US" sz="1600" b="1" dirty="0" smtClean="0"/>
            <a:t>Other Amount Paid</a:t>
          </a:r>
        </a:p>
      </dgm:t>
    </dgm:pt>
    <dgm:pt modelId="{434E3544-4E95-4878-9C45-A6466CC5F8DB}" type="parTrans" cxnId="{47A1B29B-231C-462C-9AFA-365AE220D0CA}">
      <dgm:prSet/>
      <dgm:spPr/>
      <dgm:t>
        <a:bodyPr/>
        <a:lstStyle/>
        <a:p>
          <a:endParaRPr lang="en-US"/>
        </a:p>
      </dgm:t>
    </dgm:pt>
    <dgm:pt modelId="{CFDAE408-5AD1-4C13-8F19-7FF73EEB5E60}" type="sibTrans" cxnId="{47A1B29B-231C-462C-9AFA-365AE220D0CA}">
      <dgm:prSet/>
      <dgm:spPr/>
      <dgm:t>
        <a:bodyPr/>
        <a:lstStyle/>
        <a:p>
          <a:endParaRPr lang="en-US"/>
        </a:p>
      </dgm:t>
    </dgm:pt>
    <dgm:pt modelId="{540BA651-1FBA-4C22-9D1B-714BCE6F3A10}">
      <dgm:prSet phldrT="[Text]" custT="1"/>
      <dgm:spPr/>
      <dgm:t>
        <a:bodyPr anchor="t" anchorCtr="0"/>
        <a:lstStyle/>
        <a:p>
          <a:r>
            <a:rPr lang="en-US" sz="1800" b="1" dirty="0" smtClean="0"/>
            <a:t>Provides the amount that a prior payer has paid for this claim line and indicates the submitting Payer is 'secondary</a:t>
          </a:r>
          <a:r>
            <a:rPr lang="en-US" sz="1900" dirty="0" smtClean="0"/>
            <a:t>'</a:t>
          </a:r>
          <a:endParaRPr lang="en-US" sz="1900" dirty="0"/>
        </a:p>
      </dgm:t>
    </dgm:pt>
    <dgm:pt modelId="{0D4E8D5B-D26E-4784-82C2-26499745069A}" type="parTrans" cxnId="{BB305C8F-3FFF-4DBE-86C7-D5AB9E43887E}">
      <dgm:prSet/>
      <dgm:spPr/>
      <dgm:t>
        <a:bodyPr/>
        <a:lstStyle/>
        <a:p>
          <a:endParaRPr lang="en-US"/>
        </a:p>
      </dgm:t>
    </dgm:pt>
    <dgm:pt modelId="{DB8CD8D6-0196-4473-A86F-71216253EB58}" type="sibTrans" cxnId="{BB305C8F-3FFF-4DBE-86C7-D5AB9E43887E}">
      <dgm:prSet/>
      <dgm:spPr/>
      <dgm:t>
        <a:bodyPr/>
        <a:lstStyle/>
        <a:p>
          <a:endParaRPr lang="en-US"/>
        </a:p>
      </dgm:t>
    </dgm:pt>
    <dgm:pt modelId="{55CF5310-5A32-43F9-9821-B0E9AD4F4135}">
      <dgm:prSet phldrT="[Text]" custT="1"/>
      <dgm:spPr/>
      <dgm:t>
        <a:bodyPr anchor="t" anchorCtr="0"/>
        <a:lstStyle/>
        <a:p>
          <a:r>
            <a:rPr lang="en-US" sz="1400" dirty="0" smtClean="0"/>
            <a:t> 35 carriers (including most of the largest carriers) provide “Other Amount Paid”,   Some carriers do not collect the data and have a variance</a:t>
          </a:r>
          <a:endParaRPr lang="en-US" sz="1400" dirty="0"/>
        </a:p>
      </dgm:t>
    </dgm:pt>
    <dgm:pt modelId="{47DB92D4-9AE4-412D-99FE-785AB0EDF064}" type="parTrans" cxnId="{C4C36779-54E3-4AE1-B5D0-A87A94B25EDC}">
      <dgm:prSet/>
      <dgm:spPr/>
      <dgm:t>
        <a:bodyPr/>
        <a:lstStyle/>
        <a:p>
          <a:endParaRPr lang="en-US"/>
        </a:p>
      </dgm:t>
    </dgm:pt>
    <dgm:pt modelId="{EA41B957-26F4-4342-9F63-E289FC35AFCE}" type="sibTrans" cxnId="{C4C36779-54E3-4AE1-B5D0-A87A94B25EDC}">
      <dgm:prSet/>
      <dgm:spPr/>
      <dgm:t>
        <a:bodyPr/>
        <a:lstStyle/>
        <a:p>
          <a:endParaRPr lang="en-US"/>
        </a:p>
      </dgm:t>
    </dgm:pt>
    <dgm:pt modelId="{2F164235-CD80-42B1-ABD0-9FFABB65A445}">
      <dgm:prSet phldrT="[Text]" custT="1"/>
      <dgm:spPr/>
      <dgm:t>
        <a:bodyPr/>
        <a:lstStyle/>
        <a:p>
          <a:endParaRPr lang="en-US" sz="1600" b="1" dirty="0" smtClean="0"/>
        </a:p>
        <a:p>
          <a:r>
            <a:rPr lang="en-US" sz="1600" b="1" u="sng" dirty="0" smtClean="0"/>
            <a:t>MC097</a:t>
          </a:r>
        </a:p>
        <a:p>
          <a:r>
            <a:rPr lang="en-US" sz="1600" b="1" dirty="0" smtClean="0"/>
            <a:t>Medicare </a:t>
          </a:r>
          <a:r>
            <a:rPr lang="en-US" sz="1400" b="1" dirty="0" smtClean="0"/>
            <a:t>Amount Paid</a:t>
          </a:r>
          <a:endParaRPr lang="en-US" sz="1400" b="1" dirty="0"/>
        </a:p>
      </dgm:t>
    </dgm:pt>
    <dgm:pt modelId="{74E1E256-F78A-41CB-85DD-864D2F3B8176}" type="parTrans" cxnId="{CD1691E3-2789-4083-8E03-3B2141F1191E}">
      <dgm:prSet/>
      <dgm:spPr/>
      <dgm:t>
        <a:bodyPr/>
        <a:lstStyle/>
        <a:p>
          <a:endParaRPr lang="en-US"/>
        </a:p>
      </dgm:t>
    </dgm:pt>
    <dgm:pt modelId="{F4547ED0-B259-4BEE-93F6-7C9163A59070}" type="sibTrans" cxnId="{CD1691E3-2789-4083-8E03-3B2141F1191E}">
      <dgm:prSet/>
      <dgm:spPr/>
      <dgm:t>
        <a:bodyPr/>
        <a:lstStyle/>
        <a:p>
          <a:endParaRPr lang="en-US"/>
        </a:p>
      </dgm:t>
    </dgm:pt>
    <dgm:pt modelId="{EF9B9F4B-1770-4A9A-96D6-5D8E0BB9EB0F}">
      <dgm:prSet phldrT="[Text]" custT="1"/>
      <dgm:spPr/>
      <dgm:t>
        <a:bodyPr anchor="t" anchorCtr="0"/>
        <a:lstStyle/>
        <a:p>
          <a:r>
            <a:rPr lang="en-US" sz="1800" b="1" dirty="0" smtClean="0"/>
            <a:t>Provides the amount paid by Medicare </a:t>
          </a:r>
          <a:r>
            <a:rPr lang="en-US" sz="1800" b="1" smtClean="0"/>
            <a:t>when </a:t>
          </a:r>
          <a:r>
            <a:rPr lang="en-US" sz="1800" b="1" smtClean="0"/>
            <a:t>MC115 - Medicare Indicator = Yes </a:t>
          </a:r>
          <a:endParaRPr lang="en-US" sz="1800" b="1" dirty="0"/>
        </a:p>
      </dgm:t>
    </dgm:pt>
    <dgm:pt modelId="{5DEC4691-3BAF-4215-85C7-4C485C73B7AC}" type="parTrans" cxnId="{896EA3F4-5E0B-4F2C-9241-BD8C86E83DF3}">
      <dgm:prSet/>
      <dgm:spPr/>
      <dgm:t>
        <a:bodyPr/>
        <a:lstStyle/>
        <a:p>
          <a:endParaRPr lang="en-US"/>
        </a:p>
      </dgm:t>
    </dgm:pt>
    <dgm:pt modelId="{305A6DB0-3803-4FD8-ADF9-136C6FAB2E0B}" type="sibTrans" cxnId="{896EA3F4-5E0B-4F2C-9241-BD8C86E83DF3}">
      <dgm:prSet/>
      <dgm:spPr/>
      <dgm:t>
        <a:bodyPr/>
        <a:lstStyle/>
        <a:p>
          <a:endParaRPr lang="en-US"/>
        </a:p>
      </dgm:t>
    </dgm:pt>
    <dgm:pt modelId="{41F15409-749F-4FB9-BC48-D6F80E0D6E1B}">
      <dgm:prSet phldrT="[Text]" custT="1"/>
      <dgm:spPr/>
      <dgm:t>
        <a:bodyPr anchor="t" anchorCtr="0"/>
        <a:lstStyle/>
        <a:p>
          <a:r>
            <a:rPr lang="en-US" sz="1400" dirty="0" smtClean="0"/>
            <a:t> 14 carriers (including some of the largest carriers) provide “Medicare Amount Paid”  Some cares do not collect the data and have a variance</a:t>
          </a:r>
          <a:endParaRPr lang="en-US" sz="1400" dirty="0"/>
        </a:p>
      </dgm:t>
    </dgm:pt>
    <dgm:pt modelId="{B9C02DD7-B05B-4DAF-AC27-E5669B604280}" type="parTrans" cxnId="{BA0EADE1-84BA-47D1-92F3-92ADB0635387}">
      <dgm:prSet/>
      <dgm:spPr/>
      <dgm:t>
        <a:bodyPr/>
        <a:lstStyle/>
        <a:p>
          <a:endParaRPr lang="en-US"/>
        </a:p>
      </dgm:t>
    </dgm:pt>
    <dgm:pt modelId="{11429CFC-46C3-4550-A5E7-ADBD357B1FEF}" type="sibTrans" cxnId="{BA0EADE1-84BA-47D1-92F3-92ADB0635387}">
      <dgm:prSet/>
      <dgm:spPr/>
      <dgm:t>
        <a:bodyPr/>
        <a:lstStyle/>
        <a:p>
          <a:endParaRPr lang="en-US"/>
        </a:p>
      </dgm:t>
    </dgm:pt>
    <dgm:pt modelId="{8D23B8A2-F835-453F-A81B-952DD81DB5B9}">
      <dgm:prSet phldrT="[Text]"/>
      <dgm:spPr/>
      <dgm:t>
        <a:bodyPr/>
        <a:lstStyle/>
        <a:p>
          <a:r>
            <a:rPr lang="en-US" sz="1400" dirty="0" smtClean="0"/>
            <a:t>82% of medical claims processed as primary</a:t>
          </a:r>
          <a:endParaRPr lang="en-US" sz="1400" dirty="0"/>
        </a:p>
      </dgm:t>
    </dgm:pt>
    <dgm:pt modelId="{935A9443-C8C4-4680-9CCD-E1B5D1519BFE}" type="parTrans" cxnId="{E9F4DF16-1331-4959-95FC-257A08D73DC4}">
      <dgm:prSet/>
      <dgm:spPr/>
      <dgm:t>
        <a:bodyPr/>
        <a:lstStyle/>
        <a:p>
          <a:endParaRPr lang="en-US"/>
        </a:p>
      </dgm:t>
    </dgm:pt>
    <dgm:pt modelId="{B2DD3414-8C52-4CCE-9113-B7688FDCB4FE}" type="sibTrans" cxnId="{E9F4DF16-1331-4959-95FC-257A08D73DC4}">
      <dgm:prSet/>
      <dgm:spPr/>
      <dgm:t>
        <a:bodyPr/>
        <a:lstStyle/>
        <a:p>
          <a:endParaRPr lang="en-US"/>
        </a:p>
      </dgm:t>
    </dgm:pt>
    <dgm:pt modelId="{80B31636-8C2C-45AC-A729-EE1487A7D7C8}">
      <dgm:prSet phldrT="[Text]"/>
      <dgm:spPr/>
      <dgm:t>
        <a:bodyPr/>
        <a:lstStyle/>
        <a:p>
          <a:r>
            <a:rPr lang="en-US" sz="1400" dirty="0" smtClean="0"/>
            <a:t>Less the 1% medical claims processed as tertiary</a:t>
          </a:r>
          <a:endParaRPr lang="en-US" sz="1400" dirty="0"/>
        </a:p>
      </dgm:t>
    </dgm:pt>
    <dgm:pt modelId="{2C1540E1-775A-408E-9AA0-EE49C1848C77}" type="sibTrans" cxnId="{8C028760-D330-4468-A234-88179B1C7B5D}">
      <dgm:prSet/>
      <dgm:spPr/>
      <dgm:t>
        <a:bodyPr/>
        <a:lstStyle/>
        <a:p>
          <a:endParaRPr lang="en-US"/>
        </a:p>
      </dgm:t>
    </dgm:pt>
    <dgm:pt modelId="{21DF3738-C7DC-4C75-A83D-976BED60DBDF}" type="parTrans" cxnId="{8C028760-D330-4468-A234-88179B1C7B5D}">
      <dgm:prSet/>
      <dgm:spPr/>
      <dgm:t>
        <a:bodyPr/>
        <a:lstStyle/>
        <a:p>
          <a:endParaRPr lang="en-US"/>
        </a:p>
      </dgm:t>
    </dgm:pt>
    <dgm:pt modelId="{83BC3ECF-67DB-45DC-B866-7C936D84BCEC}">
      <dgm:prSet phldrT="[Text]"/>
      <dgm:spPr/>
      <dgm:t>
        <a:bodyPr/>
        <a:lstStyle/>
        <a:p>
          <a:r>
            <a:rPr lang="en-US" sz="1400" dirty="0" smtClean="0"/>
            <a:t>18% or medical claims processed as secondary</a:t>
          </a:r>
          <a:endParaRPr lang="en-US" sz="1400" dirty="0"/>
        </a:p>
      </dgm:t>
    </dgm:pt>
    <dgm:pt modelId="{8D30157D-8157-4D4A-B516-E4213586AF43}" type="sibTrans" cxnId="{A8321326-9346-4FA7-9E8A-F478E9158141}">
      <dgm:prSet/>
      <dgm:spPr/>
      <dgm:t>
        <a:bodyPr/>
        <a:lstStyle/>
        <a:p>
          <a:endParaRPr lang="en-US"/>
        </a:p>
      </dgm:t>
    </dgm:pt>
    <dgm:pt modelId="{F2EC7B12-2F1C-462A-834B-90AB6F9F155E}" type="parTrans" cxnId="{A8321326-9346-4FA7-9E8A-F478E9158141}">
      <dgm:prSet/>
      <dgm:spPr/>
      <dgm:t>
        <a:bodyPr/>
        <a:lstStyle/>
        <a:p>
          <a:endParaRPr lang="en-US"/>
        </a:p>
      </dgm:t>
    </dgm:pt>
    <dgm:pt modelId="{6A7C7E4E-00B2-43E0-8500-778F73D85A6C}" type="pres">
      <dgm:prSet presAssocID="{D58FC3DC-BB1E-46E9-A5E4-9D51A5F5243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C09E0AA-11B4-44D1-8ED1-8347B588D53B}" type="pres">
      <dgm:prSet presAssocID="{A6316EA9-F489-42E7-A5EC-B118F2E15388}" presName="composite" presStyleCnt="0"/>
      <dgm:spPr/>
    </dgm:pt>
    <dgm:pt modelId="{767F25B0-D829-46C8-86F8-47C3AAD6261F}" type="pres">
      <dgm:prSet presAssocID="{A6316EA9-F489-42E7-A5EC-B118F2E1538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80ABEF-95B1-4FCB-B402-6DCE014BC5D5}" type="pres">
      <dgm:prSet presAssocID="{A6316EA9-F489-42E7-A5EC-B118F2E1538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27E548-C9A3-4E17-B0ED-69BEE0483523}" type="pres">
      <dgm:prSet presAssocID="{697750DC-E12D-4CAC-BF68-9693688F02A4}" presName="sp" presStyleCnt="0"/>
      <dgm:spPr/>
    </dgm:pt>
    <dgm:pt modelId="{C300907D-5FFE-4A26-9B14-2FE0BACB9A42}" type="pres">
      <dgm:prSet presAssocID="{1EEFCF0A-7CF1-4876-9B9B-2C08A638CC7E}" presName="composite" presStyleCnt="0"/>
      <dgm:spPr/>
    </dgm:pt>
    <dgm:pt modelId="{79066200-C01D-4D67-A808-14B895180276}" type="pres">
      <dgm:prSet presAssocID="{1EEFCF0A-7CF1-4876-9B9B-2C08A638CC7E}" presName="parentText" presStyleLbl="alignNode1" presStyleIdx="1" presStyleCnt="3" custLinFactNeighborY="375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625DC1-F3B8-4F0A-A70F-74325A7E95A4}" type="pres">
      <dgm:prSet presAssocID="{1EEFCF0A-7CF1-4876-9B9B-2C08A638CC7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8393FC-F1B7-488C-B2EB-4140F43A6CCF}" type="pres">
      <dgm:prSet presAssocID="{CFDAE408-5AD1-4C13-8F19-7FF73EEB5E60}" presName="sp" presStyleCnt="0"/>
      <dgm:spPr/>
    </dgm:pt>
    <dgm:pt modelId="{380FEF46-AF19-4FE8-97BC-159158606E20}" type="pres">
      <dgm:prSet presAssocID="{2F164235-CD80-42B1-ABD0-9FFABB65A445}" presName="composite" presStyleCnt="0"/>
      <dgm:spPr/>
    </dgm:pt>
    <dgm:pt modelId="{0FAD1FB8-E34F-4BAA-8A7B-4BD4A56D4831}" type="pres">
      <dgm:prSet presAssocID="{2F164235-CD80-42B1-ABD0-9FFABB65A44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44A89A-A609-4AC7-A4FC-C459927F1520}" type="pres">
      <dgm:prSet presAssocID="{2F164235-CD80-42B1-ABD0-9FFABB65A44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C1B5110-4566-4552-A577-4AA92A4EFA1D}" type="presOf" srcId="{41F15409-749F-4FB9-BC48-D6F80E0D6E1B}" destId="{6344A89A-A609-4AC7-A4FC-C459927F1520}" srcOrd="0" destOrd="1" presId="urn:microsoft.com/office/officeart/2005/8/layout/chevron2"/>
    <dgm:cxn modelId="{531051CF-F209-42E2-8B2C-752FBA0DB848}" type="presOf" srcId="{80B31636-8C2C-45AC-A729-EE1487A7D7C8}" destId="{8B80ABEF-95B1-4FCB-B402-6DCE014BC5D5}" srcOrd="0" destOrd="3" presId="urn:microsoft.com/office/officeart/2005/8/layout/chevron2"/>
    <dgm:cxn modelId="{47A1B29B-231C-462C-9AFA-365AE220D0CA}" srcId="{D58FC3DC-BB1E-46E9-A5E4-9D51A5F5243D}" destId="{1EEFCF0A-7CF1-4876-9B9B-2C08A638CC7E}" srcOrd="1" destOrd="0" parTransId="{434E3544-4E95-4878-9C45-A6466CC5F8DB}" sibTransId="{CFDAE408-5AD1-4C13-8F19-7FF73EEB5E60}"/>
    <dgm:cxn modelId="{8C028760-D330-4468-A234-88179B1C7B5D}" srcId="{B478EF1A-0257-4CA5-8853-568744F4DCFB}" destId="{80B31636-8C2C-45AC-A729-EE1487A7D7C8}" srcOrd="2" destOrd="0" parTransId="{21DF3738-C7DC-4C75-A83D-976BED60DBDF}" sibTransId="{2C1540E1-775A-408E-9AA0-EE49C1848C77}"/>
    <dgm:cxn modelId="{4EBDF035-265F-47F5-B142-EEB3A4B19035}" type="presOf" srcId="{EF9B9F4B-1770-4A9A-96D6-5D8E0BB9EB0F}" destId="{6344A89A-A609-4AC7-A4FC-C459927F1520}" srcOrd="0" destOrd="0" presId="urn:microsoft.com/office/officeart/2005/8/layout/chevron2"/>
    <dgm:cxn modelId="{823D87AC-89BE-4F15-A69D-D99821E8B75A}" srcId="{D58FC3DC-BB1E-46E9-A5E4-9D51A5F5243D}" destId="{A6316EA9-F489-42E7-A5EC-B118F2E15388}" srcOrd="0" destOrd="0" parTransId="{F03410E4-FB42-4797-A181-F0DC2B0B18E5}" sibTransId="{697750DC-E12D-4CAC-BF68-9693688F02A4}"/>
    <dgm:cxn modelId="{3F5191B4-137A-4AA2-9913-C857CE79D21F}" type="presOf" srcId="{2F164235-CD80-42B1-ABD0-9FFABB65A445}" destId="{0FAD1FB8-E34F-4BAA-8A7B-4BD4A56D4831}" srcOrd="0" destOrd="0" presId="urn:microsoft.com/office/officeart/2005/8/layout/chevron2"/>
    <dgm:cxn modelId="{00DAC8B8-D73A-4772-855B-A825A8D8DFC3}" type="presOf" srcId="{B478EF1A-0257-4CA5-8853-568744F4DCFB}" destId="{8B80ABEF-95B1-4FCB-B402-6DCE014BC5D5}" srcOrd="0" destOrd="0" presId="urn:microsoft.com/office/officeart/2005/8/layout/chevron2"/>
    <dgm:cxn modelId="{A8321326-9346-4FA7-9E8A-F478E9158141}" srcId="{B478EF1A-0257-4CA5-8853-568744F4DCFB}" destId="{83BC3ECF-67DB-45DC-B866-7C936D84BCEC}" srcOrd="1" destOrd="0" parTransId="{F2EC7B12-2F1C-462A-834B-90AB6F9F155E}" sibTransId="{8D30157D-8157-4D4A-B516-E4213586AF43}"/>
    <dgm:cxn modelId="{CD1691E3-2789-4083-8E03-3B2141F1191E}" srcId="{D58FC3DC-BB1E-46E9-A5E4-9D51A5F5243D}" destId="{2F164235-CD80-42B1-ABD0-9FFABB65A445}" srcOrd="2" destOrd="0" parTransId="{74E1E256-F78A-41CB-85DD-864D2F3B8176}" sibTransId="{F4547ED0-B259-4BEE-93F6-7C9163A59070}"/>
    <dgm:cxn modelId="{E9F4DF16-1331-4959-95FC-257A08D73DC4}" srcId="{B478EF1A-0257-4CA5-8853-568744F4DCFB}" destId="{8D23B8A2-F835-453F-A81B-952DD81DB5B9}" srcOrd="0" destOrd="0" parTransId="{935A9443-C8C4-4680-9CCD-E1B5D1519BFE}" sibTransId="{B2DD3414-8C52-4CCE-9113-B7688FDCB4FE}"/>
    <dgm:cxn modelId="{9C2050B8-D199-439D-8945-032734D455EC}" type="presOf" srcId="{A6316EA9-F489-42E7-A5EC-B118F2E15388}" destId="{767F25B0-D829-46C8-86F8-47C3AAD6261F}" srcOrd="0" destOrd="0" presId="urn:microsoft.com/office/officeart/2005/8/layout/chevron2"/>
    <dgm:cxn modelId="{927972CE-F3C8-4B1D-B4C1-945B07ED1EF1}" type="presOf" srcId="{83BC3ECF-67DB-45DC-B866-7C936D84BCEC}" destId="{8B80ABEF-95B1-4FCB-B402-6DCE014BC5D5}" srcOrd="0" destOrd="2" presId="urn:microsoft.com/office/officeart/2005/8/layout/chevron2"/>
    <dgm:cxn modelId="{6BAFCF26-EB5D-4EE2-83CE-9BEB29FB35CD}" type="presOf" srcId="{1EEFCF0A-7CF1-4876-9B9B-2C08A638CC7E}" destId="{79066200-C01D-4D67-A808-14B895180276}" srcOrd="0" destOrd="0" presId="urn:microsoft.com/office/officeart/2005/8/layout/chevron2"/>
    <dgm:cxn modelId="{2445A74A-9447-49C8-B6E4-19C4B7126B7F}" type="presOf" srcId="{8D23B8A2-F835-453F-A81B-952DD81DB5B9}" destId="{8B80ABEF-95B1-4FCB-B402-6DCE014BC5D5}" srcOrd="0" destOrd="1" presId="urn:microsoft.com/office/officeart/2005/8/layout/chevron2"/>
    <dgm:cxn modelId="{C4C36779-54E3-4AE1-B5D0-A87A94B25EDC}" srcId="{540BA651-1FBA-4C22-9D1B-714BCE6F3A10}" destId="{55CF5310-5A32-43F9-9821-B0E9AD4F4135}" srcOrd="0" destOrd="0" parTransId="{47DB92D4-9AE4-412D-99FE-785AB0EDF064}" sibTransId="{EA41B957-26F4-4342-9F63-E289FC35AFCE}"/>
    <dgm:cxn modelId="{BB305C8F-3FFF-4DBE-86C7-D5AB9E43887E}" srcId="{1EEFCF0A-7CF1-4876-9B9B-2C08A638CC7E}" destId="{540BA651-1FBA-4C22-9D1B-714BCE6F3A10}" srcOrd="0" destOrd="0" parTransId="{0D4E8D5B-D26E-4784-82C2-26499745069A}" sibTransId="{DB8CD8D6-0196-4473-A86F-71216253EB58}"/>
    <dgm:cxn modelId="{4E4211AA-EA88-4AEA-B078-5EF5AF998473}" srcId="{A6316EA9-F489-42E7-A5EC-B118F2E15388}" destId="{B478EF1A-0257-4CA5-8853-568744F4DCFB}" srcOrd="0" destOrd="0" parTransId="{35B31A21-B113-485A-A2E3-43236EEFAB1B}" sibTransId="{B6E0C3ED-03C8-4A5F-8D32-1F764E45AD5D}"/>
    <dgm:cxn modelId="{8B2292E3-ED1D-44A0-ADB9-FF57719CA728}" type="presOf" srcId="{D58FC3DC-BB1E-46E9-A5E4-9D51A5F5243D}" destId="{6A7C7E4E-00B2-43E0-8500-778F73D85A6C}" srcOrd="0" destOrd="0" presId="urn:microsoft.com/office/officeart/2005/8/layout/chevron2"/>
    <dgm:cxn modelId="{896EA3F4-5E0B-4F2C-9241-BD8C86E83DF3}" srcId="{2F164235-CD80-42B1-ABD0-9FFABB65A445}" destId="{EF9B9F4B-1770-4A9A-96D6-5D8E0BB9EB0F}" srcOrd="0" destOrd="0" parTransId="{5DEC4691-3BAF-4215-85C7-4C485C73B7AC}" sibTransId="{305A6DB0-3803-4FD8-ADF9-136C6FAB2E0B}"/>
    <dgm:cxn modelId="{A480A2D7-62E6-4642-A41F-F6B14C115C3C}" type="presOf" srcId="{55CF5310-5A32-43F9-9821-B0E9AD4F4135}" destId="{E4625DC1-F3B8-4F0A-A70F-74325A7E95A4}" srcOrd="0" destOrd="1" presId="urn:microsoft.com/office/officeart/2005/8/layout/chevron2"/>
    <dgm:cxn modelId="{BA0EADE1-84BA-47D1-92F3-92ADB0635387}" srcId="{2F164235-CD80-42B1-ABD0-9FFABB65A445}" destId="{41F15409-749F-4FB9-BC48-D6F80E0D6E1B}" srcOrd="1" destOrd="0" parTransId="{B9C02DD7-B05B-4DAF-AC27-E5669B604280}" sibTransId="{11429CFC-46C3-4550-A5E7-ADBD357B1FEF}"/>
    <dgm:cxn modelId="{04EC5676-0840-4D4D-9FAC-4F9ADAD8ABAE}" type="presOf" srcId="{540BA651-1FBA-4C22-9D1B-714BCE6F3A10}" destId="{E4625DC1-F3B8-4F0A-A70F-74325A7E95A4}" srcOrd="0" destOrd="0" presId="urn:microsoft.com/office/officeart/2005/8/layout/chevron2"/>
    <dgm:cxn modelId="{476A2FF9-8A72-448B-894E-8176FC35A749}" type="presParOf" srcId="{6A7C7E4E-00B2-43E0-8500-778F73D85A6C}" destId="{8C09E0AA-11B4-44D1-8ED1-8347B588D53B}" srcOrd="0" destOrd="0" presId="urn:microsoft.com/office/officeart/2005/8/layout/chevron2"/>
    <dgm:cxn modelId="{38B12A90-D871-4885-919E-2840B86267A3}" type="presParOf" srcId="{8C09E0AA-11B4-44D1-8ED1-8347B588D53B}" destId="{767F25B0-D829-46C8-86F8-47C3AAD6261F}" srcOrd="0" destOrd="0" presId="urn:microsoft.com/office/officeart/2005/8/layout/chevron2"/>
    <dgm:cxn modelId="{04CE8B86-2D6B-4041-8E77-A35F35AD97EE}" type="presParOf" srcId="{8C09E0AA-11B4-44D1-8ED1-8347B588D53B}" destId="{8B80ABEF-95B1-4FCB-B402-6DCE014BC5D5}" srcOrd="1" destOrd="0" presId="urn:microsoft.com/office/officeart/2005/8/layout/chevron2"/>
    <dgm:cxn modelId="{71E2F34D-0538-4D0E-95D3-71695838C29F}" type="presParOf" srcId="{6A7C7E4E-00B2-43E0-8500-778F73D85A6C}" destId="{E127E548-C9A3-4E17-B0ED-69BEE0483523}" srcOrd="1" destOrd="0" presId="urn:microsoft.com/office/officeart/2005/8/layout/chevron2"/>
    <dgm:cxn modelId="{C2D52E64-F1B0-489A-89B6-7A0CCDCF2C9D}" type="presParOf" srcId="{6A7C7E4E-00B2-43E0-8500-778F73D85A6C}" destId="{C300907D-5FFE-4A26-9B14-2FE0BACB9A42}" srcOrd="2" destOrd="0" presId="urn:microsoft.com/office/officeart/2005/8/layout/chevron2"/>
    <dgm:cxn modelId="{A5CCC97B-87D1-40CB-8683-33E58A67E4C1}" type="presParOf" srcId="{C300907D-5FFE-4A26-9B14-2FE0BACB9A42}" destId="{79066200-C01D-4D67-A808-14B895180276}" srcOrd="0" destOrd="0" presId="urn:microsoft.com/office/officeart/2005/8/layout/chevron2"/>
    <dgm:cxn modelId="{8224BFB9-CBBA-4F7A-B0B6-52777F114989}" type="presParOf" srcId="{C300907D-5FFE-4A26-9B14-2FE0BACB9A42}" destId="{E4625DC1-F3B8-4F0A-A70F-74325A7E95A4}" srcOrd="1" destOrd="0" presId="urn:microsoft.com/office/officeart/2005/8/layout/chevron2"/>
    <dgm:cxn modelId="{B6BCFE62-A4CE-4A13-B2FE-A0F90F1A1EBA}" type="presParOf" srcId="{6A7C7E4E-00B2-43E0-8500-778F73D85A6C}" destId="{108393FC-F1B7-488C-B2EB-4140F43A6CCF}" srcOrd="3" destOrd="0" presId="urn:microsoft.com/office/officeart/2005/8/layout/chevron2"/>
    <dgm:cxn modelId="{241D16F0-8B73-4011-B1AB-6B0BB3A09C0E}" type="presParOf" srcId="{6A7C7E4E-00B2-43E0-8500-778F73D85A6C}" destId="{380FEF46-AF19-4FE8-97BC-159158606E20}" srcOrd="4" destOrd="0" presId="urn:microsoft.com/office/officeart/2005/8/layout/chevron2"/>
    <dgm:cxn modelId="{16CE0920-B1D9-48CA-ABB3-1866AD001D66}" type="presParOf" srcId="{380FEF46-AF19-4FE8-97BC-159158606E20}" destId="{0FAD1FB8-E34F-4BAA-8A7B-4BD4A56D4831}" srcOrd="0" destOrd="0" presId="urn:microsoft.com/office/officeart/2005/8/layout/chevron2"/>
    <dgm:cxn modelId="{7503F0F5-8E80-41A1-A0FD-D55C56D94B48}" type="presParOf" srcId="{380FEF46-AF19-4FE8-97BC-159158606E20}" destId="{6344A89A-A609-4AC7-A4FC-C459927F152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BFA08-01A1-444D-91D1-CB750C705098}">
      <dsp:nvSpPr>
        <dsp:cNvPr id="0" name=""/>
        <dsp:cNvSpPr/>
      </dsp:nvSpPr>
      <dsp:spPr>
        <a:xfrm>
          <a:off x="-7238148" y="-1106337"/>
          <a:ext cx="8613475" cy="8613475"/>
        </a:xfrm>
        <a:prstGeom prst="blockArc">
          <a:avLst>
            <a:gd name="adj1" fmla="val 18900000"/>
            <a:gd name="adj2" fmla="val 2700000"/>
            <a:gd name="adj3" fmla="val 2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69FF68-470D-4A59-B908-A97B3F3EE7D8}">
      <dsp:nvSpPr>
        <dsp:cNvPr id="0" name=""/>
        <dsp:cNvSpPr/>
      </dsp:nvSpPr>
      <dsp:spPr>
        <a:xfrm>
          <a:off x="719527" y="492093"/>
          <a:ext cx="8027578" cy="9846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605" tIns="40640" rIns="40640" bIns="4064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Revenue Codes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FF00"/>
              </a:solidFill>
            </a:rPr>
            <a:t>For Emergency Room Use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FFFF00"/>
              </a:solidFill>
            </a:rPr>
            <a:t>0450,  0451, 0452, 0456, 0459, 0981 = Professional fees-Emergency room</a:t>
          </a:r>
          <a:endParaRPr lang="en-US" sz="1200" b="1" kern="1200" dirty="0">
            <a:solidFill>
              <a:srgbClr val="FFFF00"/>
            </a:solidFill>
          </a:endParaRPr>
        </a:p>
      </dsp:txBody>
      <dsp:txXfrm>
        <a:off x="719527" y="492093"/>
        <a:ext cx="8027578" cy="984699"/>
      </dsp:txXfrm>
    </dsp:sp>
    <dsp:sp modelId="{7AE27AF9-1D75-45C5-A8CC-7DCCD4FD19EE}">
      <dsp:nvSpPr>
        <dsp:cNvPr id="0" name=""/>
        <dsp:cNvSpPr/>
      </dsp:nvSpPr>
      <dsp:spPr>
        <a:xfrm>
          <a:off x="104090" y="369006"/>
          <a:ext cx="1230873" cy="1230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3CB546-D85A-4BAA-9B53-4004B089E3F5}">
      <dsp:nvSpPr>
        <dsp:cNvPr id="0" name=""/>
        <dsp:cNvSpPr/>
      </dsp:nvSpPr>
      <dsp:spPr>
        <a:xfrm>
          <a:off x="1284078" y="1969398"/>
          <a:ext cx="7463028" cy="9846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605" tIns="40640" rIns="40640" bIns="4064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Site of Service - on NSF/CMS 1500 Claims (for Professional Claims only)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FFFF00"/>
              </a:solidFill>
            </a:rPr>
            <a:t>23 = Emergency Room-hospital</a:t>
          </a:r>
          <a:endParaRPr lang="en-US" sz="1400" b="1" kern="1200" dirty="0">
            <a:solidFill>
              <a:srgbClr val="FFFF00"/>
            </a:solidFill>
          </a:endParaRPr>
        </a:p>
      </dsp:txBody>
      <dsp:txXfrm>
        <a:off x="1284078" y="1969398"/>
        <a:ext cx="7463028" cy="984699"/>
      </dsp:txXfrm>
    </dsp:sp>
    <dsp:sp modelId="{6CF6D05D-EEE7-4670-8CC2-6A6CED8F580C}">
      <dsp:nvSpPr>
        <dsp:cNvPr id="0" name=""/>
        <dsp:cNvSpPr/>
      </dsp:nvSpPr>
      <dsp:spPr>
        <a:xfrm>
          <a:off x="668641" y="1846310"/>
          <a:ext cx="1230873" cy="1230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F7D363-CBD6-474F-8E90-357D97BE875F}">
      <dsp:nvSpPr>
        <dsp:cNvPr id="0" name=""/>
        <dsp:cNvSpPr/>
      </dsp:nvSpPr>
      <dsp:spPr>
        <a:xfrm>
          <a:off x="1284078" y="3446702"/>
          <a:ext cx="7463028" cy="9846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605" tIns="40640" rIns="40640" bIns="4064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HCPCS procedure codes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FF00"/>
              </a:solidFill>
            </a:rPr>
            <a:t>For Emergency Room Evaluation &amp; Management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FFFF00"/>
              </a:solidFill>
            </a:rPr>
            <a:t>99281, 99282 , 99283, 99284, 99285, 99291, 99292 </a:t>
          </a:r>
          <a:endParaRPr lang="en-US" sz="1200" kern="1200" dirty="0">
            <a:solidFill>
              <a:srgbClr val="FFFF00"/>
            </a:solidFill>
          </a:endParaRPr>
        </a:p>
      </dsp:txBody>
      <dsp:txXfrm>
        <a:off x="1284078" y="3446702"/>
        <a:ext cx="7463028" cy="984699"/>
      </dsp:txXfrm>
    </dsp:sp>
    <dsp:sp modelId="{DCCEEB2B-003A-42EE-B1C1-E5CF6963CEB8}">
      <dsp:nvSpPr>
        <dsp:cNvPr id="0" name=""/>
        <dsp:cNvSpPr/>
      </dsp:nvSpPr>
      <dsp:spPr>
        <a:xfrm>
          <a:off x="668641" y="3323615"/>
          <a:ext cx="1230873" cy="1230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04823C-F694-4390-B691-1666AC3BFF55}">
      <dsp:nvSpPr>
        <dsp:cNvPr id="0" name=""/>
        <dsp:cNvSpPr/>
      </dsp:nvSpPr>
      <dsp:spPr>
        <a:xfrm>
          <a:off x="719527" y="4924007"/>
          <a:ext cx="8027578" cy="9846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605" tIns="40640" rIns="40640" bIns="4064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Admission Source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rgbClr val="FFFF00"/>
              </a:solidFill>
            </a:rPr>
            <a:t>Inpatient Claims for patient referred through Emergency Room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rgbClr val="FFFF00"/>
              </a:solidFill>
            </a:rPr>
            <a:t>7 = Emergency Room</a:t>
          </a:r>
          <a:endParaRPr lang="en-US" sz="1700" kern="1200" dirty="0">
            <a:solidFill>
              <a:srgbClr val="FFFF00"/>
            </a:solidFill>
          </a:endParaRPr>
        </a:p>
      </dsp:txBody>
      <dsp:txXfrm>
        <a:off x="719527" y="4924007"/>
        <a:ext cx="8027578" cy="984699"/>
      </dsp:txXfrm>
    </dsp:sp>
    <dsp:sp modelId="{171EDEC1-76E2-448E-BD22-F244DF2B20A1}">
      <dsp:nvSpPr>
        <dsp:cNvPr id="0" name=""/>
        <dsp:cNvSpPr/>
      </dsp:nvSpPr>
      <dsp:spPr>
        <a:xfrm>
          <a:off x="104090" y="4800920"/>
          <a:ext cx="1230873" cy="1230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7F25B0-D829-46C8-86F8-47C3AAD6261F}">
      <dsp:nvSpPr>
        <dsp:cNvPr id="0" name=""/>
        <dsp:cNvSpPr/>
      </dsp:nvSpPr>
      <dsp:spPr>
        <a:xfrm rot="5400000">
          <a:off x="-285303" y="290282"/>
          <a:ext cx="1902024" cy="13314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MC038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Claim Status</a:t>
          </a:r>
          <a:endParaRPr lang="en-US" sz="1600" b="1" kern="1200" dirty="0"/>
        </a:p>
      </dsp:txBody>
      <dsp:txXfrm rot="-5400000">
        <a:off x="1" y="670688"/>
        <a:ext cx="1331417" cy="570607"/>
      </dsp:txXfrm>
    </dsp:sp>
    <dsp:sp modelId="{8B80ABEF-95B1-4FCB-B402-6DCE014BC5D5}">
      <dsp:nvSpPr>
        <dsp:cNvPr id="0" name=""/>
        <dsp:cNvSpPr/>
      </dsp:nvSpPr>
      <dsp:spPr>
        <a:xfrm rot="5400000">
          <a:off x="3895650" y="-2559254"/>
          <a:ext cx="1236315" cy="63647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Defines whether the claim line was processed by primary or secondary payer</a:t>
          </a:r>
          <a:endParaRPr lang="en-US" sz="1800" b="1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82% of medical claims processed as primary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18% or medical claims processed as secondary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Less the 1% medical claims processed as tertiary</a:t>
          </a:r>
          <a:endParaRPr lang="en-US" sz="1400" kern="1200" dirty="0"/>
        </a:p>
      </dsp:txBody>
      <dsp:txXfrm rot="-5400000">
        <a:off x="1331417" y="65331"/>
        <a:ext cx="6304430" cy="1115611"/>
      </dsp:txXfrm>
    </dsp:sp>
    <dsp:sp modelId="{79066200-C01D-4D67-A808-14B895180276}">
      <dsp:nvSpPr>
        <dsp:cNvPr id="0" name=""/>
        <dsp:cNvSpPr/>
      </dsp:nvSpPr>
      <dsp:spPr>
        <a:xfrm rot="5400000">
          <a:off x="-285303" y="2072655"/>
          <a:ext cx="1902024" cy="13314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MC096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Other Amount Paid</a:t>
          </a:r>
        </a:p>
      </dsp:txBody>
      <dsp:txXfrm rot="-5400000">
        <a:off x="1" y="2453061"/>
        <a:ext cx="1331417" cy="570607"/>
      </dsp:txXfrm>
    </dsp:sp>
    <dsp:sp modelId="{E4625DC1-F3B8-4F0A-A70F-74325A7E95A4}">
      <dsp:nvSpPr>
        <dsp:cNvPr id="0" name=""/>
        <dsp:cNvSpPr/>
      </dsp:nvSpPr>
      <dsp:spPr>
        <a:xfrm rot="5400000">
          <a:off x="3895325" y="-847920"/>
          <a:ext cx="1236966" cy="63647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Provides the amount that a prior payer has paid for this claim line and indicates the submitting Payer is 'secondary</a:t>
          </a:r>
          <a:r>
            <a:rPr lang="en-US" sz="1900" kern="1200" dirty="0" smtClean="0"/>
            <a:t>'</a:t>
          </a:r>
          <a:endParaRPr lang="en-US" sz="19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 35 carriers (including most of the largest carriers) provide “Other Amount Paid”,   Some carriers do not collect the data and have a variance</a:t>
          </a:r>
          <a:endParaRPr lang="en-US" sz="1400" kern="1200" dirty="0"/>
        </a:p>
      </dsp:txBody>
      <dsp:txXfrm rot="-5400000">
        <a:off x="1331417" y="1776372"/>
        <a:ext cx="6304398" cy="1116198"/>
      </dsp:txXfrm>
    </dsp:sp>
    <dsp:sp modelId="{0FAD1FB8-E34F-4BAA-8A7B-4BD4A56D4831}">
      <dsp:nvSpPr>
        <dsp:cNvPr id="0" name=""/>
        <dsp:cNvSpPr/>
      </dsp:nvSpPr>
      <dsp:spPr>
        <a:xfrm rot="5400000">
          <a:off x="-285303" y="3712300"/>
          <a:ext cx="1902024" cy="13314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MC097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Medicare </a:t>
          </a:r>
          <a:r>
            <a:rPr lang="en-US" sz="1400" b="1" kern="1200" dirty="0" smtClean="0"/>
            <a:t>Amount Paid</a:t>
          </a:r>
          <a:endParaRPr lang="en-US" sz="1400" b="1" kern="1200" dirty="0"/>
        </a:p>
      </dsp:txBody>
      <dsp:txXfrm rot="-5400000">
        <a:off x="1" y="4092706"/>
        <a:ext cx="1331417" cy="570607"/>
      </dsp:txXfrm>
    </dsp:sp>
    <dsp:sp modelId="{6344A89A-A609-4AC7-A4FC-C459927F1520}">
      <dsp:nvSpPr>
        <dsp:cNvPr id="0" name=""/>
        <dsp:cNvSpPr/>
      </dsp:nvSpPr>
      <dsp:spPr>
        <a:xfrm rot="5400000">
          <a:off x="3895650" y="862763"/>
          <a:ext cx="1236315" cy="63647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Provides the amount paid by Medicare </a:t>
          </a:r>
          <a:r>
            <a:rPr lang="en-US" sz="1800" b="1" kern="1200" smtClean="0"/>
            <a:t>when </a:t>
          </a:r>
          <a:r>
            <a:rPr lang="en-US" sz="1800" b="1" kern="1200" smtClean="0"/>
            <a:t>MC115 - Medicare Indicator = Yes </a:t>
          </a:r>
          <a:endParaRPr lang="en-US" sz="18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 14 carriers (including some of the largest carriers) provide “Medicare Amount Paid”  Some cares do not collect the data and have a variance</a:t>
          </a:r>
          <a:endParaRPr lang="en-US" sz="1400" kern="1200" dirty="0"/>
        </a:p>
      </dsp:txBody>
      <dsp:txXfrm rot="-5400000">
        <a:off x="1331417" y="3487348"/>
        <a:ext cx="6304430" cy="11156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47E9A-3C6F-41DD-BBC5-2694D84AAA9E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72525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E1E24-110A-4009-8ADF-6D5C1F3C4D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96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/>
          <a:lstStyle>
            <a:lvl1pPr algn="r">
              <a:defRPr sz="1200"/>
            </a:lvl1pPr>
          </a:lstStyle>
          <a:p>
            <a:fld id="{2EB98B30-1BD2-4536-9459-AC41928C2B41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56" tIns="45979" rIns="91956" bIns="459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1956" tIns="45979" rIns="91956" bIns="459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2669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 anchor="b"/>
          <a:lstStyle>
            <a:lvl1pPr algn="r">
              <a:defRPr sz="1200"/>
            </a:lvl1pPr>
          </a:lstStyle>
          <a:p>
            <a:fld id="{8904872D-EBD7-405C-8347-3ECF78F409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15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110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20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536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97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97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422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589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07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900590"/>
            <a:ext cx="7611814" cy="2687792"/>
          </a:xfrm>
        </p:spPr>
        <p:txBody>
          <a:bodyPr/>
          <a:lstStyle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2548CC2D-D126-AE45-A823-B3BC8C3553AC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1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809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3752850"/>
            <a:ext cx="8221663" cy="1065213"/>
          </a:xfrm>
        </p:spPr>
        <p:txBody>
          <a:bodyPr/>
          <a:lstStyle/>
          <a:p>
            <a:pPr lvl="0"/>
            <a:r>
              <a:rPr lang="en-US" dirty="0" smtClean="0"/>
              <a:t>Name, Position Title  | 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29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706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char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866138"/>
            <a:ext cx="7734717" cy="123102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959155" y="3195638"/>
            <a:ext cx="6915150" cy="272097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177842BD-5C13-F640-91D6-10A494791A7D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16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 flipV="1">
            <a:off x="704850" y="6351588"/>
            <a:ext cx="8020050" cy="381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1195388"/>
            <a:ext cx="81470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4850" y="1903413"/>
            <a:ext cx="82296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29300" y="63500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991A67FE-21E2-BA4B-95F0-61DAAE58B1B4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Times"/>
          <a:ea typeface="ＭＳ Ｐゴシック" charset="0"/>
          <a:cs typeface="Times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29C83-62AE-4C40-983D-6EB0EF7F37A0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8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028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636588" y="3789363"/>
            <a:ext cx="78994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Name, Position Title  |  Date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27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2800" b="1" i="0" kern="1200">
          <a:solidFill>
            <a:schemeClr val="tx1"/>
          </a:solidFill>
          <a:latin typeface="Times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algn="ctr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CHIA-APCD@state.ma.u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5" Type="http://schemas.openxmlformats.org/officeDocument/2006/relationships/hyperlink" Target="mailto:casemix.data@state.ma.us" TargetMode="External"/><Relationship Id="rId4" Type="http://schemas.openxmlformats.org/officeDocument/2006/relationships/hyperlink" Target="mailto:apcd.data@state.ma.us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hia-apcd@state.ma.u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chia-apcd@state.ma.us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extLs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APCD User Workgroup Webinar</a:t>
            </a:r>
            <a:endParaRPr lang="en-US" sz="4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June 24</a:t>
            </a:r>
            <a:r>
              <a:rPr 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2014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791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User Questions - Fees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/>
              <a:t>Question</a:t>
            </a:r>
            <a:r>
              <a:rPr lang="en-US" sz="2400" dirty="0" smtClean="0"/>
              <a:t>:  When do the fees need to be paid?</a:t>
            </a:r>
          </a:p>
          <a:p>
            <a:r>
              <a:rPr lang="en-US" sz="2400" u="sng" dirty="0" smtClean="0"/>
              <a:t>Answer</a:t>
            </a:r>
            <a:r>
              <a:rPr lang="en-US" sz="2400" dirty="0" smtClean="0"/>
              <a:t>:  The application fee must be received before we begin the review process.  The data fees must be paid before we deliver the data extract to you.</a:t>
            </a:r>
          </a:p>
          <a:p>
            <a:endParaRPr lang="en-US" sz="2400" dirty="0"/>
          </a:p>
          <a:p>
            <a:r>
              <a:rPr lang="en-US" sz="2400" u="sng" dirty="0" smtClean="0"/>
              <a:t>Question</a:t>
            </a:r>
            <a:r>
              <a:rPr lang="en-US" sz="2400" dirty="0" smtClean="0"/>
              <a:t>: Can we pay our fees using a credit card?</a:t>
            </a:r>
          </a:p>
          <a:p>
            <a:r>
              <a:rPr lang="en-US" sz="2400" u="sng" dirty="0" smtClean="0"/>
              <a:t>Answer</a:t>
            </a:r>
            <a:r>
              <a:rPr lang="en-US" sz="2400" dirty="0" smtClean="0"/>
              <a:t>:  Not at this time.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0929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User Questions – Fees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600" u="sng" dirty="0" smtClean="0"/>
              <a:t>Question</a:t>
            </a:r>
            <a:r>
              <a:rPr lang="en-US" sz="2600" dirty="0" smtClean="0"/>
              <a:t>: How are fees calculated?</a:t>
            </a:r>
          </a:p>
          <a:p>
            <a:endParaRPr lang="en-US" sz="2600" dirty="0"/>
          </a:p>
          <a:p>
            <a:r>
              <a:rPr lang="en-US" sz="2600" u="sng" dirty="0" smtClean="0"/>
              <a:t>Answer</a:t>
            </a:r>
            <a:r>
              <a:rPr lang="en-US" sz="2600" dirty="0" smtClean="0"/>
              <a:t>:  Fees are calculated per file per extract.  You can get multiple years of data in one extract.  </a:t>
            </a:r>
          </a:p>
          <a:p>
            <a:r>
              <a:rPr lang="en-US" sz="2400" dirty="0" smtClean="0"/>
              <a:t>*Example* (based on Level 2, Others – Single Use)  </a:t>
            </a:r>
          </a:p>
          <a:p>
            <a:r>
              <a:rPr lang="en-US" sz="2400" dirty="0" smtClean="0"/>
              <a:t>	2013 Medical Claims File = $7,500</a:t>
            </a:r>
          </a:p>
          <a:p>
            <a:r>
              <a:rPr lang="en-US" sz="2400" dirty="0" smtClean="0"/>
              <a:t>	2011, 2012, 2013 Medical Claims File = still $7,500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54589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General questions about the APCD:</a:t>
            </a:r>
          </a:p>
          <a:p>
            <a:pPr marL="457200" lvl="0" indent="-457200" fontAlgn="auto">
              <a:spcAft>
                <a:spcPts val="0"/>
              </a:spcAft>
            </a:pPr>
            <a:r>
              <a:rPr lang="en-US" sz="3200" dirty="0">
                <a:latin typeface="+mn-lt"/>
              </a:rPr>
              <a:t>	(</a:t>
            </a:r>
            <a:r>
              <a:rPr lang="en-US" sz="3200" u="sng" dirty="0">
                <a:latin typeface="+mn-lt"/>
                <a:hlinkClick r:id="rId3"/>
              </a:rPr>
              <a:t>CHIA-APCD@state.ma.us</a:t>
            </a:r>
            <a:r>
              <a:rPr lang="en-US" sz="3200" dirty="0">
                <a:latin typeface="+mn-lt"/>
              </a:rPr>
              <a:t>)  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Questions related to APCD applications: (</a:t>
            </a:r>
            <a:r>
              <a:rPr lang="en-US" sz="3200" dirty="0">
                <a:latin typeface="+mn-lt"/>
                <a:hlinkClick r:id="rId4"/>
              </a:rPr>
              <a:t>apcd.data@state.ma.us</a:t>
            </a:r>
            <a:r>
              <a:rPr lang="en-US" sz="3200" dirty="0">
                <a:latin typeface="+mn-lt"/>
              </a:rPr>
              <a:t>)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Questions related to Casemix: (</a:t>
            </a:r>
            <a:r>
              <a:rPr lang="en-US" sz="3200" dirty="0">
                <a:latin typeface="+mn-lt"/>
                <a:hlinkClick r:id="rId5"/>
              </a:rPr>
              <a:t>casemix.data@state.ma.us</a:t>
            </a:r>
            <a:r>
              <a:rPr lang="en-US" sz="3200" dirty="0">
                <a:latin typeface="+mn-lt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542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Summer Workgroup Topics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CHIA will be publishing data profiles this summer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Frequencies on common fields for the top 7 payers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Lessons learned from CHIA’s analysis of the Member Eligibility file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Additional Suggestions?</a:t>
            </a:r>
          </a:p>
        </p:txBody>
      </p:sp>
    </p:spTree>
    <p:extLst>
      <p:ext uri="{BB962C8B-B14F-4D97-AF65-F5344CB8AC3E}">
        <p14:creationId xmlns:p14="http://schemas.microsoft.com/office/powerpoint/2010/main" val="790009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Upcoming Dates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6/26 – June Data </a:t>
            </a:r>
            <a:r>
              <a:rPr lang="en-US" sz="2400" dirty="0">
                <a:latin typeface="+mn-lt"/>
              </a:rPr>
              <a:t>Release Committee (DRC) </a:t>
            </a:r>
            <a:r>
              <a:rPr lang="en-US" sz="2400" dirty="0" smtClean="0">
                <a:latin typeface="+mn-lt"/>
              </a:rPr>
              <a:t>Meeting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7/8 – July Technical Assistance Group (TAG) Meeting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7/22 – July APCD User Workgroup Webinar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7/24 – July Data Release Committee (DRC) Meeting</a:t>
            </a:r>
            <a:endParaRPr lang="en-US" sz="2400" dirty="0">
              <a:latin typeface="+mn-lt"/>
            </a:endParaRPr>
          </a:p>
          <a:p>
            <a:endParaRPr lang="en-US" sz="2400" dirty="0" smtClean="0">
              <a:latin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522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Calibri"/>
              </a:rPr>
              <a:t>News and Announcements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Calibri"/>
              </a:rPr>
              <a:t>Tutorial </a:t>
            </a:r>
            <a:r>
              <a:rPr lang="en-US" sz="2800" dirty="0">
                <a:latin typeface="Calibri"/>
              </a:rPr>
              <a:t>on </a:t>
            </a:r>
            <a:r>
              <a:rPr lang="en-US" sz="2800" dirty="0" smtClean="0">
                <a:latin typeface="Calibri"/>
              </a:rPr>
              <a:t>Identifying Emergency Room Care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Calibri"/>
              </a:rPr>
              <a:t>Tutorial on Identifying Dual Eligibility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Calibri"/>
              </a:rPr>
              <a:t>Questions from Users</a:t>
            </a:r>
          </a:p>
          <a:p>
            <a:pPr marL="571500" lvl="0" indent="-571500">
              <a:buFont typeface="+mj-lt"/>
              <a:buAutoNum type="romanUcPeriod"/>
            </a:pPr>
            <a:endParaRPr lang="en-US" sz="2800" dirty="0" smtClean="0">
              <a:latin typeface="Calibri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654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Release 2.1 is Available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Important Reminder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All new applications must be submitted on the 2.1 version of the application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Applies to the main data request application and data specification worksheet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28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Release 3.0 Requirements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8458560" cy="436242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Requirements for Release 3.0, scheduled for December 2014, are being collected now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Please email </a:t>
            </a:r>
            <a:r>
              <a:rPr lang="en-US" sz="2400" dirty="0" smtClean="0">
                <a:hlinkClick r:id="rId3"/>
              </a:rPr>
              <a:t>chia-apcd@state.ma.us</a:t>
            </a:r>
            <a:r>
              <a:rPr lang="en-US" sz="2400" dirty="0" smtClean="0"/>
              <a:t> with suggestions for new features and enhancements you would like to see in that release</a:t>
            </a:r>
          </a:p>
        </p:txBody>
      </p:sp>
    </p:spTree>
    <p:extLst>
      <p:ext uri="{BB962C8B-B14F-4D97-AF65-F5344CB8AC3E}">
        <p14:creationId xmlns:p14="http://schemas.microsoft.com/office/powerpoint/2010/main" val="69141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" y="609600"/>
          <a:ext cx="88392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051" name="Group 9"/>
          <p:cNvGrpSpPr>
            <a:grpSpLocks/>
          </p:cNvGrpSpPr>
          <p:nvPr/>
        </p:nvGrpSpPr>
        <p:grpSpPr bwMode="auto">
          <a:xfrm>
            <a:off x="457200" y="1389063"/>
            <a:ext cx="1430338" cy="4811712"/>
            <a:chOff x="457197" y="1020157"/>
            <a:chExt cx="1430884" cy="4811346"/>
          </a:xfrm>
        </p:grpSpPr>
        <p:sp>
          <p:nvSpPr>
            <p:cNvPr id="2056" name="TextBox 4"/>
            <p:cNvSpPr txBox="1">
              <a:spLocks noChangeArrowheads="1"/>
            </p:cNvSpPr>
            <p:nvPr/>
          </p:nvSpPr>
          <p:spPr bwMode="auto">
            <a:xfrm>
              <a:off x="457199" y="1020157"/>
              <a:ext cx="93487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en-US" sz="2000" b="1">
                  <a:solidFill>
                    <a:srgbClr val="0070C0"/>
                  </a:solidFill>
                </a:rPr>
                <a:t>MC054</a:t>
              </a:r>
            </a:p>
          </p:txBody>
        </p:sp>
        <p:sp>
          <p:nvSpPr>
            <p:cNvPr id="2057" name="TextBox 5"/>
            <p:cNvSpPr txBox="1">
              <a:spLocks noChangeArrowheads="1"/>
            </p:cNvSpPr>
            <p:nvPr/>
          </p:nvSpPr>
          <p:spPr bwMode="auto">
            <a:xfrm>
              <a:off x="953210" y="2526268"/>
              <a:ext cx="93487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en-US" sz="2000" b="1">
                  <a:solidFill>
                    <a:srgbClr val="0070C0"/>
                  </a:solidFill>
                </a:rPr>
                <a:t>MC037</a:t>
              </a:r>
            </a:p>
          </p:txBody>
        </p:sp>
        <p:sp>
          <p:nvSpPr>
            <p:cNvPr id="2058" name="TextBox 6"/>
            <p:cNvSpPr txBox="1">
              <a:spLocks noChangeArrowheads="1"/>
            </p:cNvSpPr>
            <p:nvPr/>
          </p:nvSpPr>
          <p:spPr bwMode="auto">
            <a:xfrm>
              <a:off x="953210" y="3962400"/>
              <a:ext cx="93487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en-US" sz="2000" b="1">
                  <a:solidFill>
                    <a:srgbClr val="0070C0"/>
                  </a:solidFill>
                </a:rPr>
                <a:t>MC055</a:t>
              </a:r>
            </a:p>
          </p:txBody>
        </p:sp>
        <p:sp>
          <p:nvSpPr>
            <p:cNvPr id="2059" name="TextBox 7"/>
            <p:cNvSpPr txBox="1">
              <a:spLocks noChangeArrowheads="1"/>
            </p:cNvSpPr>
            <p:nvPr/>
          </p:nvSpPr>
          <p:spPr bwMode="auto">
            <a:xfrm>
              <a:off x="457197" y="5431393"/>
              <a:ext cx="93487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en-US" sz="2000" b="1">
                  <a:solidFill>
                    <a:srgbClr val="0070C0"/>
                  </a:solidFill>
                </a:rPr>
                <a:t>MC021</a:t>
              </a:r>
            </a:p>
          </p:txBody>
        </p: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5143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 </a:t>
            </a:r>
            <a:r>
              <a:rPr lang="en-US" sz="3100" b="1" dirty="0" smtClean="0"/>
              <a:t>Medical Claims Fields that Facilitate Identifying Emergency Room Care</a:t>
            </a:r>
          </a:p>
        </p:txBody>
      </p:sp>
      <p:sp>
        <p:nvSpPr>
          <p:cNvPr id="2053" name="TextBox 10"/>
          <p:cNvSpPr txBox="1">
            <a:spLocks noChangeArrowheads="1"/>
          </p:cNvSpPr>
          <p:nvPr/>
        </p:nvSpPr>
        <p:spPr bwMode="auto">
          <a:xfrm>
            <a:off x="1795463" y="5235575"/>
            <a:ext cx="6740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/>
              <a:t>Can be used as an Indicator of a Claim for Prior Emergency Room Care</a:t>
            </a:r>
          </a:p>
        </p:txBody>
      </p:sp>
      <p:sp>
        <p:nvSpPr>
          <p:cNvPr id="2054" name="TextBox 11"/>
          <p:cNvSpPr txBox="1">
            <a:spLocks noChangeArrowheads="1"/>
          </p:cNvSpPr>
          <p:nvPr/>
        </p:nvSpPr>
        <p:spPr bwMode="auto">
          <a:xfrm>
            <a:off x="1865313" y="2178050"/>
            <a:ext cx="3873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/>
              <a:t>or</a:t>
            </a:r>
          </a:p>
        </p:txBody>
      </p:sp>
      <p:sp>
        <p:nvSpPr>
          <p:cNvPr id="2055" name="TextBox 12"/>
          <p:cNvSpPr txBox="1">
            <a:spLocks noChangeArrowheads="1"/>
          </p:cNvSpPr>
          <p:nvPr/>
        </p:nvSpPr>
        <p:spPr bwMode="auto">
          <a:xfrm>
            <a:off x="2058988" y="3657600"/>
            <a:ext cx="3857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/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171032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50854506"/>
              </p:ext>
            </p:extLst>
          </p:nvPr>
        </p:nvGraphicFramePr>
        <p:xfrm>
          <a:off x="762000" y="990600"/>
          <a:ext cx="76962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51" name="Title 4"/>
          <p:cNvSpPr>
            <a:spLocks noGrp="1"/>
          </p:cNvSpPr>
          <p:nvPr>
            <p:ph type="ctrTitle"/>
          </p:nvPr>
        </p:nvSpPr>
        <p:spPr>
          <a:xfrm>
            <a:off x="152400" y="-9525"/>
            <a:ext cx="8991600" cy="1076325"/>
          </a:xfrm>
        </p:spPr>
        <p:txBody>
          <a:bodyPr/>
          <a:lstStyle/>
          <a:p>
            <a:pPr eaLnBrk="1" hangingPunct="1"/>
            <a:r>
              <a:rPr lang="en-US" altLang="en-US" sz="3200" b="1" smtClean="0"/>
              <a:t>Fields Facilitating Identifying Dual Eligibility</a:t>
            </a:r>
          </a:p>
        </p:txBody>
      </p:sp>
    </p:spTree>
    <p:extLst>
      <p:ext uri="{BB962C8B-B14F-4D97-AF65-F5344CB8AC3E}">
        <p14:creationId xmlns:p14="http://schemas.microsoft.com/office/powerpoint/2010/main" val="1586467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Amendments for Non-Gov’t Users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8458560" cy="436242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 request for </a:t>
            </a:r>
            <a:r>
              <a:rPr lang="en-US" sz="2400" u="sng" dirty="0" smtClean="0"/>
              <a:t>additional data elements</a:t>
            </a:r>
            <a:r>
              <a:rPr lang="en-US" sz="2400" dirty="0" smtClean="0"/>
              <a:t> is an </a:t>
            </a:r>
            <a:r>
              <a:rPr lang="en-US" sz="2400" u="sng" dirty="0" smtClean="0"/>
              <a:t>amendment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Request an amendment form from CHIA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 request for a </a:t>
            </a:r>
            <a:r>
              <a:rPr lang="en-US" sz="2400" u="sng" dirty="0" smtClean="0"/>
              <a:t>new use</a:t>
            </a:r>
            <a:r>
              <a:rPr lang="en-US" sz="2400" dirty="0" smtClean="0"/>
              <a:t> of the data requires a </a:t>
            </a:r>
            <a:r>
              <a:rPr lang="en-US" sz="2400" u="sng" dirty="0" smtClean="0"/>
              <a:t>new application</a:t>
            </a:r>
            <a:endParaRPr lang="en-US" sz="24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Must pay application fee and go through the entire review process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Additional fees may apply if the data extract is different from the original project</a:t>
            </a:r>
          </a:p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/>
            </a:r>
            <a:br>
              <a:rPr lang="en-US" b="1" i="1" dirty="0" smtClean="0">
                <a:solidFill>
                  <a:srgbClr val="FF0000"/>
                </a:solidFill>
              </a:rPr>
            </a:b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02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Questions – Multiple Use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/>
              <a:t>Question</a:t>
            </a:r>
            <a:r>
              <a:rPr lang="en-US" sz="2400" dirty="0" smtClean="0"/>
              <a:t>:  What is the difference between “Single Use” and “Multiple Use”?</a:t>
            </a:r>
          </a:p>
          <a:p>
            <a:endParaRPr lang="en-US" sz="2400" dirty="0"/>
          </a:p>
          <a:p>
            <a:r>
              <a:rPr lang="en-US" sz="2400" u="sng" dirty="0" smtClean="0"/>
              <a:t>Answer</a:t>
            </a:r>
            <a:r>
              <a:rPr lang="en-US" sz="2400" dirty="0" smtClean="0"/>
              <a:t>:  One extract for </a:t>
            </a:r>
            <a:r>
              <a:rPr lang="en-US" sz="2400" i="1" dirty="0" smtClean="0"/>
              <a:t>one project</a:t>
            </a:r>
            <a:r>
              <a:rPr lang="en-US" sz="2400" dirty="0" smtClean="0"/>
              <a:t> is considered a “Single Use”.  One extract for </a:t>
            </a:r>
            <a:r>
              <a:rPr lang="en-US" sz="2400" i="1" dirty="0" smtClean="0"/>
              <a:t>multiple projects </a:t>
            </a:r>
            <a:r>
              <a:rPr lang="en-US" sz="2400" dirty="0" smtClean="0"/>
              <a:t>is considered “Multiple Use”.  A </a:t>
            </a:r>
            <a:r>
              <a:rPr lang="en-US" sz="2400" dirty="0"/>
              <a:t>research project can have multiple project goals, however.  It’s </a:t>
            </a:r>
            <a:r>
              <a:rPr lang="en-US" sz="2400" dirty="0" smtClean="0"/>
              <a:t>still considered </a:t>
            </a:r>
            <a:r>
              <a:rPr lang="en-US" sz="2400" dirty="0"/>
              <a:t>single use as long as those goals are all tied to a single research purpose.  </a:t>
            </a:r>
          </a:p>
        </p:txBody>
      </p:sp>
    </p:spTree>
    <p:extLst>
      <p:ext uri="{BB962C8B-B14F-4D97-AF65-F5344CB8AC3E}">
        <p14:creationId xmlns:p14="http://schemas.microsoft.com/office/powerpoint/2010/main" val="3778440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User Questions – Adding New Users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/>
              <a:t>Question</a:t>
            </a:r>
            <a:r>
              <a:rPr lang="en-US" sz="2400" dirty="0" smtClean="0"/>
              <a:t>:  How do we add new users to our project?</a:t>
            </a:r>
          </a:p>
          <a:p>
            <a:endParaRPr lang="en-US" sz="2400" dirty="0"/>
          </a:p>
          <a:p>
            <a:r>
              <a:rPr lang="en-US" sz="2400" u="sng" dirty="0" smtClean="0"/>
              <a:t>Answer</a:t>
            </a:r>
            <a:r>
              <a:rPr lang="en-US" sz="2400" dirty="0" smtClean="0"/>
              <a:t>:  New users must sign confidentiality agreements.  Send an email to </a:t>
            </a:r>
            <a:r>
              <a:rPr lang="en-US" sz="2400" dirty="0" smtClean="0">
                <a:hlinkClick r:id="rId2"/>
              </a:rPr>
              <a:t>chia-apcd@state.ma.us</a:t>
            </a:r>
            <a:r>
              <a:rPr lang="en-US" sz="2400" dirty="0" smtClean="0"/>
              <a:t> requesting a new user and we will unlock your IRBNet project so you can upload the confidentiality agreement.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87092753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HIT January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HIT January 2014.potx</Template>
  <TotalTime>3024</TotalTime>
  <Words>703</Words>
  <Application>Microsoft Office PowerPoint</Application>
  <PresentationFormat>On-screen Show (4:3)</PresentationFormat>
  <Paragraphs>101</Paragraphs>
  <Slides>14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content option A</vt:lpstr>
      <vt:lpstr>Office Theme</vt:lpstr>
      <vt:lpstr>HIT January 2014</vt:lpstr>
      <vt:lpstr>Monthly APCD User Workgroup Webinar</vt:lpstr>
      <vt:lpstr>Agenda</vt:lpstr>
      <vt:lpstr>Release 2.1 is Available</vt:lpstr>
      <vt:lpstr>Release 3.0 Requirements</vt:lpstr>
      <vt:lpstr> Medical Claims Fields that Facilitate Identifying Emergency Room Care</vt:lpstr>
      <vt:lpstr>Fields Facilitating Identifying Dual Eligibility</vt:lpstr>
      <vt:lpstr>Amendments for Non-Gov’t Users</vt:lpstr>
      <vt:lpstr>User Questions – Multiple Use</vt:lpstr>
      <vt:lpstr>User Questions – Adding New Users</vt:lpstr>
      <vt:lpstr>User Questions - Fees</vt:lpstr>
      <vt:lpstr>User Questions – Fees</vt:lpstr>
      <vt:lpstr>Questions?</vt:lpstr>
      <vt:lpstr>Summer Workgroup Topics</vt:lpstr>
      <vt:lpstr>Upcoming Dates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HIT Team Meeting</dc:title>
  <dc:creator>Bob Kramer</dc:creator>
  <cp:lastModifiedBy>sysadmin</cp:lastModifiedBy>
  <cp:revision>82</cp:revision>
  <cp:lastPrinted>2014-06-24T17:55:09Z</cp:lastPrinted>
  <dcterms:created xsi:type="dcterms:W3CDTF">2014-04-22T00:14:56Z</dcterms:created>
  <dcterms:modified xsi:type="dcterms:W3CDTF">2014-06-24T18:29:22Z</dcterms:modified>
</cp:coreProperties>
</file>