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99" r:id="rId4"/>
    <p:sldId id="301" r:id="rId5"/>
    <p:sldId id="280" r:id="rId6"/>
    <p:sldId id="296" r:id="rId7"/>
    <p:sldId id="304" r:id="rId8"/>
    <p:sldId id="305" r:id="rId9"/>
    <p:sldId id="306" r:id="rId10"/>
    <p:sldId id="307" r:id="rId11"/>
    <p:sldId id="308" r:id="rId12"/>
    <p:sldId id="309" r:id="rId13"/>
    <p:sldId id="310" r:id="rId14"/>
    <p:sldId id="311" r:id="rId15"/>
    <p:sldId id="312" r:id="rId16"/>
    <p:sldId id="303" r:id="rId17"/>
    <p:sldId id="298" r:id="rId18"/>
    <p:sldId id="297" r:id="rId19"/>
    <p:sldId id="293" r:id="rId20"/>
  </p:sldIdLst>
  <p:sldSz cx="9144000" cy="6858000" type="screen4x3"/>
  <p:notesSz cx="6881813"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60114" autoAdjust="0"/>
  </p:normalViewPr>
  <p:slideViewPr>
    <p:cSldViewPr snapToGrid="0" snapToObjects="1" showGuides="1">
      <p:cViewPr>
        <p:scale>
          <a:sx n="69" d="100"/>
          <a:sy n="69" d="100"/>
        </p:scale>
        <p:origin x="-2844" y="-9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wrap="square" lIns="92437" tIns="46219" rIns="92437" bIns="46219" numCol="1" anchor="t" anchorCtr="0" compatLnSpc="1">
            <a:prstTxWarp prst="textNoShape">
              <a:avLst/>
            </a:prstTxWarp>
          </a:bodyPr>
          <a:lstStyle>
            <a:lvl1pPr algn="r">
              <a:defRPr sz="1200"/>
            </a:lvl1pPr>
          </a:lstStyle>
          <a:p>
            <a:fld id="{7C334750-2352-4B2E-BA89-7D4D92F6063F}" type="datetimeFigureOut">
              <a:rPr lang="en-US" altLang="en-US"/>
              <a:pPr/>
              <a:t>8/12/2014</a:t>
            </a:fld>
            <a:endParaRPr lang="en-US" alt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37" tIns="46219" rIns="92437" bIns="46219"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wrap="square" lIns="92437" tIns="46219" rIns="92437" bIns="46219"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wrap="square" lIns="92437" tIns="46219" rIns="92437" bIns="46219" numCol="1" anchor="t" anchorCtr="0" compatLnSpc="1">
            <a:prstTxWarp prst="textNoShape">
              <a:avLst/>
            </a:prstTxWarp>
          </a:bodyPr>
          <a:lstStyle>
            <a:lvl1pPr algn="r">
              <a:defRPr sz="1200"/>
            </a:lvl1pPr>
          </a:lstStyle>
          <a:p>
            <a:fld id="{CEFC4FF3-F2B4-4986-85D7-E6C0D0EDDD3C}" type="datetimeFigureOut">
              <a:rPr lang="en-US" altLang="en-US"/>
              <a:pPr/>
              <a:t>8/12/2014</a:t>
            </a:fld>
            <a:endParaRPr lang="en-US" alt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437" tIns="46219" rIns="92437" bIns="46219" rtlCol="0" anchor="ctr"/>
          <a:lstStyle/>
          <a:p>
            <a:pPr lvl="0"/>
            <a:endParaRPr lang="en-US" noProof="0" smtClean="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437" tIns="46219" rIns="92437" bIns="4621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37" tIns="46219" rIns="92437" bIns="46219"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wrap="square" lIns="92437" tIns="46219" rIns="92437" bIns="46219"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1052" indent="-288865" eaLnBrk="0" hangingPunct="0">
              <a:defRPr sz="2400">
                <a:solidFill>
                  <a:schemeClr val="tx1"/>
                </a:solidFill>
                <a:latin typeface="Calibri" pitchFamily="34" charset="0"/>
                <a:ea typeface="ＭＳ Ｐゴシック" charset="-128"/>
              </a:defRPr>
            </a:lvl2pPr>
            <a:lvl3pPr marL="1155464" indent="-231093" eaLnBrk="0" hangingPunct="0">
              <a:defRPr sz="2400">
                <a:solidFill>
                  <a:schemeClr val="tx1"/>
                </a:solidFill>
                <a:latin typeface="Calibri" pitchFamily="34" charset="0"/>
                <a:ea typeface="ＭＳ Ｐゴシック" charset="-128"/>
              </a:defRPr>
            </a:lvl3pPr>
            <a:lvl4pPr marL="1617649" indent="-231093" eaLnBrk="0" hangingPunct="0">
              <a:defRPr sz="2400">
                <a:solidFill>
                  <a:schemeClr val="tx1"/>
                </a:solidFill>
                <a:latin typeface="Calibri" pitchFamily="34" charset="0"/>
                <a:ea typeface="ＭＳ Ｐゴシック" charset="-128"/>
              </a:defRPr>
            </a:lvl4pPr>
            <a:lvl5pPr marL="2079834" indent="-231093" eaLnBrk="0" hangingPunct="0">
              <a:defRPr sz="2400">
                <a:solidFill>
                  <a:schemeClr val="tx1"/>
                </a:solidFill>
                <a:latin typeface="Calibri" pitchFamily="34" charset="0"/>
                <a:ea typeface="ＭＳ Ｐゴシック" charset="-128"/>
              </a:defRPr>
            </a:lvl5pPr>
            <a:lvl6pPr marL="2542020"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6pPr>
            <a:lvl7pPr marL="3004205"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7pPr>
            <a:lvl8pPr marL="3466390"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8pPr>
            <a:lvl9pPr marL="3928577" indent="-231093" defTabSz="462185"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698293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1794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473859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13</a:t>
            </a:fld>
            <a:endParaRPr lang="en-US" altLang="en-US"/>
          </a:p>
        </p:txBody>
      </p:sp>
    </p:spTree>
    <p:extLst>
      <p:ext uri="{BB962C8B-B14F-4D97-AF65-F5344CB8AC3E}">
        <p14:creationId xmlns:p14="http://schemas.microsoft.com/office/powerpoint/2010/main" val="473859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17</a:t>
            </a:fld>
            <a:endParaRPr lang="en-US" altLang="en-US"/>
          </a:p>
        </p:txBody>
      </p:sp>
    </p:spTree>
    <p:extLst>
      <p:ext uri="{BB962C8B-B14F-4D97-AF65-F5344CB8AC3E}">
        <p14:creationId xmlns:p14="http://schemas.microsoft.com/office/powerpoint/2010/main" val="47385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18</a:t>
            </a:fld>
            <a:endParaRPr lang="en-US" altLang="en-US"/>
          </a:p>
        </p:txBody>
      </p:sp>
    </p:spTree>
    <p:extLst>
      <p:ext uri="{BB962C8B-B14F-4D97-AF65-F5344CB8AC3E}">
        <p14:creationId xmlns:p14="http://schemas.microsoft.com/office/powerpoint/2010/main" val="473859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19</a:t>
            </a:fld>
            <a:endParaRPr lang="en-US" altLang="en-US"/>
          </a:p>
        </p:txBody>
      </p:sp>
    </p:spTree>
    <p:extLst>
      <p:ext uri="{BB962C8B-B14F-4D97-AF65-F5344CB8AC3E}">
        <p14:creationId xmlns:p14="http://schemas.microsoft.com/office/powerpoint/2010/main" val="4112839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August 12, 2014</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449263" y="1646238"/>
            <a:ext cx="8039100" cy="3579812"/>
          </a:xfrm>
        </p:spPr>
        <p:txBody>
          <a:bodyPr/>
          <a:lstStyle/>
          <a:p>
            <a:pPr marL="0" indent="0" algn="l"/>
            <a:endParaRPr lang="en-US" altLang="en-US" smtClean="0">
              <a:latin typeface="Arial" charset="0"/>
              <a:ea typeface="ＭＳ Ｐゴシック" pitchFamily="34" charset="-128"/>
              <a:cs typeface="ＭＳ Ｐゴシック" pitchFamily="34" charset="-128"/>
            </a:endParaRPr>
          </a:p>
          <a:p>
            <a:pPr marL="0" indent="0" algn="l"/>
            <a:r>
              <a:rPr lang="en-US" altLang="en-US" b="1" smtClean="0">
                <a:latin typeface="Arial" charset="0"/>
                <a:ea typeface="ＭＳ Ｐゴシック" pitchFamily="34" charset="-128"/>
                <a:cs typeface="ＭＳ Ｐゴシック" pitchFamily="34" charset="-128"/>
              </a:rPr>
              <a:t> </a:t>
            </a:r>
            <a:endParaRPr lang="en-US" altLang="en-US" smtClean="0">
              <a:latin typeface="Arial" charset="0"/>
              <a:ea typeface="ＭＳ Ｐゴシック" pitchFamily="34" charset="-128"/>
              <a:cs typeface="ＭＳ Ｐゴシック" pitchFamily="34" charset="-128"/>
            </a:endParaRPr>
          </a:p>
        </p:txBody>
      </p:sp>
      <p:sp>
        <p:nvSpPr>
          <p:cNvPr id="10243" name="Title 2"/>
          <p:cNvSpPr>
            <a:spLocks noGrp="1"/>
          </p:cNvSpPr>
          <p:nvPr>
            <p:ph type="title"/>
          </p:nvPr>
        </p:nvSpPr>
        <p:spPr/>
        <p:txBody>
          <a:bodyPr/>
          <a:lstStyle/>
          <a:p>
            <a:r>
              <a:rPr lang="en-US" altLang="en-US" smtClean="0">
                <a:latin typeface="Arial" charset="0"/>
                <a:ea typeface="ＭＳ Ｐゴシック" pitchFamily="34" charset="-128"/>
                <a:cs typeface="Arial" charset="0"/>
              </a:rPr>
              <a:t>New Profile Reports: Missing Summary </a:t>
            </a:r>
          </a:p>
        </p:txBody>
      </p:sp>
      <p:graphicFrame>
        <p:nvGraphicFramePr>
          <p:cNvPr id="2" name="Table 1"/>
          <p:cNvGraphicFramePr>
            <a:graphicFrameLocks noGrp="1"/>
          </p:cNvGraphicFramePr>
          <p:nvPr/>
        </p:nvGraphicFramePr>
        <p:xfrm>
          <a:off x="519113" y="1870075"/>
          <a:ext cx="8039100" cy="3054351"/>
        </p:xfrm>
        <a:graphic>
          <a:graphicData uri="http://schemas.openxmlformats.org/drawingml/2006/table">
            <a:tbl>
              <a:tblPr firstRow="1" firstCol="1" bandRow="1">
                <a:tableStyleId>{5C22544A-7EE6-4342-B048-85BDC9FD1C3A}</a:tableStyleId>
              </a:tblPr>
              <a:tblGrid>
                <a:gridCol w="2774013"/>
                <a:gridCol w="582006"/>
                <a:gridCol w="871484"/>
                <a:gridCol w="970011"/>
                <a:gridCol w="649580"/>
                <a:gridCol w="707127"/>
                <a:gridCol w="713666"/>
                <a:gridCol w="771213"/>
              </a:tblGrid>
              <a:tr h="935271">
                <a:tc>
                  <a:txBody>
                    <a:bodyPr/>
                    <a:lstStyle/>
                    <a:p>
                      <a:pPr marL="0" marR="0">
                        <a:lnSpc>
                          <a:spcPts val="1000"/>
                        </a:lnSpc>
                        <a:spcBef>
                          <a:spcPts val="0"/>
                        </a:spcBef>
                        <a:spcAft>
                          <a:spcPts val="0"/>
                        </a:spcAft>
                      </a:pPr>
                      <a:r>
                        <a:rPr lang="en-US" sz="1100" dirty="0">
                          <a:effectLst/>
                        </a:rPr>
                        <a:t>Variable</a:t>
                      </a:r>
                      <a:endParaRPr lang="en-US" sz="800" dirty="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Data Element</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Number of Records with Missing Values</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Number of Records with Non-Missing Values</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 Records with Missing Values</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 Records with Non-Missing Values</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Carrier Proposed Threshold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APCD Standard Threshold</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PaymentArrangementTypeCleaned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MC113</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30,631,112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90%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PlanRenderingProviderIdentifier_Linkage_ID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MC134</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26</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30,631,086</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PrincipalDiagnosisCleaned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MC041</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216,430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30,414,682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99%</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 </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99%</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ProcedureCodeCleaned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MC055</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2,213,420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28,417,692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7%</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93%</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92%</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dirty="0" err="1">
                          <a:effectLst/>
                        </a:rPr>
                        <a:t>ProcedureCodeType</a:t>
                      </a:r>
                      <a:endParaRPr lang="en-US" sz="800" dirty="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MC130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2,323,372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28,307,740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8%</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92%</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80%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ProcedureModifier1</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MC056</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10,026,401</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20,604,711</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33%</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67%</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20%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dirty="0">
                          <a:effectLst/>
                        </a:rPr>
                        <a:t>ProcedureModifier2</a:t>
                      </a:r>
                      <a:endParaRPr lang="en-US" sz="800" dirty="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MC057</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30,334,405</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296,707</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99%</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3%</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ProcedureModifier3</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MC108</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30,611,871</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19,241</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ProcedureModifier4</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MC109</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30,630,412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700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ProductIDNumber_Linkage_ID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MC079</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30,631,112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ProviderLocation_Linkage_ID</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MC135</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26</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30,631,086</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a:effectLst/>
                        </a:rPr>
                        <a:t>98%</a:t>
                      </a:r>
                      <a:endParaRPr lang="en-US" sz="800">
                        <a:effectLst/>
                        <a:latin typeface="Calibri"/>
                        <a:ea typeface="Calibri"/>
                        <a:cs typeface="Times New Roman"/>
                      </a:endParaRPr>
                    </a:p>
                  </a:txBody>
                  <a:tcPr marL="47084" marR="47084" marT="0" marB="0" anchor="b"/>
                </a:tc>
              </a:tr>
              <a:tr h="176590">
                <a:tc>
                  <a:txBody>
                    <a:bodyPr/>
                    <a:lstStyle/>
                    <a:p>
                      <a:pPr marL="0" marR="0">
                        <a:lnSpc>
                          <a:spcPts val="1000"/>
                        </a:lnSpc>
                        <a:spcBef>
                          <a:spcPts val="0"/>
                        </a:spcBef>
                        <a:spcAft>
                          <a:spcPts val="0"/>
                        </a:spcAft>
                      </a:pPr>
                      <a:r>
                        <a:rPr lang="en-US" sz="1100">
                          <a:effectLst/>
                        </a:rPr>
                        <a:t>ReferralIndicator</a:t>
                      </a:r>
                      <a:endParaRPr lang="en-US" sz="800">
                        <a:effectLst/>
                        <a:latin typeface="Calibri"/>
                        <a:ea typeface="Calibri"/>
                        <a:cs typeface="Times New Roman"/>
                      </a:endParaRPr>
                    </a:p>
                  </a:txBody>
                  <a:tcPr marL="47084" marR="47084" marT="0" marB="0" anchor="b"/>
                </a:tc>
                <a:tc>
                  <a:txBody>
                    <a:bodyPr/>
                    <a:lstStyle/>
                    <a:p>
                      <a:pPr marL="0" marR="0">
                        <a:lnSpc>
                          <a:spcPts val="1000"/>
                        </a:lnSpc>
                        <a:spcBef>
                          <a:spcPts val="0"/>
                        </a:spcBef>
                        <a:spcAft>
                          <a:spcPts val="0"/>
                        </a:spcAft>
                      </a:pPr>
                      <a:r>
                        <a:rPr lang="en-US" sz="1100">
                          <a:effectLst/>
                        </a:rPr>
                        <a:t>MC118</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30,631,112</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0%</a:t>
                      </a:r>
                      <a:endParaRPr lang="en-US" sz="800">
                        <a:effectLst/>
                        <a:latin typeface="Calibri"/>
                        <a:ea typeface="Calibri"/>
                        <a:cs typeface="Times New Roman"/>
                      </a:endParaRPr>
                    </a:p>
                  </a:txBody>
                  <a:tcPr marL="47084" marR="47084" marT="0" marB="0" anchor="b"/>
                </a:tc>
                <a:tc>
                  <a:txBody>
                    <a:bodyPr/>
                    <a:lstStyle/>
                    <a:p>
                      <a:pPr marL="0" marR="0" algn="r">
                        <a:lnSpc>
                          <a:spcPts val="1000"/>
                        </a:lnSpc>
                        <a:spcBef>
                          <a:spcPts val="0"/>
                        </a:spcBef>
                        <a:spcAft>
                          <a:spcPts val="0"/>
                        </a:spcAft>
                      </a:pPr>
                      <a:r>
                        <a:rPr lang="en-US" sz="1100">
                          <a:effectLst/>
                        </a:rPr>
                        <a:t>100%</a:t>
                      </a:r>
                      <a:endParaRPr lang="en-US" sz="800">
                        <a:effectLst/>
                        <a:latin typeface="Calibri"/>
                        <a:ea typeface="Calibri"/>
                        <a:cs typeface="Times New Roman"/>
                      </a:endParaRPr>
                    </a:p>
                  </a:txBody>
                  <a:tcPr marL="47084" marR="47084" marT="0" marB="0" anchor="b"/>
                </a:tc>
                <a:tc>
                  <a:txBody>
                    <a:bodyPr/>
                    <a:lstStyle/>
                    <a:p>
                      <a:endParaRPr lang="en-US" sz="700">
                        <a:effectLst/>
                        <a:latin typeface="Calibri"/>
                      </a:endParaRPr>
                    </a:p>
                  </a:txBody>
                  <a:tcPr marL="47084" marR="47084" marT="0" marB="0" anchor="b"/>
                </a:tc>
                <a:tc>
                  <a:txBody>
                    <a:bodyPr/>
                    <a:lstStyle/>
                    <a:p>
                      <a:pPr marL="0" marR="0" algn="r">
                        <a:lnSpc>
                          <a:spcPts val="1000"/>
                        </a:lnSpc>
                        <a:spcBef>
                          <a:spcPts val="0"/>
                        </a:spcBef>
                        <a:spcAft>
                          <a:spcPts val="0"/>
                        </a:spcAft>
                      </a:pPr>
                      <a:r>
                        <a:rPr lang="en-US" sz="1100" dirty="0">
                          <a:effectLst/>
                        </a:rPr>
                        <a:t>100%</a:t>
                      </a:r>
                      <a:endParaRPr lang="en-US" sz="800" dirty="0">
                        <a:effectLst/>
                        <a:latin typeface="Calibri"/>
                        <a:ea typeface="Calibri"/>
                        <a:cs typeface="Times New Roman"/>
                      </a:endParaRPr>
                    </a:p>
                  </a:txBody>
                  <a:tcPr marL="47084" marR="47084" marT="0" marB="0" anchor="b"/>
                </a:tc>
              </a:tr>
            </a:tbl>
          </a:graphicData>
        </a:graphic>
      </p:graphicFrame>
    </p:spTree>
    <p:extLst>
      <p:ext uri="{BB962C8B-B14F-4D97-AF65-F5344CB8AC3E}">
        <p14:creationId xmlns:p14="http://schemas.microsoft.com/office/powerpoint/2010/main" val="2545002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449263" y="2078038"/>
          <a:ext cx="8039100" cy="2505076"/>
        </p:xfrm>
        <a:graphic>
          <a:graphicData uri="http://schemas.openxmlformats.org/drawingml/2006/table">
            <a:tbl>
              <a:tblPr firstRow="1" firstCol="1" bandRow="1">
                <a:tableStyleId>{5C22544A-7EE6-4342-B048-85BDC9FD1C3A}</a:tableStyleId>
              </a:tblPr>
              <a:tblGrid>
                <a:gridCol w="983780"/>
                <a:gridCol w="468030"/>
                <a:gridCol w="1027830"/>
                <a:gridCol w="2910962"/>
                <a:gridCol w="653039"/>
                <a:gridCol w="520890"/>
                <a:gridCol w="689747"/>
                <a:gridCol w="784822"/>
              </a:tblGrid>
              <a:tr h="572588">
                <a:tc>
                  <a:txBody>
                    <a:bodyPr/>
                    <a:lstStyle/>
                    <a:p>
                      <a:pPr marL="0" marR="0">
                        <a:lnSpc>
                          <a:spcPts val="1000"/>
                        </a:lnSpc>
                        <a:spcBef>
                          <a:spcPts val="0"/>
                        </a:spcBef>
                        <a:spcAft>
                          <a:spcPts val="0"/>
                        </a:spcAft>
                      </a:pPr>
                      <a:r>
                        <a:rPr lang="en-US" sz="900">
                          <a:effectLst/>
                        </a:rPr>
                        <a:t>Variable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Data Element</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Value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Label</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Frequency</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Percent</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Cumulative Frequency</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Cumulative Percent</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AccidentIndicator</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MC126</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Number_of_Levels</a:t>
                      </a:r>
                      <a:endParaRPr lang="en-US" sz="600">
                        <a:effectLst/>
                        <a:latin typeface="Calibri"/>
                        <a:ea typeface="Calibri"/>
                        <a:cs typeface="Times New Roman"/>
                      </a:endParaRPr>
                    </a:p>
                  </a:txBody>
                  <a:tcPr marL="39645" marR="39645" marT="0" marB="0" anchor="b"/>
                </a:tc>
                <a:tc>
                  <a:txBody>
                    <a:bodyPr/>
                    <a:lstStyle/>
                    <a:p>
                      <a:endParaRPr lang="en-US" sz="600">
                        <a:effectLst/>
                        <a:latin typeface="Calibri"/>
                      </a:endParaRPr>
                    </a:p>
                  </a:txBody>
                  <a:tcPr marL="39645" marR="39645" marT="0" marB="0" anchor="b"/>
                </a:tc>
                <a:tc>
                  <a:txBody>
                    <a:bodyPr/>
                    <a:lstStyle/>
                    <a:p>
                      <a:pPr marL="0" marR="0" algn="r">
                        <a:lnSpc>
                          <a:spcPts val="1000"/>
                        </a:lnSpc>
                        <a:spcBef>
                          <a:spcPts val="0"/>
                        </a:spcBef>
                        <a:spcAft>
                          <a:spcPts val="0"/>
                        </a:spcAft>
                      </a:pPr>
                      <a:r>
                        <a:rPr lang="en-US" sz="900">
                          <a:effectLst/>
                        </a:rPr>
                        <a:t>2</a:t>
                      </a:r>
                      <a:endParaRPr lang="en-US" sz="600">
                        <a:effectLst/>
                        <a:latin typeface="Calibri"/>
                        <a:ea typeface="Calibri"/>
                        <a:cs typeface="Times New Roman"/>
                      </a:endParaRPr>
                    </a:p>
                  </a:txBody>
                  <a:tcPr marL="39645" marR="39645" marT="0" marB="0" anchor="b"/>
                </a:tc>
                <a:tc>
                  <a:txBody>
                    <a:bodyPr/>
                    <a:lstStyle/>
                    <a:p>
                      <a:endParaRPr lang="en-US" sz="600">
                        <a:effectLst/>
                        <a:latin typeface="Calibri"/>
                      </a:endParaRPr>
                    </a:p>
                  </a:txBody>
                  <a:tcPr marL="39645" marR="39645" marT="0" marB="0" anchor="b"/>
                </a:tc>
                <a:tc>
                  <a:txBody>
                    <a:bodyPr/>
                    <a:lstStyle/>
                    <a:p>
                      <a:endParaRPr lang="en-US" sz="600">
                        <a:effectLst/>
                        <a:latin typeface="Calibri"/>
                      </a:endParaRPr>
                    </a:p>
                  </a:txBody>
                  <a:tcPr marL="39645" marR="39645" marT="0" marB="0" anchor="b"/>
                </a:tc>
                <a:tc>
                  <a:txBody>
                    <a:bodyPr/>
                    <a:lstStyle/>
                    <a:p>
                      <a:endParaRPr lang="en-US" sz="600">
                        <a:effectLst/>
                        <a:latin typeface="Calibri"/>
                      </a:endParaRPr>
                    </a:p>
                  </a:txBody>
                  <a:tcPr marL="39645" marR="39645" marT="0" marB="0" anchor="b"/>
                </a:tc>
              </a:tr>
              <a:tr h="148653">
                <a:tc>
                  <a:txBody>
                    <a:bodyPr/>
                    <a:lstStyle/>
                    <a:p>
                      <a:pPr marL="0" marR="0">
                        <a:lnSpc>
                          <a:spcPts val="1000"/>
                        </a:lnSpc>
                        <a:spcBef>
                          <a:spcPts val="0"/>
                        </a:spcBef>
                        <a:spcAft>
                          <a:spcPts val="0"/>
                        </a:spcAft>
                      </a:pPr>
                      <a:r>
                        <a:rPr lang="en-US" sz="900">
                          <a:effectLst/>
                        </a:rPr>
                        <a:t>AccidentIndicator</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MC126</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2</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No</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11,850,754</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94%</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11,850,754</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94%</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AccidentIndicator</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MC126</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Yes</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717,818</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6%</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12,568,572</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100%</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Number_of_Levels</a:t>
                      </a:r>
                      <a:endParaRPr lang="en-US" sz="600">
                        <a:effectLst/>
                        <a:latin typeface="Calibri"/>
                        <a:ea typeface="Calibri"/>
                        <a:cs typeface="Times New Roman"/>
                      </a:endParaRPr>
                    </a:p>
                  </a:txBody>
                  <a:tcPr marL="39645" marR="39645" marT="0" marB="0" anchor="b"/>
                </a:tc>
                <a:tc>
                  <a:txBody>
                    <a:bodyPr/>
                    <a:lstStyle/>
                    <a:p>
                      <a:endParaRPr lang="en-US" sz="600">
                        <a:effectLst/>
                        <a:latin typeface="Calibri"/>
                      </a:endParaRPr>
                    </a:p>
                  </a:txBody>
                  <a:tcPr marL="39645" marR="39645" marT="0" marB="0" anchor="b"/>
                </a:tc>
                <a:tc>
                  <a:txBody>
                    <a:bodyPr/>
                    <a:lstStyle/>
                    <a:p>
                      <a:pPr marL="0" marR="0" algn="r">
                        <a:lnSpc>
                          <a:spcPts val="1000"/>
                        </a:lnSpc>
                        <a:spcBef>
                          <a:spcPts val="0"/>
                        </a:spcBef>
                        <a:spcAft>
                          <a:spcPts val="0"/>
                        </a:spcAft>
                      </a:pPr>
                      <a:r>
                        <a:rPr lang="en-US" sz="900">
                          <a:effectLst/>
                        </a:rPr>
                        <a:t>19</a:t>
                      </a:r>
                      <a:endParaRPr lang="en-US" sz="600">
                        <a:effectLst/>
                        <a:latin typeface="Calibri"/>
                        <a:ea typeface="Calibri"/>
                        <a:cs typeface="Times New Roman"/>
                      </a:endParaRPr>
                    </a:p>
                  </a:txBody>
                  <a:tcPr marL="39645" marR="39645" marT="0" marB="0" anchor="b"/>
                </a:tc>
                <a:tc>
                  <a:txBody>
                    <a:bodyPr/>
                    <a:lstStyle/>
                    <a:p>
                      <a:endParaRPr lang="en-US" sz="600">
                        <a:effectLst/>
                        <a:latin typeface="Calibri"/>
                      </a:endParaRPr>
                    </a:p>
                  </a:txBody>
                  <a:tcPr marL="39645" marR="39645" marT="0" marB="0" anchor="b"/>
                </a:tc>
                <a:tc>
                  <a:txBody>
                    <a:bodyPr/>
                    <a:lstStyle/>
                    <a:p>
                      <a:endParaRPr lang="en-US" sz="600">
                        <a:effectLst/>
                        <a:latin typeface="Calibri"/>
                      </a:endParaRPr>
                    </a:p>
                  </a:txBody>
                  <a:tcPr marL="39645" marR="39645" marT="0" marB="0" anchor="b"/>
                </a:tc>
                <a:tc>
                  <a:txBody>
                    <a:bodyPr/>
                    <a:lstStyle/>
                    <a:p>
                      <a:endParaRPr lang="en-US" sz="600">
                        <a:effectLst/>
                        <a:latin typeface="Calibri"/>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endParaRPr lang="en-US" sz="600">
                        <a:effectLst/>
                        <a:latin typeface="Calibri"/>
                      </a:endParaRPr>
                    </a:p>
                  </a:txBody>
                  <a:tcPr marL="39645" marR="39645" marT="0" marB="0" anchor="b"/>
                </a:tc>
                <a:tc>
                  <a:txBody>
                    <a:bodyPr/>
                    <a:lstStyle/>
                    <a:p>
                      <a:endParaRPr lang="en-US" sz="600">
                        <a:effectLst/>
                        <a:latin typeface="Calibri"/>
                      </a:endParaRPr>
                    </a:p>
                  </a:txBody>
                  <a:tcPr marL="39645" marR="39645" marT="0" marB="0" anchor="b"/>
                </a:tc>
                <a:tc>
                  <a:txBody>
                    <a:bodyPr/>
                    <a:lstStyle/>
                    <a:p>
                      <a:pPr marL="0" marR="0" algn="r">
                        <a:lnSpc>
                          <a:spcPts val="1000"/>
                        </a:lnSpc>
                        <a:spcBef>
                          <a:spcPts val="0"/>
                        </a:spcBef>
                        <a:spcAft>
                          <a:spcPts val="0"/>
                        </a:spcAft>
                      </a:pPr>
                      <a:r>
                        <a:rPr lang="en-US" sz="900">
                          <a:effectLst/>
                        </a:rPr>
                        <a:t>8,323,016</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66%</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8,323,016</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66%</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Non-Health Care Facility Point of Origin</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3,430,863</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27%</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11,753,879</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94%</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2</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Clinic or Physician's Office</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660,725</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5%</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12,414,604</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99%</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9</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Information not Available</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59,271</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0%</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12,473,875</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99%</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4</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Transfer from Hospital</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42,180</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0%</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12,516,055</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100%</a:t>
                      </a:r>
                      <a:endParaRPr lang="en-US" sz="600">
                        <a:effectLst/>
                        <a:latin typeface="Calibri"/>
                        <a:ea typeface="Calibri"/>
                        <a:cs typeface="Times New Roman"/>
                      </a:endParaRPr>
                    </a:p>
                  </a:txBody>
                  <a:tcPr marL="39645" marR="39645" marT="0" marB="0" anchor="b"/>
                </a:tc>
              </a:tr>
              <a:tr h="445958">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5</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Transfer from a Skilled Nursing Facility (SNF), Intermediate Care Facility (ICF) or Assisted Living Facility (ALF)</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37,475</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0%</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12,553,530</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100%</a:t>
                      </a:r>
                      <a:endParaRPr lang="en-US" sz="600">
                        <a:effectLst/>
                        <a:latin typeface="Calibri"/>
                        <a:ea typeface="Calibri"/>
                        <a:cs typeface="Times New Roman"/>
                      </a:endParaRPr>
                    </a:p>
                  </a:txBody>
                  <a:tcPr marL="39645" marR="39645" marT="0" marB="0" anchor="b"/>
                </a:tc>
              </a:tr>
              <a:tr h="148653">
                <a:tc>
                  <a:txBody>
                    <a:bodyPr/>
                    <a:lstStyle/>
                    <a:p>
                      <a:pPr marL="0" marR="0">
                        <a:lnSpc>
                          <a:spcPts val="1000"/>
                        </a:lnSpc>
                        <a:spcBef>
                          <a:spcPts val="0"/>
                        </a:spcBef>
                        <a:spcAft>
                          <a:spcPts val="0"/>
                        </a:spcAft>
                      </a:pPr>
                      <a:r>
                        <a:rPr lang="en-US" sz="900">
                          <a:effectLst/>
                        </a:rPr>
                        <a:t>AdmissionSource</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MC021</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6</a:t>
                      </a:r>
                      <a:endParaRPr lang="en-US" sz="600">
                        <a:effectLst/>
                        <a:latin typeface="Calibri"/>
                        <a:ea typeface="Calibri"/>
                        <a:cs typeface="Times New Roman"/>
                      </a:endParaRPr>
                    </a:p>
                  </a:txBody>
                  <a:tcPr marL="39645" marR="39645" marT="0" marB="0" anchor="b"/>
                </a:tc>
                <a:tc>
                  <a:txBody>
                    <a:bodyPr/>
                    <a:lstStyle/>
                    <a:p>
                      <a:pPr marL="0" marR="0">
                        <a:lnSpc>
                          <a:spcPts val="1000"/>
                        </a:lnSpc>
                        <a:spcBef>
                          <a:spcPts val="0"/>
                        </a:spcBef>
                        <a:spcAft>
                          <a:spcPts val="0"/>
                        </a:spcAft>
                      </a:pPr>
                      <a:r>
                        <a:rPr lang="en-US" sz="900">
                          <a:effectLst/>
                        </a:rPr>
                        <a:t>Transfer from another Health Care Facility</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7,057</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0%</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a:effectLst/>
                        </a:rPr>
                        <a:t>12,560,587</a:t>
                      </a:r>
                      <a:endParaRPr lang="en-US" sz="600">
                        <a:effectLst/>
                        <a:latin typeface="Calibri"/>
                        <a:ea typeface="Calibri"/>
                        <a:cs typeface="Times New Roman"/>
                      </a:endParaRPr>
                    </a:p>
                  </a:txBody>
                  <a:tcPr marL="39645" marR="39645" marT="0" marB="0" anchor="b"/>
                </a:tc>
                <a:tc>
                  <a:txBody>
                    <a:bodyPr/>
                    <a:lstStyle/>
                    <a:p>
                      <a:pPr marL="0" marR="0" algn="r">
                        <a:lnSpc>
                          <a:spcPts val="1000"/>
                        </a:lnSpc>
                        <a:spcBef>
                          <a:spcPts val="0"/>
                        </a:spcBef>
                        <a:spcAft>
                          <a:spcPts val="0"/>
                        </a:spcAft>
                      </a:pPr>
                      <a:r>
                        <a:rPr lang="en-US" sz="900" dirty="0">
                          <a:effectLst/>
                        </a:rPr>
                        <a:t>100%</a:t>
                      </a:r>
                      <a:endParaRPr lang="en-US" sz="600" dirty="0">
                        <a:effectLst/>
                        <a:latin typeface="Calibri"/>
                        <a:ea typeface="Calibri"/>
                        <a:cs typeface="Times New Roman"/>
                      </a:endParaRPr>
                    </a:p>
                  </a:txBody>
                  <a:tcPr marL="39645" marR="39645" marT="0" marB="0" anchor="b"/>
                </a:tc>
              </a:tr>
            </a:tbl>
          </a:graphicData>
        </a:graphic>
      </p:graphicFrame>
      <p:sp>
        <p:nvSpPr>
          <p:cNvPr id="11385" name="Title 2"/>
          <p:cNvSpPr>
            <a:spLocks noGrp="1"/>
          </p:cNvSpPr>
          <p:nvPr>
            <p:ph type="title"/>
          </p:nvPr>
        </p:nvSpPr>
        <p:spPr/>
        <p:txBody>
          <a:bodyPr/>
          <a:lstStyle/>
          <a:p>
            <a:r>
              <a:rPr lang="en-US" altLang="en-US" smtClean="0">
                <a:latin typeface="Arial" charset="0"/>
                <a:ea typeface="ＭＳ Ｐゴシック" pitchFamily="34" charset="-128"/>
                <a:cs typeface="Arial" charset="0"/>
              </a:rPr>
              <a:t>New Profile Reports: Frequency Summary  </a:t>
            </a:r>
          </a:p>
        </p:txBody>
      </p:sp>
    </p:spTree>
    <p:extLst>
      <p:ext uri="{BB962C8B-B14F-4D97-AF65-F5344CB8AC3E}">
        <p14:creationId xmlns:p14="http://schemas.microsoft.com/office/powerpoint/2010/main" val="1819580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49263" y="1646238"/>
            <a:ext cx="8039100" cy="3579812"/>
          </a:xfrm>
        </p:spPr>
        <p:txBody>
          <a:bodyPr/>
          <a:lstStyle/>
          <a:p>
            <a:pPr algn="l">
              <a:buFont typeface="Arial" charset="0"/>
              <a:buChar char="•"/>
              <a:defRPr/>
            </a:pPr>
            <a:r>
              <a:rPr lang="en-US" altLang="en-US" dirty="0" smtClean="0">
                <a:latin typeface="Arial" charset="0"/>
                <a:ea typeface="ＭＳ Ｐゴシック" pitchFamily="34" charset="-128"/>
                <a:cs typeface="ＭＳ Ｐゴシック" pitchFamily="34" charset="-128"/>
              </a:rPr>
              <a:t>The liaison for each carrier will send instructions via e-mail for accessing the reports on CHIA’s on-line system in the next week.</a:t>
            </a:r>
          </a:p>
          <a:p>
            <a:pPr marL="0" indent="0" algn="l">
              <a:defRPr/>
            </a:pPr>
            <a:endParaRPr lang="en-US" altLang="en-US" dirty="0">
              <a:latin typeface="Arial" charset="0"/>
              <a:ea typeface="ＭＳ Ｐゴシック" pitchFamily="34" charset="-128"/>
              <a:cs typeface="ＭＳ Ｐゴシック" pitchFamily="34" charset="-128"/>
            </a:endParaRPr>
          </a:p>
          <a:p>
            <a:pPr algn="l">
              <a:buFont typeface="Arial" charset="0"/>
              <a:buChar char="•"/>
              <a:defRPr/>
            </a:pPr>
            <a:r>
              <a:rPr lang="en-US" altLang="en-US" dirty="0" smtClean="0">
                <a:latin typeface="Arial" charset="0"/>
                <a:ea typeface="ＭＳ Ｐゴシック" pitchFamily="34" charset="-128"/>
                <a:cs typeface="ＭＳ Ｐゴシック" pitchFamily="34" charset="-128"/>
              </a:rPr>
              <a:t>If you have questions about the reports or comments you would like CHIA to consider including in the posted reports, please contact your APCD Liaison by September 15, 2014.</a:t>
            </a:r>
          </a:p>
          <a:p>
            <a:pPr algn="l">
              <a:buFont typeface="Arial" charset="0"/>
              <a:buChar char="•"/>
              <a:defRPr/>
            </a:pPr>
            <a:endParaRPr lang="en-US" altLang="en-US" dirty="0" smtClean="0">
              <a:latin typeface="Arial" charset="0"/>
              <a:ea typeface="ＭＳ Ｐゴシック" pitchFamily="34" charset="-128"/>
              <a:cs typeface="ＭＳ Ｐゴシック" pitchFamily="34" charset="-128"/>
            </a:endParaRPr>
          </a:p>
          <a:p>
            <a:pPr marL="0" indent="0" algn="l">
              <a:defRPr/>
            </a:pPr>
            <a:r>
              <a:rPr lang="en-US" altLang="en-US" b="1" dirty="0" smtClean="0">
                <a:latin typeface="Arial" charset="0"/>
                <a:ea typeface="ＭＳ Ｐゴシック" pitchFamily="34" charset="-128"/>
                <a:cs typeface="ＭＳ Ｐゴシック" pitchFamily="34" charset="-128"/>
              </a:rPr>
              <a:t> </a:t>
            </a:r>
            <a:endParaRPr lang="en-US" altLang="en-US" dirty="0" smtClean="0">
              <a:latin typeface="Arial" charset="0"/>
              <a:ea typeface="ＭＳ Ｐゴシック" pitchFamily="34" charset="-128"/>
              <a:cs typeface="ＭＳ Ｐゴシック" pitchFamily="34" charset="-128"/>
            </a:endParaRPr>
          </a:p>
        </p:txBody>
      </p:sp>
      <p:sp>
        <p:nvSpPr>
          <p:cNvPr id="12291" name="Title 2"/>
          <p:cNvSpPr>
            <a:spLocks noGrp="1"/>
          </p:cNvSpPr>
          <p:nvPr>
            <p:ph type="title"/>
          </p:nvPr>
        </p:nvSpPr>
        <p:spPr/>
        <p:txBody>
          <a:bodyPr/>
          <a:lstStyle/>
          <a:p>
            <a:r>
              <a:rPr lang="en-US" altLang="en-US" smtClean="0">
                <a:latin typeface="Arial" charset="0"/>
                <a:ea typeface="ＭＳ Ｐゴシック" pitchFamily="34" charset="-128"/>
                <a:cs typeface="Arial" charset="0"/>
              </a:rPr>
              <a:t>New Profile Reports  </a:t>
            </a:r>
          </a:p>
        </p:txBody>
      </p:sp>
    </p:spTree>
    <p:extLst>
      <p:ext uri="{BB962C8B-B14F-4D97-AF65-F5344CB8AC3E}">
        <p14:creationId xmlns:p14="http://schemas.microsoft.com/office/powerpoint/2010/main" val="3226986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Substance Abuse Denial Study</a:t>
            </a:r>
            <a:endParaRPr lang="en-US" dirty="0"/>
          </a:p>
        </p:txBody>
      </p:sp>
      <p:sp>
        <p:nvSpPr>
          <p:cNvPr id="4" name="Subtitle 3"/>
          <p:cNvSpPr>
            <a:spLocks noGrp="1"/>
          </p:cNvSpPr>
          <p:nvPr>
            <p:ph type="subTitle" idx="1"/>
          </p:nvPr>
        </p:nvSpPr>
        <p:spPr/>
        <p:txBody>
          <a:bodyPr/>
          <a:lstStyle/>
          <a:p>
            <a:pPr algn="ctr"/>
            <a:r>
              <a:rPr lang="en-US" sz="3200" dirty="0" smtClean="0"/>
              <a:t>Required </a:t>
            </a:r>
            <a:r>
              <a:rPr lang="en-US" sz="3200" dirty="0"/>
              <a:t>by Chapter 258 of the Acts of 2014</a:t>
            </a:r>
            <a:r>
              <a:rPr lang="en-US" sz="3200" dirty="0" smtClean="0"/>
              <a:t>,</a:t>
            </a:r>
          </a:p>
          <a:p>
            <a:pPr algn="ctr"/>
            <a:r>
              <a:rPr lang="en-US" sz="3200" dirty="0" smtClean="0"/>
              <a:t> </a:t>
            </a:r>
            <a:r>
              <a:rPr lang="en-US" sz="3200" dirty="0"/>
              <a:t>Section 35 </a:t>
            </a:r>
            <a:endParaRPr lang="en-US" sz="3200" dirty="0" smtClean="0"/>
          </a:p>
          <a:p>
            <a:pPr algn="ctr"/>
            <a:r>
              <a:rPr lang="en-US" sz="3200" dirty="0" smtClean="0"/>
              <a:t>“An </a:t>
            </a:r>
            <a:r>
              <a:rPr lang="en-US" sz="3200" dirty="0"/>
              <a:t>Act to increase opportunities for long-term substance abuse recovery</a:t>
            </a:r>
            <a:r>
              <a:rPr lang="en-US" sz="3200" dirty="0" smtClean="0"/>
              <a:t>"</a:t>
            </a:r>
          </a:p>
          <a:p>
            <a:pPr algn="ctr"/>
            <a:endParaRPr lang="en-US" sz="2400" dirty="0"/>
          </a:p>
          <a:p>
            <a:endParaRPr lang="en-US" sz="2400" dirty="0"/>
          </a:p>
        </p:txBody>
      </p:sp>
    </p:spTree>
    <p:extLst>
      <p:ext uri="{BB962C8B-B14F-4D97-AF65-F5344CB8AC3E}">
        <p14:creationId xmlns:p14="http://schemas.microsoft.com/office/powerpoint/2010/main" val="524797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Substance Abuse Denial Study</a:t>
            </a:r>
          </a:p>
        </p:txBody>
      </p:sp>
      <p:sp>
        <p:nvSpPr>
          <p:cNvPr id="3" name="Subtitle 2"/>
          <p:cNvSpPr>
            <a:spLocks noGrp="1"/>
          </p:cNvSpPr>
          <p:nvPr>
            <p:ph type="subTitle" idx="1"/>
          </p:nvPr>
        </p:nvSpPr>
        <p:spPr/>
        <p:txBody>
          <a:bodyPr/>
          <a:lstStyle/>
          <a:p>
            <a:r>
              <a:rPr lang="en-US" sz="2800" dirty="0" smtClean="0"/>
              <a:t>Report Specifications:</a:t>
            </a:r>
          </a:p>
          <a:p>
            <a:pPr marL="342900" indent="-342900">
              <a:buFont typeface="Arial" panose="020B0604020202020204" pitchFamily="34" charset="0"/>
              <a:buChar char="•"/>
            </a:pPr>
            <a:r>
              <a:rPr lang="en-US" sz="2800" dirty="0"/>
              <a:t> Incurred in CY 2013 and adjudicated thru 6/30/14</a:t>
            </a:r>
            <a:r>
              <a:rPr lang="en-US" sz="2800" dirty="0" smtClean="0"/>
              <a:t>.</a:t>
            </a:r>
          </a:p>
          <a:p>
            <a:pPr marL="342900" indent="-342900">
              <a:buFont typeface="Arial" panose="020B0604020202020204" pitchFamily="34" charset="0"/>
              <a:buChar char="•"/>
            </a:pPr>
            <a:r>
              <a:rPr lang="en-US" sz="2800" dirty="0"/>
              <a:t> Insured lines of business only</a:t>
            </a:r>
            <a:r>
              <a:rPr lang="en-US" sz="2800" dirty="0" smtClean="0"/>
              <a:t>.</a:t>
            </a:r>
          </a:p>
          <a:p>
            <a:pPr marL="342900" indent="-342900">
              <a:buFont typeface="Arial" panose="020B0604020202020204" pitchFamily="34" charset="0"/>
              <a:buChar char="•"/>
            </a:pPr>
            <a:r>
              <a:rPr lang="en-US" sz="2800" dirty="0"/>
              <a:t> Carrier is primary insured</a:t>
            </a:r>
            <a:r>
              <a:rPr lang="en-US" sz="2800" dirty="0" smtClean="0"/>
              <a:t>.</a:t>
            </a:r>
          </a:p>
          <a:p>
            <a:pPr marL="342900" indent="-342900">
              <a:buFont typeface="Arial" panose="020B0604020202020204" pitchFamily="34" charset="0"/>
              <a:buChar char="•"/>
            </a:pPr>
            <a:r>
              <a:rPr lang="en-US" sz="2800" dirty="0"/>
              <a:t>Based on final disposition of </a:t>
            </a:r>
            <a:r>
              <a:rPr lang="en-US" sz="2800" dirty="0" smtClean="0"/>
              <a:t>claim.</a:t>
            </a:r>
          </a:p>
          <a:p>
            <a:pPr marL="342900" indent="-342900">
              <a:buFont typeface="Arial" panose="020B0604020202020204" pitchFamily="34" charset="0"/>
              <a:buChar char="•"/>
            </a:pPr>
            <a:r>
              <a:rPr lang="en-US" sz="2800" dirty="0"/>
              <a:t>Definition of Substance Abuse </a:t>
            </a:r>
            <a:r>
              <a:rPr lang="en-US" sz="2800" dirty="0" smtClean="0"/>
              <a:t>will be attached</a:t>
            </a:r>
            <a:r>
              <a:rPr lang="en-US" sz="2800" dirty="0"/>
              <a:t>.</a:t>
            </a:r>
          </a:p>
        </p:txBody>
      </p:sp>
    </p:spTree>
    <p:extLst>
      <p:ext uri="{BB962C8B-B14F-4D97-AF65-F5344CB8AC3E}">
        <p14:creationId xmlns:p14="http://schemas.microsoft.com/office/powerpoint/2010/main" val="3490411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1125" y="420831"/>
            <a:ext cx="6380163" cy="560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3526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en-US" dirty="0">
                <a:latin typeface="Arial" charset="0"/>
                <a:ea typeface="ＭＳ Ｐゴシック" pitchFamily="34" charset="-128"/>
                <a:cs typeface="Arial" charset="0"/>
              </a:rPr>
              <a:t>Substance Abuse </a:t>
            </a:r>
            <a:r>
              <a:rPr lang="en-US" altLang="en-US" dirty="0" smtClean="0">
                <a:latin typeface="Arial" charset="0"/>
                <a:ea typeface="ＭＳ Ｐゴシック" pitchFamily="34" charset="-128"/>
                <a:cs typeface="Arial" charset="0"/>
              </a:rPr>
              <a:t>Study </a:t>
            </a:r>
            <a:r>
              <a:rPr lang="en-US" altLang="en-US" dirty="0">
                <a:latin typeface="Arial" charset="0"/>
                <a:ea typeface="ＭＳ Ｐゴシック" pitchFamily="34" charset="-128"/>
                <a:cs typeface="Arial" charset="0"/>
              </a:rPr>
              <a:t>Key Dates </a:t>
            </a:r>
            <a:endParaRPr lang="en-US" dirty="0"/>
          </a:p>
        </p:txBody>
      </p:sp>
      <p:sp>
        <p:nvSpPr>
          <p:cNvPr id="3" name="Subtitle 2"/>
          <p:cNvSpPr>
            <a:spLocks noGrp="1"/>
          </p:cNvSpPr>
          <p:nvPr>
            <p:ph type="subTitle" idx="1"/>
          </p:nvPr>
        </p:nvSpPr>
        <p:spPr/>
        <p:txBody>
          <a:bodyPr/>
          <a:lstStyle/>
          <a:p>
            <a:pPr>
              <a:buFont typeface="Arial" pitchFamily="34" charset="0"/>
              <a:buChar char="•"/>
              <a:defRPr/>
            </a:pPr>
            <a:r>
              <a:rPr lang="en-US" dirty="0"/>
              <a:t>Today, August 12</a:t>
            </a:r>
            <a:r>
              <a:rPr lang="en-US" baseline="30000" dirty="0"/>
              <a:t>th</a:t>
            </a:r>
            <a:r>
              <a:rPr lang="en-US" dirty="0"/>
              <a:t> – Announcement at TAG Webinar</a:t>
            </a:r>
          </a:p>
          <a:p>
            <a:pPr>
              <a:defRPr/>
            </a:pPr>
            <a:endParaRPr lang="en-US" dirty="0"/>
          </a:p>
          <a:p>
            <a:pPr>
              <a:buFont typeface="Arial" pitchFamily="34" charset="0"/>
              <a:buChar char="•"/>
              <a:defRPr/>
            </a:pPr>
            <a:r>
              <a:rPr lang="en-US" dirty="0"/>
              <a:t>Monday, August 18</a:t>
            </a:r>
            <a:r>
              <a:rPr lang="en-US" baseline="30000" dirty="0"/>
              <a:t>th</a:t>
            </a:r>
            <a:r>
              <a:rPr lang="en-US" dirty="0"/>
              <a:t> – Request Data via Liaisons </a:t>
            </a:r>
          </a:p>
          <a:p>
            <a:pPr>
              <a:defRPr/>
            </a:pPr>
            <a:r>
              <a:rPr lang="en-US" dirty="0"/>
              <a:t> </a:t>
            </a:r>
          </a:p>
          <a:p>
            <a:pPr>
              <a:buFont typeface="Arial" pitchFamily="34" charset="0"/>
              <a:buChar char="•"/>
              <a:defRPr/>
            </a:pPr>
            <a:r>
              <a:rPr lang="en-US" dirty="0"/>
              <a:t>Week of August 25</a:t>
            </a:r>
            <a:r>
              <a:rPr lang="en-US" baseline="30000" dirty="0"/>
              <a:t>th</a:t>
            </a:r>
            <a:r>
              <a:rPr lang="en-US" dirty="0"/>
              <a:t> – Follow Up Conference Call  </a:t>
            </a:r>
          </a:p>
          <a:p>
            <a:pPr>
              <a:defRPr/>
            </a:pPr>
            <a:endParaRPr lang="en-US" dirty="0"/>
          </a:p>
          <a:p>
            <a:pPr>
              <a:buFont typeface="Arial" pitchFamily="34" charset="0"/>
              <a:buChar char="•"/>
              <a:defRPr/>
            </a:pPr>
            <a:r>
              <a:rPr lang="en-US" dirty="0"/>
              <a:t>Friday, September 12</a:t>
            </a:r>
            <a:r>
              <a:rPr lang="en-US" baseline="30000" dirty="0"/>
              <a:t>th</a:t>
            </a:r>
            <a:r>
              <a:rPr lang="en-US" dirty="0"/>
              <a:t> – Submission Deadline  </a:t>
            </a:r>
          </a:p>
          <a:p>
            <a:endParaRPr lang="en-US" dirty="0"/>
          </a:p>
        </p:txBody>
      </p:sp>
    </p:spTree>
    <p:extLst>
      <p:ext uri="{BB962C8B-B14F-4D97-AF65-F5344CB8AC3E}">
        <p14:creationId xmlns:p14="http://schemas.microsoft.com/office/powerpoint/2010/main" val="14733875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Upcoming Events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August </a:t>
            </a:r>
            <a:r>
              <a:rPr lang="en-US" sz="2400" dirty="0"/>
              <a:t>– APCD Membership </a:t>
            </a:r>
            <a:r>
              <a:rPr lang="en-US" sz="2400" dirty="0" smtClean="0"/>
              <a:t>comparison</a:t>
            </a:r>
          </a:p>
          <a:p>
            <a:endParaRPr lang="en-US" sz="2400" dirty="0"/>
          </a:p>
          <a:p>
            <a:pPr marL="342900" indent="-342900">
              <a:buFont typeface="Arial" panose="020B0604020202020204" pitchFamily="34" charset="0"/>
              <a:buChar char="•"/>
            </a:pPr>
            <a:r>
              <a:rPr lang="en-US" sz="2400" dirty="0" smtClean="0"/>
              <a:t>August/September </a:t>
            </a:r>
            <a:r>
              <a:rPr lang="en-US" sz="2400" dirty="0"/>
              <a:t>– Profile </a:t>
            </a:r>
            <a:r>
              <a:rPr lang="en-US" sz="2400" dirty="0" smtClean="0"/>
              <a:t>Reports</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August/September </a:t>
            </a:r>
            <a:r>
              <a:rPr lang="en-US" sz="2400" dirty="0"/>
              <a:t>– Connector Risk Assessment </a:t>
            </a:r>
            <a:r>
              <a:rPr lang="en-US" sz="2400" dirty="0" smtClean="0"/>
              <a:t>Simulation</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September/October – Substance Abuse Study</a:t>
            </a:r>
            <a:endParaRPr lang="en-US" sz="2400" dirty="0"/>
          </a:p>
          <a:p>
            <a:pPr algn="ctr"/>
            <a:endParaRPr lang="en-US" dirty="0" smtClean="0"/>
          </a:p>
        </p:txBody>
      </p:sp>
    </p:spTree>
    <p:extLst>
      <p:ext uri="{BB962C8B-B14F-4D97-AF65-F5344CB8AC3E}">
        <p14:creationId xmlns:p14="http://schemas.microsoft.com/office/powerpoint/2010/main" val="1046323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lgn="ctr"/>
            <a:endParaRPr lang="en-US" dirty="0" smtClean="0"/>
          </a:p>
          <a:p>
            <a:pPr algn="ctr"/>
            <a:endParaRPr lang="en-US" dirty="0" smtClean="0"/>
          </a:p>
          <a:p>
            <a:pPr algn="ctr"/>
            <a:r>
              <a:rPr lang="en-US" sz="3600" dirty="0" smtClean="0"/>
              <a:t>QUESTIONS?</a:t>
            </a:r>
            <a:endParaRPr lang="en-US" sz="3600" dirty="0"/>
          </a:p>
        </p:txBody>
      </p:sp>
    </p:spTree>
    <p:extLst>
      <p:ext uri="{BB962C8B-B14F-4D97-AF65-F5344CB8AC3E}">
        <p14:creationId xmlns:p14="http://schemas.microsoft.com/office/powerpoint/2010/main" val="3885939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endParaRPr lang="en-US" dirty="0" smtClean="0"/>
          </a:p>
          <a:p>
            <a:pPr algn="ctr"/>
            <a:r>
              <a:rPr lang="en-US" sz="3600" dirty="0"/>
              <a:t>September 9, 2014 at 2:00pm</a:t>
            </a:r>
          </a:p>
          <a:p>
            <a:pPr algn="ctr"/>
            <a:endParaRPr lang="en-US" sz="3600" dirty="0"/>
          </a:p>
          <a:p>
            <a:pPr algn="ctr"/>
            <a:r>
              <a:rPr lang="en-US" sz="3600" dirty="0" smtClean="0"/>
              <a:t>October 14, 2014 at 2:00pm</a:t>
            </a: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p:txBody>
          <a:bodyPr/>
          <a:lstStyle/>
          <a:p>
            <a:pPr>
              <a:buFont typeface="Arial" pitchFamily="34" charset="0"/>
              <a:buChar char="•"/>
            </a:pPr>
            <a:r>
              <a:rPr lang="en-US" sz="2800" dirty="0" smtClean="0"/>
              <a:t>  </a:t>
            </a:r>
            <a:r>
              <a:rPr lang="en-US" sz="3600" dirty="0" smtClean="0"/>
              <a:t>Compliance</a:t>
            </a:r>
          </a:p>
          <a:p>
            <a:pPr>
              <a:buFont typeface="Arial" pitchFamily="34" charset="0"/>
              <a:buChar char="•"/>
            </a:pPr>
            <a:r>
              <a:rPr lang="en-US" sz="3600" dirty="0"/>
              <a:t> </a:t>
            </a:r>
            <a:r>
              <a:rPr lang="en-US" sz="3600" dirty="0" smtClean="0"/>
              <a:t> Housekeeping Items</a:t>
            </a:r>
          </a:p>
          <a:p>
            <a:pPr>
              <a:buFont typeface="Arial" pitchFamily="34" charset="0"/>
              <a:buChar char="•"/>
            </a:pPr>
            <a:r>
              <a:rPr lang="en-US" sz="3600" dirty="0"/>
              <a:t> </a:t>
            </a:r>
            <a:r>
              <a:rPr lang="en-US" sz="3600" dirty="0" smtClean="0"/>
              <a:t>  ACA </a:t>
            </a:r>
            <a:r>
              <a:rPr lang="en-US" sz="3600" dirty="0"/>
              <a:t>Membership </a:t>
            </a:r>
            <a:r>
              <a:rPr lang="en-US" sz="3600" dirty="0" smtClean="0"/>
              <a:t>Reporting</a:t>
            </a:r>
          </a:p>
          <a:p>
            <a:pPr>
              <a:buFont typeface="Arial" pitchFamily="34" charset="0"/>
              <a:buChar char="•"/>
            </a:pPr>
            <a:r>
              <a:rPr lang="en-US" sz="3600" dirty="0" smtClean="0"/>
              <a:t>  Profile Reports</a:t>
            </a:r>
          </a:p>
          <a:p>
            <a:pPr>
              <a:buFont typeface="Arial" pitchFamily="34" charset="0"/>
              <a:buChar char="•"/>
            </a:pPr>
            <a:r>
              <a:rPr lang="en-US" sz="3600" dirty="0" smtClean="0"/>
              <a:t>  Substance </a:t>
            </a:r>
            <a:r>
              <a:rPr lang="en-US" sz="3600" smtClean="0"/>
              <a:t>Abuse Denial Study</a:t>
            </a:r>
            <a:endParaRPr lang="en-US" sz="3600" dirty="0" smtClean="0"/>
          </a:p>
          <a:p>
            <a:pPr>
              <a:buFont typeface="Arial" pitchFamily="34" charset="0"/>
              <a:buChar char="•"/>
            </a:pPr>
            <a:r>
              <a:rPr lang="en-US" sz="3600" dirty="0" smtClean="0"/>
              <a:t>  Questions</a:t>
            </a:r>
          </a:p>
        </p:txBody>
      </p:sp>
    </p:spTree>
    <p:extLst>
      <p:ext uri="{BB962C8B-B14F-4D97-AF65-F5344CB8AC3E}">
        <p14:creationId xmlns:p14="http://schemas.microsoft.com/office/powerpoint/2010/main" val="355809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Compliance</a:t>
            </a:r>
            <a:endParaRPr lang="en-US" dirty="0"/>
          </a:p>
        </p:txBody>
      </p:sp>
      <p:sp>
        <p:nvSpPr>
          <p:cNvPr id="3" name="Subtitle 2"/>
          <p:cNvSpPr>
            <a:spLocks noGrp="1"/>
          </p:cNvSpPr>
          <p:nvPr>
            <p:ph type="subTitle" idx="1"/>
          </p:nvPr>
        </p:nvSpPr>
        <p:spPr/>
        <p:txBody>
          <a:bodyPr/>
          <a:lstStyle/>
          <a:p>
            <a:pPr algn="ctr"/>
            <a:endParaRPr lang="en-US" dirty="0" smtClean="0"/>
          </a:p>
          <a:p>
            <a:pPr algn="ctr"/>
            <a:endParaRPr lang="en-US" dirty="0"/>
          </a:p>
          <a:p>
            <a:pPr algn="ctr"/>
            <a:endParaRPr lang="en-US" dirty="0" smtClean="0"/>
          </a:p>
          <a:p>
            <a:pPr algn="ctr"/>
            <a:r>
              <a:rPr lang="en-US" sz="5400" b="1" dirty="0" smtClean="0"/>
              <a:t>THANK YOU!</a:t>
            </a:r>
            <a:endParaRPr lang="en-US" sz="5400" b="1" dirty="0"/>
          </a:p>
        </p:txBody>
      </p:sp>
    </p:spTree>
    <p:extLst>
      <p:ext uri="{BB962C8B-B14F-4D97-AF65-F5344CB8AC3E}">
        <p14:creationId xmlns:p14="http://schemas.microsoft.com/office/powerpoint/2010/main" val="1551442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Housekeeping Items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800" dirty="0" smtClean="0"/>
              <a:t>Payer Associations</a:t>
            </a:r>
          </a:p>
          <a:p>
            <a:pPr marL="457200" indent="-457200">
              <a:buFont typeface="Arial" panose="020B0604020202020204" pitchFamily="34" charset="0"/>
              <a:buChar char="•"/>
            </a:pPr>
            <a:r>
              <a:rPr lang="en-US" sz="2800" dirty="0" smtClean="0"/>
              <a:t>V2 to V</a:t>
            </a:r>
            <a:r>
              <a:rPr lang="en-US" sz="2800" dirty="0"/>
              <a:t>3</a:t>
            </a:r>
            <a:r>
              <a:rPr lang="en-US" sz="2800" dirty="0" smtClean="0"/>
              <a:t> Profiles</a:t>
            </a:r>
          </a:p>
          <a:p>
            <a:pPr marL="457200" indent="-457200">
              <a:buFont typeface="Arial" panose="020B0604020202020204" pitchFamily="34" charset="0"/>
              <a:buChar char="•"/>
            </a:pPr>
            <a:r>
              <a:rPr lang="en-US" sz="2800" dirty="0" smtClean="0"/>
              <a:t>Risk Adjustment Update</a:t>
            </a:r>
          </a:p>
          <a:p>
            <a:pPr marL="457200" indent="-457200">
              <a:buFont typeface="Arial" panose="020B0604020202020204" pitchFamily="34" charset="0"/>
              <a:buChar char="•"/>
            </a:pPr>
            <a:r>
              <a:rPr lang="en-US" sz="2800" dirty="0" smtClean="0"/>
              <a:t>NAIC Codes (PR017)</a:t>
            </a:r>
          </a:p>
          <a:p>
            <a:pPr marL="457200" indent="-457200">
              <a:buFont typeface="Arial" panose="020B0604020202020204" pitchFamily="34" charset="0"/>
              <a:buChar char="•"/>
            </a:pPr>
            <a:r>
              <a:rPr lang="en-US" sz="2800" dirty="0" smtClean="0"/>
              <a:t>QHP fields (PR004, ME045, ME126)</a:t>
            </a:r>
          </a:p>
          <a:p>
            <a:pPr marL="457200" indent="-457200">
              <a:buFont typeface="Arial" panose="020B0604020202020204" pitchFamily="34" charset="0"/>
              <a:buChar char="•"/>
            </a:pPr>
            <a:r>
              <a:rPr lang="en-US" sz="2800" dirty="0" smtClean="0"/>
              <a:t>Student Health Plans</a:t>
            </a:r>
            <a:endParaRPr lang="en-US" sz="2800" dirty="0"/>
          </a:p>
        </p:txBody>
      </p:sp>
    </p:spTree>
    <p:extLst>
      <p:ext uri="{BB962C8B-B14F-4D97-AF65-F5344CB8AC3E}">
        <p14:creationId xmlns:p14="http://schemas.microsoft.com/office/powerpoint/2010/main" val="3545653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ctr"/>
            <a:endParaRPr lang="en-US" dirty="0" smtClean="0"/>
          </a:p>
          <a:p>
            <a:pPr algn="ctr"/>
            <a:endParaRPr lang="en-US" dirty="0" smtClean="0"/>
          </a:p>
        </p:txBody>
      </p:sp>
      <p:pic>
        <p:nvPicPr>
          <p:cNvPr id="18435" name="Picture 3"/>
          <p:cNvPicPr>
            <a:picLocks noChangeAspect="1" noChangeArrowheads="1"/>
          </p:cNvPicPr>
          <p:nvPr/>
        </p:nvPicPr>
        <p:blipFill>
          <a:blip r:embed="rId3"/>
          <a:srcRect/>
          <a:stretch>
            <a:fillRect/>
          </a:stretch>
        </p:blipFill>
        <p:spPr bwMode="auto">
          <a:xfrm>
            <a:off x="1" y="99278"/>
            <a:ext cx="9144000" cy="564429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Profile Reports</a:t>
            </a:r>
            <a:endParaRPr lang="en-US" dirty="0"/>
          </a:p>
        </p:txBody>
      </p:sp>
      <p:sp>
        <p:nvSpPr>
          <p:cNvPr id="4" name="Subtitle 3"/>
          <p:cNvSpPr>
            <a:spLocks noGrp="1"/>
          </p:cNvSpPr>
          <p:nvPr>
            <p:ph type="subTitle" idx="1"/>
          </p:nvPr>
        </p:nvSpPr>
        <p:spPr/>
        <p:txBody>
          <a:bodyPr/>
          <a:lstStyle/>
          <a:p>
            <a:endParaRPr lang="en-US" sz="2400" dirty="0"/>
          </a:p>
        </p:txBody>
      </p:sp>
    </p:spTree>
    <p:extLst>
      <p:ext uri="{BB962C8B-B14F-4D97-AF65-F5344CB8AC3E}">
        <p14:creationId xmlns:p14="http://schemas.microsoft.com/office/powerpoint/2010/main" val="3764560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49263" y="1646238"/>
            <a:ext cx="8039100" cy="3579812"/>
          </a:xfrm>
        </p:spPr>
        <p:txBody>
          <a:bodyPr>
            <a:normAutofit fontScale="92500" lnSpcReduction="20000"/>
          </a:bodyPr>
          <a:lstStyle/>
          <a:p>
            <a:pPr algn="l">
              <a:buFont typeface="Arial" charset="0"/>
              <a:buChar char="•"/>
              <a:defRPr/>
            </a:pPr>
            <a:r>
              <a:rPr lang="en-US" altLang="en-US" sz="2200" dirty="0" smtClean="0">
                <a:latin typeface="Arial" charset="0"/>
                <a:ea typeface="ＭＳ Ｐゴシック" pitchFamily="34" charset="-128"/>
                <a:cs typeface="ＭＳ Ｐゴシック" pitchFamily="34" charset="-128"/>
              </a:rPr>
              <a:t>CHIA recently contracted with a vendor to produce profile reports of Release 2.1 data for the following submitters:</a:t>
            </a:r>
          </a:p>
          <a:p>
            <a:pPr marL="0" indent="0" algn="l">
              <a:defRPr/>
            </a:pPr>
            <a:r>
              <a:rPr lang="en-US" altLang="en-US" sz="2200" dirty="0">
                <a:latin typeface="Arial" charset="0"/>
                <a:ea typeface="ＭＳ Ｐゴシック" pitchFamily="34" charset="-128"/>
                <a:cs typeface="ＭＳ Ｐゴシック" pitchFamily="34" charset="-128"/>
              </a:rPr>
              <a:t>	</a:t>
            </a:r>
            <a:r>
              <a:rPr lang="en-US" altLang="en-US" sz="2200" dirty="0" smtClean="0">
                <a:latin typeface="Arial" charset="0"/>
                <a:ea typeface="ＭＳ Ｐゴシック" pitchFamily="34" charset="-128"/>
                <a:cs typeface="ＭＳ Ｐゴシック" pitchFamily="34" charset="-128"/>
              </a:rPr>
              <a:t>(Aetna (select ids), Celticare, CIGNA (select ids), Connecticare, 	BCBS of MA, BMC HealthNet, Fallon, Harvard Pilgrim Health 	Care, Health Plans Inc., MassHealth, Neighborhood Health Plan, 	Network Health, Tufts Health Plan, United (select ids), WellPoint, 	Inc.) </a:t>
            </a:r>
          </a:p>
          <a:p>
            <a:pPr marL="0" indent="0" algn="l">
              <a:defRPr/>
            </a:pPr>
            <a:endParaRPr lang="en-US" altLang="en-US" dirty="0" smtClean="0">
              <a:latin typeface="Arial" charset="0"/>
              <a:ea typeface="ＭＳ Ｐゴシック" pitchFamily="34" charset="-128"/>
              <a:cs typeface="ＭＳ Ｐゴシック" pitchFamily="34" charset="-128"/>
            </a:endParaRPr>
          </a:p>
          <a:p>
            <a:pPr algn="l">
              <a:buFont typeface="Arial" charset="0"/>
              <a:buChar char="•"/>
              <a:defRPr/>
            </a:pPr>
            <a:r>
              <a:rPr lang="en-US" altLang="en-US" sz="2200" dirty="0" smtClean="0">
                <a:latin typeface="Arial" charset="0"/>
                <a:ea typeface="ＭＳ Ｐゴシック" pitchFamily="34" charset="-128"/>
                <a:cs typeface="ＭＳ Ｐゴシック" pitchFamily="34" charset="-128"/>
              </a:rPr>
              <a:t>CHIA intends to post the profiles to its website in September to help APCD users understand the richness of the dataset.  The reports do not contain protected health information or </a:t>
            </a:r>
            <a:r>
              <a:rPr lang="en-US" altLang="en-US" sz="2200" smtClean="0">
                <a:latin typeface="Arial" charset="0"/>
                <a:ea typeface="ＭＳ Ｐゴシック" pitchFamily="34" charset="-128"/>
                <a:cs typeface="ＭＳ Ｐゴシック" pitchFamily="34" charset="-128"/>
              </a:rPr>
              <a:t>cost information.</a:t>
            </a:r>
            <a:endParaRPr lang="en-US" altLang="en-US" sz="2200" dirty="0" smtClean="0">
              <a:latin typeface="Arial" charset="0"/>
              <a:ea typeface="ＭＳ Ｐゴシック" pitchFamily="34" charset="-128"/>
              <a:cs typeface="ＭＳ Ｐゴシック" pitchFamily="34" charset="-128"/>
            </a:endParaRPr>
          </a:p>
          <a:p>
            <a:pPr marL="0" indent="0" algn="l">
              <a:defRPr/>
            </a:pPr>
            <a:r>
              <a:rPr lang="en-US" altLang="en-US" dirty="0" smtClean="0">
                <a:latin typeface="Arial" charset="0"/>
                <a:ea typeface="ＭＳ Ｐゴシック" pitchFamily="34" charset="-128"/>
                <a:cs typeface="ＭＳ Ｐゴシック" pitchFamily="34" charset="-128"/>
              </a:rPr>
              <a:t> </a:t>
            </a:r>
          </a:p>
        </p:txBody>
      </p:sp>
      <p:sp>
        <p:nvSpPr>
          <p:cNvPr id="7171" name="Title 2"/>
          <p:cNvSpPr>
            <a:spLocks noGrp="1"/>
          </p:cNvSpPr>
          <p:nvPr>
            <p:ph type="title"/>
          </p:nvPr>
        </p:nvSpPr>
        <p:spPr/>
        <p:txBody>
          <a:bodyPr/>
          <a:lstStyle/>
          <a:p>
            <a:r>
              <a:rPr lang="en-US" altLang="en-US" smtClean="0">
                <a:latin typeface="Arial" charset="0"/>
                <a:ea typeface="ＭＳ Ｐゴシック" pitchFamily="34" charset="-128"/>
                <a:cs typeface="Arial" charset="0"/>
              </a:rPr>
              <a:t>New Profile Reports</a:t>
            </a:r>
          </a:p>
        </p:txBody>
      </p:sp>
    </p:spTree>
    <p:extLst>
      <p:ext uri="{BB962C8B-B14F-4D97-AF65-F5344CB8AC3E}">
        <p14:creationId xmlns:p14="http://schemas.microsoft.com/office/powerpoint/2010/main" val="2817946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49263" y="1646238"/>
            <a:ext cx="8039100" cy="3579812"/>
          </a:xfrm>
        </p:spPr>
        <p:txBody>
          <a:bodyPr/>
          <a:lstStyle/>
          <a:p>
            <a:pPr algn="l">
              <a:buFont typeface="Arial" charset="0"/>
              <a:buChar char="•"/>
              <a:defRPr/>
            </a:pPr>
            <a:r>
              <a:rPr lang="en-US" altLang="en-US" dirty="0" smtClean="0">
                <a:latin typeface="Arial" charset="0"/>
                <a:ea typeface="ＭＳ Ｐゴシック" pitchFamily="34" charset="-128"/>
                <a:cs typeface="ＭＳ Ｐゴシック" pitchFamily="34" charset="-128"/>
              </a:rPr>
              <a:t>The reports were produced for two file types:  </a:t>
            </a:r>
          </a:p>
          <a:p>
            <a:pPr marL="0" indent="0" algn="l">
              <a:defRPr/>
            </a:pPr>
            <a:r>
              <a:rPr lang="en-US" altLang="en-US" dirty="0">
                <a:latin typeface="Arial" charset="0"/>
                <a:ea typeface="ＭＳ Ｐゴシック" pitchFamily="34" charset="-128"/>
                <a:cs typeface="ＭＳ Ｐゴシック" pitchFamily="34" charset="-128"/>
              </a:rPr>
              <a:t>	</a:t>
            </a:r>
            <a:r>
              <a:rPr lang="en-US" altLang="en-US" b="1" dirty="0" smtClean="0">
                <a:latin typeface="Arial" charset="0"/>
                <a:ea typeface="ＭＳ Ｐゴシック" pitchFamily="34" charset="-128"/>
                <a:cs typeface="ＭＳ Ｐゴシック" pitchFamily="34" charset="-128"/>
              </a:rPr>
              <a:t>Medical Claims and Member Eligibility.</a:t>
            </a:r>
          </a:p>
          <a:p>
            <a:pPr marL="0" indent="0" algn="l">
              <a:defRPr/>
            </a:pPr>
            <a:endParaRPr lang="en-US" altLang="en-US" dirty="0" smtClean="0">
              <a:latin typeface="Arial" charset="0"/>
              <a:ea typeface="ＭＳ Ｐゴシック" pitchFamily="34" charset="-128"/>
              <a:cs typeface="ＭＳ Ｐゴシック" pitchFamily="34" charset="-128"/>
            </a:endParaRPr>
          </a:p>
          <a:p>
            <a:pPr algn="l">
              <a:buFont typeface="Arial" charset="0"/>
              <a:buChar char="•"/>
              <a:defRPr/>
            </a:pPr>
            <a:r>
              <a:rPr lang="en-US" altLang="en-US" dirty="0" smtClean="0">
                <a:latin typeface="Arial" charset="0"/>
                <a:ea typeface="ＭＳ Ｐゴシック" pitchFamily="34" charset="-128"/>
                <a:cs typeface="ＭＳ Ｐゴシック" pitchFamily="34" charset="-128"/>
              </a:rPr>
              <a:t>The reports are based on Release 2.1 data: </a:t>
            </a:r>
          </a:p>
          <a:p>
            <a:pPr marL="0" indent="0" algn="l">
              <a:defRPr/>
            </a:pPr>
            <a:r>
              <a:rPr lang="en-US" altLang="en-US" dirty="0" smtClean="0">
                <a:latin typeface="Arial" charset="0"/>
                <a:ea typeface="ＭＳ Ｐゴシック" pitchFamily="34" charset="-128"/>
                <a:cs typeface="ＭＳ Ｐゴシック" pitchFamily="34" charset="-128"/>
              </a:rPr>
              <a:t>	</a:t>
            </a:r>
            <a:r>
              <a:rPr lang="en-US" altLang="en-US" b="1" dirty="0" smtClean="0">
                <a:latin typeface="Arial" charset="0"/>
                <a:ea typeface="ＭＳ Ｐゴシック" pitchFamily="34" charset="-128"/>
                <a:cs typeface="ＭＳ Ｐゴシック" pitchFamily="34" charset="-128"/>
              </a:rPr>
              <a:t>2012 incurred claims </a:t>
            </a:r>
            <a:r>
              <a:rPr lang="en-US" altLang="en-US" dirty="0" smtClean="0">
                <a:latin typeface="Arial" charset="0"/>
                <a:ea typeface="ＭＳ Ｐゴシック" pitchFamily="34" charset="-128"/>
                <a:cs typeface="ＭＳ Ｐゴシック" pitchFamily="34" charset="-128"/>
              </a:rPr>
              <a:t>submitted as of September 2013, </a:t>
            </a:r>
          </a:p>
          <a:p>
            <a:pPr marL="0" indent="0" algn="l">
              <a:defRPr/>
            </a:pPr>
            <a:r>
              <a:rPr lang="en-US" altLang="en-US" dirty="0" smtClean="0">
                <a:latin typeface="Arial" charset="0"/>
                <a:ea typeface="ＭＳ Ｐゴシック" pitchFamily="34" charset="-128"/>
                <a:cs typeface="ＭＳ Ｐゴシック" pitchFamily="34" charset="-128"/>
              </a:rPr>
              <a:t>	</a:t>
            </a:r>
            <a:r>
              <a:rPr lang="en-US" altLang="en-US" b="1" dirty="0" smtClean="0">
                <a:latin typeface="Arial" charset="0"/>
                <a:ea typeface="ＭＳ Ｐゴシック" pitchFamily="34" charset="-128"/>
                <a:cs typeface="ＭＳ Ｐゴシック" pitchFamily="34" charset="-128"/>
              </a:rPr>
              <a:t>2012 eligibility data </a:t>
            </a:r>
            <a:r>
              <a:rPr lang="en-US" altLang="en-US" dirty="0" smtClean="0">
                <a:latin typeface="Arial" charset="0"/>
                <a:ea typeface="ＭＳ Ｐゴシック" pitchFamily="34" charset="-128"/>
                <a:cs typeface="ＭＳ Ｐゴシック" pitchFamily="34" charset="-128"/>
              </a:rPr>
              <a:t>submitted as of September 2013.</a:t>
            </a:r>
          </a:p>
          <a:p>
            <a:pPr marL="0" indent="0" algn="l">
              <a:defRPr/>
            </a:pPr>
            <a:endParaRPr lang="en-US" altLang="en-US" dirty="0">
              <a:latin typeface="Arial" charset="0"/>
              <a:ea typeface="ＭＳ Ｐゴシック" pitchFamily="34" charset="-128"/>
              <a:cs typeface="ＭＳ Ｐゴシック" pitchFamily="34" charset="-128"/>
            </a:endParaRPr>
          </a:p>
          <a:p>
            <a:pPr algn="l">
              <a:buFont typeface="Arial" panose="020B0604020202020204" pitchFamily="34" charset="0"/>
              <a:buChar char="•"/>
              <a:defRPr/>
            </a:pPr>
            <a:r>
              <a:rPr lang="en-US" altLang="en-US" dirty="0">
                <a:latin typeface="Arial" charset="0"/>
                <a:ea typeface="ＭＳ Ｐゴシック" pitchFamily="34" charset="-128"/>
                <a:cs typeface="ＭＳ Ｐゴシック" pitchFamily="34" charset="-128"/>
              </a:rPr>
              <a:t>The </a:t>
            </a:r>
            <a:r>
              <a:rPr lang="en-US" altLang="en-US" dirty="0" smtClean="0">
                <a:latin typeface="Arial" charset="0"/>
                <a:ea typeface="ＭＳ Ｐゴシック" pitchFamily="34" charset="-128"/>
                <a:cs typeface="ＭＳ Ｐゴシック" pitchFamily="34" charset="-128"/>
              </a:rPr>
              <a:t>profiles have been assembled in EXCEL workbooks with multiple tabs.  </a:t>
            </a:r>
            <a:endParaRPr lang="en-US" altLang="en-US" dirty="0">
              <a:latin typeface="Arial" charset="0"/>
              <a:ea typeface="ＭＳ Ｐゴシック" pitchFamily="34" charset="-128"/>
              <a:cs typeface="ＭＳ Ｐゴシック" pitchFamily="34" charset="-128"/>
            </a:endParaRPr>
          </a:p>
          <a:p>
            <a:pPr marL="0" indent="0" algn="l">
              <a:defRPr/>
            </a:pPr>
            <a:endParaRPr lang="en-US" altLang="en-US" dirty="0" smtClean="0">
              <a:latin typeface="Arial" charset="0"/>
              <a:ea typeface="ＭＳ Ｐゴシック" pitchFamily="34" charset="-128"/>
              <a:cs typeface="ＭＳ Ｐゴシック" pitchFamily="34" charset="-128"/>
            </a:endParaRPr>
          </a:p>
        </p:txBody>
      </p:sp>
      <p:sp>
        <p:nvSpPr>
          <p:cNvPr id="8195" name="Title 2"/>
          <p:cNvSpPr>
            <a:spLocks noGrp="1"/>
          </p:cNvSpPr>
          <p:nvPr>
            <p:ph type="title"/>
          </p:nvPr>
        </p:nvSpPr>
        <p:spPr/>
        <p:txBody>
          <a:bodyPr/>
          <a:lstStyle/>
          <a:p>
            <a:r>
              <a:rPr lang="en-US" altLang="en-US" smtClean="0">
                <a:latin typeface="Arial" charset="0"/>
                <a:ea typeface="ＭＳ Ｐゴシック" pitchFamily="34" charset="-128"/>
                <a:cs typeface="Arial" charset="0"/>
              </a:rPr>
              <a:t>New Profile Reports  </a:t>
            </a:r>
          </a:p>
        </p:txBody>
      </p:sp>
    </p:spTree>
    <p:extLst>
      <p:ext uri="{BB962C8B-B14F-4D97-AF65-F5344CB8AC3E}">
        <p14:creationId xmlns:p14="http://schemas.microsoft.com/office/powerpoint/2010/main" val="3334091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altLang="en-US" smtClean="0">
                <a:latin typeface="Arial" charset="0"/>
                <a:ea typeface="ＭＳ Ｐゴシック" pitchFamily="34" charset="-128"/>
                <a:cs typeface="Arial" charset="0"/>
              </a:rPr>
              <a:t>New Profile Reports: Valid Values Summary  </a:t>
            </a:r>
          </a:p>
        </p:txBody>
      </p:sp>
      <p:graphicFrame>
        <p:nvGraphicFramePr>
          <p:cNvPr id="5" name="Content Placeholder 4"/>
          <p:cNvGraphicFramePr>
            <a:graphicFrameLocks noGrp="1"/>
          </p:cNvGraphicFramePr>
          <p:nvPr>
            <p:ph idx="1"/>
          </p:nvPr>
        </p:nvGraphicFramePr>
        <p:xfrm>
          <a:off x="449263" y="1966913"/>
          <a:ext cx="8039100" cy="2751138"/>
        </p:xfrm>
        <a:graphic>
          <a:graphicData uri="http://schemas.openxmlformats.org/drawingml/2006/table">
            <a:tbl>
              <a:tblPr firstRow="1" firstCol="1" bandRow="1">
                <a:tableStyleId>{5C22544A-7EE6-4342-B048-85BDC9FD1C3A}</a:tableStyleId>
              </a:tblPr>
              <a:tblGrid>
                <a:gridCol w="1628372"/>
                <a:gridCol w="561235"/>
                <a:gridCol w="727234"/>
                <a:gridCol w="648187"/>
                <a:gridCol w="774663"/>
                <a:gridCol w="577045"/>
                <a:gridCol w="877424"/>
                <a:gridCol w="869519"/>
                <a:gridCol w="695615"/>
                <a:gridCol w="679806"/>
              </a:tblGrid>
              <a:tr h="990170">
                <a:tc>
                  <a:txBody>
                    <a:bodyPr/>
                    <a:lstStyle/>
                    <a:p>
                      <a:pPr marL="0" marR="0">
                        <a:lnSpc>
                          <a:spcPts val="1000"/>
                        </a:lnSpc>
                        <a:spcBef>
                          <a:spcPts val="0"/>
                        </a:spcBef>
                        <a:spcAft>
                          <a:spcPts val="0"/>
                        </a:spcAft>
                      </a:pPr>
                      <a:r>
                        <a:rPr lang="en-US" sz="1000" dirty="0">
                          <a:effectLst/>
                        </a:rPr>
                        <a:t>Variable</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Data Element</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Number of Records with Missing Values</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 Records with Missing Values</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Number of Records with Valid Values</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 Records with Valid Values</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Number of Records with Unrecognized Values</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 Records with Unrecognized Values</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Carrier Proposed Threshold</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APCD Standard Threshold</a:t>
                      </a:r>
                      <a:endParaRPr lang="en-US" sz="700" dirty="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dirty="0">
                          <a:effectLst/>
                        </a:rPr>
                        <a:t>AccidentIndicator</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dirty="0">
                          <a:effectLst/>
                        </a:rPr>
                        <a:t>MC126</a:t>
                      </a:r>
                      <a:endParaRPr lang="en-US" sz="700" dirty="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dirty="0">
                          <a:effectLst/>
                        </a:rPr>
                        <a:t>0</a:t>
                      </a:r>
                      <a:endParaRPr lang="en-US" sz="700" dirty="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dirty="0">
                          <a:effectLst/>
                        </a:rPr>
                        <a:t>0%</a:t>
                      </a:r>
                      <a:endParaRPr lang="en-US" sz="700" dirty="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dirty="0">
                          <a:effectLst/>
                        </a:rPr>
                        <a:t>12,568,572</a:t>
                      </a:r>
                      <a:endParaRPr lang="en-US" sz="700" dirty="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dirty="0">
                          <a:effectLst/>
                        </a:rPr>
                        <a:t>100%</a:t>
                      </a:r>
                      <a:endParaRPr lang="en-US" sz="700" dirty="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dirty="0">
                          <a:effectLst/>
                        </a:rPr>
                        <a:t>0</a:t>
                      </a:r>
                      <a:endParaRPr lang="en-US" sz="700" dirty="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dirty="0">
                          <a:effectLst/>
                        </a:rPr>
                        <a:t>0%</a:t>
                      </a:r>
                      <a:endParaRPr lang="en-US" sz="700" dirty="0">
                        <a:effectLst/>
                        <a:latin typeface="Calibri"/>
                        <a:ea typeface="Calibri"/>
                        <a:cs typeface="Times New Roman"/>
                      </a:endParaRPr>
                    </a:p>
                  </a:txBody>
                  <a:tcPr marL="42685" marR="42685" marT="0" marB="0" anchor="b"/>
                </a:tc>
                <a:tc>
                  <a:txBody>
                    <a:bodyPr/>
                    <a:lstStyle/>
                    <a:p>
                      <a:endParaRPr lang="en-US" sz="600" dirty="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dirty="0">
                          <a:effectLst/>
                        </a:rPr>
                        <a:t>100%</a:t>
                      </a:r>
                      <a:endParaRPr lang="en-US" sz="700" dirty="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dirty="0" err="1">
                          <a:effectLst/>
                        </a:rPr>
                        <a:t>AdmissionSource</a:t>
                      </a:r>
                      <a:endParaRPr lang="en-US" sz="700" dirty="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MC021</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8,323,016</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66%</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4,244,944</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34%</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612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80%</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AdmissionType</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MC020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8,334,753</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66%</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4,233,787</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34%</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32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98%</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AdmittingDiagnosisCleaned</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MC039</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11,877,835</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95%</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690,737</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5%</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98%</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AuthorizationNeeded</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MC117</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12,568,572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CapitatedEncounterFlag</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MC081</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12,568,572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ClaimLineType</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MC138</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12,568,572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90%</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ClaimStatus</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MC038</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12,568,572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98%</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DenialReason</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MC124</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11,489,238</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91%</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1,077,227</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9%</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2,107</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80%</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DeniedFlag</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MC123</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12,568,572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r>
              <a:tr h="160088">
                <a:tc>
                  <a:txBody>
                    <a:bodyPr/>
                    <a:lstStyle/>
                    <a:p>
                      <a:pPr marL="0" marR="0">
                        <a:lnSpc>
                          <a:spcPts val="1000"/>
                        </a:lnSpc>
                        <a:spcBef>
                          <a:spcPts val="0"/>
                        </a:spcBef>
                        <a:spcAft>
                          <a:spcPts val="0"/>
                        </a:spcAft>
                      </a:pPr>
                      <a:r>
                        <a:rPr lang="en-US" sz="1000">
                          <a:effectLst/>
                        </a:rPr>
                        <a:t>DischargeDiagnosisCleaned</a:t>
                      </a:r>
                      <a:endParaRPr lang="en-US" sz="700">
                        <a:effectLst/>
                        <a:latin typeface="Calibri"/>
                        <a:ea typeface="Calibri"/>
                        <a:cs typeface="Times New Roman"/>
                      </a:endParaRPr>
                    </a:p>
                  </a:txBody>
                  <a:tcPr marL="42685" marR="42685" marT="0" marB="0" anchor="b"/>
                </a:tc>
                <a:tc>
                  <a:txBody>
                    <a:bodyPr/>
                    <a:lstStyle/>
                    <a:p>
                      <a:pPr marL="0" marR="0">
                        <a:lnSpc>
                          <a:spcPts val="1000"/>
                        </a:lnSpc>
                        <a:spcBef>
                          <a:spcPts val="0"/>
                        </a:spcBef>
                        <a:spcAft>
                          <a:spcPts val="0"/>
                        </a:spcAft>
                      </a:pPr>
                      <a:r>
                        <a:rPr lang="en-US" sz="1000">
                          <a:effectLst/>
                        </a:rPr>
                        <a:t>MC136</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12,568,572</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100%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pPr marL="0" marR="0" algn="r">
                        <a:lnSpc>
                          <a:spcPts val="1000"/>
                        </a:lnSpc>
                        <a:spcBef>
                          <a:spcPts val="0"/>
                        </a:spcBef>
                        <a:spcAft>
                          <a:spcPts val="0"/>
                        </a:spcAft>
                      </a:pPr>
                      <a:r>
                        <a:rPr lang="en-US" sz="1000">
                          <a:effectLst/>
                        </a:rPr>
                        <a:t>0%</a:t>
                      </a:r>
                      <a:endParaRPr lang="en-US" sz="700">
                        <a:effectLst/>
                        <a:latin typeface="Calibri"/>
                        <a:ea typeface="Calibri"/>
                        <a:cs typeface="Times New Roman"/>
                      </a:endParaRPr>
                    </a:p>
                  </a:txBody>
                  <a:tcPr marL="42685" marR="42685" marT="0" marB="0" anchor="b"/>
                </a:tc>
                <a:tc>
                  <a:txBody>
                    <a:bodyPr/>
                    <a:lstStyle/>
                    <a:p>
                      <a:endParaRPr lang="en-US" sz="600">
                        <a:effectLst/>
                        <a:latin typeface="Calibri"/>
                      </a:endParaRPr>
                    </a:p>
                  </a:txBody>
                  <a:tcPr marL="42685" marR="42685" marT="0" marB="0" anchor="b"/>
                </a:tc>
                <a:tc>
                  <a:txBody>
                    <a:bodyPr/>
                    <a:lstStyle/>
                    <a:p>
                      <a:pPr marL="0" marR="0" algn="r">
                        <a:lnSpc>
                          <a:spcPts val="1000"/>
                        </a:lnSpc>
                        <a:spcBef>
                          <a:spcPts val="0"/>
                        </a:spcBef>
                        <a:spcAft>
                          <a:spcPts val="0"/>
                        </a:spcAft>
                      </a:pPr>
                      <a:r>
                        <a:rPr lang="en-US" sz="1000" dirty="0">
                          <a:effectLst/>
                        </a:rPr>
                        <a:t>80%</a:t>
                      </a:r>
                      <a:endParaRPr lang="en-US" sz="700" dirty="0">
                        <a:effectLst/>
                        <a:latin typeface="Calibri"/>
                        <a:ea typeface="Calibri"/>
                        <a:cs typeface="Times New Roman"/>
                      </a:endParaRPr>
                    </a:p>
                  </a:txBody>
                  <a:tcPr marL="42685" marR="42685" marT="0" marB="0" anchor="b"/>
                </a:tc>
              </a:tr>
            </a:tbl>
          </a:graphicData>
        </a:graphic>
      </p:graphicFrame>
    </p:spTree>
    <p:extLst>
      <p:ext uri="{BB962C8B-B14F-4D97-AF65-F5344CB8AC3E}">
        <p14:creationId xmlns:p14="http://schemas.microsoft.com/office/powerpoint/2010/main" val="260191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2451</TotalTime>
  <Words>819</Words>
  <Application>Microsoft Office PowerPoint</Application>
  <PresentationFormat>On-screen Show (4:3)</PresentationFormat>
  <Paragraphs>382</Paragraphs>
  <Slides>19</Slides>
  <Notes>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FINALPowerPointTEMPLATE</vt:lpstr>
      <vt:lpstr>PowerPoint Presentation</vt:lpstr>
      <vt:lpstr>Agenda</vt:lpstr>
      <vt:lpstr>Compliance</vt:lpstr>
      <vt:lpstr>Housekeeping Items</vt:lpstr>
      <vt:lpstr>PowerPoint Presentation</vt:lpstr>
      <vt:lpstr>Profile Reports</vt:lpstr>
      <vt:lpstr>New Profile Reports</vt:lpstr>
      <vt:lpstr>New Profile Reports  </vt:lpstr>
      <vt:lpstr>New Profile Reports: Valid Values Summary  </vt:lpstr>
      <vt:lpstr>New Profile Reports: Missing Summary </vt:lpstr>
      <vt:lpstr>New Profile Reports: Frequency Summary  </vt:lpstr>
      <vt:lpstr>New Profile Reports  </vt:lpstr>
      <vt:lpstr>Substance Abuse Denial Study</vt:lpstr>
      <vt:lpstr>Substance Abuse Denial Study</vt:lpstr>
      <vt:lpstr>PowerPoint Presentation</vt:lpstr>
      <vt:lpstr>Substance Abuse Study Key Dates </vt:lpstr>
      <vt:lpstr>Upcoming Events</vt:lpstr>
      <vt:lpstr>PowerPoint Presentation</vt:lpstr>
      <vt:lpstr>Next Meetings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sysadmin</cp:lastModifiedBy>
  <cp:revision>188</cp:revision>
  <cp:lastPrinted>2014-07-07T18:35:01Z</cp:lastPrinted>
  <dcterms:created xsi:type="dcterms:W3CDTF">2014-02-09T20:57:02Z</dcterms:created>
  <dcterms:modified xsi:type="dcterms:W3CDTF">2014-08-12T19:10:40Z</dcterms:modified>
</cp:coreProperties>
</file>